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88" r:id="rId5"/>
    <p:sldId id="289" r:id="rId6"/>
    <p:sldId id="296" r:id="rId7"/>
    <p:sldId id="297" r:id="rId8"/>
    <p:sldId id="298" r:id="rId9"/>
    <p:sldId id="299" r:id="rId10"/>
    <p:sldId id="29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0D1F5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How should Disclosure Reports work in the future?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Contract Management Committee on 20</a:t>
            </a:r>
            <a:r>
              <a:rPr lang="en-GB" baseline="30000" dirty="0" smtClean="0"/>
              <a:t>th</a:t>
            </a:r>
            <a:r>
              <a:rPr lang="en-GB" dirty="0" smtClean="0"/>
              <a:t> March 2019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5546"/>
            <a:ext cx="8229600" cy="3672408"/>
          </a:xfrm>
        </p:spPr>
        <p:txBody>
          <a:bodyPr>
            <a:noAutofit/>
          </a:bodyPr>
          <a:lstStyle/>
          <a:p>
            <a:r>
              <a:rPr lang="en-GB" sz="1400" dirty="0" smtClean="0"/>
              <a:t>This agenda item is for discussion not approval</a:t>
            </a:r>
            <a:endParaRPr lang="en-GB" sz="1400" dirty="0"/>
          </a:p>
          <a:p>
            <a:r>
              <a:rPr lang="en-GB" sz="1400" dirty="0" smtClean="0"/>
              <a:t>Prompted by lessons learned from the progress of AltHANCo Disclosure Report, we would like to discuss how we can improve the process of Disclosure Reports by looking at the following:</a:t>
            </a:r>
          </a:p>
          <a:p>
            <a:pPr marL="0" indent="0">
              <a:buNone/>
            </a:pPr>
            <a:endParaRPr lang="en-GB" sz="1400" dirty="0" smtClean="0"/>
          </a:p>
          <a:p>
            <a:pPr lvl="1"/>
            <a:r>
              <a:rPr lang="en-GB" sz="1400" dirty="0" smtClean="0"/>
              <a:t>Re-confirm the aim and purpose of the Disclosure Report </a:t>
            </a:r>
          </a:p>
          <a:p>
            <a:pPr lvl="1"/>
            <a:endParaRPr lang="en-GB" sz="1400" dirty="0"/>
          </a:p>
          <a:p>
            <a:pPr lvl="1"/>
            <a:r>
              <a:rPr lang="en-GB" sz="1400" dirty="0"/>
              <a:t>The responsibilities for each party associated with the process of considering additional disclosures of </a:t>
            </a:r>
            <a:r>
              <a:rPr lang="en-GB" sz="1400" dirty="0" smtClean="0"/>
              <a:t>information including what the responsibilities are of each party</a:t>
            </a:r>
          </a:p>
          <a:p>
            <a:pPr lvl="1"/>
            <a:endParaRPr lang="en-GB" sz="1400" dirty="0"/>
          </a:p>
          <a:p>
            <a:pPr lvl="1"/>
            <a:r>
              <a:rPr lang="en-GB" sz="1400" dirty="0" smtClean="0"/>
              <a:t>How could the structure of the report be improved to align with the aim and enable more efficient decision making? </a:t>
            </a:r>
          </a:p>
          <a:p>
            <a:pPr lvl="1"/>
            <a:endParaRPr lang="en-GB" sz="1400" dirty="0" smtClean="0"/>
          </a:p>
          <a:p>
            <a:pPr lvl="1"/>
            <a:r>
              <a:rPr lang="en-GB" sz="1400" dirty="0" smtClean="0"/>
              <a:t>Whether the Disclosure Report template be improved by being clearer about who is responsible for providing input into it and who is responsible for completing it and scoring the risk</a:t>
            </a:r>
            <a:r>
              <a:rPr lang="en-GB" sz="1400" dirty="0" smtClean="0"/>
              <a:t>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61181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purpose </a:t>
            </a:r>
            <a:r>
              <a:rPr lang="en-GB" dirty="0"/>
              <a:t>o</a:t>
            </a:r>
            <a:r>
              <a:rPr lang="en-GB" dirty="0" smtClean="0"/>
              <a:t>f Disclosure Requests?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</a:t>
            </a:r>
            <a:r>
              <a:rPr lang="en-GB" dirty="0" smtClean="0"/>
              <a:t>utline how the disclosure will be delivered and the process by which it’ll be delivered,</a:t>
            </a:r>
          </a:p>
          <a:p>
            <a:r>
              <a:rPr lang="en-GB" dirty="0"/>
              <a:t>I</a:t>
            </a:r>
            <a:r>
              <a:rPr lang="en-GB" dirty="0" smtClean="0"/>
              <a:t>dentify the commercial, security and privacy risks of the service. </a:t>
            </a:r>
          </a:p>
          <a:p>
            <a:r>
              <a:rPr lang="en-GB" dirty="0"/>
              <a:t>A</a:t>
            </a:r>
            <a:r>
              <a:rPr lang="en-GB" dirty="0" smtClean="0"/>
              <a:t>nd present these findings to CoMC so they can make the final risk assessment and </a:t>
            </a:r>
            <a:r>
              <a:rPr lang="en-GB" dirty="0" smtClean="0"/>
              <a:t>approve/defer/reject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8813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Roles and Responsibilities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 is responsible for the completion, management and delivery of Disclosure Requests, and who provides consultancy</a:t>
            </a:r>
            <a:r>
              <a:rPr lang="en-GB" dirty="0" smtClean="0"/>
              <a:t>?</a:t>
            </a:r>
          </a:p>
          <a:p>
            <a:r>
              <a:rPr lang="en-GB" dirty="0" smtClean="0"/>
              <a:t>We have suggested a RACI for CoMC to review; if agreed, we’ll work with the Contract Managers to embed the RACI</a:t>
            </a:r>
          </a:p>
          <a:p>
            <a:r>
              <a:rPr lang="en-GB" dirty="0" smtClean="0"/>
              <a:t>Xoserve’s </a:t>
            </a:r>
            <a:r>
              <a:rPr lang="en-GB" dirty="0" smtClean="0"/>
              <a:t>suggestions can be found on the next 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8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Ideas for a Disclosure Request RACI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52498" y="789216"/>
            <a:ext cx="86409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If we define RACI by the following, we have come up with two concepts the assignment of ownership:</a:t>
            </a:r>
          </a:p>
          <a:p>
            <a:endParaRPr lang="en-GB" sz="1400" dirty="0" smtClean="0"/>
          </a:p>
          <a:p>
            <a:pPr lvl="1"/>
            <a:r>
              <a:rPr lang="en-GB" sz="1400" b="1" dirty="0" smtClean="0"/>
              <a:t>R</a:t>
            </a:r>
            <a:r>
              <a:rPr lang="en-GB" sz="1400" dirty="0" smtClean="0"/>
              <a:t> – </a:t>
            </a:r>
            <a:r>
              <a:rPr lang="en-GB" sz="1400" b="1" dirty="0" smtClean="0"/>
              <a:t>Responsible</a:t>
            </a:r>
            <a:r>
              <a:rPr lang="en-GB" sz="1400" dirty="0" smtClean="0"/>
              <a:t> - </a:t>
            </a:r>
            <a:r>
              <a:rPr lang="en-GB" sz="1400" dirty="0" smtClean="0"/>
              <a:t>Takes </a:t>
            </a:r>
            <a:r>
              <a:rPr lang="en-GB" sz="1400" dirty="0" smtClean="0"/>
              <a:t>ownership for the </a:t>
            </a:r>
            <a:r>
              <a:rPr lang="en-GB" sz="1400" dirty="0" smtClean="0"/>
              <a:t>completion and population </a:t>
            </a:r>
            <a:r>
              <a:rPr lang="en-GB" sz="1400" dirty="0" smtClean="0"/>
              <a:t>of the Disclosure Request, and its provision to CoMC for </a:t>
            </a:r>
            <a:r>
              <a:rPr lang="en-GB" sz="1400" dirty="0" smtClean="0"/>
              <a:t>approval; the party responsible can do this using input from the Content Provider</a:t>
            </a:r>
            <a:endParaRPr lang="en-GB" sz="1400" dirty="0" smtClean="0"/>
          </a:p>
          <a:p>
            <a:pPr lvl="1"/>
            <a:r>
              <a:rPr lang="en-GB" sz="1400" b="1" dirty="0" smtClean="0"/>
              <a:t>A</a:t>
            </a:r>
            <a:r>
              <a:rPr lang="en-GB" sz="1400" dirty="0" smtClean="0"/>
              <a:t> –  </a:t>
            </a:r>
            <a:r>
              <a:rPr lang="en-GB" sz="1400" b="1" dirty="0" smtClean="0"/>
              <a:t>Accountable</a:t>
            </a:r>
            <a:r>
              <a:rPr lang="en-GB" sz="1400" dirty="0" smtClean="0"/>
              <a:t> - Approval of the Disclosure Request</a:t>
            </a:r>
          </a:p>
          <a:p>
            <a:pPr lvl="1"/>
            <a:r>
              <a:rPr lang="en-GB" sz="1400" b="1" dirty="0" smtClean="0"/>
              <a:t>C</a:t>
            </a:r>
            <a:r>
              <a:rPr lang="en-GB" sz="1400" dirty="0" smtClean="0"/>
              <a:t> – </a:t>
            </a:r>
            <a:r>
              <a:rPr lang="en-GB" sz="1400" b="1" dirty="0" smtClean="0"/>
              <a:t>Content Provider</a:t>
            </a:r>
            <a:r>
              <a:rPr lang="en-GB" sz="1400" dirty="0" smtClean="0"/>
              <a:t> – Provides the </a:t>
            </a:r>
            <a:r>
              <a:rPr lang="en-GB" sz="1400" dirty="0" smtClean="0"/>
              <a:t>party responsible </a:t>
            </a:r>
            <a:r>
              <a:rPr lang="en-GB" sz="1400" dirty="0" smtClean="0"/>
              <a:t>with information about risks</a:t>
            </a:r>
            <a:r>
              <a:rPr lang="en-GB" sz="1400" dirty="0" smtClean="0"/>
              <a:t>, delivery mechanisms, process of the service, etc.</a:t>
            </a:r>
          </a:p>
          <a:p>
            <a:pPr lvl="1"/>
            <a:r>
              <a:rPr lang="en-GB" sz="1400" b="1" dirty="0" smtClean="0"/>
              <a:t>I</a:t>
            </a:r>
            <a:r>
              <a:rPr lang="en-GB" sz="1400" dirty="0" smtClean="0"/>
              <a:t> – </a:t>
            </a:r>
            <a:r>
              <a:rPr lang="en-GB" sz="1400" b="1" dirty="0" smtClean="0"/>
              <a:t>Informed</a:t>
            </a:r>
            <a:r>
              <a:rPr lang="en-GB" sz="1400" dirty="0" smtClean="0"/>
              <a:t> – Informed of the progress with the Disclosure Request</a:t>
            </a:r>
            <a:endParaRPr lang="en-GB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2820541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Concept 1</a:t>
            </a:r>
            <a:endParaRPr lang="en-GB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14355" y="2835527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Concept 2</a:t>
            </a:r>
            <a:endParaRPr lang="en-GB" sz="1400" b="1" dirty="0"/>
          </a:p>
        </p:txBody>
      </p:sp>
      <p:sp>
        <p:nvSpPr>
          <p:cNvPr id="7" name="Flowchart: Process 6"/>
          <p:cNvSpPr/>
          <p:nvPr/>
        </p:nvSpPr>
        <p:spPr>
          <a:xfrm>
            <a:off x="251520" y="3261593"/>
            <a:ext cx="720080" cy="4320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GT Sponsor</a:t>
            </a:r>
            <a:endParaRPr lang="en-GB" sz="1100" dirty="0"/>
          </a:p>
        </p:txBody>
      </p:sp>
      <p:sp>
        <p:nvSpPr>
          <p:cNvPr id="8" name="Rectangle 7"/>
          <p:cNvSpPr/>
          <p:nvPr/>
        </p:nvSpPr>
        <p:spPr>
          <a:xfrm>
            <a:off x="251520" y="437195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331640" y="437195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83768" y="437195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563888" y="437195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34235" y="4341281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5914355" y="4341281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066483" y="4341281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8146603" y="4341281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</a:t>
            </a:r>
          </a:p>
        </p:txBody>
      </p:sp>
      <p:cxnSp>
        <p:nvCxnSpPr>
          <p:cNvPr id="17" name="Straight Connector 16"/>
          <p:cNvCxnSpPr>
            <a:stCxn id="4" idx="2"/>
          </p:cNvCxnSpPr>
          <p:nvPr/>
        </p:nvCxnSpPr>
        <p:spPr>
          <a:xfrm>
            <a:off x="4572978" y="2820541"/>
            <a:ext cx="0" cy="1929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Process 17"/>
          <p:cNvSpPr/>
          <p:nvPr/>
        </p:nvSpPr>
        <p:spPr>
          <a:xfrm>
            <a:off x="2483768" y="3238441"/>
            <a:ext cx="720080" cy="432048"/>
          </a:xfrm>
          <a:prstGeom prst="flowChart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Xoserve</a:t>
            </a:r>
          </a:p>
        </p:txBody>
      </p:sp>
      <p:sp>
        <p:nvSpPr>
          <p:cNvPr id="19" name="Flowchart: Process 18"/>
          <p:cNvSpPr/>
          <p:nvPr/>
        </p:nvSpPr>
        <p:spPr>
          <a:xfrm>
            <a:off x="1331640" y="3238440"/>
            <a:ext cx="720080" cy="432048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CoMC</a:t>
            </a:r>
            <a:endParaRPr lang="en-GB" sz="1100" dirty="0"/>
          </a:p>
        </p:txBody>
      </p:sp>
      <p:sp>
        <p:nvSpPr>
          <p:cNvPr id="20" name="Flowchart: Process 19"/>
          <p:cNvSpPr/>
          <p:nvPr/>
        </p:nvSpPr>
        <p:spPr>
          <a:xfrm>
            <a:off x="5922893" y="3229687"/>
            <a:ext cx="720080" cy="432048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CoMC</a:t>
            </a:r>
            <a:endParaRPr lang="en-GB" sz="1100" dirty="0"/>
          </a:p>
        </p:txBody>
      </p:sp>
      <p:sp>
        <p:nvSpPr>
          <p:cNvPr id="21" name="Flowchart: Process 20"/>
          <p:cNvSpPr/>
          <p:nvPr/>
        </p:nvSpPr>
        <p:spPr>
          <a:xfrm>
            <a:off x="4834235" y="3238441"/>
            <a:ext cx="720080" cy="432048"/>
          </a:xfrm>
          <a:prstGeom prst="flowChart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Xoserve</a:t>
            </a:r>
            <a:endParaRPr lang="en-GB" sz="1100" dirty="0"/>
          </a:p>
        </p:txBody>
      </p:sp>
      <p:sp>
        <p:nvSpPr>
          <p:cNvPr id="22" name="Flowchart: Process 21"/>
          <p:cNvSpPr/>
          <p:nvPr/>
        </p:nvSpPr>
        <p:spPr>
          <a:xfrm>
            <a:off x="7074708" y="3238441"/>
            <a:ext cx="720080" cy="4320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GT Sponsor</a:t>
            </a:r>
            <a:endParaRPr lang="en-GB" sz="1100" dirty="0"/>
          </a:p>
        </p:txBody>
      </p:sp>
      <p:cxnSp>
        <p:nvCxnSpPr>
          <p:cNvPr id="24" name="Straight Arrow Connector 23"/>
          <p:cNvCxnSpPr>
            <a:stCxn id="7" idx="2"/>
            <a:endCxn id="8" idx="0"/>
          </p:cNvCxnSpPr>
          <p:nvPr/>
        </p:nvCxnSpPr>
        <p:spPr>
          <a:xfrm>
            <a:off x="611560" y="3693641"/>
            <a:ext cx="0" cy="678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691680" y="3693640"/>
            <a:ext cx="0" cy="678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843808" y="3670489"/>
            <a:ext cx="0" cy="678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194275" y="3661735"/>
            <a:ext cx="0" cy="678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282933" y="3655539"/>
            <a:ext cx="0" cy="678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434748" y="3670488"/>
            <a:ext cx="0" cy="678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Process 29"/>
          <p:cNvSpPr/>
          <p:nvPr/>
        </p:nvSpPr>
        <p:spPr>
          <a:xfrm>
            <a:off x="8157188" y="3236587"/>
            <a:ext cx="720080" cy="432048"/>
          </a:xfrm>
          <a:prstGeom prst="flowChart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Xoserve</a:t>
            </a:r>
            <a:endParaRPr lang="en-GB" sz="1100" dirty="0"/>
          </a:p>
        </p:txBody>
      </p:sp>
      <p:cxnSp>
        <p:nvCxnSpPr>
          <p:cNvPr id="16" name="Straight Arrow Connector 15"/>
          <p:cNvCxnSpPr>
            <a:stCxn id="30" idx="2"/>
          </p:cNvCxnSpPr>
          <p:nvPr/>
        </p:nvCxnSpPr>
        <p:spPr>
          <a:xfrm flipH="1">
            <a:off x="7498531" y="3668635"/>
            <a:ext cx="1018697" cy="6652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Process 31"/>
          <p:cNvSpPr/>
          <p:nvPr/>
        </p:nvSpPr>
        <p:spPr>
          <a:xfrm>
            <a:off x="3563888" y="3236587"/>
            <a:ext cx="720080" cy="4320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GT Sponsor</a:t>
            </a:r>
            <a:endParaRPr lang="en-GB" sz="1100" dirty="0"/>
          </a:p>
        </p:txBody>
      </p:sp>
      <p:cxnSp>
        <p:nvCxnSpPr>
          <p:cNvPr id="34" name="Straight Arrow Connector 33"/>
          <p:cNvCxnSpPr>
            <a:stCxn id="32" idx="2"/>
          </p:cNvCxnSpPr>
          <p:nvPr/>
        </p:nvCxnSpPr>
        <p:spPr>
          <a:xfrm flipH="1">
            <a:off x="2915816" y="3668635"/>
            <a:ext cx="1008112" cy="6652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904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Regardless of which concept is preferred, there needs to be collaboration in the development of the Disclosure Request between Xoserve and the GTs</a:t>
            </a:r>
          </a:p>
          <a:p>
            <a:endParaRPr lang="en-GB" dirty="0" smtClean="0"/>
          </a:p>
          <a:p>
            <a:r>
              <a:rPr lang="en-GB" dirty="0" smtClean="0"/>
              <a:t>As there are multiple GTs, we are considering whether it would be a good idea to rotate a GT sponsor for each Disclosure Request; therefore, there would be a single GT associated with the development of each Disclosure Request</a:t>
            </a:r>
          </a:p>
          <a:p>
            <a:endParaRPr lang="en-GB" dirty="0"/>
          </a:p>
          <a:p>
            <a:r>
              <a:rPr lang="en-GB" dirty="0" smtClean="0"/>
              <a:t>We are also thinking about whether a CoMC sub-group would be useful to support the development of Disclosure Requests</a:t>
            </a:r>
          </a:p>
          <a:p>
            <a:endParaRPr lang="en-GB" dirty="0"/>
          </a:p>
          <a:p>
            <a:r>
              <a:rPr lang="en-GB" dirty="0" smtClean="0"/>
              <a:t>As part of the improvement initiative, we’ll also ask the GTs to agree on a </a:t>
            </a:r>
            <a:r>
              <a:rPr lang="en-GB" dirty="0" smtClean="0"/>
              <a:t>DPIA </a:t>
            </a:r>
            <a:r>
              <a:rPr lang="en-GB" dirty="0" smtClean="0"/>
              <a:t>template to be included in each Disclosure Request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002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Xoserve to seek confirmation of the above suggestions, and feedback, from the </a:t>
            </a:r>
            <a:r>
              <a:rPr lang="en-GB" dirty="0" smtClean="0"/>
              <a:t>Contract Managers</a:t>
            </a:r>
          </a:p>
          <a:p>
            <a:endParaRPr lang="en-GB" dirty="0" smtClean="0"/>
          </a:p>
          <a:p>
            <a:r>
              <a:rPr lang="en-GB" dirty="0" smtClean="0"/>
              <a:t>Does </a:t>
            </a:r>
            <a:r>
              <a:rPr lang="en-GB" dirty="0" smtClean="0"/>
              <a:t>CoMC have any </a:t>
            </a:r>
            <a:r>
              <a:rPr lang="en-GB" dirty="0"/>
              <a:t>c</a:t>
            </a:r>
            <a:r>
              <a:rPr lang="en-GB" dirty="0" smtClean="0"/>
              <a:t>ontacts </a:t>
            </a:r>
            <a:r>
              <a:rPr lang="en-GB" dirty="0" smtClean="0"/>
              <a:t>for </a:t>
            </a:r>
            <a:r>
              <a:rPr lang="en-GB" dirty="0" smtClean="0"/>
              <a:t>us to check our framework? Think about who you need in order to support your decision at CoMC</a:t>
            </a:r>
          </a:p>
          <a:p>
            <a:endParaRPr lang="en-GB" dirty="0" smtClean="0"/>
          </a:p>
          <a:p>
            <a:r>
              <a:rPr lang="en-GB" dirty="0" smtClean="0"/>
              <a:t>Does CoMC have any thoughts on the above slides</a:t>
            </a:r>
            <a:r>
              <a:rPr lang="en-GB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351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Tags xmlns="2a985eae-c12e-416e-9833-85f34b1ee04e">
      <Url>http://infonet2/sites/XOServe/Pages/Our_Business_CorporateIdentity.aspx</Url>
      <Description>http://infonet2/sites/XOServe/Pages/Our_Business_CorporateIdentity.aspx</Description>
    </Tags>
    <Image_x0020_Group xmlns="2a985eae-c12e-416e-9833-85f34b1ee04e">Document</Image_x0020_Group>
    <Department xmlns="2a985eae-c12e-416e-9833-85f34b1ee04e">Other</Department>
  </documentManagement>
</p:properties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BD8620-4094-442C-8DED-0A140BB7C2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purl.org/dc/elements/1.1/"/>
    <ds:schemaRef ds:uri="2a985eae-c12e-416e-9833-85f34b1ee04e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541</Words>
  <Application>Microsoft Office PowerPoint</Application>
  <PresentationFormat>On-screen Show (16:9)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How should Disclosure Reports work in the future?</vt:lpstr>
      <vt:lpstr>Introduction</vt:lpstr>
      <vt:lpstr>What is the purpose of Disclosure Requests?</vt:lpstr>
      <vt:lpstr>Roles and Responsibilities</vt:lpstr>
      <vt:lpstr>Ideas for a Disclosure Request RACI</vt:lpstr>
      <vt:lpstr>Summary</vt:lpstr>
      <vt:lpstr>Next Steps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94</cp:revision>
  <dcterms:created xsi:type="dcterms:W3CDTF">2018-09-02T17:12:15Z</dcterms:created>
  <dcterms:modified xsi:type="dcterms:W3CDTF">2019-03-11T16:48:55Z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267053882</vt:i4>
  </property>
  <property fmtid="{D5CDD505-2E9C-101B-9397-08002B2CF9AE}" pid="3" name="_NewReviewCycle">
    <vt:lpwstr/>
  </property>
  <property fmtid="{D5CDD505-2E9C-101B-9397-08002B2CF9AE}" pid="4" name="_EmailSubject">
    <vt:lpwstr>Agenda Item - Ref Number</vt:lpwstr>
  </property>
  <property fmtid="{D5CDD505-2E9C-101B-9397-08002B2CF9AE}" pid="5" name="_AuthorEmail">
    <vt:lpwstr>xoserve.customer.lifecycle.team@xoserve.com</vt:lpwstr>
  </property>
  <property fmtid="{D5CDD505-2E9C-101B-9397-08002B2CF9AE}" pid="6" name="_AuthorEmailDisplayName">
    <vt:lpwstr>.Box.xoserve.customerlifecycle.spa</vt:lpwstr>
  </property>
  <property fmtid="{D5CDD505-2E9C-101B-9397-08002B2CF9AE}" pid="7" name="_PreviousAdHocReviewCycleID">
    <vt:i4>323214066</vt:i4>
  </property>
  <property fmtid="{D5CDD505-2E9C-101B-9397-08002B2CF9AE}" pid="8" name="ContentTypeId">
    <vt:lpwstr>0x010100EC027A3842200A4881B078E78C741B39</vt:lpwstr>
  </property>
</Properties>
</file>