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303" r:id="rId5"/>
    <p:sldId id="302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4877"/>
    <a:srgbClr val="E7BB20"/>
    <a:srgbClr val="40D1F5"/>
    <a:srgbClr val="FFFFFF"/>
    <a:srgbClr val="B1D6E8"/>
    <a:srgbClr val="84B8DA"/>
    <a:srgbClr val="2B80B1"/>
    <a:srgbClr val="9CCB3B"/>
    <a:srgbClr val="F5835D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06" autoAdjust="0"/>
  </p:normalViewPr>
  <p:slideViewPr>
    <p:cSldViewPr>
      <p:cViewPr varScale="1">
        <p:scale>
          <a:sx n="87" d="100"/>
          <a:sy n="87" d="100"/>
        </p:scale>
        <p:origin x="-780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05/03/2019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2545"/>
            <a:ext cx="8229600" cy="637580"/>
          </a:xfrm>
        </p:spPr>
        <p:txBody>
          <a:bodyPr/>
          <a:lstStyle/>
          <a:p>
            <a:r>
              <a:rPr lang="en-GB" dirty="0"/>
              <a:t>XRN4732 - June 19 Release -  Status Update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="" xmlns:a16="http://schemas.microsoft.com/office/drawing/2014/main" id="{60E62DC6-3EBE-4901-B700-870330337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1167156"/>
              </p:ext>
            </p:extLst>
          </p:nvPr>
        </p:nvGraphicFramePr>
        <p:xfrm>
          <a:off x="225860" y="1059582"/>
          <a:ext cx="8594612" cy="3381610"/>
        </p:xfrm>
        <a:graphic>
          <a:graphicData uri="http://schemas.openxmlformats.org/drawingml/2006/table">
            <a:tbl>
              <a:tblPr firstRow="1" bandRow="1"/>
              <a:tblGrid>
                <a:gridCol w="121067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8115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4071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7220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78985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70532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kern="1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29</a:t>
                      </a:r>
                      <a:r>
                        <a:rPr lang="en-GB" sz="1050" kern="1200" baseline="30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GB" sz="1050" kern="1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October 2018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05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Overall</a:t>
                      </a:r>
                      <a:r>
                        <a:rPr lang="en-GB" sz="105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Project RAG Status</a:t>
                      </a:r>
                      <a:r>
                        <a:rPr lang="en-GB" sz="10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endParaRPr lang="en-GB" sz="1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4477">
                <a:tc vMerge="1"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Schedule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Resources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04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RAG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Status</a:t>
                      </a:r>
                      <a:endParaRPr lang="en-GB" sz="105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9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9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9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16494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Justification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862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kern="1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Schedule</a:t>
                      </a:r>
                    </a:p>
                    <a:p>
                      <a:pPr algn="ctr"/>
                      <a:endParaRPr lang="en-GB" sz="1050" b="1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Build</a:t>
                      </a:r>
                      <a:r>
                        <a:rPr kumimoji="0" lang="en-GB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: Activities have commenced and are continuing to plan to be completed by 15</a:t>
                      </a:r>
                      <a:r>
                        <a:rPr kumimoji="0" lang="en-GB" sz="105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kumimoji="0" lang="en-GB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 March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Plan</a:t>
                      </a:r>
                      <a:r>
                        <a:rPr kumimoji="0" lang="en-GB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: Tracking to plan, detailed testing phases have been drilled down and the timeline has been baselined based on this assessment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Funding</a:t>
                      </a:r>
                      <a:r>
                        <a:rPr kumimoji="0" lang="en-GB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: The BER was approved by</a:t>
                      </a: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 ChMC at the 09</a:t>
                      </a:r>
                      <a:r>
                        <a:rPr kumimoji="0" lang="en-US" sz="105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 January 19 meeting </a:t>
                      </a:r>
                      <a:r>
                        <a:rPr kumimoji="0" lang="en-GB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 </a:t>
                      </a:r>
                      <a:endParaRPr kumimoji="0" lang="en-GB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923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Weekly monitoring of SME resources supporting multiple demands (e.g. BAU defects, AML/ASP etc) and all requirements are able to be </a:t>
                      </a: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met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Environments– There is a risk that multiple projects are running in parallel  (EUC, June 19  &amp; GB Charging) a detailed assessment of co-existence in pre-production is in progress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2737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Project delivery costs are tracking to approved budgets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84222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Weekly monitoring of SME resources supporting multiple demands (e.g. BAU defects, Future Releases etc) is ongoing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" name="Oval 7">
            <a:extLst>
              <a:ext uri="{FF2B5EF4-FFF2-40B4-BE49-F238E27FC236}">
                <a16:creationId xmlns="" xmlns:a16="http://schemas.microsoft.com/office/drawing/2014/main" id="{0932F9EA-D945-459F-8F00-091B3CFCAABE}"/>
              </a:ext>
            </a:extLst>
          </p:cNvPr>
          <p:cNvSpPr/>
          <p:nvPr/>
        </p:nvSpPr>
        <p:spPr>
          <a:xfrm>
            <a:off x="7803884" y="1817266"/>
            <a:ext cx="218894" cy="221663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="" xmlns:a16="http://schemas.microsoft.com/office/drawing/2014/main" id="{1CD340F4-EC05-45B9-AB26-20BECCEF8858}"/>
              </a:ext>
            </a:extLst>
          </p:cNvPr>
          <p:cNvSpPr/>
          <p:nvPr/>
        </p:nvSpPr>
        <p:spPr>
          <a:xfrm>
            <a:off x="6088325" y="1156943"/>
            <a:ext cx="211059" cy="19799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="" xmlns:a16="http://schemas.microsoft.com/office/drawing/2014/main" id="{A0F57896-72F6-46F0-8DCF-1B43A706D61C}"/>
              </a:ext>
            </a:extLst>
          </p:cNvPr>
          <p:cNvSpPr/>
          <p:nvPr/>
        </p:nvSpPr>
        <p:spPr>
          <a:xfrm>
            <a:off x="5977181" y="1824647"/>
            <a:ext cx="215490" cy="21428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="" xmlns:a16="http://schemas.microsoft.com/office/drawing/2014/main" id="{07D341B2-AF9B-4E48-A146-835712CA3A8C}"/>
              </a:ext>
            </a:extLst>
          </p:cNvPr>
          <p:cNvSpPr/>
          <p:nvPr/>
        </p:nvSpPr>
        <p:spPr>
          <a:xfrm>
            <a:off x="4158243" y="1824647"/>
            <a:ext cx="215490" cy="21428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="" xmlns:a16="http://schemas.microsoft.com/office/drawing/2014/main" id="{B354495D-E22F-4490-B63B-9C96EEB69125}"/>
              </a:ext>
            </a:extLst>
          </p:cNvPr>
          <p:cNvSpPr/>
          <p:nvPr/>
        </p:nvSpPr>
        <p:spPr>
          <a:xfrm>
            <a:off x="2243612" y="1824647"/>
            <a:ext cx="215490" cy="21428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968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1E92D8-FEBE-4DDD-AD8B-03957BD62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XRN4732 - June 19 Release Timelines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DFA77669-B323-43A7-AA90-FFEE9856EC44}"/>
              </a:ext>
            </a:extLst>
          </p:cNvPr>
          <p:cNvSpPr txBox="1"/>
          <p:nvPr/>
        </p:nvSpPr>
        <p:spPr>
          <a:xfrm>
            <a:off x="53752" y="833198"/>
            <a:ext cx="90364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Milestone Dates</a:t>
            </a:r>
            <a:r>
              <a:rPr lang="en-GB" sz="1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Traceability of Detailed Design to Requirements </a:t>
            </a:r>
            <a:r>
              <a:rPr lang="en-GB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complete</a:t>
            </a:r>
            <a:endParaRPr lang="en-GB" sz="1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Agreement of June 19 Implementation Date to be agreed with ChMC</a:t>
            </a:r>
            <a:endParaRPr lang="en-GB" sz="1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851670"/>
            <a:ext cx="8856984" cy="269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2382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927B77B7F39148B9CB17AE711C8D35" ma:contentTypeVersion="0" ma:contentTypeDescription="Create a new document." ma:contentTypeScope="" ma:versionID="159d718f6c29ca5e1f84b5e6d7132f4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BA723BE-B83E-44FD-90E1-73FE10FBD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11B2E31-4703-4F4D-BB47-74A8364BAC36}">
  <ds:schemaRefs>
    <ds:schemaRef ds:uri="http://purl.org/dc/terms/"/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1991</TotalTime>
  <Words>199</Words>
  <Application>Microsoft Office PowerPoint</Application>
  <PresentationFormat>On-screen Show (16:9)</PresentationFormat>
  <Paragraphs>24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XRN4732 - June 19 Release -  Status Update</vt:lpstr>
      <vt:lpstr>XRN4732 - June 19 Release Timelines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Tara Ross</cp:lastModifiedBy>
  <cp:revision>102</cp:revision>
  <dcterms:created xsi:type="dcterms:W3CDTF">2018-09-02T17:12:15Z</dcterms:created>
  <dcterms:modified xsi:type="dcterms:W3CDTF">2019-03-05T14:13:45Z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-741609051</vt:i4>
  </property>
  <property fmtid="{D5CDD505-2E9C-101B-9397-08002B2CF9AE}" pid="3" name="_NewReviewCycle">
    <vt:lpwstr/>
  </property>
  <property fmtid="{D5CDD505-2E9C-101B-9397-08002B2CF9AE}" pid="4" name="_EmailSubject">
    <vt:lpwstr/>
  </property>
  <property fmtid="{D5CDD505-2E9C-101B-9397-08002B2CF9AE}" pid="5" name="_AuthorEmail">
    <vt:lpwstr>matt.rider@xoserve.com</vt:lpwstr>
  </property>
  <property fmtid="{D5CDD505-2E9C-101B-9397-08002B2CF9AE}" pid="6" name="_AuthorEmailDisplayName">
    <vt:lpwstr>Rider, Matthew</vt:lpwstr>
  </property>
  <property fmtid="{D5CDD505-2E9C-101B-9397-08002B2CF9AE}" pid="7" name="_PreviousAdHocReviewCycleID">
    <vt:i4>1511895582</vt:i4>
  </property>
  <property fmtid="{D5CDD505-2E9C-101B-9397-08002B2CF9AE}" pid="8" name="ContentTypeId">
    <vt:lpwstr>0x0101006E927B77B7F39148B9CB17AE711C8D35</vt:lpwstr>
  </property>
</Properties>
</file>