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1" r:id="rId5"/>
    <p:sldId id="298" r:id="rId6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FE222645-BCC4-4B81-9318-6F41A4DDD06C}"/>
              </a:ext>
            </a:extLst>
          </p:cNvPr>
          <p:cNvGrpSpPr/>
          <p:nvPr/>
        </p:nvGrpSpPr>
        <p:grpSpPr>
          <a:xfrm>
            <a:off x="236864" y="811970"/>
            <a:ext cx="8550950" cy="3844037"/>
            <a:chOff x="137840" y="723530"/>
            <a:chExt cx="8102715" cy="3740142"/>
          </a:xfrm>
        </p:grpSpPr>
        <p:graphicFrame>
          <p:nvGraphicFramePr>
            <p:cNvPr id="11" name="Content Placeholder 3">
              <a:extLst>
                <a:ext uri="{FF2B5EF4-FFF2-40B4-BE49-F238E27FC236}">
                  <a16:creationId xmlns="" xmlns:a16="http://schemas.microsoft.com/office/drawing/2014/main" id="{35034311-FCBF-4F23-BFE3-BA3FFE4A3E3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13548872"/>
                </p:ext>
              </p:extLst>
            </p:nvPr>
          </p:nvGraphicFramePr>
          <p:xfrm>
            <a:off x="137840" y="723530"/>
            <a:ext cx="8102715" cy="3740142"/>
          </p:xfrm>
          <a:graphic>
            <a:graphicData uri="http://schemas.openxmlformats.org/drawingml/2006/table">
              <a:tbl>
                <a:tblPr firstRow="1" bandRow="1"/>
                <a:tblGrid>
                  <a:gridCol w="1223556">
                    <a:extLst>
                      <a:ext uri="{9D8B030D-6E8A-4147-A177-3AD203B41FA5}">
                        <a16:colId xmlns="" xmlns:a16="http://schemas.microsoft.com/office/drawing/2014/main" val="20000"/>
                      </a:ext>
                    </a:extLst>
                  </a:gridCol>
                  <a:gridCol w="1901171">
                    <a:extLst>
                      <a:ext uri="{9D8B030D-6E8A-4147-A177-3AD203B41FA5}">
                        <a16:colId xmlns="" xmlns:a16="http://schemas.microsoft.com/office/drawing/2014/main" val="20001"/>
                      </a:ext>
                    </a:extLst>
                  </a:gridCol>
                  <a:gridCol w="1860295">
                    <a:extLst>
                      <a:ext uri="{9D8B030D-6E8A-4147-A177-3AD203B41FA5}">
                        <a16:colId xmlns="" xmlns:a16="http://schemas.microsoft.com/office/drawing/2014/main" val="20002"/>
                      </a:ext>
                    </a:extLst>
                  </a:gridCol>
                  <a:gridCol w="1892125">
                    <a:extLst>
                      <a:ext uri="{9D8B030D-6E8A-4147-A177-3AD203B41FA5}">
                        <a16:colId xmlns="" xmlns:a16="http://schemas.microsoft.com/office/drawing/2014/main" val="20003"/>
                      </a:ext>
                    </a:extLst>
                  </a:gridCol>
                  <a:gridCol w="1673803">
                    <a:extLst>
                      <a:ext uri="{9D8B030D-6E8A-4147-A177-3AD203B41FA5}">
                        <a16:colId xmlns=""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13/03/19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=""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Build &amp; UT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: Build &amp; UT activities tracking to plan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Testing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: Test Approach planned for approval on 08/03. Preparation of Test Cases based on approved Test Scenarios ongoing and tracking to plan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Implementation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: Two part implementation proposed 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Part A on 03/08 to make new EUC bands allowable in ISU to enable sharing of new EUC bands with Industry via the T67 file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Part B on 31/08 (with a contingency date of 07/09 if required) to implement all code changes to processes affected by new EUC bands</a:t>
                        </a:r>
                        <a:endPara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Environments– There is a risk that multiple projects are running in parallel  (EUC, June 19  &amp; GB Charging). A detailed assessment of co-existence in Pre-production (to support PT, RT &amp; IDRs) is currently in progress with relevant project teams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 that SME resources are supporting multiple demands (e.g. BAU defects, Future Releases etc.)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Project delivery costs are tracking to approved budgets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etc)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70CAECF2-DEC2-4E29-A1AB-B89CF72EE0CD}"/>
                </a:ext>
              </a:extLst>
            </p:cNvPr>
            <p:cNvSpPr/>
            <p:nvPr/>
          </p:nvSpPr>
          <p:spPr>
            <a:xfrm>
              <a:off x="7304180" y="1453919"/>
              <a:ext cx="204194" cy="2131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9C025B08-F88A-41BC-959F-7975D291319A}"/>
                </a:ext>
              </a:extLst>
            </p:cNvPr>
            <p:cNvSpPr/>
            <p:nvPr/>
          </p:nvSpPr>
          <p:spPr>
            <a:xfrm>
              <a:off x="5717830" y="794410"/>
              <a:ext cx="196885" cy="1903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35B7AB43-D412-4796-A79C-387981F74ACE}"/>
              </a:ext>
            </a:extLst>
          </p:cNvPr>
          <p:cNvSpPr/>
          <p:nvPr/>
        </p:nvSpPr>
        <p:spPr>
          <a:xfrm>
            <a:off x="6046590" y="1578490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F6639B60-ED8E-41FD-A5AA-FE5B67D25923}"/>
              </a:ext>
            </a:extLst>
          </p:cNvPr>
          <p:cNvSpPr/>
          <p:nvPr/>
        </p:nvSpPr>
        <p:spPr>
          <a:xfrm>
            <a:off x="4181078" y="1578490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59C946BC-C73C-430B-B113-E7C848B0314B}"/>
              </a:ext>
            </a:extLst>
          </p:cNvPr>
          <p:cNvSpPr/>
          <p:nvPr/>
        </p:nvSpPr>
        <p:spPr>
          <a:xfrm>
            <a:off x="2278313" y="157827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20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&amp; UT activities tracking to plan and on target for completion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of </a:t>
            </a: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EUC Release Part A &amp; B  Proposed Implementation Dates </a:t>
            </a: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agreed with </a:t>
            </a: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ChMC</a:t>
            </a:r>
            <a:endParaRPr lang="en-GB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92399"/>
            <a:ext cx="8784976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30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248</Words>
  <Application>Microsoft Office PowerPoint</Application>
  <PresentationFormat>On-screen Show (16:9)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XRN4665 – EUC Release</vt:lpstr>
      <vt:lpstr>XRN 4665 - EUC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106</cp:revision>
  <cp:lastPrinted>2019-03-08T14:23:32Z</cp:lastPrinted>
  <dcterms:created xsi:type="dcterms:W3CDTF">2018-09-02T17:12:15Z</dcterms:created>
  <dcterms:modified xsi:type="dcterms:W3CDTF">2019-03-08T16:45:25Z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1150413141</vt:i4>
  </property>
  <property fmtid="{D5CDD505-2E9C-101B-9397-08002B2CF9AE}" pid="3" name="_NewReviewCycle">
    <vt:lpwstr/>
  </property>
  <property fmtid="{D5CDD505-2E9C-101B-9397-08002B2CF9AE}" pid="4" name="_EmailSubject">
    <vt:lpwstr> CHMC Documents - EUC and 4.3 XRN4790 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880649167</vt:i4>
  </property>
  <property fmtid="{D5CDD505-2E9C-101B-9397-08002B2CF9AE}" pid="8" name="ContentTypeId">
    <vt:lpwstr>0x0101006E927B77B7F39148B9CB17AE711C8D35</vt:lpwstr>
  </property>
</Properties>
</file>