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03" r:id="rId5"/>
    <p:sldId id="302" r:id="rId6"/>
    <p:sldId id="299" r:id="rId7"/>
    <p:sldId id="300" r:id="rId8"/>
    <p:sldId id="301"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BB20"/>
    <a:srgbClr val="40D1F5"/>
    <a:srgbClr val="FFFFFF"/>
    <a:srgbClr val="B1D6E8"/>
    <a:srgbClr val="84B8DA"/>
    <a:srgbClr val="9C4877"/>
    <a:srgbClr val="2B80B1"/>
    <a:srgbClr val="9CCB3B"/>
    <a:srgbClr val="F5835D"/>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76" autoAdjust="0"/>
  </p:normalViewPr>
  <p:slideViewPr>
    <p:cSldViewPr>
      <p:cViewPr>
        <p:scale>
          <a:sx n="100" d="100"/>
          <a:sy n="100" d="100"/>
        </p:scale>
        <p:origin x="-606" y="-2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05/03/2019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95686"/>
            <a:ext cx="8229600" cy="637580"/>
          </a:xfrm>
        </p:spPr>
        <p:txBody>
          <a:bodyPr/>
          <a:lstStyle/>
          <a:p>
            <a:r>
              <a:rPr lang="en-GB" dirty="0" smtClean="0"/>
              <a:t>Change Assurance Report March 2019</a:t>
            </a:r>
            <a:endParaRPr lang="en-GB" dirty="0"/>
          </a:p>
        </p:txBody>
      </p:sp>
    </p:spTree>
    <p:extLst>
      <p:ext uri="{BB962C8B-B14F-4D97-AF65-F5344CB8AC3E}">
        <p14:creationId xmlns:p14="http://schemas.microsoft.com/office/powerpoint/2010/main" val="225435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3478"/>
            <a:ext cx="8363272" cy="637580"/>
          </a:xfrm>
        </p:spPr>
        <p:txBody>
          <a:bodyPr>
            <a:normAutofit fontScale="90000"/>
          </a:bodyPr>
          <a:lstStyle/>
          <a:p>
            <a:r>
              <a:rPr lang="en-GB" dirty="0" smtClean="0"/>
              <a:t>Change Assurance Health Checks – UK Link Releases</a:t>
            </a:r>
            <a:endParaRPr lang="en-GB" dirty="0"/>
          </a:p>
        </p:txBody>
      </p:sp>
      <p:sp>
        <p:nvSpPr>
          <p:cNvPr id="3" name="TextBox 2"/>
          <p:cNvSpPr txBox="1"/>
          <p:nvPr/>
        </p:nvSpPr>
        <p:spPr>
          <a:xfrm>
            <a:off x="539552" y="1131589"/>
            <a:ext cx="7776864" cy="107721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smtClean="0"/>
              <a:t>Two UK Link related </a:t>
            </a:r>
            <a:r>
              <a:rPr lang="en-GB" dirty="0"/>
              <a:t>h</a:t>
            </a:r>
            <a:r>
              <a:rPr lang="en-GB" dirty="0" smtClean="0"/>
              <a:t>ealth checks were carried out in January 2019</a:t>
            </a:r>
          </a:p>
          <a:p>
            <a:pPr marL="285750" indent="-285750">
              <a:spcAft>
                <a:spcPts val="600"/>
              </a:spcAft>
              <a:buFont typeface="Arial" panose="020B0604020202020204" pitchFamily="34" charset="0"/>
              <a:buChar char="•"/>
            </a:pPr>
            <a:r>
              <a:rPr lang="en-GB" dirty="0" smtClean="0"/>
              <a:t>The projects are June’19 Release and EUC </a:t>
            </a:r>
            <a:r>
              <a:rPr lang="en-GB" dirty="0" smtClean="0"/>
              <a:t>Release</a:t>
            </a:r>
            <a:endParaRPr lang="en-GB" dirty="0" smtClean="0"/>
          </a:p>
          <a:p>
            <a:pPr marL="285750" indent="-285750">
              <a:buFont typeface="Arial" panose="020B0604020202020204" pitchFamily="34" charset="0"/>
              <a:buChar char="•"/>
            </a:pPr>
            <a:r>
              <a:rPr lang="en-GB" dirty="0"/>
              <a:t>T</a:t>
            </a:r>
            <a:r>
              <a:rPr lang="en-GB" dirty="0" smtClean="0"/>
              <a:t>he </a:t>
            </a:r>
            <a:r>
              <a:rPr lang="en-GB" dirty="0" smtClean="0"/>
              <a:t>summary reports </a:t>
            </a:r>
            <a:r>
              <a:rPr lang="en-GB" dirty="0" smtClean="0"/>
              <a:t>and findings closure can be </a:t>
            </a:r>
            <a:r>
              <a:rPr lang="en-GB" dirty="0" smtClean="0"/>
              <a:t>seen below</a:t>
            </a:r>
            <a:endParaRPr lang="en-GB" dirty="0"/>
          </a:p>
        </p:txBody>
      </p:sp>
    </p:spTree>
    <p:extLst>
      <p:ext uri="{BB962C8B-B14F-4D97-AF65-F5344CB8AC3E}">
        <p14:creationId xmlns:p14="http://schemas.microsoft.com/office/powerpoint/2010/main" val="19476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UK Link June’19 Release Summary Dashboard</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075099818"/>
              </p:ext>
            </p:extLst>
          </p:nvPr>
        </p:nvGraphicFramePr>
        <p:xfrm>
          <a:off x="179513" y="699542"/>
          <a:ext cx="8856982" cy="4253254"/>
        </p:xfrm>
        <a:graphic>
          <a:graphicData uri="http://schemas.openxmlformats.org/drawingml/2006/table">
            <a:tbl>
              <a:tblPr firstRow="1" bandRow="1"/>
              <a:tblGrid>
                <a:gridCol w="369040"/>
                <a:gridCol w="516657"/>
                <a:gridCol w="885697"/>
                <a:gridCol w="2045029"/>
                <a:gridCol w="1008112"/>
                <a:gridCol w="4032447"/>
              </a:tblGrid>
              <a:tr h="27751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36398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January</a:t>
                      </a:r>
                      <a:r>
                        <a:rPr lang="en-GB" sz="800" baseline="0" dirty="0" smtClean="0"/>
                        <a:t> 2019</a:t>
                      </a:r>
                      <a:endParaRPr lang="en-GB" sz="80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UK Link June’19 – Health check </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Other </a:t>
                      </a:r>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lvl="0" indent="0">
                        <a:lnSpc>
                          <a:spcPct val="107000"/>
                        </a:lnSpc>
                        <a:spcAft>
                          <a:spcPts val="0"/>
                        </a:spcAft>
                        <a:buFont typeface="Symbol"/>
                        <a:buNone/>
                        <a:tabLst>
                          <a:tab pos="85725" algn="l"/>
                        </a:tabLst>
                      </a:pPr>
                      <a:r>
                        <a:rPr lang="en-GB" sz="800" noProof="0" dirty="0" smtClean="0">
                          <a:effectLst/>
                          <a:latin typeface="Calibri"/>
                          <a:ea typeface="Calibri"/>
                          <a:cs typeface="Times New Roman"/>
                        </a:rPr>
                        <a:t>•	UK Link June’19 release is made up of 3 Change Requests, all of which are perceived to be relatively straightforward.</a:t>
                      </a:r>
                    </a:p>
                    <a:p>
                      <a:pPr marL="0" lvl="0" indent="0">
                        <a:lnSpc>
                          <a:spcPct val="107000"/>
                        </a:lnSpc>
                        <a:spcAft>
                          <a:spcPts val="0"/>
                        </a:spcAft>
                        <a:buFont typeface="Symbol"/>
                        <a:buNone/>
                        <a:tabLst>
                          <a:tab pos="85725" algn="l"/>
                        </a:tabLst>
                      </a:pPr>
                      <a:r>
                        <a:rPr lang="en-GB" sz="800" noProof="0" dirty="0" smtClean="0">
                          <a:effectLst/>
                          <a:latin typeface="Calibri"/>
                          <a:ea typeface="Calibri"/>
                          <a:cs typeface="Times New Roman"/>
                        </a:rPr>
                        <a:t>•	The project has faced a number of challenges which has put the outcomes at risk:</a:t>
                      </a:r>
                    </a:p>
                    <a:p>
                      <a:pPr marL="180975" lvl="1" indent="-95250">
                        <a:lnSpc>
                          <a:spcPct val="107000"/>
                        </a:lnSpc>
                        <a:spcAft>
                          <a:spcPts val="0"/>
                        </a:spcAft>
                        <a:buFont typeface="Symbol"/>
                        <a:buNone/>
                        <a:tabLst>
                          <a:tab pos="85725" algn="l"/>
                        </a:tabLst>
                      </a:pPr>
                      <a:r>
                        <a:rPr lang="en-GB" sz="800" noProof="0" dirty="0" smtClean="0">
                          <a:effectLst/>
                          <a:latin typeface="Calibri"/>
                          <a:ea typeface="Calibri"/>
                          <a:cs typeface="Times New Roman"/>
                        </a:rPr>
                        <a:t>o	The requirements as handed over from Capture required significant further work to refine them putting pressure on the timelines. The Capture process is relatively new and work is required to improve the outputs from this process, to enable effective transition from Capture to Start-up. This has been recognised and work is underway introduce improvements. These should be implemented promptly and some monitoring of results should be established.</a:t>
                      </a:r>
                    </a:p>
                    <a:p>
                      <a:pPr marL="180975" lvl="1" indent="-95250" defTabSz="180975">
                        <a:lnSpc>
                          <a:spcPct val="107000"/>
                        </a:lnSpc>
                        <a:spcAft>
                          <a:spcPts val="0"/>
                        </a:spcAft>
                        <a:buFont typeface="Symbol"/>
                        <a:buNone/>
                        <a:tabLst>
                          <a:tab pos="85725" algn="l"/>
                          <a:tab pos="361950" algn="l"/>
                        </a:tabLst>
                      </a:pPr>
                      <a:r>
                        <a:rPr lang="en-GB" sz="800" noProof="0" dirty="0" smtClean="0">
                          <a:effectLst/>
                          <a:latin typeface="Calibri"/>
                          <a:ea typeface="Calibri"/>
                          <a:cs typeface="Times New Roman"/>
                        </a:rPr>
                        <a:t>o	 A new delivery 3rd party (TCS) were bought with limited Knowledge Transfer (KT); this has introduced risk to the quality of delivery. The project needs to plan further activities for TCS to reduce the risk and the platform as a whole needs to establish an on-boarding process and supporting materials for new suppliers/SIs.</a:t>
                      </a:r>
                    </a:p>
                    <a:p>
                      <a:pPr marL="180975" lvl="1" indent="-95250" defTabSz="895350">
                        <a:lnSpc>
                          <a:spcPct val="107000"/>
                        </a:lnSpc>
                        <a:spcAft>
                          <a:spcPts val="0"/>
                        </a:spcAft>
                        <a:buFont typeface="Symbol"/>
                        <a:buNone/>
                        <a:tabLst>
                          <a:tab pos="85725" algn="l"/>
                        </a:tabLst>
                      </a:pPr>
                      <a:r>
                        <a:rPr lang="en-GB" sz="800" noProof="0" dirty="0" smtClean="0">
                          <a:effectLst/>
                          <a:latin typeface="Calibri"/>
                          <a:ea typeface="Calibri"/>
                          <a:cs typeface="Times New Roman"/>
                        </a:rPr>
                        <a:t>o	There have been significant issues with the documentation needed for design. Due to poor control of the functional specification (FS) versions, it has been difficult to identify the latest versions. Thus there is a risk that the design will be based on an out of date FSs, leading to the desired functionality either not working or introducing an unexpected problem (defect). This is an issue which impacts all UK Link related change activity and is probably contributing to the level of defects. Work needs to take place with all parties that are enacting UK Link related change to establish an action plan to eradicate this issue.</a:t>
                      </a:r>
                    </a:p>
                    <a:p>
                      <a:pPr marL="0" lvl="0" indent="0">
                        <a:lnSpc>
                          <a:spcPct val="107000"/>
                        </a:lnSpc>
                        <a:spcAft>
                          <a:spcPts val="0"/>
                        </a:spcAft>
                        <a:buFont typeface="Symbol"/>
                        <a:buNone/>
                      </a:pPr>
                      <a:r>
                        <a:rPr lang="en-GB" sz="800" noProof="0" dirty="0" smtClean="0">
                          <a:effectLst/>
                          <a:latin typeface="Calibri"/>
                          <a:ea typeface="Calibri"/>
                          <a:cs typeface="Times New Roman"/>
                        </a:rPr>
                        <a:t>•These challenges have resulted in, not all of artefacts ,needed to pass through the next Stage Gate,  being complete. The team are working hard to rectify this so that they can be successful at the next Stage</a:t>
                      </a:r>
                      <a:r>
                        <a:rPr lang="en-GB" sz="800" baseline="0" noProof="0" dirty="0" smtClean="0">
                          <a:effectLst/>
                          <a:latin typeface="Calibri"/>
                          <a:ea typeface="Calibri"/>
                          <a:cs typeface="Times New Roman"/>
                        </a:rPr>
                        <a:t> Gate Approval Board</a:t>
                      </a:r>
                      <a:r>
                        <a:rPr lang="en-GB" sz="800" noProof="0" dirty="0" smtClean="0">
                          <a:effectLst/>
                          <a:latin typeface="Calibri"/>
                          <a:ea typeface="Calibri"/>
                          <a:cs typeface="Times New Roman"/>
                        </a:rPr>
                        <a:t>.</a:t>
                      </a:r>
                    </a:p>
                    <a:p>
                      <a:pPr marL="0" lvl="0" indent="0">
                        <a:lnSpc>
                          <a:spcPct val="107000"/>
                        </a:lnSpc>
                        <a:spcAft>
                          <a:spcPts val="0"/>
                        </a:spcAft>
                        <a:buFont typeface="Symbol"/>
                        <a:buNone/>
                      </a:pPr>
                      <a:r>
                        <a:rPr lang="en-GB" sz="800" noProof="0" dirty="0" smtClean="0">
                          <a:effectLst/>
                          <a:latin typeface="Calibri"/>
                          <a:ea typeface="Calibri"/>
                          <a:cs typeface="Times New Roman"/>
                        </a:rPr>
                        <a:t>•It should be noted that TCS has worked very hard to compensate for the limited KT and the FS version issue; partially mitigating the risks. They have also worked well with stakeholders to build confidence in their ability to deliver and deliver to the desired timescale.</a:t>
                      </a:r>
                    </a:p>
                    <a:p>
                      <a:pPr marL="0" lvl="0" indent="0">
                        <a:lnSpc>
                          <a:spcPct val="107000"/>
                        </a:lnSpc>
                        <a:spcAft>
                          <a:spcPts val="0"/>
                        </a:spcAft>
                        <a:buFont typeface="Symbol"/>
                        <a:buNone/>
                      </a:pPr>
                      <a:r>
                        <a:rPr lang="en-GB" sz="800" noProof="0" dirty="0" smtClean="0">
                          <a:effectLst/>
                          <a:latin typeface="Calibri"/>
                          <a:ea typeface="Calibri"/>
                          <a:cs typeface="Times New Roman"/>
                        </a:rPr>
                        <a:t>•Project Governance needs to be tightened up, but the project team are demonstrably working to do this. Provided they close out these actions quickly the on-going monitoring and control should be straightforward. The discipline of the Stage Gates should help to drive this.</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grpSp>
        <p:nvGrpSpPr>
          <p:cNvPr id="4" name="Group 3"/>
          <p:cNvGrpSpPr/>
          <p:nvPr/>
        </p:nvGrpSpPr>
        <p:grpSpPr>
          <a:xfrm>
            <a:off x="2441047" y="2415586"/>
            <a:ext cx="1304389" cy="1117992"/>
            <a:chOff x="3830339" y="964780"/>
            <a:chExt cx="1304389" cy="1117992"/>
          </a:xfrm>
        </p:grpSpPr>
        <p:sp>
          <p:nvSpPr>
            <p:cNvPr id="5" name="Rectangle 4"/>
            <p:cNvSpPr/>
            <p:nvPr/>
          </p:nvSpPr>
          <p:spPr>
            <a:xfrm>
              <a:off x="3830339" y="964780"/>
              <a:ext cx="682229"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6" name="Rectangle 5"/>
            <p:cNvSpPr/>
            <p:nvPr/>
          </p:nvSpPr>
          <p:spPr>
            <a:xfrm>
              <a:off x="4257419" y="122987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7" name="Rectangle 6"/>
            <p:cNvSpPr/>
            <p:nvPr/>
          </p:nvSpPr>
          <p:spPr>
            <a:xfrm>
              <a:off x="4257419" y="1468137"/>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8" name="Rectangle 7"/>
            <p:cNvSpPr/>
            <p:nvPr/>
          </p:nvSpPr>
          <p:spPr>
            <a:xfrm>
              <a:off x="4257419" y="17240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9" name="Rectangle 8"/>
            <p:cNvSpPr/>
            <p:nvPr/>
          </p:nvSpPr>
          <p:spPr>
            <a:xfrm>
              <a:off x="4257419" y="1961058"/>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10" name="Rectangle 9"/>
            <p:cNvSpPr/>
            <p:nvPr/>
          </p:nvSpPr>
          <p:spPr>
            <a:xfrm>
              <a:off x="5004048" y="12298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 name="Rectangle 10"/>
            <p:cNvSpPr/>
            <p:nvPr/>
          </p:nvSpPr>
          <p:spPr>
            <a:xfrm>
              <a:off x="5004048" y="1468137"/>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 name="Rectangle 11"/>
            <p:cNvSpPr/>
            <p:nvPr/>
          </p:nvSpPr>
          <p:spPr>
            <a:xfrm>
              <a:off x="5004048"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 name="Rectangle 12"/>
            <p:cNvSpPr/>
            <p:nvPr/>
          </p:nvSpPr>
          <p:spPr>
            <a:xfrm>
              <a:off x="5004048" y="1961058"/>
              <a:ext cx="130680" cy="121714"/>
            </a:xfrm>
            <a:prstGeom prst="rect">
              <a:avLst/>
            </a:prstGeom>
            <a:solidFill>
              <a:srgbClr val="FF0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grpSp>
      <p:sp>
        <p:nvSpPr>
          <p:cNvPr id="15" name="Rectangle 14"/>
          <p:cNvSpPr/>
          <p:nvPr/>
        </p:nvSpPr>
        <p:spPr>
          <a:xfrm>
            <a:off x="4355976" y="2643758"/>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3</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6" name="Rectangle 15"/>
          <p:cNvSpPr/>
          <p:nvPr/>
        </p:nvSpPr>
        <p:spPr>
          <a:xfrm>
            <a:off x="4355976" y="2882084"/>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8</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7" name="Rectangle 16"/>
          <p:cNvSpPr/>
          <p:nvPr/>
        </p:nvSpPr>
        <p:spPr>
          <a:xfrm>
            <a:off x="4355976" y="3147814"/>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6</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8" name="Rectangle 17"/>
          <p:cNvSpPr/>
          <p:nvPr/>
        </p:nvSpPr>
        <p:spPr>
          <a:xfrm>
            <a:off x="4355976" y="3386140"/>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1</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0" name="TextBox 19"/>
          <p:cNvSpPr txBox="1"/>
          <p:nvPr/>
        </p:nvSpPr>
        <p:spPr>
          <a:xfrm>
            <a:off x="3275856" y="3579862"/>
            <a:ext cx="733073" cy="461665"/>
          </a:xfrm>
          <a:prstGeom prst="rect">
            <a:avLst/>
          </a:prstGeom>
          <a:noFill/>
        </p:spPr>
        <p:txBody>
          <a:bodyPr wrap="square" rtlCol="0">
            <a:spAutoFit/>
          </a:bodyPr>
          <a:lstStyle/>
          <a:p>
            <a:pPr marL="85725" indent="-85725">
              <a:buFont typeface="Arial" panose="020B0604020202020204" pitchFamily="34" charset="0"/>
              <a:buChar char="•"/>
            </a:pPr>
            <a:r>
              <a:rPr lang="en-GB" sz="800" dirty="0" smtClean="0">
                <a:latin typeface="Calibri" panose="020F0502020204030204" pitchFamily="34" charset="0"/>
              </a:rPr>
              <a:t>Readiness  to enter CUT</a:t>
            </a:r>
          </a:p>
        </p:txBody>
      </p:sp>
      <p:sp>
        <p:nvSpPr>
          <p:cNvPr id="21" name="Rectangle 20"/>
          <p:cNvSpPr/>
          <p:nvPr/>
        </p:nvSpPr>
        <p:spPr>
          <a:xfrm>
            <a:off x="4729352" y="2643758"/>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a:latin typeface="Calibri" panose="020F0502020204030204"/>
              </a:rPr>
              <a:t>1</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2" name="Rectangle 21"/>
          <p:cNvSpPr/>
          <p:nvPr/>
        </p:nvSpPr>
        <p:spPr>
          <a:xfrm>
            <a:off x="4729352" y="2884366"/>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a:latin typeface="Calibri" panose="020F0502020204030204"/>
              </a:rPr>
              <a:t>5</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3" name="Rectangle 22"/>
          <p:cNvSpPr/>
          <p:nvPr/>
        </p:nvSpPr>
        <p:spPr>
          <a:xfrm>
            <a:off x="4729352" y="3146105"/>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a:latin typeface="Calibri" panose="020F0502020204030204"/>
              </a:rPr>
              <a:t>1</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4" name="Rectangle 23"/>
          <p:cNvSpPr/>
          <p:nvPr/>
        </p:nvSpPr>
        <p:spPr>
          <a:xfrm>
            <a:off x="4729352" y="3386140"/>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4" name="TextBox 13"/>
          <p:cNvSpPr txBox="1"/>
          <p:nvPr/>
        </p:nvSpPr>
        <p:spPr>
          <a:xfrm>
            <a:off x="4139952" y="2443703"/>
            <a:ext cx="497388" cy="200055"/>
          </a:xfrm>
          <a:prstGeom prst="rect">
            <a:avLst/>
          </a:prstGeom>
          <a:noFill/>
        </p:spPr>
        <p:txBody>
          <a:bodyPr wrap="square" rtlCol="0">
            <a:spAutoFit/>
          </a:bodyPr>
          <a:lstStyle/>
          <a:p>
            <a:r>
              <a:rPr lang="en-GB" sz="700" dirty="0" smtClean="0"/>
              <a:t>Original</a:t>
            </a:r>
            <a:endParaRPr lang="en-GB" sz="700" dirty="0"/>
          </a:p>
        </p:txBody>
      </p:sp>
      <p:sp>
        <p:nvSpPr>
          <p:cNvPr id="25" name="TextBox 24"/>
          <p:cNvSpPr txBox="1"/>
          <p:nvPr/>
        </p:nvSpPr>
        <p:spPr>
          <a:xfrm>
            <a:off x="4565332" y="2437272"/>
            <a:ext cx="445384" cy="200055"/>
          </a:xfrm>
          <a:prstGeom prst="rect">
            <a:avLst/>
          </a:prstGeom>
          <a:noFill/>
        </p:spPr>
        <p:txBody>
          <a:bodyPr wrap="square" rtlCol="0">
            <a:spAutoFit/>
          </a:bodyPr>
          <a:lstStyle/>
          <a:p>
            <a:r>
              <a:rPr lang="en-GB" sz="700" dirty="0" smtClean="0"/>
              <a:t>Latest</a:t>
            </a:r>
            <a:endParaRPr lang="en-GB" sz="700" dirty="0"/>
          </a:p>
        </p:txBody>
      </p:sp>
    </p:spTree>
    <p:extLst>
      <p:ext uri="{BB962C8B-B14F-4D97-AF65-F5344CB8AC3E}">
        <p14:creationId xmlns:p14="http://schemas.microsoft.com/office/powerpoint/2010/main" val="3585260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8229600" cy="637580"/>
          </a:xfrm>
        </p:spPr>
        <p:txBody>
          <a:bodyPr>
            <a:normAutofit/>
          </a:bodyPr>
          <a:lstStyle/>
          <a:p>
            <a:r>
              <a:rPr lang="en-GB" dirty="0" smtClean="0"/>
              <a:t>UK Link EUC Release Summary Dashboard</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791366521"/>
              </p:ext>
            </p:extLst>
          </p:nvPr>
        </p:nvGraphicFramePr>
        <p:xfrm>
          <a:off x="179513" y="627534"/>
          <a:ext cx="8856980" cy="4417314"/>
        </p:xfrm>
        <a:graphic>
          <a:graphicData uri="http://schemas.openxmlformats.org/drawingml/2006/table">
            <a:tbl>
              <a:tblPr firstRow="1" bandRow="1"/>
              <a:tblGrid>
                <a:gridCol w="253586"/>
                <a:gridCol w="466493"/>
                <a:gridCol w="792088"/>
                <a:gridCol w="1944216"/>
                <a:gridCol w="1008112"/>
                <a:gridCol w="1621586"/>
                <a:gridCol w="2770899"/>
              </a:tblGrid>
              <a:tr h="27751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p>
                      <a:pPr algn="ct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363989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January</a:t>
                      </a:r>
                      <a:r>
                        <a:rPr lang="en-GB" sz="800" baseline="0" dirty="0" smtClean="0"/>
                        <a:t> 2019</a:t>
                      </a:r>
                      <a:endParaRPr lang="en-GB" sz="80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UK Link EUC – Health check </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Other </a:t>
                      </a:r>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gridSpan="2">
                  <a:txBody>
                    <a:bodyPr/>
                    <a:lstStyle/>
                    <a:p>
                      <a:pPr marL="85725" lvl="0" indent="-85725">
                        <a:lnSpc>
                          <a:spcPct val="107000"/>
                        </a:lnSpc>
                        <a:spcAft>
                          <a:spcPts val="300"/>
                        </a:spcAft>
                        <a:buFont typeface="Arial" panose="020B0604020202020204" pitchFamily="34" charset="0"/>
                        <a:buChar char="•"/>
                      </a:pPr>
                      <a:r>
                        <a:rPr lang="en-GB" sz="700" dirty="0">
                          <a:effectLst/>
                          <a:latin typeface="Arial"/>
                          <a:ea typeface="Calibri"/>
                          <a:cs typeface="Times New Roman"/>
                        </a:rPr>
                        <a:t>There is a much greater degree of nervousness from all internal stakeholders about this project, compared with June’19, as it has much more wide ranging system and process impacts. If we do not make the change cleanly there is a risk that we will negatively impact to our customers and thus our reputation.</a:t>
                      </a:r>
                      <a:endParaRPr lang="en-GB" sz="700" dirty="0">
                        <a:effectLst/>
                        <a:latin typeface="Calibri"/>
                        <a:ea typeface="Calibri"/>
                        <a:cs typeface="Times New Roman"/>
                      </a:endParaRPr>
                    </a:p>
                    <a:p>
                      <a:pPr marL="85725" lvl="0" indent="-85725">
                        <a:lnSpc>
                          <a:spcPct val="107000"/>
                        </a:lnSpc>
                        <a:spcAft>
                          <a:spcPts val="300"/>
                        </a:spcAft>
                        <a:buFont typeface="Arial" panose="020B0604020202020204" pitchFamily="34" charset="0"/>
                        <a:buChar char="•"/>
                      </a:pPr>
                      <a:r>
                        <a:rPr lang="en-GB" sz="700" dirty="0">
                          <a:effectLst/>
                          <a:latin typeface="Arial"/>
                          <a:ea typeface="Calibri"/>
                          <a:cs typeface="Times New Roman"/>
                        </a:rPr>
                        <a:t>The project has faced similar challenges to June’19 which has put the outcomes at significant </a:t>
                      </a:r>
                      <a:r>
                        <a:rPr lang="en-GB" sz="700" dirty="0" smtClean="0">
                          <a:effectLst/>
                          <a:latin typeface="Arial"/>
                          <a:ea typeface="Calibri"/>
                          <a:cs typeface="Times New Roman"/>
                        </a:rPr>
                        <a:t>risk:</a:t>
                      </a:r>
                      <a:endParaRPr lang="en-GB" sz="700" dirty="0" smtClean="0">
                        <a:effectLst/>
                        <a:latin typeface="Calibri"/>
                        <a:ea typeface="Calibri"/>
                        <a:cs typeface="Times New Roman"/>
                      </a:endParaRPr>
                    </a:p>
                    <a:p>
                      <a:pPr marL="180975" lvl="1" indent="-95250">
                        <a:lnSpc>
                          <a:spcPct val="107000"/>
                        </a:lnSpc>
                        <a:spcAft>
                          <a:spcPts val="300"/>
                        </a:spcAft>
                        <a:buFont typeface="Courier New" panose="02070309020205020404" pitchFamily="49" charset="0"/>
                        <a:buChar char="o"/>
                      </a:pPr>
                      <a:r>
                        <a:rPr lang="en-GB" sz="700" dirty="0" smtClean="0">
                          <a:effectLst/>
                          <a:latin typeface="Arial"/>
                          <a:ea typeface="Calibri"/>
                          <a:cs typeface="Times New Roman"/>
                        </a:rPr>
                        <a:t>The </a:t>
                      </a:r>
                      <a:r>
                        <a:rPr lang="en-GB" sz="700" dirty="0">
                          <a:effectLst/>
                          <a:latin typeface="Arial"/>
                          <a:ea typeface="Calibri"/>
                          <a:cs typeface="Times New Roman"/>
                        </a:rPr>
                        <a:t>requirements as handed over from Capture required significant further work to refine them putting pressure on the timelines. Confidence in the understanding of the impacts of this change have not been high, with the impacts on other systems </a:t>
                      </a:r>
                      <a:r>
                        <a:rPr lang="en-GB" sz="700" dirty="0" smtClean="0">
                          <a:effectLst/>
                          <a:latin typeface="Arial"/>
                          <a:ea typeface="Calibri"/>
                          <a:cs typeface="Times New Roman"/>
                        </a:rPr>
                        <a:t>having </a:t>
                      </a:r>
                      <a:r>
                        <a:rPr lang="en-GB" sz="700" dirty="0">
                          <a:effectLst/>
                          <a:latin typeface="Arial"/>
                          <a:ea typeface="Calibri"/>
                          <a:cs typeface="Times New Roman"/>
                        </a:rPr>
                        <a:t>been a source on significant </a:t>
                      </a:r>
                      <a:r>
                        <a:rPr lang="en-GB" sz="700" dirty="0" smtClean="0">
                          <a:effectLst/>
                          <a:latin typeface="Arial"/>
                          <a:ea typeface="Calibri"/>
                          <a:cs typeface="Times New Roman"/>
                        </a:rPr>
                        <a:t>debate. This has lead to the </a:t>
                      </a:r>
                      <a:r>
                        <a:rPr lang="en-GB" sz="700" dirty="0">
                          <a:effectLst/>
                          <a:latin typeface="Arial"/>
                          <a:ea typeface="Calibri"/>
                          <a:cs typeface="Times New Roman"/>
                        </a:rPr>
                        <a:t>requirements and design documents </a:t>
                      </a:r>
                      <a:r>
                        <a:rPr lang="en-GB" sz="700" dirty="0" smtClean="0">
                          <a:effectLst/>
                          <a:latin typeface="Arial"/>
                          <a:ea typeface="Calibri"/>
                          <a:cs typeface="Times New Roman"/>
                        </a:rPr>
                        <a:t>not</a:t>
                      </a:r>
                      <a:r>
                        <a:rPr lang="en-GB" sz="700" baseline="0" dirty="0" smtClean="0">
                          <a:effectLst/>
                          <a:latin typeface="Arial"/>
                          <a:ea typeface="Calibri"/>
                          <a:cs typeface="Times New Roman"/>
                        </a:rPr>
                        <a:t> being</a:t>
                      </a:r>
                      <a:r>
                        <a:rPr lang="en-GB" sz="700" dirty="0" smtClean="0">
                          <a:effectLst/>
                          <a:latin typeface="Arial"/>
                          <a:ea typeface="Calibri"/>
                          <a:cs typeface="Times New Roman"/>
                        </a:rPr>
                        <a:t> </a:t>
                      </a:r>
                      <a:r>
                        <a:rPr lang="en-GB" sz="700" dirty="0">
                          <a:effectLst/>
                          <a:latin typeface="Arial"/>
                          <a:ea typeface="Calibri"/>
                          <a:cs typeface="Times New Roman"/>
                        </a:rPr>
                        <a:t>complete </a:t>
                      </a:r>
                      <a:r>
                        <a:rPr lang="en-GB" sz="700" dirty="0" smtClean="0">
                          <a:effectLst/>
                          <a:latin typeface="Arial"/>
                          <a:ea typeface="Calibri"/>
                          <a:cs typeface="Times New Roman"/>
                        </a:rPr>
                        <a:t>and requiring </a:t>
                      </a:r>
                      <a:r>
                        <a:rPr lang="en-GB" sz="700" dirty="0">
                          <a:effectLst/>
                          <a:latin typeface="Arial"/>
                          <a:ea typeface="Calibri"/>
                          <a:cs typeface="Times New Roman"/>
                        </a:rPr>
                        <a:t>thorough review before they are moved into </a:t>
                      </a:r>
                      <a:r>
                        <a:rPr lang="en-GB" sz="700" dirty="0" smtClean="0">
                          <a:effectLst/>
                          <a:latin typeface="Arial"/>
                          <a:ea typeface="Calibri"/>
                          <a:cs typeface="Times New Roman"/>
                        </a:rPr>
                        <a:t>CUT.</a:t>
                      </a:r>
                    </a:p>
                    <a:p>
                      <a:pPr marL="180975" lvl="1" indent="-95250">
                        <a:lnSpc>
                          <a:spcPct val="107000"/>
                        </a:lnSpc>
                        <a:spcAft>
                          <a:spcPts val="300"/>
                        </a:spcAft>
                        <a:buFont typeface="Courier New" panose="02070309020205020404" pitchFamily="49" charset="0"/>
                        <a:buChar char="o"/>
                      </a:pPr>
                      <a:r>
                        <a:rPr lang="en-GB" sz="700" dirty="0" smtClean="0">
                          <a:effectLst/>
                          <a:latin typeface="Arial"/>
                          <a:ea typeface="Calibri"/>
                          <a:cs typeface="Times New Roman"/>
                        </a:rPr>
                        <a:t>The </a:t>
                      </a:r>
                      <a:r>
                        <a:rPr lang="en-GB" sz="700" dirty="0">
                          <a:effectLst/>
                          <a:latin typeface="Arial"/>
                          <a:ea typeface="Calibri"/>
                          <a:cs typeface="Times New Roman"/>
                        </a:rPr>
                        <a:t>Capture process is relatively new and work is required to improve the outputs from this process, to enable effective transition from Capture to Start-up. This has been recognised and work is underway introduce improvements. These should be implemented promptly and some monitoring of results should be </a:t>
                      </a:r>
                      <a:r>
                        <a:rPr lang="en-GB" sz="700" dirty="0" smtClean="0">
                          <a:effectLst/>
                          <a:latin typeface="Arial"/>
                          <a:ea typeface="Calibri"/>
                          <a:cs typeface="Times New Roman"/>
                        </a:rPr>
                        <a:t>established.</a:t>
                      </a:r>
                      <a:endParaRPr lang="en-GB" sz="700" dirty="0" smtClean="0">
                        <a:effectLst/>
                        <a:latin typeface="Calibri"/>
                        <a:ea typeface="Calibri"/>
                        <a:cs typeface="Times New Roman"/>
                      </a:endParaRPr>
                    </a:p>
                    <a:p>
                      <a:pPr marL="180975" lvl="1" indent="-95250">
                        <a:lnSpc>
                          <a:spcPct val="107000"/>
                        </a:lnSpc>
                        <a:spcAft>
                          <a:spcPts val="300"/>
                        </a:spcAft>
                        <a:buFont typeface="Courier New" panose="02070309020205020404" pitchFamily="49" charset="0"/>
                        <a:buChar char="o"/>
                      </a:pPr>
                      <a:r>
                        <a:rPr lang="en-GB" sz="700" dirty="0" smtClean="0">
                          <a:effectLst/>
                          <a:latin typeface="Arial"/>
                          <a:ea typeface="Calibri"/>
                          <a:cs typeface="Times New Roman"/>
                        </a:rPr>
                        <a:t>A </a:t>
                      </a:r>
                      <a:r>
                        <a:rPr lang="en-GB" sz="700" dirty="0">
                          <a:effectLst/>
                          <a:latin typeface="Arial"/>
                          <a:ea typeface="Calibri"/>
                          <a:cs typeface="Times New Roman"/>
                        </a:rPr>
                        <a:t>new delivery 3rd party (TCS) were bought in </a:t>
                      </a:r>
                      <a:r>
                        <a:rPr lang="en-GB" sz="700" dirty="0" smtClean="0">
                          <a:effectLst/>
                          <a:latin typeface="Arial"/>
                          <a:ea typeface="Calibri"/>
                          <a:cs typeface="Times New Roman"/>
                        </a:rPr>
                        <a:t>with </a:t>
                      </a:r>
                      <a:r>
                        <a:rPr lang="en-GB" sz="700" dirty="0">
                          <a:effectLst/>
                          <a:latin typeface="Arial"/>
                          <a:ea typeface="Calibri"/>
                          <a:cs typeface="Times New Roman"/>
                        </a:rPr>
                        <a:t>limited Knowledge Transfer (KT); this has introduced risk to the quality of delivery. The project needs to plan further activities for TCS to reduce the risk and the platform as a whole needs to establish an on-boarding process and supporting materials for new </a:t>
                      </a:r>
                      <a:r>
                        <a:rPr lang="en-GB" sz="700" dirty="0" smtClean="0">
                          <a:effectLst/>
                          <a:latin typeface="Arial"/>
                          <a:ea typeface="Calibri"/>
                          <a:cs typeface="Times New Roman"/>
                        </a:rPr>
                        <a:t>suppliers/SIs.</a:t>
                      </a:r>
                      <a:endParaRPr lang="en-GB" sz="700" dirty="0" smtClean="0">
                        <a:effectLst/>
                        <a:latin typeface="Calibri"/>
                        <a:ea typeface="Calibri"/>
                        <a:cs typeface="Times New Roman"/>
                      </a:endParaRPr>
                    </a:p>
                    <a:p>
                      <a:pPr marL="180975" lvl="1" indent="-95250">
                        <a:lnSpc>
                          <a:spcPct val="107000"/>
                        </a:lnSpc>
                        <a:spcAft>
                          <a:spcPts val="300"/>
                        </a:spcAft>
                        <a:buFont typeface="Courier New" panose="02070309020205020404" pitchFamily="49" charset="0"/>
                        <a:buChar char="o"/>
                      </a:pPr>
                      <a:r>
                        <a:rPr lang="en-GB" sz="700" dirty="0" smtClean="0">
                          <a:effectLst/>
                          <a:latin typeface="Arial"/>
                          <a:ea typeface="Calibri"/>
                          <a:cs typeface="Times New Roman"/>
                        </a:rPr>
                        <a:t>There </a:t>
                      </a:r>
                      <a:r>
                        <a:rPr lang="en-GB" sz="700" dirty="0">
                          <a:effectLst/>
                          <a:latin typeface="Arial"/>
                          <a:ea typeface="Calibri"/>
                          <a:cs typeface="Times New Roman"/>
                        </a:rPr>
                        <a:t>have been significant issues with the documentation needed for design. Due to poor control of the functional specification (FS) versions, it has been difficult to identify the latest versions. </a:t>
                      </a:r>
                      <a:r>
                        <a:rPr lang="en-GB" sz="700" dirty="0" smtClean="0">
                          <a:effectLst/>
                          <a:latin typeface="Arial"/>
                          <a:ea typeface="Calibri"/>
                          <a:cs typeface="Times New Roman"/>
                        </a:rPr>
                        <a:t>Work </a:t>
                      </a:r>
                      <a:r>
                        <a:rPr lang="en-GB" sz="700" dirty="0">
                          <a:effectLst/>
                          <a:latin typeface="Arial"/>
                          <a:ea typeface="Calibri"/>
                          <a:cs typeface="Times New Roman"/>
                        </a:rPr>
                        <a:t>needs to take place with all parties that are enacting UK Link related change to establish an action plan to eradicate this </a:t>
                      </a:r>
                      <a:r>
                        <a:rPr lang="en-GB" sz="700" dirty="0" smtClean="0">
                          <a:effectLst/>
                          <a:latin typeface="Arial"/>
                          <a:ea typeface="Calibri"/>
                          <a:cs typeface="Times New Roman"/>
                        </a:rPr>
                        <a:t>issue.</a:t>
                      </a:r>
                      <a:endParaRPr lang="en-GB" sz="700" dirty="0" smtClean="0">
                        <a:effectLst/>
                        <a:latin typeface="Calibri"/>
                        <a:ea typeface="Calibri"/>
                        <a:cs typeface="Times New Roman"/>
                      </a:endParaRPr>
                    </a:p>
                    <a:p>
                      <a:pPr marL="180975" lvl="1" indent="-95250">
                        <a:lnSpc>
                          <a:spcPct val="107000"/>
                        </a:lnSpc>
                        <a:spcAft>
                          <a:spcPts val="300"/>
                        </a:spcAft>
                        <a:buFont typeface="Courier New" panose="02070309020205020404" pitchFamily="49" charset="0"/>
                        <a:buChar char="o"/>
                      </a:pPr>
                      <a:r>
                        <a:rPr lang="en-GB" sz="700" dirty="0" smtClean="0">
                          <a:effectLst/>
                          <a:latin typeface="Arial"/>
                          <a:ea typeface="Calibri"/>
                          <a:cs typeface="Times New Roman"/>
                        </a:rPr>
                        <a:t>TCS </a:t>
                      </a:r>
                      <a:r>
                        <a:rPr lang="en-GB" sz="700" dirty="0">
                          <a:effectLst/>
                          <a:latin typeface="Arial"/>
                          <a:ea typeface="Calibri"/>
                          <a:cs typeface="Times New Roman"/>
                        </a:rPr>
                        <a:t>have experienced similar challenges with BW: Due to the lack of availability of key BW documentation TCS have to inspect all 575 individual reports to establish whether they are impacted by this project and so need changing. This approach is not only time consuming but is likely to be at risk of mistakes being made which result in rework.</a:t>
                      </a:r>
                      <a:endParaRPr lang="en-GB" sz="700" dirty="0">
                        <a:effectLst/>
                        <a:latin typeface="Calibri"/>
                        <a:ea typeface="Calibri"/>
                        <a:cs typeface="Times New Roman"/>
                      </a:endParaRPr>
                    </a:p>
                    <a:p>
                      <a:pPr marL="85725" lvl="0" indent="-85725">
                        <a:lnSpc>
                          <a:spcPct val="107000"/>
                        </a:lnSpc>
                        <a:spcAft>
                          <a:spcPts val="300"/>
                        </a:spcAft>
                        <a:buFont typeface="Symbol"/>
                        <a:buChar char=""/>
                      </a:pPr>
                      <a:r>
                        <a:rPr lang="en-GB" sz="700" dirty="0">
                          <a:effectLst/>
                          <a:latin typeface="Arial"/>
                          <a:ea typeface="Calibri"/>
                          <a:cs typeface="Times New Roman"/>
                        </a:rPr>
                        <a:t>These challenges have resulted in, most of </a:t>
                      </a:r>
                      <a:r>
                        <a:rPr lang="en-GB" sz="700">
                          <a:effectLst/>
                          <a:latin typeface="Arial"/>
                          <a:ea typeface="Calibri"/>
                          <a:cs typeface="Times New Roman"/>
                        </a:rPr>
                        <a:t>artefacts </a:t>
                      </a:r>
                      <a:r>
                        <a:rPr lang="en-GB" sz="700" smtClean="0">
                          <a:effectLst/>
                          <a:latin typeface="Arial"/>
                          <a:ea typeface="Calibri"/>
                          <a:cs typeface="Times New Roman"/>
                        </a:rPr>
                        <a:t>,needed </a:t>
                      </a:r>
                      <a:r>
                        <a:rPr lang="en-GB" sz="700" dirty="0">
                          <a:effectLst/>
                          <a:latin typeface="Arial"/>
                          <a:ea typeface="Calibri"/>
                          <a:cs typeface="Times New Roman"/>
                        </a:rPr>
                        <a:t>to pass through </a:t>
                      </a:r>
                      <a:r>
                        <a:rPr lang="en-GB" sz="700" dirty="0" smtClean="0">
                          <a:effectLst/>
                          <a:latin typeface="Arial"/>
                          <a:ea typeface="Calibri"/>
                          <a:cs typeface="Times New Roman"/>
                        </a:rPr>
                        <a:t>the next Stage </a:t>
                      </a:r>
                      <a:r>
                        <a:rPr lang="en-GB" sz="700" smtClean="0">
                          <a:effectLst/>
                          <a:latin typeface="Arial"/>
                          <a:ea typeface="Calibri"/>
                          <a:cs typeface="Times New Roman"/>
                        </a:rPr>
                        <a:t>Gate,</a:t>
                      </a:r>
                      <a:r>
                        <a:rPr lang="en-GB" sz="700" baseline="0" smtClean="0">
                          <a:effectLst/>
                          <a:latin typeface="Arial"/>
                          <a:ea typeface="Calibri"/>
                          <a:cs typeface="Times New Roman"/>
                        </a:rPr>
                        <a:t> </a:t>
                      </a:r>
                      <a:r>
                        <a:rPr lang="en-GB" sz="700" smtClean="0">
                          <a:effectLst/>
                          <a:latin typeface="Arial"/>
                          <a:ea typeface="Calibri"/>
                          <a:cs typeface="Times New Roman"/>
                        </a:rPr>
                        <a:t>being </a:t>
                      </a:r>
                      <a:r>
                        <a:rPr lang="en-GB" sz="700" dirty="0">
                          <a:effectLst/>
                          <a:latin typeface="Arial"/>
                          <a:ea typeface="Calibri"/>
                          <a:cs typeface="Times New Roman"/>
                        </a:rPr>
                        <a:t>incomplete. A return to green plan needs to be established and acted on promptly.</a:t>
                      </a:r>
                      <a:endParaRPr lang="en-GB" sz="700" dirty="0">
                        <a:effectLst/>
                        <a:latin typeface="Calibri"/>
                        <a:ea typeface="Calibri"/>
                        <a:cs typeface="Times New Roman"/>
                      </a:endParaRPr>
                    </a:p>
                    <a:p>
                      <a:pPr marL="85725" lvl="0" indent="-85725">
                        <a:lnSpc>
                          <a:spcPct val="107000"/>
                        </a:lnSpc>
                        <a:spcAft>
                          <a:spcPts val="300"/>
                        </a:spcAft>
                        <a:buFont typeface="Symbol"/>
                        <a:buChar char=""/>
                      </a:pPr>
                      <a:r>
                        <a:rPr lang="en-GB" sz="700" dirty="0">
                          <a:effectLst/>
                          <a:latin typeface="Arial"/>
                          <a:ea typeface="Calibri"/>
                          <a:cs typeface="Times New Roman"/>
                        </a:rPr>
                        <a:t>It should be noted that TCS has worked very hard to compensate for the limited KT and the FS version issue; partially mitigating the risks. They have also worked well with stakeholders to build confidence in their ability to deliver but they are less confident in this project</a:t>
                      </a:r>
                      <a:endParaRPr lang="en-GB" sz="700" dirty="0">
                        <a:effectLst/>
                        <a:latin typeface="Calibri"/>
                        <a:ea typeface="Calibri"/>
                        <a:cs typeface="Times New Roman"/>
                      </a:endParaRPr>
                    </a:p>
                    <a:p>
                      <a:pPr marL="85725" lvl="0" indent="-85725">
                        <a:lnSpc>
                          <a:spcPct val="107000"/>
                        </a:lnSpc>
                        <a:spcAft>
                          <a:spcPts val="300"/>
                        </a:spcAft>
                        <a:buFont typeface="Symbol"/>
                        <a:buChar char=""/>
                      </a:pPr>
                      <a:r>
                        <a:rPr lang="en-GB" sz="700" dirty="0">
                          <a:effectLst/>
                          <a:latin typeface="Arial"/>
                          <a:ea typeface="Calibri"/>
                          <a:cs typeface="Times New Roman"/>
                        </a:rPr>
                        <a:t>The project governance needs to be tightened up and an time taken to plan in some detail. This needs to form part of the return to green plan.</a:t>
                      </a:r>
                      <a:endParaRPr lang="en-GB" sz="700" dirty="0">
                        <a:effectLst/>
                        <a:latin typeface="Calibri"/>
                        <a:ea typeface="Calibri"/>
                        <a:cs typeface="Times New Roman"/>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grpSp>
        <p:nvGrpSpPr>
          <p:cNvPr id="4" name="Group 3"/>
          <p:cNvGrpSpPr/>
          <p:nvPr/>
        </p:nvGrpSpPr>
        <p:grpSpPr>
          <a:xfrm>
            <a:off x="2180918" y="2427589"/>
            <a:ext cx="1304389" cy="1117992"/>
            <a:chOff x="3830339" y="964780"/>
            <a:chExt cx="1304389" cy="1117992"/>
          </a:xfrm>
        </p:grpSpPr>
        <p:sp>
          <p:nvSpPr>
            <p:cNvPr id="5" name="Rectangle 4"/>
            <p:cNvSpPr/>
            <p:nvPr/>
          </p:nvSpPr>
          <p:spPr>
            <a:xfrm>
              <a:off x="3830339" y="964780"/>
              <a:ext cx="682229" cy="121714"/>
            </a:xfrm>
            <a:prstGeom prst="rect">
              <a:avLst/>
            </a:prstGeom>
            <a:solidFill>
              <a:srgbClr val="FF0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6" name="Rectangle 5"/>
            <p:cNvSpPr/>
            <p:nvPr/>
          </p:nvSpPr>
          <p:spPr>
            <a:xfrm>
              <a:off x="4257419" y="122987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7" name="Rectangle 6"/>
            <p:cNvSpPr/>
            <p:nvPr/>
          </p:nvSpPr>
          <p:spPr>
            <a:xfrm>
              <a:off x="4257419" y="1468137"/>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8" name="Rectangle 7"/>
            <p:cNvSpPr/>
            <p:nvPr/>
          </p:nvSpPr>
          <p:spPr>
            <a:xfrm>
              <a:off x="4257419" y="17240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9" name="Rectangle 8"/>
            <p:cNvSpPr/>
            <p:nvPr/>
          </p:nvSpPr>
          <p:spPr>
            <a:xfrm>
              <a:off x="4257419" y="1961058"/>
              <a:ext cx="130680" cy="121714"/>
            </a:xfrm>
            <a:prstGeom prst="rect">
              <a:avLst/>
            </a:prstGeom>
            <a:solidFill>
              <a:srgbClr val="FF0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10" name="Rectangle 9"/>
            <p:cNvSpPr/>
            <p:nvPr/>
          </p:nvSpPr>
          <p:spPr>
            <a:xfrm>
              <a:off x="5004048" y="12298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 name="Rectangle 10"/>
            <p:cNvSpPr/>
            <p:nvPr/>
          </p:nvSpPr>
          <p:spPr>
            <a:xfrm>
              <a:off x="5004048" y="1468137"/>
              <a:ext cx="130680" cy="121714"/>
            </a:xfrm>
            <a:prstGeom prst="rect">
              <a:avLst/>
            </a:prstGeom>
            <a:solidFill>
              <a:srgbClr val="FF0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 name="Rectangle 11"/>
            <p:cNvSpPr/>
            <p:nvPr/>
          </p:nvSpPr>
          <p:spPr>
            <a:xfrm>
              <a:off x="5004048"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 name="Rectangle 12"/>
            <p:cNvSpPr/>
            <p:nvPr/>
          </p:nvSpPr>
          <p:spPr>
            <a:xfrm>
              <a:off x="5004048" y="1961058"/>
              <a:ext cx="130680" cy="121714"/>
            </a:xfrm>
            <a:prstGeom prst="rect">
              <a:avLst/>
            </a:prstGeom>
            <a:solidFill>
              <a:srgbClr val="FF0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grpSp>
      <p:sp>
        <p:nvSpPr>
          <p:cNvPr id="15" name="Rectangle 14"/>
          <p:cNvSpPr/>
          <p:nvPr/>
        </p:nvSpPr>
        <p:spPr>
          <a:xfrm>
            <a:off x="4018231" y="2704615"/>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smtClean="0">
                <a:latin typeface="Calibri" panose="020F0502020204030204"/>
              </a:rPr>
              <a:t>4</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6" name="Rectangle 15"/>
          <p:cNvSpPr/>
          <p:nvPr/>
        </p:nvSpPr>
        <p:spPr>
          <a:xfrm>
            <a:off x="4018231" y="2930946"/>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8</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7" name="Rectangle 16"/>
          <p:cNvSpPr/>
          <p:nvPr/>
        </p:nvSpPr>
        <p:spPr>
          <a:xfrm>
            <a:off x="4018231" y="3186885"/>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6</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8" name="Rectangle 17"/>
          <p:cNvSpPr/>
          <p:nvPr/>
        </p:nvSpPr>
        <p:spPr>
          <a:xfrm>
            <a:off x="4016418" y="3419107"/>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1</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0" name="TextBox 19"/>
          <p:cNvSpPr txBox="1"/>
          <p:nvPr/>
        </p:nvSpPr>
        <p:spPr>
          <a:xfrm>
            <a:off x="2863147" y="3550245"/>
            <a:ext cx="733073" cy="461665"/>
          </a:xfrm>
          <a:prstGeom prst="rect">
            <a:avLst/>
          </a:prstGeom>
          <a:noFill/>
        </p:spPr>
        <p:txBody>
          <a:bodyPr wrap="square" rtlCol="0">
            <a:spAutoFit/>
          </a:bodyPr>
          <a:lstStyle/>
          <a:p>
            <a:pPr marL="85725" indent="-85725">
              <a:buFont typeface="Arial" panose="020B0604020202020204" pitchFamily="34" charset="0"/>
              <a:buChar char="•"/>
            </a:pPr>
            <a:r>
              <a:rPr lang="en-GB" sz="800" dirty="0" smtClean="0">
                <a:latin typeface="Calibri" panose="020F0502020204030204" pitchFamily="34" charset="0"/>
              </a:rPr>
              <a:t>Readiness  to enter CUT</a:t>
            </a:r>
          </a:p>
        </p:txBody>
      </p:sp>
      <p:sp>
        <p:nvSpPr>
          <p:cNvPr id="21" name="Rectangle 20"/>
          <p:cNvSpPr/>
          <p:nvPr/>
        </p:nvSpPr>
        <p:spPr>
          <a:xfrm>
            <a:off x="4441320" y="2709948"/>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1</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2" name="Rectangle 21"/>
          <p:cNvSpPr/>
          <p:nvPr/>
        </p:nvSpPr>
        <p:spPr>
          <a:xfrm>
            <a:off x="4427222" y="2931790"/>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a:latin typeface="Calibri" panose="020F0502020204030204"/>
              </a:rPr>
              <a:t>2</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3" name="Rectangle 22"/>
          <p:cNvSpPr/>
          <p:nvPr/>
        </p:nvSpPr>
        <p:spPr>
          <a:xfrm>
            <a:off x="4427222" y="3200292"/>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4" name="Rectangle 23"/>
          <p:cNvSpPr/>
          <p:nvPr/>
        </p:nvSpPr>
        <p:spPr>
          <a:xfrm>
            <a:off x="4427222" y="3423872"/>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0</a:t>
            </a:r>
          </a:p>
        </p:txBody>
      </p:sp>
      <p:sp>
        <p:nvSpPr>
          <p:cNvPr id="14" name="TextBox 13"/>
          <p:cNvSpPr txBox="1"/>
          <p:nvPr/>
        </p:nvSpPr>
        <p:spPr>
          <a:xfrm>
            <a:off x="3833064" y="2449275"/>
            <a:ext cx="497388" cy="200055"/>
          </a:xfrm>
          <a:prstGeom prst="rect">
            <a:avLst/>
          </a:prstGeom>
          <a:noFill/>
        </p:spPr>
        <p:txBody>
          <a:bodyPr wrap="square" rtlCol="0">
            <a:spAutoFit/>
          </a:bodyPr>
          <a:lstStyle/>
          <a:p>
            <a:r>
              <a:rPr lang="en-GB" sz="700" dirty="0" smtClean="0"/>
              <a:t>Original</a:t>
            </a:r>
            <a:endParaRPr lang="en-GB" sz="700" dirty="0"/>
          </a:p>
        </p:txBody>
      </p:sp>
      <p:sp>
        <p:nvSpPr>
          <p:cNvPr id="25" name="TextBox 24"/>
          <p:cNvSpPr txBox="1"/>
          <p:nvPr/>
        </p:nvSpPr>
        <p:spPr>
          <a:xfrm>
            <a:off x="4283968" y="2457514"/>
            <a:ext cx="445384" cy="200055"/>
          </a:xfrm>
          <a:prstGeom prst="rect">
            <a:avLst/>
          </a:prstGeom>
          <a:noFill/>
        </p:spPr>
        <p:txBody>
          <a:bodyPr wrap="square" rtlCol="0">
            <a:spAutoFit/>
          </a:bodyPr>
          <a:lstStyle/>
          <a:p>
            <a:r>
              <a:rPr lang="en-GB" sz="700" dirty="0" smtClean="0"/>
              <a:t>Latest</a:t>
            </a:r>
            <a:endParaRPr lang="en-GB" sz="700" dirty="0"/>
          </a:p>
        </p:txBody>
      </p:sp>
    </p:spTree>
    <p:extLst>
      <p:ext uri="{BB962C8B-B14F-4D97-AF65-F5344CB8AC3E}">
        <p14:creationId xmlns:p14="http://schemas.microsoft.com/office/powerpoint/2010/main" val="2803450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Closure Performance </a:t>
            </a:r>
            <a:endParaRPr lang="en-GB" dirty="0"/>
          </a:p>
        </p:txBody>
      </p:sp>
      <p:sp>
        <p:nvSpPr>
          <p:cNvPr id="3" name="TextBox 2"/>
          <p:cNvSpPr txBox="1"/>
          <p:nvPr/>
        </p:nvSpPr>
        <p:spPr>
          <a:xfrm>
            <a:off x="467544" y="1059582"/>
            <a:ext cx="7776864" cy="253915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smtClean="0"/>
              <a:t>The project teams have successfully closed out the majority of the findings for these two projects and the remaining findings are actively being moved to closure</a:t>
            </a:r>
          </a:p>
          <a:p>
            <a:pPr marL="285750" indent="-285750">
              <a:spcAft>
                <a:spcPts val="600"/>
              </a:spcAft>
              <a:buFont typeface="Arial" panose="020B0604020202020204" pitchFamily="34" charset="0"/>
              <a:buChar char="•"/>
            </a:pPr>
            <a:r>
              <a:rPr lang="en-GB" dirty="0" smtClean="0"/>
              <a:t>All remaining findings are targeted for closure before the end of March</a:t>
            </a:r>
          </a:p>
          <a:p>
            <a:pPr marL="285750" indent="-285750">
              <a:spcAft>
                <a:spcPts val="600"/>
              </a:spcAft>
              <a:buFont typeface="Arial" panose="020B0604020202020204" pitchFamily="34" charset="0"/>
              <a:buChar char="•"/>
            </a:pPr>
            <a:r>
              <a:rPr lang="en-GB" dirty="0" smtClean="0"/>
              <a:t>Given the current position of the findings closure, </a:t>
            </a:r>
            <a:r>
              <a:rPr lang="en-GB" dirty="0" smtClean="0"/>
              <a:t>both projects are better placed to effectively deliver the required outcomes</a:t>
            </a:r>
          </a:p>
          <a:p>
            <a:pPr marL="285750" indent="-285750">
              <a:buFont typeface="Arial" panose="020B0604020202020204" pitchFamily="34" charset="0"/>
              <a:buChar char="•"/>
            </a:pPr>
            <a:r>
              <a:rPr lang="en-GB" dirty="0" smtClean="0"/>
              <a:t>Further health checks are recommended later in the lifecycle</a:t>
            </a:r>
            <a:endParaRPr lang="en-GB" dirty="0" smtClean="0"/>
          </a:p>
          <a:p>
            <a:endParaRPr lang="en-GB" dirty="0" smtClean="0"/>
          </a:p>
        </p:txBody>
      </p:sp>
    </p:spTree>
    <p:extLst>
      <p:ext uri="{BB962C8B-B14F-4D97-AF65-F5344CB8AC3E}">
        <p14:creationId xmlns:p14="http://schemas.microsoft.com/office/powerpoint/2010/main" val="142098487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3E825A80442449A378920108535122" ma:contentTypeVersion="7" ma:contentTypeDescription="Create a new document." ma:contentTypeScope="" ma:versionID="2a54318d2b7eace8329e87023142c51c">
  <xsd:schema xmlns:xsd="http://www.w3.org/2001/XMLSchema" xmlns:xs="http://www.w3.org/2001/XMLSchema" xmlns:p="http://schemas.microsoft.com/office/2006/metadata/properties" xmlns:ns2="9afbca7d-6292-4540-93d0-bdb3d9928507" xmlns:ns3="147368bb-89ea-45a9-809f-73e1558d95c8" targetNamespace="http://schemas.microsoft.com/office/2006/metadata/properties" ma:root="true" ma:fieldsID="a0054986ad05b97f62b469d8a72b92ed" ns2:_="" ns3:_="">
    <xsd:import namespace="9afbca7d-6292-4540-93d0-bdb3d9928507"/>
    <xsd:import namespace="147368bb-89ea-45a9-809f-73e1558d95c8"/>
    <xsd:element name="properties">
      <xsd:complexType>
        <xsd:sequence>
          <xsd:element name="documentManagement">
            <xsd:complexType>
              <xsd:all>
                <xsd:element ref="ns2:SharedWithUsers" minOccurs="0"/>
                <xsd:element ref="ns2:SharedWithDetails" minOccurs="0"/>
                <xsd:element ref="ns3:Description0" minOccurs="0"/>
                <xsd:element ref="ns3:MediaServiceMetadata" minOccurs="0"/>
                <xsd:element ref="ns3:MediaServiceFastMetadata"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bca7d-6292-4540-93d0-bdb3d992850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7368bb-89ea-45a9-809f-73e1558d95c8" elementFormDefault="qualified">
    <xsd:import namespace="http://schemas.microsoft.com/office/2006/documentManagement/types"/>
    <xsd:import namespace="http://schemas.microsoft.com/office/infopath/2007/PartnerControls"/>
    <xsd:element name="Description0" ma:index="10" nillable="true" ma:displayName="Description" ma:description="Column is used to give a high level overview of content" ma:internalName="Description0">
      <xsd:simpleType>
        <xsd:restriction base="dms:Text">
          <xsd:maxLength value="255"/>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147368bb-89ea-45a9-809f-73e1558d95c8" xsi:nil="true"/>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6114FEBC-DA62-4559-BE28-F9B0666FAB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fbca7d-6292-4540-93d0-bdb3d9928507"/>
    <ds:schemaRef ds:uri="147368bb-89ea-45a9-809f-73e1558d95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purl.org/dc/elements/1.1/"/>
    <ds:schemaRef ds:uri="http://schemas.microsoft.com/office/2006/metadata/properties"/>
    <ds:schemaRef ds:uri="http://purl.org/dc/terms/"/>
    <ds:schemaRef ds:uri="http://schemas.microsoft.com/office/infopath/2007/PartnerControls"/>
    <ds:schemaRef ds:uri="http://purl.org/dc/dcmitype/"/>
    <ds:schemaRef ds:uri="147368bb-89ea-45a9-809f-73e1558d95c8"/>
    <ds:schemaRef ds:uri="http://schemas.microsoft.com/office/2006/documentManagement/types"/>
    <ds:schemaRef ds:uri="http://www.w3.org/XML/1998/namespace"/>
    <ds:schemaRef ds:uri="http://schemas.openxmlformats.org/package/2006/metadata/core-properties"/>
    <ds:schemaRef ds:uri="9afbca7d-6292-4540-93d0-bdb3d9928507"/>
  </ds:schemaRefs>
</ds:datastoreItem>
</file>

<file path=docProps/app.xml><?xml version="1.0" encoding="utf-8"?>
<Properties xmlns="http://schemas.openxmlformats.org/officeDocument/2006/extended-properties" xmlns:vt="http://schemas.openxmlformats.org/officeDocument/2006/docPropsVTypes">
  <TotalTime>1530</TotalTime>
  <Words>737</Words>
  <Application>Microsoft Office PowerPoint</Application>
  <PresentationFormat>On-screen Show (16:9)</PresentationFormat>
  <Paragraphs>108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Change Assurance Report March 2019</vt:lpstr>
      <vt:lpstr>Change Assurance Health Checks – UK Link Releases</vt:lpstr>
      <vt:lpstr>UK Link June’19 Release Summary Dashboard</vt:lpstr>
      <vt:lpstr>UK Link EUC Release Summary Dashboard</vt:lpstr>
      <vt:lpstr>Findings Closure Performance </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jane.rocky</cp:lastModifiedBy>
  <cp:revision>103</cp:revision>
  <dcterms:created xsi:type="dcterms:W3CDTF">2018-09-02T17:12:15Z</dcterms:created>
  <dcterms:modified xsi:type="dcterms:W3CDTF">2019-03-05T14:09:34Z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-1422218625</vt:i4>
  </property>
  <property fmtid="{D5CDD505-2E9C-101B-9397-08002B2CF9AE}" pid="3" name="_NewReviewCycle">
    <vt:lpwstr/>
  </property>
  <property fmtid="{D5CDD505-2E9C-101B-9397-08002B2CF9AE}" pid="4" name="_EmailSubject">
    <vt:lpwstr>DSC CH MC - Change assurance slides for June '19 and EUC</vt:lpwstr>
  </property>
  <property fmtid="{D5CDD505-2E9C-101B-9397-08002B2CF9AE}" pid="5" name="_AuthorEmail">
    <vt:lpwstr>jane.rocky@xoserve.com</vt:lpwstr>
  </property>
  <property fmtid="{D5CDD505-2E9C-101B-9397-08002B2CF9AE}" pid="6" name="_AuthorEmailDisplayName">
    <vt:lpwstr>Rocky, jane</vt:lpwstr>
  </property>
  <property fmtid="{D5CDD505-2E9C-101B-9397-08002B2CF9AE}" pid="7" name="_PreviousAdHocReviewCycleID">
    <vt:i4>-1922226435</vt:i4>
  </property>
  <property fmtid="{D5CDD505-2E9C-101B-9397-08002B2CF9AE}" pid="8" name="ContentTypeId">
    <vt:lpwstr>0x010100933E825A80442449A378920108535122</vt:lpwstr>
  </property>
</Properties>
</file>