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8"/>
  </p:notesMasterIdLst>
  <p:handoutMasterIdLst>
    <p:handoutMasterId r:id="rId9"/>
  </p:handoutMasterIdLst>
  <p:sldIdLst>
    <p:sldId id="285" r:id="rId5"/>
    <p:sldId id="291" r:id="rId6"/>
    <p:sldId id="292" r:id="rId7"/>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FF6969"/>
    <a:srgbClr val="FFFFFF"/>
    <a:srgbClr val="FFD54F"/>
    <a:srgbClr val="21FF85"/>
    <a:srgbClr val="AEE8D1"/>
    <a:srgbClr val="BDD7DD"/>
    <a:srgbClr val="1D3E61"/>
    <a:srgbClr val="6B9DD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21" autoAdjust="0"/>
    <p:restoredTop sz="97336" autoAdjust="0"/>
  </p:normalViewPr>
  <p:slideViewPr>
    <p:cSldViewPr snapToObjects="1">
      <p:cViewPr>
        <p:scale>
          <a:sx n="100" d="100"/>
          <a:sy n="100" d="100"/>
        </p:scale>
        <p:origin x="-774" y="-6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25/03/2019</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5D162C4-D6DA-4A59-B21F-FABE312DF7E5}" type="datetimeFigureOut">
              <a:rPr lang="en-GB" smtClean="0"/>
              <a:t>25/03/2019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B1756F1-4586-404F-9A31-815CFA34DD31}" type="slidenum">
              <a:rPr lang="en-GB" smtClean="0"/>
              <a:t>‹#›</a:t>
            </a:fld>
            <a:endParaRPr lang="en-GB"/>
          </a:p>
        </p:txBody>
      </p:sp>
    </p:spTree>
    <p:extLst>
      <p:ext uri="{BB962C8B-B14F-4D97-AF65-F5344CB8AC3E}">
        <p14:creationId xmlns:p14="http://schemas.microsoft.com/office/powerpoint/2010/main" val="180419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tgovernance.co.uk/iso27001" TargetMode="External"/><Relationship Id="rId2" Type="http://schemas.openxmlformats.org/officeDocument/2006/relationships/hyperlink" Target="https://www.ncsc.gov.uk/collection/nis-directive?curPage=/collection/nis-directive/introduction-to-the-nis-directive" TargetMode="External"/><Relationship Id="rId1" Type="http://schemas.openxmlformats.org/officeDocument/2006/relationships/slideLayout" Target="../slideLayouts/slideLayout3.xml"/><Relationship Id="rId4" Type="http://schemas.openxmlformats.org/officeDocument/2006/relationships/hyperlink" Target="https://www.nist.gov/cyberframe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11710"/>
            <a:ext cx="9144000" cy="755526"/>
          </a:xfrm>
        </p:spPr>
        <p:txBody>
          <a:bodyPr/>
          <a:lstStyle/>
          <a:p>
            <a:r>
              <a:rPr lang="en-GB" sz="2400" dirty="0">
                <a:solidFill>
                  <a:schemeClr val="tx1"/>
                </a:solidFill>
              </a:rPr>
              <a:t>DSC Contract Management Committee Meeting</a:t>
            </a:r>
          </a:p>
        </p:txBody>
      </p:sp>
      <p:sp>
        <p:nvSpPr>
          <p:cNvPr id="3" name="Subtitle 2"/>
          <p:cNvSpPr>
            <a:spLocks noGrp="1"/>
          </p:cNvSpPr>
          <p:nvPr>
            <p:ph type="subTitle" idx="1"/>
          </p:nvPr>
        </p:nvSpPr>
        <p:spPr>
          <a:xfrm>
            <a:off x="179512" y="4011910"/>
            <a:ext cx="6400800" cy="792088"/>
          </a:xfrm>
        </p:spPr>
        <p:txBody>
          <a:bodyPr/>
          <a:lstStyle/>
          <a:p>
            <a:pPr algn="l"/>
            <a:r>
              <a:rPr lang="en-GB" sz="1200" b="1" dirty="0" smtClean="0">
                <a:solidFill>
                  <a:schemeClr val="tx1"/>
                </a:solidFill>
              </a:rPr>
              <a:t>Information Security</a:t>
            </a:r>
          </a:p>
          <a:p>
            <a:pPr algn="l"/>
            <a:r>
              <a:rPr lang="en-GB" sz="1200" b="1" dirty="0" smtClean="0">
                <a:solidFill>
                  <a:schemeClr val="tx1"/>
                </a:solidFill>
              </a:rPr>
              <a:t>Presented by Vinnie Bhanderi</a:t>
            </a:r>
          </a:p>
          <a:p>
            <a:pPr algn="l"/>
            <a:r>
              <a:rPr lang="en-GB" sz="1200" b="1" dirty="0" smtClean="0">
                <a:solidFill>
                  <a:schemeClr val="tx1"/>
                </a:solidFill>
              </a:rPr>
              <a:t>20 March 2019</a:t>
            </a:r>
          </a:p>
        </p:txBody>
      </p:sp>
      <p:sp>
        <p:nvSpPr>
          <p:cNvPr id="4" name="Rectangle 3"/>
          <p:cNvSpPr/>
          <p:nvPr/>
        </p:nvSpPr>
        <p:spPr bwMode="auto">
          <a:xfrm>
            <a:off x="8316416" y="0"/>
            <a:ext cx="827584" cy="326579"/>
          </a:xfrm>
          <a:prstGeom prst="rect">
            <a:avLst/>
          </a:prstGeom>
          <a:solidFill>
            <a:schemeClr val="tx2">
              <a:alpha val="50000"/>
            </a:scheme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Arial" charset="0"/>
              </a:rPr>
              <a:t>Mar 19</a:t>
            </a:r>
          </a:p>
        </p:txBody>
      </p:sp>
      <p:sp>
        <p:nvSpPr>
          <p:cNvPr id="5" name="TextBox 4"/>
          <p:cNvSpPr txBox="1"/>
          <p:nvPr/>
        </p:nvSpPr>
        <p:spPr>
          <a:xfrm>
            <a:off x="13342" y="4881890"/>
            <a:ext cx="1170513" cy="246221"/>
          </a:xfrm>
          <a:prstGeom prst="rect">
            <a:avLst/>
          </a:prstGeom>
          <a:noFill/>
        </p:spPr>
        <p:txBody>
          <a:bodyPr wrap="none" rtlCol="0">
            <a:spAutoFit/>
          </a:bodyPr>
          <a:lstStyle/>
          <a:p>
            <a:r>
              <a:rPr lang="en-GB" sz="1000" dirty="0" smtClean="0"/>
              <a:t>Internal Use Only</a:t>
            </a:r>
            <a:endParaRPr lang="en-GB" sz="1000" dirty="0"/>
          </a:p>
        </p:txBody>
      </p:sp>
    </p:spTree>
    <p:extLst>
      <p:ext uri="{BB962C8B-B14F-4D97-AF65-F5344CB8AC3E}">
        <p14:creationId xmlns:p14="http://schemas.microsoft.com/office/powerpoint/2010/main" val="1699702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0" dirty="0" smtClean="0"/>
              <a:t>Security Improvement Programme</a:t>
            </a:r>
            <a:endParaRPr lang="en-GB" sz="1800" b="0" dirty="0"/>
          </a:p>
        </p:txBody>
      </p:sp>
      <p:sp>
        <p:nvSpPr>
          <p:cNvPr id="4" name="Rectangle 3"/>
          <p:cNvSpPr/>
          <p:nvPr/>
        </p:nvSpPr>
        <p:spPr bwMode="auto">
          <a:xfrm>
            <a:off x="8316416" y="0"/>
            <a:ext cx="827584" cy="326579"/>
          </a:xfrm>
          <a:prstGeom prst="rect">
            <a:avLst/>
          </a:prstGeom>
          <a:solidFill>
            <a:schemeClr val="tx2">
              <a:alpha val="50000"/>
            </a:scheme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Arial" charset="0"/>
              </a:rPr>
              <a:t>Mar 19</a:t>
            </a:r>
          </a:p>
        </p:txBody>
      </p:sp>
      <p:graphicFrame>
        <p:nvGraphicFramePr>
          <p:cNvPr id="5" name="Table 4"/>
          <p:cNvGraphicFramePr>
            <a:graphicFrameLocks noGrp="1"/>
          </p:cNvGraphicFramePr>
          <p:nvPr>
            <p:extLst>
              <p:ext uri="{D42A27DB-BD31-4B8C-83A1-F6EECF244321}">
                <p14:modId xmlns:p14="http://schemas.microsoft.com/office/powerpoint/2010/main" val="3516211166"/>
              </p:ext>
            </p:extLst>
          </p:nvPr>
        </p:nvGraphicFramePr>
        <p:xfrm>
          <a:off x="225425" y="627533"/>
          <a:ext cx="8667055" cy="4244521"/>
        </p:xfrm>
        <a:graphic>
          <a:graphicData uri="http://schemas.openxmlformats.org/drawingml/2006/table">
            <a:tbl>
              <a:tblPr firstRow="1" bandRow="1">
                <a:tableStyleId>{5C22544A-7EE6-4342-B048-85BDC9FD1C3A}</a:tableStyleId>
              </a:tblPr>
              <a:tblGrid>
                <a:gridCol w="2330351"/>
                <a:gridCol w="1224136"/>
                <a:gridCol w="2232248"/>
                <a:gridCol w="2880320"/>
              </a:tblGrid>
              <a:tr h="354836">
                <a:tc>
                  <a:txBody>
                    <a:bodyPr/>
                    <a:lstStyle/>
                    <a:p>
                      <a:r>
                        <a:rPr lang="en-GB" sz="800" dirty="0" smtClean="0"/>
                        <a:t>Risk Driver</a:t>
                      </a:r>
                      <a:endParaRPr lang="en-GB" sz="800" dirty="0"/>
                    </a:p>
                  </a:txBody>
                  <a:tcPr/>
                </a:tc>
                <a:tc>
                  <a:txBody>
                    <a:bodyPr/>
                    <a:lstStyle/>
                    <a:p>
                      <a:r>
                        <a:rPr lang="en-GB" sz="800" dirty="0" smtClean="0"/>
                        <a:t>Project</a:t>
                      </a:r>
                      <a:r>
                        <a:rPr lang="en-GB" sz="800" baseline="0" dirty="0" smtClean="0"/>
                        <a:t> Work stream</a:t>
                      </a:r>
                      <a:endParaRPr lang="en-GB" sz="800" dirty="0"/>
                    </a:p>
                  </a:txBody>
                  <a:tcPr/>
                </a:tc>
                <a:tc>
                  <a:txBody>
                    <a:bodyPr/>
                    <a:lstStyle/>
                    <a:p>
                      <a:r>
                        <a:rPr lang="en-GB" sz="800" dirty="0" smtClean="0"/>
                        <a:t>Key Action</a:t>
                      </a:r>
                      <a:endParaRPr lang="en-GB" sz="800" dirty="0"/>
                    </a:p>
                  </a:txBody>
                  <a:tcPr/>
                </a:tc>
                <a:tc>
                  <a:txBody>
                    <a:bodyPr/>
                    <a:lstStyle/>
                    <a:p>
                      <a:r>
                        <a:rPr lang="en-GB" sz="800" dirty="0" smtClean="0"/>
                        <a:t>Deliverable</a:t>
                      </a:r>
                      <a:endParaRPr lang="en-GB" sz="800" dirty="0"/>
                    </a:p>
                  </a:txBody>
                  <a:tcPr/>
                </a:tc>
              </a:tr>
              <a:tr h="653277">
                <a:tc>
                  <a:txBody>
                    <a:bodyPr/>
                    <a:lstStyle/>
                    <a:p>
                      <a:pPr eaLnBrk="0" hangingPunct="0">
                        <a:spcBef>
                          <a:spcPct val="50000"/>
                        </a:spcBef>
                      </a:pPr>
                      <a:r>
                        <a:rPr lang="en-GB" sz="800" i="1" dirty="0" smtClean="0">
                          <a:latin typeface="Arial" pitchFamily="-112" charset="0"/>
                        </a:rPr>
                        <a:t>Information security requirements are not clearly defined or understood resulting in the absence of critical processes and controls necessary to manage information security risks within the firm's appetite.</a:t>
                      </a:r>
                      <a:endParaRPr lang="en-GB" sz="800" i="1" dirty="0">
                        <a:latin typeface="Arial" pitchFamily="-112" charset="0"/>
                      </a:endParaRPr>
                    </a:p>
                  </a:txBody>
                  <a:tcPr/>
                </a:tc>
                <a:tc>
                  <a:txBody>
                    <a:bodyPr/>
                    <a:lstStyle/>
                    <a:p>
                      <a:r>
                        <a:rPr lang="en-GB" sz="800" dirty="0" smtClean="0"/>
                        <a:t>Information</a:t>
                      </a:r>
                      <a:r>
                        <a:rPr lang="en-GB" sz="800" baseline="0" dirty="0" smtClean="0"/>
                        <a:t> Security Governance</a:t>
                      </a:r>
                      <a:endParaRPr lang="en-GB" sz="800" dirty="0"/>
                    </a:p>
                  </a:txBody>
                  <a:tcPr/>
                </a:tc>
                <a:tc>
                  <a:txBody>
                    <a:bodyPr/>
                    <a:lstStyle/>
                    <a:p>
                      <a:pPr marL="146110" indent="-146110">
                        <a:spcBef>
                          <a:spcPts val="341"/>
                        </a:spcBef>
                        <a:buSzPct val="150000"/>
                        <a:buFont typeface="Wingdings" panose="05000000000000000000" pitchFamily="2" charset="2"/>
                        <a:buChar char="§"/>
                      </a:pPr>
                      <a:r>
                        <a:rPr lang="en-GB" sz="800" i="0" dirty="0" smtClean="0">
                          <a:ea typeface="LF_Kai"/>
                          <a:cs typeface="Times New Roman" panose="02020603050405020304" pitchFamily="18" charset="0"/>
                        </a:rPr>
                        <a:t>Establish Steering Committee to oversee information security programme</a:t>
                      </a:r>
                    </a:p>
                    <a:p>
                      <a:pPr marL="146110" indent="-146110">
                        <a:spcBef>
                          <a:spcPts val="341"/>
                        </a:spcBef>
                        <a:buSzPct val="150000"/>
                        <a:buFont typeface="Wingdings" panose="05000000000000000000" pitchFamily="2" charset="2"/>
                        <a:buChar char="§"/>
                      </a:pPr>
                      <a:r>
                        <a:rPr lang="en-GB" sz="800" i="0" dirty="0" smtClean="0">
                          <a:ea typeface="LF_Kai"/>
                          <a:cs typeface="Times New Roman" panose="02020603050405020304" pitchFamily="18" charset="0"/>
                        </a:rPr>
                        <a:t>Establish Information Security Board</a:t>
                      </a:r>
                    </a:p>
                  </a:txBody>
                  <a:tcPr/>
                </a:tc>
                <a:tc>
                  <a:txBody>
                    <a:bodyPr/>
                    <a:lstStyle/>
                    <a:p>
                      <a:r>
                        <a:rPr lang="en-GB" sz="800" dirty="0" smtClean="0"/>
                        <a:t>Information</a:t>
                      </a:r>
                      <a:r>
                        <a:rPr lang="en-GB" sz="800" baseline="0" dirty="0" smtClean="0"/>
                        <a:t> Security Steering Committee held monthly with senior management/executives with defined terms of reference</a:t>
                      </a:r>
                    </a:p>
                    <a:p>
                      <a:r>
                        <a:rPr lang="en-GB" sz="800" baseline="0" dirty="0" smtClean="0"/>
                        <a:t>Define and published security architecture principles for information, systems and </a:t>
                      </a:r>
                      <a:r>
                        <a:rPr lang="en-GB" sz="800" baseline="0" dirty="0" smtClean="0"/>
                        <a:t>services </a:t>
                      </a:r>
                      <a:r>
                        <a:rPr lang="en-GB" sz="800" b="1" baseline="0" dirty="0" smtClean="0"/>
                        <a:t>[COMPLETED OCT 2018]</a:t>
                      </a:r>
                      <a:endParaRPr lang="en-GB" sz="800" b="1" dirty="0"/>
                    </a:p>
                  </a:txBody>
                  <a:tcPr/>
                </a:tc>
              </a:tr>
              <a:tr h="10578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latin typeface="Arial" pitchFamily="-112" charset="0"/>
                        </a:rPr>
                        <a:t>Training and awareness is ineffective and increases the chance of a successful cyber attack against the firm or incorrect use and processing of sensitive information. Individuals are also not trained on how to react in the event of an incident delaying the firm's ability to respond.</a:t>
                      </a:r>
                    </a:p>
                  </a:txBody>
                  <a:tcPr/>
                </a:tc>
                <a:tc>
                  <a:txBody>
                    <a:bodyPr/>
                    <a:lstStyle/>
                    <a:p>
                      <a:r>
                        <a:rPr lang="en-GB" sz="800" dirty="0" smtClean="0"/>
                        <a:t>Education Training and Awareness</a:t>
                      </a:r>
                      <a:endParaRPr lang="en-GB" sz="800" dirty="0"/>
                    </a:p>
                  </a:txBody>
                  <a:tcPr/>
                </a:tc>
                <a:tc>
                  <a:txBody>
                    <a:bodyPr/>
                    <a:lstStyle/>
                    <a:p>
                      <a:pPr marL="146110" marR="0"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dirty="0" smtClean="0">
                          <a:solidFill>
                            <a:schemeClr val="dk1"/>
                          </a:solidFill>
                          <a:latin typeface="+mn-lt"/>
                          <a:ea typeface="LF_Kai"/>
                          <a:cs typeface="Times New Roman" panose="02020603050405020304" pitchFamily="18" charset="0"/>
                        </a:rPr>
                        <a:t>Information Security training &amp; awareness governance</a:t>
                      </a:r>
                    </a:p>
                    <a:p>
                      <a:pPr marL="146110" marR="0"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dirty="0" smtClean="0">
                          <a:ea typeface="LF_Kai"/>
                          <a:cs typeface="Times New Roman" panose="02020603050405020304" pitchFamily="18" charset="0"/>
                        </a:rPr>
                        <a:t>General awareness campaigns on an on-going basis</a:t>
                      </a:r>
                    </a:p>
                    <a:p>
                      <a:pPr marL="146110" marR="0"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dirty="0" smtClean="0">
                          <a:ea typeface="LF_Kai"/>
                          <a:cs typeface="Times New Roman" panose="02020603050405020304" pitchFamily="18" charset="0"/>
                        </a:rPr>
                        <a:t>GCHQ Approved Vendome Selected </a:t>
                      </a:r>
                    </a:p>
                    <a:p>
                      <a:pPr marL="0" marR="0" indent="0" algn="l" defTabSz="914400" rtl="0" eaLnBrk="1" fontAlgn="auto" latinLnBrk="0" hangingPunct="1">
                        <a:lnSpc>
                          <a:spcPct val="100000"/>
                        </a:lnSpc>
                        <a:spcBef>
                          <a:spcPts val="341"/>
                        </a:spcBef>
                        <a:spcAft>
                          <a:spcPts val="0"/>
                        </a:spcAft>
                        <a:buClrTx/>
                        <a:buSzPct val="150000"/>
                        <a:buFont typeface="Wingdings" panose="05000000000000000000" pitchFamily="2" charset="2"/>
                        <a:buNone/>
                        <a:tabLst/>
                        <a:defRPr/>
                      </a:pPr>
                      <a:endParaRPr lang="en-GB" sz="800" i="0" kern="1200" dirty="0">
                        <a:solidFill>
                          <a:schemeClr val="dk1"/>
                        </a:solidFill>
                        <a:latin typeface="+mn-lt"/>
                        <a:ea typeface="LF_Kai"/>
                        <a:cs typeface="Times New Roman" panose="02020603050405020304" pitchFamily="18" charset="0"/>
                      </a:endParaRPr>
                    </a:p>
                  </a:txBody>
                  <a:tcPr/>
                </a:tc>
                <a:tc>
                  <a:txBody>
                    <a:bodyPr/>
                    <a:lstStyle/>
                    <a:p>
                      <a:r>
                        <a:rPr lang="en-GB" sz="800" dirty="0" smtClean="0"/>
                        <a:t>Provide</a:t>
                      </a:r>
                      <a:r>
                        <a:rPr lang="en-GB" sz="800" baseline="0" dirty="0" smtClean="0"/>
                        <a:t> computer based training for all staff and measure compliance for completion.</a:t>
                      </a:r>
                      <a:endParaRPr lang="en-GB" sz="800" dirty="0"/>
                    </a:p>
                  </a:txBody>
                  <a:tcPr/>
                </a:tc>
              </a:tr>
              <a:tr h="7130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latin typeface="Arial" pitchFamily="-112" charset="0"/>
                        </a:rPr>
                        <a:t>Noncompliance with internal and external information security requirements resulting in a breach of legal, regulatory or commercial obligations for the firm.</a:t>
                      </a:r>
                    </a:p>
                  </a:txBody>
                  <a:tcPr/>
                </a:tc>
                <a:tc>
                  <a:txBody>
                    <a:bodyPr/>
                    <a:lstStyle/>
                    <a:p>
                      <a:r>
                        <a:rPr lang="en-GB" sz="800" dirty="0" smtClean="0"/>
                        <a:t>Data Protection</a:t>
                      </a:r>
                      <a:endParaRPr lang="en-GB" sz="800" dirty="0"/>
                    </a:p>
                  </a:txBody>
                  <a:tcPr/>
                </a:tc>
                <a:tc>
                  <a:txBody>
                    <a:bodyPr/>
                    <a:lstStyle/>
                    <a:p>
                      <a:pPr marL="146110" marR="0"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dirty="0" smtClean="0">
                          <a:solidFill>
                            <a:schemeClr val="dk1"/>
                          </a:solidFill>
                          <a:latin typeface="+mn-lt"/>
                          <a:ea typeface="LF_Kai"/>
                          <a:cs typeface="Times New Roman" panose="02020603050405020304" pitchFamily="18" charset="0"/>
                        </a:rPr>
                        <a:t>Obtain expert advice on data protection and legal and regulatory issues</a:t>
                      </a:r>
                    </a:p>
                    <a:p>
                      <a:pPr marL="146110" marR="0"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dirty="0" smtClean="0">
                          <a:ea typeface="LF_Kai"/>
                          <a:cs typeface="Times New Roman" panose="02020603050405020304" pitchFamily="18" charset="0"/>
                        </a:rPr>
                        <a:t>Measure ongoing compliance</a:t>
                      </a:r>
                    </a:p>
                  </a:txBody>
                  <a:tcPr/>
                </a:tc>
                <a:tc>
                  <a:txBody>
                    <a:bodyPr/>
                    <a:lstStyle/>
                    <a:p>
                      <a:r>
                        <a:rPr lang="en-GB" sz="800" dirty="0" smtClean="0"/>
                        <a:t>Discovery phase completed end</a:t>
                      </a:r>
                      <a:r>
                        <a:rPr lang="en-GB" sz="800" baseline="0" dirty="0" smtClean="0"/>
                        <a:t> of Dec 2018</a:t>
                      </a:r>
                    </a:p>
                    <a:p>
                      <a:r>
                        <a:rPr lang="en-GB" sz="800" baseline="0" dirty="0" smtClean="0"/>
                        <a:t>Remediation and improvement embedding commenced with support from  3</a:t>
                      </a:r>
                      <a:r>
                        <a:rPr lang="en-GB" sz="800" baseline="30000" dirty="0" smtClean="0"/>
                        <a:t>rd</a:t>
                      </a:r>
                      <a:r>
                        <a:rPr lang="en-GB" sz="800" baseline="0" dirty="0" smtClean="0"/>
                        <a:t> Party DPA Consultancy and virtual DPO service</a:t>
                      </a:r>
                      <a:endParaRPr lang="en-GB" sz="800" dirty="0"/>
                    </a:p>
                  </a:txBody>
                  <a:tcPr/>
                </a:tc>
              </a:tr>
              <a:tr h="1295803">
                <a:tc>
                  <a:txBody>
                    <a:bodyPr/>
                    <a:lstStyle/>
                    <a:p>
                      <a:pPr eaLnBrk="0" hangingPunct="0">
                        <a:spcBef>
                          <a:spcPct val="50000"/>
                        </a:spcBef>
                      </a:pPr>
                      <a:r>
                        <a:rPr lang="en-GB" sz="800" i="1" dirty="0" smtClean="0">
                          <a:latin typeface="Arial" pitchFamily="-112" charset="0"/>
                        </a:rPr>
                        <a:t>Security events are not recorded, monitored or promptly reported resulting in the firm being unable to identify potential security incidents.</a:t>
                      </a:r>
                    </a:p>
                    <a:p>
                      <a:pPr eaLnBrk="0" hangingPunct="0">
                        <a:spcBef>
                          <a:spcPct val="50000"/>
                        </a:spcBef>
                      </a:pPr>
                      <a:r>
                        <a:rPr lang="en-GB" sz="800" i="1" dirty="0" smtClean="0">
                          <a:latin typeface="Arial" pitchFamily="-112" charset="0"/>
                        </a:rPr>
                        <a:t>Threats and vulnerabilities are not identified at the earliest opportunity or manged within the firm's tolerance, leaving critical systems, services and sensitive information exposed to malicious attack, fraud, error or failure.</a:t>
                      </a:r>
                      <a:endParaRPr lang="en-GB" sz="800" i="1" dirty="0">
                        <a:latin typeface="Arial" pitchFamily="-112" charset="0"/>
                      </a:endParaRPr>
                    </a:p>
                  </a:txBody>
                  <a:tcPr/>
                </a:tc>
                <a:tc>
                  <a:txBody>
                    <a:bodyPr/>
                    <a:lstStyle/>
                    <a:p>
                      <a:r>
                        <a:rPr lang="en-GB" sz="800" dirty="0" smtClean="0"/>
                        <a:t>Security Monitoring</a:t>
                      </a:r>
                      <a:endParaRPr lang="en-GB" sz="800" dirty="0"/>
                    </a:p>
                  </a:txBody>
                  <a:tcPr/>
                </a:tc>
                <a:tc>
                  <a:txBody>
                    <a:bodyPr/>
                    <a:lstStyle/>
                    <a:p>
                      <a:pPr marL="146110" marR="0" lvl="2"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dirty="0" smtClean="0">
                          <a:solidFill>
                            <a:schemeClr val="dk1"/>
                          </a:solidFill>
                          <a:latin typeface="+mn-lt"/>
                          <a:ea typeface="LF_Kai"/>
                          <a:cs typeface="Times New Roman" panose="02020603050405020304" pitchFamily="18" charset="0"/>
                        </a:rPr>
                        <a:t>Focus on security incident management, root cause analysis and management metrics for reporting</a:t>
                      </a:r>
                    </a:p>
                    <a:p>
                      <a:pPr marL="146110" marR="0" lvl="2"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dirty="0" smtClean="0">
                          <a:solidFill>
                            <a:schemeClr val="dk1"/>
                          </a:solidFill>
                          <a:latin typeface="+mn-lt"/>
                          <a:ea typeface="LF_Kai"/>
                          <a:cs typeface="Times New Roman" panose="02020603050405020304" pitchFamily="18" charset="0"/>
                        </a:rPr>
                        <a:t>Define scope of activity for security operations: e.g. vulnerability assessment, security testing, data loss prevention, threat intelligence  and forensic investigations</a:t>
                      </a:r>
                      <a:endParaRPr lang="en-GB" sz="800" i="0" kern="1200" dirty="0">
                        <a:solidFill>
                          <a:schemeClr val="dk1"/>
                        </a:solidFill>
                        <a:latin typeface="+mn-lt"/>
                        <a:ea typeface="LF_Kai"/>
                        <a:cs typeface="Times New Roman" panose="02020603050405020304" pitchFamily="18" charset="0"/>
                      </a:endParaRPr>
                    </a:p>
                  </a:txBody>
                  <a:tcPr/>
                </a:tc>
                <a:tc>
                  <a:txBody>
                    <a:bodyPr/>
                    <a:lstStyle/>
                    <a:p>
                      <a:r>
                        <a:rPr lang="en-GB" sz="800" dirty="0" smtClean="0"/>
                        <a:t>Phased approach with UK Link by end of March 2019</a:t>
                      </a:r>
                    </a:p>
                    <a:p>
                      <a:r>
                        <a:rPr lang="en-GB" sz="800" dirty="0" smtClean="0"/>
                        <a:t>Gemini</a:t>
                      </a:r>
                      <a:r>
                        <a:rPr lang="en-GB" sz="800" baseline="0" dirty="0" smtClean="0"/>
                        <a:t> by end of April 2019</a:t>
                      </a:r>
                    </a:p>
                    <a:p>
                      <a:r>
                        <a:rPr lang="en-GB" sz="800" baseline="0" dirty="0" smtClean="0"/>
                        <a:t>Rest of IT Infrastructure estate by end of May 2019</a:t>
                      </a:r>
                      <a:endParaRPr lang="en-GB" sz="800" dirty="0"/>
                    </a:p>
                  </a:txBody>
                  <a:tcPr>
                    <a:noFill/>
                  </a:tcPr>
                </a:tc>
              </a:tr>
            </a:tbl>
          </a:graphicData>
        </a:graphic>
      </p:graphicFrame>
    </p:spTree>
    <p:extLst>
      <p:ext uri="{BB962C8B-B14F-4D97-AF65-F5344CB8AC3E}">
        <p14:creationId xmlns:p14="http://schemas.microsoft.com/office/powerpoint/2010/main" val="995646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0" dirty="0" smtClean="0"/>
              <a:t>Security Improvement Programme</a:t>
            </a:r>
            <a:endParaRPr lang="en-GB" sz="1800" b="0" dirty="0"/>
          </a:p>
        </p:txBody>
      </p:sp>
      <p:sp>
        <p:nvSpPr>
          <p:cNvPr id="4" name="Rectangle 3"/>
          <p:cNvSpPr/>
          <p:nvPr/>
        </p:nvSpPr>
        <p:spPr bwMode="auto">
          <a:xfrm>
            <a:off x="8316416" y="0"/>
            <a:ext cx="827584" cy="326579"/>
          </a:xfrm>
          <a:prstGeom prst="rect">
            <a:avLst/>
          </a:prstGeom>
          <a:solidFill>
            <a:schemeClr val="tx2">
              <a:alpha val="50000"/>
            </a:scheme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Arial" charset="0"/>
              </a:rPr>
              <a:t>Mar 19</a:t>
            </a:r>
          </a:p>
        </p:txBody>
      </p:sp>
      <p:graphicFrame>
        <p:nvGraphicFramePr>
          <p:cNvPr id="5" name="Table 4"/>
          <p:cNvGraphicFramePr>
            <a:graphicFrameLocks noGrp="1"/>
          </p:cNvGraphicFramePr>
          <p:nvPr>
            <p:extLst>
              <p:ext uri="{D42A27DB-BD31-4B8C-83A1-F6EECF244321}">
                <p14:modId xmlns:p14="http://schemas.microsoft.com/office/powerpoint/2010/main" val="1239721990"/>
              </p:ext>
            </p:extLst>
          </p:nvPr>
        </p:nvGraphicFramePr>
        <p:xfrm>
          <a:off x="225425" y="627533"/>
          <a:ext cx="8667055" cy="4065776"/>
        </p:xfrm>
        <a:graphic>
          <a:graphicData uri="http://schemas.openxmlformats.org/drawingml/2006/table">
            <a:tbl>
              <a:tblPr firstRow="1" bandRow="1">
                <a:tableStyleId>{5C22544A-7EE6-4342-B048-85BDC9FD1C3A}</a:tableStyleId>
              </a:tblPr>
              <a:tblGrid>
                <a:gridCol w="2326417"/>
                <a:gridCol w="1228070"/>
                <a:gridCol w="2232248"/>
                <a:gridCol w="2880320"/>
              </a:tblGrid>
              <a:tr h="354836">
                <a:tc>
                  <a:txBody>
                    <a:bodyPr/>
                    <a:lstStyle/>
                    <a:p>
                      <a:r>
                        <a:rPr lang="en-GB" sz="800" dirty="0" smtClean="0"/>
                        <a:t>Risk Driver</a:t>
                      </a:r>
                      <a:endParaRPr lang="en-GB" sz="800" dirty="0"/>
                    </a:p>
                  </a:txBody>
                  <a:tcPr/>
                </a:tc>
                <a:tc>
                  <a:txBody>
                    <a:bodyPr/>
                    <a:lstStyle/>
                    <a:p>
                      <a:r>
                        <a:rPr lang="en-GB" sz="800" dirty="0" smtClean="0"/>
                        <a:t>Project</a:t>
                      </a:r>
                      <a:r>
                        <a:rPr lang="en-GB" sz="800" baseline="0" dirty="0" smtClean="0"/>
                        <a:t> Work stream</a:t>
                      </a:r>
                      <a:endParaRPr lang="en-GB" sz="800" dirty="0"/>
                    </a:p>
                  </a:txBody>
                  <a:tcPr/>
                </a:tc>
                <a:tc>
                  <a:txBody>
                    <a:bodyPr/>
                    <a:lstStyle/>
                    <a:p>
                      <a:r>
                        <a:rPr lang="en-GB" sz="800" dirty="0" smtClean="0"/>
                        <a:t>Key Action</a:t>
                      </a:r>
                      <a:endParaRPr lang="en-GB" sz="800" dirty="0"/>
                    </a:p>
                  </a:txBody>
                  <a:tcPr/>
                </a:tc>
                <a:tc>
                  <a:txBody>
                    <a:bodyPr/>
                    <a:lstStyle/>
                    <a:p>
                      <a:r>
                        <a:rPr lang="en-GB" sz="800" dirty="0" smtClean="0"/>
                        <a:t>Deliverable</a:t>
                      </a:r>
                      <a:endParaRPr lang="en-GB" sz="800" dirty="0"/>
                    </a:p>
                  </a:txBody>
                  <a:tcPr/>
                </a:tc>
              </a:tr>
              <a:tr h="1337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latin typeface="Arial" pitchFamily="-112" charset="0"/>
                        </a:rPr>
                        <a:t>Responsibility for information security, including the identification of new risks and external requirements, is not clearly assigned, understood or enforced, resulting in an insecure environment and culture at the firm.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i="1" dirty="0" smtClean="0">
                        <a:latin typeface="Arial" pitchFamily="-11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latin typeface="Arial" pitchFamily="-112" charset="0"/>
                        </a:rPr>
                        <a:t>Information processed by suppliers is not handled securely or afforded the necessary level of protection throughout its useful economic life.</a:t>
                      </a:r>
                    </a:p>
                  </a:txBody>
                  <a:tcPr/>
                </a:tc>
                <a:tc>
                  <a:txBody>
                    <a:bodyPr/>
                    <a:lstStyle/>
                    <a:p>
                      <a:r>
                        <a:rPr lang="en-GB" sz="800" dirty="0" smtClean="0"/>
                        <a:t>Information Security Management System (ISMS)</a:t>
                      </a:r>
                    </a:p>
                  </a:txBody>
                  <a:tcPr/>
                </a:tc>
                <a:tc>
                  <a:txBody>
                    <a:bodyPr/>
                    <a:lstStyle/>
                    <a:p>
                      <a:pPr marL="146110" marR="0" lvl="2"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dirty="0" smtClean="0">
                          <a:solidFill>
                            <a:schemeClr val="dk1"/>
                          </a:solidFill>
                          <a:latin typeface="+mn-lt"/>
                          <a:ea typeface="LF_Kai"/>
                          <a:cs typeface="Times New Roman" panose="02020603050405020304" pitchFamily="18" charset="0"/>
                        </a:rPr>
                        <a:t>Develop a consistent approach for assessment of information security risk and embed within the organisation.</a:t>
                      </a:r>
                    </a:p>
                    <a:p>
                      <a:pPr marL="146110" marR="0" lvl="2"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dirty="0" smtClean="0">
                          <a:solidFill>
                            <a:schemeClr val="dk1"/>
                          </a:solidFill>
                          <a:latin typeface="+mn-lt"/>
                          <a:ea typeface="LF_Kai"/>
                          <a:cs typeface="Times New Roman" panose="02020603050405020304" pitchFamily="18" charset="0"/>
                        </a:rPr>
                        <a:t>Maintain</a:t>
                      </a:r>
                      <a:r>
                        <a:rPr lang="en-GB" sz="800" i="0" kern="1200" baseline="0" dirty="0" smtClean="0">
                          <a:solidFill>
                            <a:schemeClr val="dk1"/>
                          </a:solidFill>
                          <a:latin typeface="+mn-lt"/>
                          <a:ea typeface="LF_Kai"/>
                          <a:cs typeface="Times New Roman" panose="02020603050405020304" pitchFamily="18" charset="0"/>
                        </a:rPr>
                        <a:t> ISMS documentation to meet ISO27001 standard.</a:t>
                      </a:r>
                    </a:p>
                    <a:p>
                      <a:pPr marL="146110" marR="0" lvl="2" indent="-146110" algn="l" defTabSz="914400" rtl="0" eaLnBrk="1" fontAlgn="auto" latinLnBrk="0" hangingPunct="1">
                        <a:lnSpc>
                          <a:spcPct val="100000"/>
                        </a:lnSpc>
                        <a:spcBef>
                          <a:spcPts val="341"/>
                        </a:spcBef>
                        <a:spcAft>
                          <a:spcPts val="0"/>
                        </a:spcAft>
                        <a:buClrTx/>
                        <a:buSzPct val="150000"/>
                        <a:buFont typeface="Wingdings" panose="05000000000000000000" pitchFamily="2" charset="2"/>
                        <a:buChar char="§"/>
                        <a:tabLst/>
                        <a:defRPr/>
                      </a:pPr>
                      <a:r>
                        <a:rPr lang="en-GB" sz="800" i="0" kern="1200" baseline="0" dirty="0" smtClean="0">
                          <a:solidFill>
                            <a:schemeClr val="dk1"/>
                          </a:solidFill>
                          <a:latin typeface="+mn-lt"/>
                          <a:ea typeface="LF_Kai"/>
                          <a:cs typeface="Times New Roman" panose="02020603050405020304" pitchFamily="18" charset="0"/>
                        </a:rPr>
                        <a:t>Review and address any audit findings</a:t>
                      </a:r>
                    </a:p>
                    <a:p>
                      <a:pPr marL="146110" lvl="2" indent="-146110">
                        <a:spcBef>
                          <a:spcPts val="341"/>
                        </a:spcBef>
                        <a:buSzPct val="150000"/>
                        <a:buFont typeface="Wingdings" panose="05000000000000000000" pitchFamily="2" charset="2"/>
                        <a:buChar char="§"/>
                      </a:pPr>
                      <a:r>
                        <a:rPr lang="en-GB" sz="800" i="0" dirty="0" smtClean="0">
                          <a:ea typeface="LF_Kai"/>
                          <a:cs typeface="Times New Roman" panose="02020603050405020304" pitchFamily="18" charset="0"/>
                        </a:rPr>
                        <a:t>Assess the danger of third parties who hold or manage Xoserve proprietary or client data</a:t>
                      </a:r>
                    </a:p>
                    <a:p>
                      <a:endParaRPr lang="en-GB" sz="800" dirty="0"/>
                    </a:p>
                  </a:txBody>
                  <a:tcPr/>
                </a:tc>
                <a:tc>
                  <a:txBody>
                    <a:bodyPr/>
                    <a:lstStyle/>
                    <a:p>
                      <a:r>
                        <a:rPr lang="en-GB" sz="800" dirty="0" smtClean="0"/>
                        <a:t>Update key documentation to align with the requirements</a:t>
                      </a:r>
                      <a:r>
                        <a:rPr lang="en-GB" sz="800" baseline="0" dirty="0" smtClean="0"/>
                        <a:t> of the standard.</a:t>
                      </a:r>
                    </a:p>
                    <a:p>
                      <a:r>
                        <a:rPr lang="en-GB" sz="800" baseline="0" dirty="0" smtClean="0"/>
                        <a:t>Take corrective action to address non conformances from internal audit.</a:t>
                      </a:r>
                    </a:p>
                    <a:p>
                      <a:r>
                        <a:rPr lang="en-GB" sz="800" baseline="0" dirty="0" smtClean="0"/>
                        <a:t>Publish 3</a:t>
                      </a:r>
                      <a:r>
                        <a:rPr lang="en-GB" sz="800" baseline="30000" dirty="0" smtClean="0"/>
                        <a:t>rd</a:t>
                      </a:r>
                      <a:r>
                        <a:rPr lang="en-GB" sz="800" baseline="0" dirty="0" smtClean="0"/>
                        <a:t> party reviews that have been conducted.</a:t>
                      </a:r>
                      <a:endParaRPr lang="en-GB" sz="800" dirty="0"/>
                    </a:p>
                  </a:txBody>
                  <a:tcPr/>
                </a:tc>
              </a:tr>
              <a:tr h="840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latin typeface="Arial" pitchFamily="-112" charset="0"/>
                        </a:rPr>
                        <a:t>Responsibility for information security, including the identification of new risks and external requirements, is not clearly assigned, understood or enforced, resulting in an insecure environment and culture at the firm.</a:t>
                      </a:r>
                    </a:p>
                  </a:txBody>
                  <a:tcPr/>
                </a:tc>
                <a:tc>
                  <a:txBody>
                    <a:bodyPr/>
                    <a:lstStyle/>
                    <a:p>
                      <a:r>
                        <a:rPr lang="en-GB" sz="800" dirty="0" smtClean="0"/>
                        <a:t>Unified Control Framework (UCF)</a:t>
                      </a:r>
                      <a:endParaRPr lang="en-GB" sz="800" dirty="0"/>
                    </a:p>
                  </a:txBody>
                  <a:tcPr/>
                </a:tc>
                <a:tc>
                  <a:txBody>
                    <a:bodyPr/>
                    <a:lstStyle/>
                    <a:p>
                      <a:pPr marL="146110" lvl="2" indent="-146110" algn="l" defTabSz="914400" rtl="0" eaLnBrk="1" latinLnBrk="0" hangingPunct="1">
                        <a:spcBef>
                          <a:spcPts val="341"/>
                        </a:spcBef>
                        <a:buSzPct val="150000"/>
                        <a:buFont typeface="Wingdings" panose="05000000000000000000" pitchFamily="2" charset="2"/>
                        <a:buChar char="§"/>
                      </a:pPr>
                      <a:r>
                        <a:rPr lang="en-GB" sz="800" i="0" kern="1200" dirty="0" smtClean="0">
                          <a:solidFill>
                            <a:schemeClr val="dk1"/>
                          </a:solidFill>
                          <a:latin typeface="+mn-lt"/>
                          <a:ea typeface="LF_Kai"/>
                          <a:cs typeface="Times New Roman" panose="02020603050405020304" pitchFamily="18" charset="0"/>
                        </a:rPr>
                        <a:t>Develop a consistent approach for information</a:t>
                      </a:r>
                      <a:r>
                        <a:rPr lang="en-GB" sz="800" i="0" kern="1200" baseline="0" dirty="0" smtClean="0">
                          <a:solidFill>
                            <a:schemeClr val="dk1"/>
                          </a:solidFill>
                          <a:latin typeface="+mn-lt"/>
                          <a:ea typeface="LF_Kai"/>
                          <a:cs typeface="Times New Roman" panose="02020603050405020304" pitchFamily="18" charset="0"/>
                        </a:rPr>
                        <a:t> security </a:t>
                      </a:r>
                      <a:r>
                        <a:rPr lang="en-GB" sz="800" i="0" kern="1200" dirty="0" smtClean="0">
                          <a:solidFill>
                            <a:schemeClr val="dk1"/>
                          </a:solidFill>
                          <a:latin typeface="+mn-lt"/>
                          <a:ea typeface="LF_Kai"/>
                          <a:cs typeface="Times New Roman" panose="02020603050405020304" pitchFamily="18" charset="0"/>
                        </a:rPr>
                        <a:t>controls to ensure baseline security requirements are understood and embedded.</a:t>
                      </a:r>
                    </a:p>
                    <a:p>
                      <a:pPr marL="146110" lvl="2" indent="-146110" algn="l" defTabSz="914400" rtl="0" eaLnBrk="1" latinLnBrk="0" hangingPunct="1">
                        <a:spcBef>
                          <a:spcPts val="341"/>
                        </a:spcBef>
                        <a:buSzPct val="150000"/>
                        <a:buFont typeface="Wingdings" panose="05000000000000000000" pitchFamily="2" charset="2"/>
                        <a:buChar char="§"/>
                      </a:pPr>
                      <a:r>
                        <a:rPr lang="en-GB" sz="800" i="0" kern="1200" dirty="0" smtClean="0">
                          <a:solidFill>
                            <a:schemeClr val="dk1"/>
                          </a:solidFill>
                          <a:latin typeface="+mn-lt"/>
                          <a:ea typeface="LF_Kai"/>
                          <a:cs typeface="Times New Roman" panose="02020603050405020304" pitchFamily="18" charset="0"/>
                        </a:rPr>
                        <a:t>Volunteering to include </a:t>
                      </a:r>
                      <a:r>
                        <a:rPr lang="en-GB" sz="800" i="0" kern="1200" dirty="0" smtClean="0">
                          <a:solidFill>
                            <a:schemeClr val="dk1"/>
                          </a:solidFill>
                          <a:latin typeface="+mn-lt"/>
                          <a:ea typeface="LF_Kai"/>
                          <a:cs typeface="Times New Roman" panose="02020603050405020304" pitchFamily="18" charset="0"/>
                          <a:hlinkClick r:id="rId2"/>
                        </a:rPr>
                        <a:t>Network</a:t>
                      </a:r>
                      <a:r>
                        <a:rPr lang="en-GB" sz="800" i="0" kern="1200" baseline="0" dirty="0" smtClean="0">
                          <a:solidFill>
                            <a:schemeClr val="dk1"/>
                          </a:solidFill>
                          <a:latin typeface="+mn-lt"/>
                          <a:ea typeface="LF_Kai"/>
                          <a:cs typeface="Times New Roman" panose="02020603050405020304" pitchFamily="18" charset="0"/>
                          <a:hlinkClick r:id="rId2"/>
                        </a:rPr>
                        <a:t> and Information System  (NIS) Directive</a:t>
                      </a:r>
                      <a:endParaRPr lang="en-GB" sz="800" i="0" kern="1200" baseline="0" dirty="0" smtClean="0">
                        <a:solidFill>
                          <a:schemeClr val="dk1"/>
                        </a:solidFill>
                        <a:latin typeface="+mn-lt"/>
                        <a:ea typeface="LF_Kai"/>
                        <a:cs typeface="Times New Roman" panose="02020603050405020304" pitchFamily="18" charset="0"/>
                      </a:endParaRPr>
                    </a:p>
                    <a:p>
                      <a:pPr marL="146110" lvl="2" indent="-146110" algn="l" defTabSz="914400" rtl="0" eaLnBrk="1" latinLnBrk="0" hangingPunct="1">
                        <a:spcBef>
                          <a:spcPts val="341"/>
                        </a:spcBef>
                        <a:buSzPct val="150000"/>
                        <a:buFont typeface="Wingdings" panose="05000000000000000000" pitchFamily="2" charset="2"/>
                        <a:buChar char="§"/>
                      </a:pPr>
                      <a:r>
                        <a:rPr lang="en-GB" sz="800" i="0" kern="1200" baseline="0" dirty="0" smtClean="0">
                          <a:solidFill>
                            <a:schemeClr val="dk1"/>
                          </a:solidFill>
                          <a:latin typeface="+mn-lt"/>
                          <a:ea typeface="LF_Kai"/>
                          <a:cs typeface="Times New Roman" panose="02020603050405020304" pitchFamily="18" charset="0"/>
                        </a:rPr>
                        <a:t>Continue to assess using baseline controls from </a:t>
                      </a:r>
                      <a:r>
                        <a:rPr lang="en-GB" sz="800" i="0" kern="1200" baseline="0" dirty="0" smtClean="0">
                          <a:solidFill>
                            <a:schemeClr val="dk1"/>
                          </a:solidFill>
                          <a:latin typeface="+mn-lt"/>
                          <a:ea typeface="LF_Kai"/>
                          <a:cs typeface="Times New Roman" panose="02020603050405020304" pitchFamily="18" charset="0"/>
                          <a:hlinkClick r:id="rId3"/>
                        </a:rPr>
                        <a:t>ISO27001</a:t>
                      </a:r>
                      <a:endParaRPr lang="en-GB" sz="800" i="0" kern="1200" baseline="0" dirty="0" smtClean="0">
                        <a:solidFill>
                          <a:schemeClr val="dk1"/>
                        </a:solidFill>
                        <a:latin typeface="+mn-lt"/>
                        <a:ea typeface="LF_Kai"/>
                        <a:cs typeface="Times New Roman" panose="02020603050405020304" pitchFamily="18" charset="0"/>
                      </a:endParaRPr>
                    </a:p>
                    <a:p>
                      <a:pPr marL="146110" lvl="2" indent="-146110" algn="l" defTabSz="914400" rtl="0" eaLnBrk="1" latinLnBrk="0" hangingPunct="1">
                        <a:spcBef>
                          <a:spcPts val="341"/>
                        </a:spcBef>
                        <a:buSzPct val="150000"/>
                        <a:buFont typeface="Wingdings" panose="05000000000000000000" pitchFamily="2" charset="2"/>
                        <a:buChar char="§"/>
                      </a:pPr>
                      <a:r>
                        <a:rPr lang="en-GB" sz="800" i="0" kern="1200" baseline="0" dirty="0" smtClean="0">
                          <a:solidFill>
                            <a:schemeClr val="dk1"/>
                          </a:solidFill>
                          <a:latin typeface="+mn-lt"/>
                          <a:ea typeface="LF_Kai"/>
                          <a:cs typeface="Times New Roman" panose="02020603050405020304" pitchFamily="18" charset="0"/>
                        </a:rPr>
                        <a:t>Extend baseline security controls by selecting </a:t>
                      </a:r>
                      <a:r>
                        <a:rPr lang="en-GB" sz="800" i="0" kern="1200" baseline="0" dirty="0" smtClean="0">
                          <a:solidFill>
                            <a:schemeClr val="dk1"/>
                          </a:solidFill>
                          <a:latin typeface="+mn-lt"/>
                          <a:ea typeface="LF_Kai"/>
                          <a:cs typeface="Times New Roman" panose="02020603050405020304" pitchFamily="18" charset="0"/>
                          <a:hlinkClick r:id="rId4"/>
                        </a:rPr>
                        <a:t>NIST Cybersecurity framework</a:t>
                      </a:r>
                      <a:endParaRPr lang="en-GB" sz="800" i="0" kern="1200" dirty="0" smtClean="0">
                        <a:solidFill>
                          <a:schemeClr val="dk1"/>
                        </a:solidFill>
                        <a:latin typeface="+mn-lt"/>
                        <a:ea typeface="LF_Kai"/>
                        <a:cs typeface="Times New Roman" panose="02020603050405020304" pitchFamily="18" charset="0"/>
                      </a:endParaRPr>
                    </a:p>
                  </a:txBody>
                  <a:tcPr/>
                </a:tc>
                <a:tc>
                  <a:txBody>
                    <a:bodyPr/>
                    <a:lstStyle/>
                    <a:p>
                      <a:r>
                        <a:rPr lang="en-GB" sz="800" dirty="0" smtClean="0"/>
                        <a:t>Publish fit for purpose framework with</a:t>
                      </a:r>
                      <a:r>
                        <a:rPr lang="en-GB" sz="800" baseline="0" dirty="0" smtClean="0"/>
                        <a:t> details of control requirements against NISD, NIST and ISO standards/frameworks</a:t>
                      </a:r>
                    </a:p>
                    <a:p>
                      <a:r>
                        <a:rPr lang="en-GB" sz="800" baseline="0" dirty="0" smtClean="0"/>
                        <a:t>Assess  environment to understand maturity </a:t>
                      </a:r>
                    </a:p>
                    <a:p>
                      <a:r>
                        <a:rPr lang="en-GB" sz="800" baseline="0" dirty="0" smtClean="0"/>
                        <a:t>Continue to monitor against the UCF and adjust as necessary to meet both business and external obligations/requirements</a:t>
                      </a:r>
                      <a:r>
                        <a:rPr lang="en-GB" sz="800" baseline="0" dirty="0" smtClean="0"/>
                        <a:t>.</a:t>
                      </a:r>
                    </a:p>
                    <a:p>
                      <a:endParaRPr lang="en-GB" sz="800" baseline="0" dirty="0" smtClean="0"/>
                    </a:p>
                    <a:p>
                      <a:r>
                        <a:rPr lang="en-GB" sz="800" b="1" baseline="0" dirty="0" smtClean="0"/>
                        <a:t>NOTE: </a:t>
                      </a:r>
                      <a:r>
                        <a:rPr lang="en-GB" sz="800" baseline="0" dirty="0" smtClean="0"/>
                        <a:t>ISO27001 certification remains in place to provide assurance to stakeholders.</a:t>
                      </a:r>
                      <a:endParaRPr lang="en-GB" sz="800" dirty="0"/>
                    </a:p>
                  </a:txBody>
                  <a:tcPr/>
                </a:tc>
              </a:tr>
              <a:tr h="3548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latin typeface="Arial" pitchFamily="-112" charset="0"/>
                        </a:rPr>
                        <a:t>Responsibility for information security, including the identification of new risks and external requirements, is not clearly assigned, understood or enforced, resulting in an insecure environment and culture at the firm.</a:t>
                      </a:r>
                    </a:p>
                  </a:txBody>
                  <a:tcPr/>
                </a:tc>
                <a:tc>
                  <a:txBody>
                    <a:bodyPr/>
                    <a:lstStyle/>
                    <a:p>
                      <a:r>
                        <a:rPr lang="en-GB" sz="800" dirty="0" smtClean="0"/>
                        <a:t>Critical Business Application Review</a:t>
                      </a:r>
                      <a:endParaRPr lang="en-GB" sz="800" dirty="0"/>
                    </a:p>
                  </a:txBody>
                  <a:tcPr/>
                </a:tc>
                <a:tc>
                  <a:txBody>
                    <a:bodyPr/>
                    <a:lstStyle/>
                    <a:p>
                      <a:pPr marL="146110" lvl="2" indent="-146110" algn="l" defTabSz="914400" rtl="0" eaLnBrk="1" latinLnBrk="0" hangingPunct="1">
                        <a:spcBef>
                          <a:spcPts val="341"/>
                        </a:spcBef>
                        <a:buSzPct val="150000"/>
                        <a:buFont typeface="Wingdings" panose="05000000000000000000" pitchFamily="2" charset="2"/>
                        <a:buChar char="§"/>
                      </a:pPr>
                      <a:r>
                        <a:rPr lang="en-GB" sz="800" i="0" kern="1200" dirty="0" smtClean="0">
                          <a:solidFill>
                            <a:schemeClr val="dk1"/>
                          </a:solidFill>
                          <a:latin typeface="+mn-lt"/>
                          <a:ea typeface="LF_Kai"/>
                          <a:cs typeface="Times New Roman" panose="02020603050405020304" pitchFamily="18" charset="0"/>
                        </a:rPr>
                        <a:t>Develop a consistent approach for assessment against recognised industry frameworks</a:t>
                      </a:r>
                      <a:r>
                        <a:rPr lang="en-GB" sz="800" i="0" kern="1200" baseline="0" dirty="0" smtClean="0">
                          <a:solidFill>
                            <a:schemeClr val="dk1"/>
                          </a:solidFill>
                          <a:latin typeface="+mn-lt"/>
                          <a:ea typeface="LF_Kai"/>
                          <a:cs typeface="Times New Roman" panose="02020603050405020304" pitchFamily="18" charset="0"/>
                        </a:rPr>
                        <a:t> for application security review of top 10 business application.</a:t>
                      </a:r>
                    </a:p>
                    <a:p>
                      <a:pPr marL="146110" lvl="2" indent="-146110" algn="l" defTabSz="914400" rtl="0" eaLnBrk="1" latinLnBrk="0" hangingPunct="1">
                        <a:spcBef>
                          <a:spcPts val="341"/>
                        </a:spcBef>
                        <a:buSzPct val="150000"/>
                        <a:buFont typeface="Wingdings" panose="05000000000000000000" pitchFamily="2" charset="2"/>
                        <a:buChar char="§"/>
                      </a:pPr>
                      <a:r>
                        <a:rPr lang="en-GB" sz="800" i="0" kern="1200" baseline="0" dirty="0" smtClean="0">
                          <a:solidFill>
                            <a:schemeClr val="dk1"/>
                          </a:solidFill>
                          <a:latin typeface="+mn-lt"/>
                          <a:ea typeface="LF_Kai"/>
                          <a:cs typeface="Times New Roman" panose="02020603050405020304" pitchFamily="18" charset="0"/>
                        </a:rPr>
                        <a:t>Select and agree top 10 critical business application</a:t>
                      </a:r>
                      <a:endParaRPr lang="en-GB" sz="800" i="0" kern="1200" dirty="0">
                        <a:solidFill>
                          <a:schemeClr val="dk1"/>
                        </a:solidFill>
                        <a:latin typeface="+mn-lt"/>
                        <a:ea typeface="LF_Kai"/>
                        <a:cs typeface="Times New Roman" panose="02020603050405020304" pitchFamily="18" charset="0"/>
                      </a:endParaRPr>
                    </a:p>
                  </a:txBody>
                  <a:tcPr/>
                </a:tc>
                <a:tc>
                  <a:txBody>
                    <a:bodyPr/>
                    <a:lstStyle/>
                    <a:p>
                      <a:r>
                        <a:rPr lang="en-GB" sz="800" dirty="0" smtClean="0"/>
                        <a:t>Completed review of top 10</a:t>
                      </a:r>
                      <a:r>
                        <a:rPr lang="en-GB" sz="800" baseline="0" dirty="0" smtClean="0"/>
                        <a:t> business critical application</a:t>
                      </a:r>
                    </a:p>
                    <a:p>
                      <a:r>
                        <a:rPr lang="en-GB" sz="800" baseline="0" dirty="0" smtClean="0"/>
                        <a:t>Remediation plan defined and treatment plans signed off by security governance</a:t>
                      </a:r>
                      <a:endParaRPr lang="en-GB" sz="800" dirty="0"/>
                    </a:p>
                  </a:txBody>
                  <a:tcPr/>
                </a:tc>
              </a:tr>
            </a:tbl>
          </a:graphicData>
        </a:graphic>
      </p:graphicFrame>
    </p:spTree>
    <p:extLst>
      <p:ext uri="{BB962C8B-B14F-4D97-AF65-F5344CB8AC3E}">
        <p14:creationId xmlns:p14="http://schemas.microsoft.com/office/powerpoint/2010/main" val="296016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2006/metadata/properties"/>
    <ds:schemaRef ds:uri="http://purl.org/dc/terms/"/>
    <ds:schemaRef ds:uri="2a985eae-c12e-416e-9833-85f34b1ee04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12647</TotalTime>
  <Words>755</Words>
  <Application>Microsoft Office PowerPoint</Application>
  <PresentationFormat>On-screen Show (16:9)</PresentationFormat>
  <Paragraphs>72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xoserve templates</vt:lpstr>
      <vt:lpstr>DSC Contract Management Committee Meeting</vt:lpstr>
      <vt:lpstr>Security Improvement Programme</vt:lpstr>
      <vt:lpstr>Security Improvement Programme</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Vinnie Bhanderi</cp:lastModifiedBy>
  <cp:revision>422</cp:revision>
  <cp:lastPrinted>2018-01-15T16:57:59Z</cp:lastPrinted>
  <dcterms:created xsi:type="dcterms:W3CDTF">2011-09-20T14:58:41Z</dcterms:created>
  <dcterms:modified xsi:type="dcterms:W3CDTF">2019-03-25T10:17:37Z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-1770501495</vt:i4>
  </property>
  <property fmtid="{D5CDD505-2E9C-101B-9397-08002B2CF9AE}" pid="4" name="_NewReviewCycle">
    <vt:lpwstr/>
  </property>
  <property fmtid="{D5CDD505-2E9C-101B-9397-08002B2CF9AE}" pid="5" name="_EmailSubject">
    <vt:lpwstr>EXT || RE: Information Security Update for the DSC Contract Minutes</vt:lpwstr>
  </property>
  <property fmtid="{D5CDD505-2E9C-101B-9397-08002B2CF9AE}" pid="6" name="_AuthorEmail">
    <vt:lpwstr>Vinnie.Bhanderi@xoserve.com</vt:lpwstr>
  </property>
  <property fmtid="{D5CDD505-2E9C-101B-9397-08002B2CF9AE}" pid="7" name="_AuthorEmailDisplayName">
    <vt:lpwstr>Bhanderi, Vinnie</vt:lpwstr>
  </property>
  <property fmtid="{D5CDD505-2E9C-101B-9397-08002B2CF9AE}" pid="8" name="ContentTypeId">
    <vt:lpwstr>0x010100EC027A3842200A4881B078E78C741B39</vt:lpwstr>
  </property>
  <property fmtid="{D5CDD505-2E9C-101B-9397-08002B2CF9AE}" pid="9" name="_PreviousAdHocReviewCycleID">
    <vt:i4>-472991633</vt:i4>
  </property>
</Properties>
</file>