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804" r:id="rId4"/>
  </p:sldMasterIdLst>
  <p:notesMasterIdLst>
    <p:notesMasterId r:id="rId12"/>
  </p:notesMasterIdLst>
  <p:handoutMasterIdLst>
    <p:handoutMasterId r:id="rId13"/>
  </p:handoutMasterIdLst>
  <p:sldIdLst>
    <p:sldId id="474" r:id="rId5"/>
    <p:sldId id="480" r:id="rId6"/>
    <p:sldId id="543" r:id="rId7"/>
    <p:sldId id="545" r:id="rId8"/>
    <p:sldId id="546" r:id="rId9"/>
    <p:sldId id="481" r:id="rId10"/>
    <p:sldId id="547" r:id="rId11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ional Grid" initials="NG" lastIdx="10" clrIdx="0"/>
  <p:cmAuthor id="1" name="David Addison" initials="DA" lastIdx="8" clrIdx="1"/>
  <p:cmAuthor id="2" name="Xoserve" initials="NG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AA8"/>
    <a:srgbClr val="1D3E61"/>
    <a:srgbClr val="D2232A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855" autoAdjust="0"/>
    <p:restoredTop sz="96844" autoAdjust="0"/>
  </p:normalViewPr>
  <p:slideViewPr>
    <p:cSldViewPr snapToObjects="1">
      <p:cViewPr>
        <p:scale>
          <a:sx n="90" d="100"/>
          <a:sy n="90" d="100"/>
        </p:scale>
        <p:origin x="-570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13/03/2019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68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68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4B451A05-02AA-4302-A85F-5D29418C275C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6464"/>
            <a:ext cx="5438775" cy="4467225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751"/>
            <a:ext cx="2946400" cy="496888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E7CB695E-4DFB-4B36-AE3E-02DC9474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13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A530E-79C0-4FFE-9705-F082EDE6E3C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35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4077072"/>
            <a:ext cx="9144000" cy="1388691"/>
          </a:xfrm>
        </p:spPr>
        <p:txBody>
          <a:bodyPr/>
          <a:lstStyle/>
          <a:p>
            <a:r>
              <a:rPr lang="en-GB" sz="2400" dirty="0" smtClean="0"/>
              <a:t>Market Participant Identity Process – migration to UNC</a:t>
            </a:r>
            <a:endParaRPr lang="en-GB" sz="2400" dirty="0" smtClean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Governance Approach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836711"/>
            <a:ext cx="8686800" cy="3312369"/>
          </a:xfrm>
        </p:spPr>
        <p:txBody>
          <a:bodyPr/>
          <a:lstStyle/>
          <a:p>
            <a:r>
              <a:rPr lang="en-US" sz="1800" dirty="0" smtClean="0"/>
              <a:t>UNC Modification 0682 has been raised to place the obligation on CDSP to maintain a register of Market Participant </a:t>
            </a:r>
            <a:r>
              <a:rPr lang="en-US" sz="1800" dirty="0" smtClean="0"/>
              <a:t>Identities</a:t>
            </a:r>
            <a:endParaRPr lang="en-US" sz="1800" dirty="0" smtClean="0"/>
          </a:p>
          <a:p>
            <a:pPr lvl="1"/>
            <a:r>
              <a:rPr lang="en-US" sz="1600" dirty="0" smtClean="0"/>
              <a:t>March </a:t>
            </a:r>
            <a:r>
              <a:rPr lang="en-US" sz="1600" dirty="0" smtClean="0"/>
              <a:t>Panel </a:t>
            </a:r>
            <a:r>
              <a:rPr lang="en-US" sz="1600" dirty="0" smtClean="0"/>
              <a:t>will consider this modification</a:t>
            </a:r>
            <a:endParaRPr lang="en-US" sz="1600" dirty="0" smtClean="0"/>
          </a:p>
          <a:p>
            <a:r>
              <a:rPr lang="en-US" sz="1800" dirty="0" smtClean="0"/>
              <a:t>This is a </a:t>
            </a:r>
            <a:r>
              <a:rPr lang="en-US" sz="1800" dirty="0"/>
              <a:t>separate </a:t>
            </a:r>
            <a:r>
              <a:rPr lang="en-US" sz="1800" dirty="0" smtClean="0"/>
              <a:t>UNC Modification </a:t>
            </a:r>
            <a:r>
              <a:rPr lang="en-US" sz="1800" dirty="0"/>
              <a:t>(not in </a:t>
            </a:r>
            <a:r>
              <a:rPr lang="en-US" sz="1800" dirty="0" smtClean="0"/>
              <a:t>the CSS Consequential SCR) </a:t>
            </a:r>
            <a:r>
              <a:rPr lang="en-US" sz="1800" dirty="0"/>
              <a:t>as the migration is planned in advance of REC v2.0 go </a:t>
            </a:r>
            <a:r>
              <a:rPr lang="en-US" sz="1800" dirty="0" smtClean="0"/>
              <a:t>live</a:t>
            </a:r>
          </a:p>
          <a:p>
            <a:r>
              <a:rPr lang="en-US" sz="1800" dirty="0" smtClean="0"/>
              <a:t>An equivalent SPAA CP (467) has also been raised which is currently out for Impact Assessment which alters the SPAA Schedule to reflect MDD being governed under UNC</a:t>
            </a:r>
            <a:endParaRPr lang="en-US" sz="1800" dirty="0"/>
          </a:p>
          <a:p>
            <a:r>
              <a:rPr lang="en-US" sz="1800" dirty="0" smtClean="0"/>
              <a:t>This will </a:t>
            </a:r>
            <a:r>
              <a:rPr lang="en-US" sz="1800" dirty="0"/>
              <a:t>result in new DSC Service </a:t>
            </a:r>
            <a:r>
              <a:rPr lang="en-US" sz="1800" dirty="0" smtClean="0"/>
              <a:t>Lines to maintain processes and publication of Market Participant Identities</a:t>
            </a:r>
          </a:p>
          <a:p>
            <a:endParaRPr lang="en-US" sz="1600" dirty="0"/>
          </a:p>
          <a:p>
            <a:endParaRPr lang="en-US" dirty="0"/>
          </a:p>
          <a:p>
            <a:pPr lvl="1"/>
            <a:endParaRPr lang="en-US" sz="14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34560" y="4324462"/>
            <a:ext cx="8688388" cy="760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/>
            <a:r>
              <a:rPr lang="en-GB" kern="0" dirty="0" smtClean="0"/>
              <a:t>Requirements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5425" y="5165575"/>
            <a:ext cx="8686800" cy="8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sz="1800" kern="0" dirty="0" smtClean="0"/>
              <a:t>As per the recommendation from the Joint MDD UNC Workgroup, the MDD Publishing and Go-Live </a:t>
            </a:r>
            <a:r>
              <a:rPr lang="en-US" sz="1800" kern="0" dirty="0" smtClean="0"/>
              <a:t>are to </a:t>
            </a:r>
            <a:r>
              <a:rPr lang="en-US" sz="1800" kern="0" dirty="0" smtClean="0"/>
              <a:t>be distinct and aligned with SPAA MDD Dates</a:t>
            </a:r>
          </a:p>
          <a:p>
            <a:pPr defTabSz="914400"/>
            <a:endParaRPr lang="en-US" kern="0" dirty="0" smtClean="0"/>
          </a:p>
          <a:p>
            <a:pPr lvl="1" defTabSz="914400"/>
            <a:endParaRPr lang="en-US" sz="1400" kern="0" dirty="0" smtClean="0"/>
          </a:p>
          <a:p>
            <a:pPr defTabSz="914400"/>
            <a:endParaRPr lang="en-US" sz="1600" kern="0" dirty="0" smtClean="0"/>
          </a:p>
          <a:p>
            <a:pPr defTabSz="914400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164925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5544616"/>
          </a:xfrm>
        </p:spPr>
        <p:txBody>
          <a:bodyPr/>
          <a:lstStyle/>
          <a:p>
            <a:r>
              <a:rPr lang="en-US" sz="2000" dirty="0"/>
              <a:t>The intention </a:t>
            </a:r>
            <a:r>
              <a:rPr lang="en-US" sz="2000" dirty="0" smtClean="0"/>
              <a:t>is to set up a sub group of DSC CoMC which will be conducted on the same day as the </a:t>
            </a:r>
            <a:r>
              <a:rPr lang="en-US" sz="2000" dirty="0"/>
              <a:t>current SPAA CB where the process currently sits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/>
              <a:t>The intention is for the CDSP to chair the MDD section of the current SPAA </a:t>
            </a:r>
            <a:r>
              <a:rPr lang="en-US" sz="2000" dirty="0" smtClean="0"/>
              <a:t>CB</a:t>
            </a:r>
          </a:p>
          <a:p>
            <a:endParaRPr lang="en-US" sz="2000" dirty="0"/>
          </a:p>
          <a:p>
            <a:r>
              <a:rPr lang="en-US" sz="2000" dirty="0" smtClean="0"/>
              <a:t>Given commonality of approval, we suggest </a:t>
            </a:r>
            <a:r>
              <a:rPr lang="en-US" sz="2000" dirty="0" smtClean="0"/>
              <a:t>adopting the current </a:t>
            </a:r>
            <a:r>
              <a:rPr lang="en-US" sz="2000" dirty="0" smtClean="0"/>
              <a:t>SPAA process steps</a:t>
            </a:r>
          </a:p>
          <a:p>
            <a:endParaRPr lang="en-US" sz="2000" dirty="0"/>
          </a:p>
          <a:p>
            <a:r>
              <a:rPr lang="en-US" sz="2000" dirty="0" smtClean="0"/>
              <a:t>We expect that, as the process matures, we will assess the </a:t>
            </a:r>
            <a:r>
              <a:rPr lang="en-US" sz="2000" dirty="0" smtClean="0"/>
              <a:t>efficacy of the Guidelines Document (maintained by CoMC) to </a:t>
            </a:r>
            <a:r>
              <a:rPr lang="en-US" sz="2000" dirty="0" smtClean="0"/>
              <a:t>see if </a:t>
            </a:r>
            <a:r>
              <a:rPr lang="en-US" sz="2000" dirty="0" smtClean="0"/>
              <a:t>the </a:t>
            </a:r>
            <a:r>
              <a:rPr lang="en-US" sz="2000" dirty="0" smtClean="0"/>
              <a:t>process approach </a:t>
            </a:r>
            <a:r>
              <a:rPr lang="en-US" sz="2000" dirty="0" smtClean="0"/>
              <a:t>can be streamlined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Any changes made in the future to the MDD process will be communicated through DSC committees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15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Steps and Timing Rules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669594"/>
              </p:ext>
            </p:extLst>
          </p:nvPr>
        </p:nvGraphicFramePr>
        <p:xfrm>
          <a:off x="225425" y="1268760"/>
          <a:ext cx="7514927" cy="40650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0393"/>
                <a:gridCol w="4004534"/>
              </a:tblGrid>
              <a:tr h="3523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Process Steps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Timing Rule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</a:tr>
              <a:tr h="29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Closing date for submitting MDD Changes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3WD </a:t>
                      </a:r>
                      <a:r>
                        <a:rPr lang="en-US" sz="1600" u="none" strike="noStrike" dirty="0">
                          <a:effectLst/>
                        </a:rPr>
                        <a:t>before Change Pack Issued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MDD Change Pack Issued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</a:rPr>
                        <a:t> 5WD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before closing date for comments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Closing date for comments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smtClean="0">
                          <a:effectLst/>
                        </a:rPr>
                        <a:t> 3WD </a:t>
                      </a:r>
                      <a:r>
                        <a:rPr lang="en-GB" sz="1600" u="none" strike="noStrike" dirty="0">
                          <a:effectLst/>
                        </a:rPr>
                        <a:t>before comments </a:t>
                      </a:r>
                      <a:r>
                        <a:rPr lang="en-GB" sz="1600" u="none" strike="noStrike" dirty="0" smtClean="0">
                          <a:effectLst/>
                        </a:rPr>
                        <a:t>issued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Comments Issued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smtClean="0">
                          <a:effectLst/>
                        </a:rPr>
                        <a:t> 5WD </a:t>
                      </a:r>
                      <a:r>
                        <a:rPr lang="en-GB" sz="1600" u="none" strike="noStrike" dirty="0">
                          <a:effectLst/>
                        </a:rPr>
                        <a:t>before SPAA CB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smtClean="0">
                          <a:effectLst/>
                        </a:rPr>
                        <a:t>SPAA CB (MDD Market</a:t>
                      </a:r>
                      <a:r>
                        <a:rPr lang="en-GB" sz="1600" u="none" strike="noStrike" baseline="0" dirty="0" smtClean="0">
                          <a:effectLst/>
                        </a:rPr>
                        <a:t> Participant section hosted by CDSP)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2nd </a:t>
                      </a:r>
                      <a:r>
                        <a:rPr lang="en-US" sz="1600" u="none" strike="noStrike" dirty="0">
                          <a:effectLst/>
                        </a:rPr>
                        <a:t>Tuesday of every month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19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Confirmation of </a:t>
                      </a:r>
                      <a:r>
                        <a:rPr lang="en-US" sz="1600" u="none" strike="noStrike" dirty="0" smtClean="0">
                          <a:effectLst/>
                        </a:rPr>
                        <a:t>Modified </a:t>
                      </a:r>
                      <a:r>
                        <a:rPr lang="en-US" sz="1600" u="none" strike="noStrike" dirty="0">
                          <a:effectLst/>
                        </a:rPr>
                        <a:t>MDD table/Voting outcomes and minutes Issued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 smtClean="0">
                          <a:effectLst/>
                        </a:rPr>
                        <a:t> 5WD </a:t>
                      </a:r>
                      <a:r>
                        <a:rPr lang="en-GB" sz="1600" u="none" strike="noStrike" dirty="0">
                          <a:effectLst/>
                        </a:rPr>
                        <a:t>after CB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Appeals Window Closes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5WD </a:t>
                      </a:r>
                      <a:r>
                        <a:rPr lang="en-US" sz="1600" u="none" strike="noStrike" dirty="0">
                          <a:effectLst/>
                        </a:rPr>
                        <a:t>after confirmation of MDD modifications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Confirmation of MDD release contents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2WD </a:t>
                      </a:r>
                      <a:r>
                        <a:rPr lang="en-US" sz="1600" u="none" strike="noStrike" dirty="0">
                          <a:effectLst/>
                        </a:rPr>
                        <a:t>after appeal window closure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MDD Release Go-Live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3WD </a:t>
                      </a:r>
                      <a:r>
                        <a:rPr lang="en-US" sz="1600" u="none" strike="noStrike" dirty="0">
                          <a:effectLst/>
                        </a:rPr>
                        <a:t>after confirmation of contents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 flipV="1">
            <a:off x="7884368" y="1988840"/>
            <a:ext cx="0" cy="1008112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2225" cap="flat" cmpd="sng" algn="ctr">
            <a:solidFill>
              <a:srgbClr val="3E5AA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956377" y="1988840"/>
            <a:ext cx="1008112" cy="1032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defTabSz="914400">
              <a:buNone/>
            </a:pPr>
            <a:r>
              <a:rPr lang="en-US" sz="1400" kern="0" dirty="0" smtClean="0"/>
              <a:t>Working Backwards from SPAA Change Board</a:t>
            </a:r>
            <a:endParaRPr lang="en-US" kern="0" dirty="0" smtClean="0"/>
          </a:p>
          <a:p>
            <a:pPr lvl="1" defTabSz="914400"/>
            <a:endParaRPr lang="en-US" sz="1400" kern="0" dirty="0" smtClean="0"/>
          </a:p>
          <a:p>
            <a:pPr defTabSz="914400"/>
            <a:endParaRPr lang="en-US" sz="1600" kern="0" dirty="0" smtClean="0"/>
          </a:p>
          <a:p>
            <a:pPr defTabSz="914400"/>
            <a:endParaRPr lang="en-US" sz="1600" kern="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7884368" y="3429000"/>
            <a:ext cx="0" cy="180020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2225" cap="flat" cmpd="sng" algn="ctr">
            <a:solidFill>
              <a:srgbClr val="3E5AA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7989466" y="3933056"/>
            <a:ext cx="1008112" cy="1032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defTabSz="914400">
              <a:buNone/>
            </a:pPr>
            <a:r>
              <a:rPr lang="en-US" sz="1400" kern="0" dirty="0" smtClean="0"/>
              <a:t>Working Forwards from SPAA Change Board</a:t>
            </a:r>
            <a:endParaRPr lang="en-US" kern="0" dirty="0" smtClean="0"/>
          </a:p>
          <a:p>
            <a:pPr lvl="1" defTabSz="914400"/>
            <a:endParaRPr lang="en-US" sz="1400" kern="0" dirty="0" smtClean="0"/>
          </a:p>
          <a:p>
            <a:pPr defTabSz="914400"/>
            <a:endParaRPr lang="en-US" sz="1600" kern="0" dirty="0" smtClean="0"/>
          </a:p>
          <a:p>
            <a:pPr defTabSz="914400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646788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Dates for new Process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662531"/>
              </p:ext>
            </p:extLst>
          </p:nvPr>
        </p:nvGraphicFramePr>
        <p:xfrm>
          <a:off x="225425" y="620688"/>
          <a:ext cx="8688386" cy="5319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8383"/>
                <a:gridCol w="2520280"/>
                <a:gridCol w="1872208"/>
                <a:gridCol w="1677515"/>
              </a:tblGrid>
              <a:tr h="3523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Process Steps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Timing Rule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August</a:t>
                      </a:r>
                      <a:r>
                        <a:rPr lang="en-GB" sz="1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2019 MDD Release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September 2019 MDD Release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</a:tr>
              <a:tr h="29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Closing date for submitting MDD Changes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3WD </a:t>
                      </a:r>
                      <a:r>
                        <a:rPr lang="en-US" sz="1600" u="none" strike="noStrike" dirty="0">
                          <a:effectLst/>
                        </a:rPr>
                        <a:t>before Change Pack Issued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17/06/2019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22/07/2019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MDD Change Pack Issued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5WD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before closing date for comments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20/06/2019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25/07/2019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Closing date for comments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smtClean="0">
                          <a:effectLst/>
                        </a:rPr>
                        <a:t>3WD </a:t>
                      </a:r>
                      <a:r>
                        <a:rPr lang="en-GB" sz="1600" u="none" strike="noStrike" dirty="0">
                          <a:effectLst/>
                        </a:rPr>
                        <a:t>before comments </a:t>
                      </a:r>
                      <a:r>
                        <a:rPr lang="en-GB" sz="1600" u="none" strike="noStrike" dirty="0" smtClean="0">
                          <a:effectLst/>
                        </a:rPr>
                        <a:t>issued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27/06/2019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01/08/2019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Comments Issued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smtClean="0">
                          <a:effectLst/>
                        </a:rPr>
                        <a:t>5WD </a:t>
                      </a:r>
                      <a:r>
                        <a:rPr lang="en-GB" sz="1600" u="none" strike="noStrike" dirty="0">
                          <a:effectLst/>
                        </a:rPr>
                        <a:t>before SPAA CB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02/07/2019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06/08/2019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SPAA </a:t>
                      </a:r>
                      <a:r>
                        <a:rPr lang="en-GB" sz="1600" u="none" strike="noStrike" dirty="0" smtClean="0">
                          <a:effectLst/>
                        </a:rPr>
                        <a:t>CB (MDD Market</a:t>
                      </a:r>
                      <a:r>
                        <a:rPr lang="en-GB" sz="1600" u="none" strike="noStrike" baseline="0" dirty="0" smtClean="0">
                          <a:effectLst/>
                        </a:rPr>
                        <a:t> Participant section hosted by CDSP)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2nd </a:t>
                      </a:r>
                      <a:r>
                        <a:rPr lang="en-US" sz="1600" u="none" strike="noStrike" dirty="0">
                          <a:effectLst/>
                        </a:rPr>
                        <a:t>Tuesday of every month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09/07/2019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13/08/2019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19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Confirmation of </a:t>
                      </a:r>
                      <a:r>
                        <a:rPr lang="en-US" sz="1600" u="none" strike="noStrike" dirty="0" smtClean="0">
                          <a:effectLst/>
                        </a:rPr>
                        <a:t>Modified </a:t>
                      </a:r>
                      <a:r>
                        <a:rPr lang="en-US" sz="1600" u="none" strike="noStrike" dirty="0">
                          <a:effectLst/>
                        </a:rPr>
                        <a:t>MDD table/Voting outcomes and minutes Issued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 smtClean="0">
                          <a:effectLst/>
                        </a:rPr>
                        <a:t>5WD </a:t>
                      </a:r>
                      <a:r>
                        <a:rPr lang="en-GB" sz="1600" u="none" strike="noStrike" dirty="0">
                          <a:effectLst/>
                        </a:rPr>
                        <a:t>after CB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16/07/2019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20/08/2019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Appeals Window Closes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5WD </a:t>
                      </a:r>
                      <a:r>
                        <a:rPr lang="en-US" sz="1600" u="none" strike="noStrike" dirty="0">
                          <a:effectLst/>
                        </a:rPr>
                        <a:t>after confirmation of MDD modifications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23/07/2019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27/08/2019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Confirmation of MDD release contents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2WD </a:t>
                      </a:r>
                      <a:r>
                        <a:rPr lang="en-US" sz="1600" u="none" strike="noStrike" dirty="0">
                          <a:effectLst/>
                        </a:rPr>
                        <a:t>after appeal window closure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25/07/2019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29/08/2019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MDD Release Go-Live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3WD </a:t>
                      </a:r>
                      <a:r>
                        <a:rPr lang="en-US" sz="1600" u="none" strike="noStrike" dirty="0">
                          <a:effectLst/>
                        </a:rPr>
                        <a:t>after confirmation of contents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30/07/2019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03/09/2019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309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SPAA MDD Timelines for information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02" y="1124744"/>
            <a:ext cx="884872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725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924944"/>
            <a:ext cx="4562599" cy="965200"/>
          </a:xfrm>
        </p:spPr>
        <p:txBody>
          <a:bodyPr/>
          <a:lstStyle/>
          <a:p>
            <a:pPr algn="ctr"/>
            <a:r>
              <a:rPr lang="en-GB" dirty="0" smtClean="0"/>
              <a:t>Thoughts?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522278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62C8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defTabSz="914400">
          <a:defRPr sz="1800" kern="0" dirty="0" smtClean="0"/>
        </a:defPPr>
      </a:lstStyle>
    </a:tx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8545E1A-EA83-463B-B744-ADE3D05E8049}">
  <ds:schemaRefs>
    <ds:schemaRef ds:uri="http://purl.org/dc/elements/1.1/"/>
    <ds:schemaRef ds:uri="2a985eae-c12e-416e-9833-85f34b1ee04e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35413</TotalTime>
  <Words>504</Words>
  <Application>Microsoft Office PowerPoint</Application>
  <PresentationFormat>On-screen Show (4:3)</PresentationFormat>
  <Paragraphs>99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xoserve templates</vt:lpstr>
      <vt:lpstr>Market Participant Identity Process – migration to UNC</vt:lpstr>
      <vt:lpstr>Governance Approach</vt:lpstr>
      <vt:lpstr>Process Proposal</vt:lpstr>
      <vt:lpstr>Process Steps and Timing Rules</vt:lpstr>
      <vt:lpstr>Example Dates for new Process</vt:lpstr>
      <vt:lpstr>SPAA MDD Timelines for information</vt:lpstr>
      <vt:lpstr>Thoughts?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382</cp:revision>
  <cp:lastPrinted>2019-03-13T11:44:56Z</cp:lastPrinted>
  <dcterms:created xsi:type="dcterms:W3CDTF">2011-09-20T14:58:41Z</dcterms:created>
  <dcterms:modified xsi:type="dcterms:W3CDTF">2019-03-13T12:19:45Z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1281213221</vt:i4>
  </property>
  <property fmtid="{D5CDD505-2E9C-101B-9397-08002B2CF9AE}" pid="4" name="_NewReviewCycle">
    <vt:lpwstr/>
  </property>
  <property fmtid="{D5CDD505-2E9C-101B-9397-08002B2CF9AE}" pid="5" name="_EmailSubject">
    <vt:lpwstr>MDD Migration</vt:lpwstr>
  </property>
  <property fmtid="{D5CDD505-2E9C-101B-9397-08002B2CF9AE}" pid="6" name="_AuthorEmail">
    <vt:lpwstr>Megan.Troth@Xoserve.com</vt:lpwstr>
  </property>
  <property fmtid="{D5CDD505-2E9C-101B-9397-08002B2CF9AE}" pid="7" name="_AuthorEmailDisplayName">
    <vt:lpwstr>Troth, Megan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-2143989483</vt:i4>
  </property>
</Properties>
</file>