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289" r:id="rId6"/>
    <p:sldId id="296" r:id="rId7"/>
    <p:sldId id="297" r:id="rId8"/>
    <p:sldId id="298" r:id="rId9"/>
    <p:sldId id="299" r:id="rId10"/>
    <p:sldId id="29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0D1F5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should Disclosure Reports work in the future?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Contract Management Committee on 20</a:t>
            </a:r>
            <a:r>
              <a:rPr lang="en-GB" baseline="30000" dirty="0" smtClean="0"/>
              <a:t>th</a:t>
            </a:r>
            <a:r>
              <a:rPr lang="en-GB" dirty="0" smtClean="0"/>
              <a:t> March 2019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546"/>
            <a:ext cx="8229600" cy="3672408"/>
          </a:xfrm>
        </p:spPr>
        <p:txBody>
          <a:bodyPr>
            <a:noAutofit/>
          </a:bodyPr>
          <a:lstStyle/>
          <a:p>
            <a:r>
              <a:rPr lang="en-GB" sz="1400" dirty="0" smtClean="0"/>
              <a:t>This agenda item is for discussion not approval</a:t>
            </a:r>
            <a:endParaRPr lang="en-GB" sz="1400" dirty="0"/>
          </a:p>
          <a:p>
            <a:r>
              <a:rPr lang="en-GB" sz="1400" dirty="0" smtClean="0"/>
              <a:t>Prompted by lessons learned from the progress of AltHANCo Disclosure Report, we would like to discuss how we can improve the process of Disclosure Reports by looking at the following:</a:t>
            </a:r>
          </a:p>
          <a:p>
            <a:pPr marL="0" indent="0">
              <a:buNone/>
            </a:pPr>
            <a:endParaRPr lang="en-GB" sz="1400" dirty="0" smtClean="0"/>
          </a:p>
          <a:p>
            <a:pPr lvl="1"/>
            <a:r>
              <a:rPr lang="en-GB" sz="1400" dirty="0" smtClean="0"/>
              <a:t>Re-confirm the aim and purpose of the Disclosure Report 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/>
              <a:t>The responsibilities for each party associated with the process of considering additional disclosures of </a:t>
            </a:r>
            <a:r>
              <a:rPr lang="en-GB" sz="1400" dirty="0" smtClean="0"/>
              <a:t>information including what the responsibilities are of each party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 smtClean="0"/>
              <a:t>How could the structure of the report be improved to align with the aim and enable more efficient decision making? </a:t>
            </a:r>
          </a:p>
          <a:p>
            <a:pPr lvl="1"/>
            <a:endParaRPr lang="en-GB" sz="1400" dirty="0" smtClean="0"/>
          </a:p>
          <a:p>
            <a:pPr lvl="1"/>
            <a:r>
              <a:rPr lang="en-GB" sz="1400" dirty="0" smtClean="0"/>
              <a:t>Whether the Disclosure Report template be improved by being clearer about who is responsible for providing input into it and who is responsible for completing it and scoring the risk</a:t>
            </a:r>
            <a:r>
              <a:rPr lang="en-GB" sz="140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118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purpose </a:t>
            </a:r>
            <a:r>
              <a:rPr lang="en-GB" dirty="0"/>
              <a:t>o</a:t>
            </a:r>
            <a:r>
              <a:rPr lang="en-GB" dirty="0" smtClean="0"/>
              <a:t>f Disclosure Requests?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utline how the disclosure will be delivered and the process by which it’ll be delivered,</a:t>
            </a:r>
          </a:p>
          <a:p>
            <a:r>
              <a:rPr lang="en-GB" dirty="0"/>
              <a:t>I</a:t>
            </a:r>
            <a:r>
              <a:rPr lang="en-GB" dirty="0" smtClean="0"/>
              <a:t>dentify the commercial, security and privacy risks of the service. </a:t>
            </a:r>
          </a:p>
          <a:p>
            <a:r>
              <a:rPr lang="en-GB" dirty="0"/>
              <a:t>A</a:t>
            </a:r>
            <a:r>
              <a:rPr lang="en-GB" dirty="0" smtClean="0"/>
              <a:t>nd present these findings to CoMC so they can make the final risk assessment and </a:t>
            </a:r>
            <a:r>
              <a:rPr lang="en-GB" dirty="0" smtClean="0"/>
              <a:t>approve/defer/reject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881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responsible for the completion, management and delivery of Disclosure Requests, and who provides consultancy</a:t>
            </a:r>
            <a:r>
              <a:rPr lang="en-GB" dirty="0" smtClean="0"/>
              <a:t>?</a:t>
            </a:r>
          </a:p>
          <a:p>
            <a:r>
              <a:rPr lang="en-GB" dirty="0" smtClean="0"/>
              <a:t>We have suggested a RACI for CoMC to review; if agreed, we’ll work with the Contract Managers to embed the RACI</a:t>
            </a:r>
          </a:p>
          <a:p>
            <a:r>
              <a:rPr lang="en-GB" dirty="0" smtClean="0"/>
              <a:t>Xoserve’s </a:t>
            </a:r>
            <a:r>
              <a:rPr lang="en-GB" dirty="0" smtClean="0"/>
              <a:t>suggestions can be found on the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 for a Disclosure Request RACI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2498" y="789216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If we define RACI by the following, we have come up with two concepts the assignment of ownership:</a:t>
            </a:r>
          </a:p>
          <a:p>
            <a:endParaRPr lang="en-GB" sz="1400" dirty="0" smtClean="0"/>
          </a:p>
          <a:p>
            <a:pPr lvl="1"/>
            <a:r>
              <a:rPr lang="en-GB" sz="1400" b="1" dirty="0" smtClean="0"/>
              <a:t>R</a:t>
            </a:r>
            <a:r>
              <a:rPr lang="en-GB" sz="1400" dirty="0" smtClean="0"/>
              <a:t> – </a:t>
            </a:r>
            <a:r>
              <a:rPr lang="en-GB" sz="1400" b="1" dirty="0" smtClean="0"/>
              <a:t>Responsible</a:t>
            </a:r>
            <a:r>
              <a:rPr lang="en-GB" sz="1400" dirty="0" smtClean="0"/>
              <a:t> - </a:t>
            </a:r>
            <a:r>
              <a:rPr lang="en-GB" sz="1400" dirty="0" smtClean="0"/>
              <a:t>Takes </a:t>
            </a:r>
            <a:r>
              <a:rPr lang="en-GB" sz="1400" dirty="0" smtClean="0"/>
              <a:t>ownership for the </a:t>
            </a:r>
            <a:r>
              <a:rPr lang="en-GB" sz="1400" dirty="0" smtClean="0"/>
              <a:t>completion and population </a:t>
            </a:r>
            <a:r>
              <a:rPr lang="en-GB" sz="1400" dirty="0" smtClean="0"/>
              <a:t>of the Disclosure Request, and its provision to CoMC for </a:t>
            </a:r>
            <a:r>
              <a:rPr lang="en-GB" sz="1400" dirty="0" smtClean="0"/>
              <a:t>approval; the party responsible can do this using input from the Content Provider</a:t>
            </a:r>
            <a:endParaRPr lang="en-GB" sz="1400" dirty="0" smtClean="0"/>
          </a:p>
          <a:p>
            <a:pPr lvl="1"/>
            <a:r>
              <a:rPr lang="en-GB" sz="1400" b="1" dirty="0" smtClean="0"/>
              <a:t>A</a:t>
            </a:r>
            <a:r>
              <a:rPr lang="en-GB" sz="1400" dirty="0" smtClean="0"/>
              <a:t> –  </a:t>
            </a:r>
            <a:r>
              <a:rPr lang="en-GB" sz="1400" b="1" dirty="0" smtClean="0"/>
              <a:t>Accountable</a:t>
            </a:r>
            <a:r>
              <a:rPr lang="en-GB" sz="1400" dirty="0" smtClean="0"/>
              <a:t> - Approval of the Disclosure Request</a:t>
            </a:r>
          </a:p>
          <a:p>
            <a:pPr lvl="1"/>
            <a:r>
              <a:rPr lang="en-GB" sz="1400" b="1" dirty="0" smtClean="0"/>
              <a:t>C</a:t>
            </a:r>
            <a:r>
              <a:rPr lang="en-GB" sz="1400" dirty="0" smtClean="0"/>
              <a:t> – </a:t>
            </a:r>
            <a:r>
              <a:rPr lang="en-GB" sz="1400" b="1" dirty="0" smtClean="0"/>
              <a:t>Content Provider</a:t>
            </a:r>
            <a:r>
              <a:rPr lang="en-GB" sz="1400" dirty="0" smtClean="0"/>
              <a:t> – Provides the </a:t>
            </a:r>
            <a:r>
              <a:rPr lang="en-GB" sz="1400" dirty="0" smtClean="0"/>
              <a:t>party responsible </a:t>
            </a:r>
            <a:r>
              <a:rPr lang="en-GB" sz="1400" dirty="0" smtClean="0"/>
              <a:t>with information about risks</a:t>
            </a:r>
            <a:r>
              <a:rPr lang="en-GB" sz="1400" dirty="0" smtClean="0"/>
              <a:t>, delivery mechanisms, process of the service, etc.</a:t>
            </a:r>
          </a:p>
          <a:p>
            <a:pPr lvl="1"/>
            <a:r>
              <a:rPr lang="en-GB" sz="1400" b="1" dirty="0" smtClean="0"/>
              <a:t>I</a:t>
            </a:r>
            <a:r>
              <a:rPr lang="en-GB" sz="1400" dirty="0" smtClean="0"/>
              <a:t> – </a:t>
            </a:r>
            <a:r>
              <a:rPr lang="en-GB" sz="1400" b="1" dirty="0" smtClean="0"/>
              <a:t>Informed</a:t>
            </a:r>
            <a:r>
              <a:rPr lang="en-GB" sz="1400" dirty="0" smtClean="0"/>
              <a:t> – Informed of the progress with the Disclosure Request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820541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Concept 1</a:t>
            </a:r>
            <a:endParaRPr lang="en-GB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4355" y="283552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Concept 2</a:t>
            </a:r>
            <a:endParaRPr lang="en-GB" sz="1400" b="1" dirty="0"/>
          </a:p>
        </p:txBody>
      </p:sp>
      <p:sp>
        <p:nvSpPr>
          <p:cNvPr id="7" name="Flowchart: Process 6"/>
          <p:cNvSpPr/>
          <p:nvPr/>
        </p:nvSpPr>
        <p:spPr>
          <a:xfrm>
            <a:off x="251520" y="3261593"/>
            <a:ext cx="72008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GT Sponsor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251520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331640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83768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563888" y="437195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34235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914355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66483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8146603" y="4341281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cxnSp>
        <p:nvCxnSpPr>
          <p:cNvPr id="17" name="Straight Connector 16"/>
          <p:cNvCxnSpPr>
            <a:stCxn id="4" idx="2"/>
          </p:cNvCxnSpPr>
          <p:nvPr/>
        </p:nvCxnSpPr>
        <p:spPr>
          <a:xfrm>
            <a:off x="4572978" y="2820541"/>
            <a:ext cx="0" cy="192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2483768" y="3238441"/>
            <a:ext cx="720080" cy="432048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Xoserve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1331640" y="3238440"/>
            <a:ext cx="720080" cy="432048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CoMC</a:t>
            </a:r>
            <a:endParaRPr lang="en-GB" sz="1100" dirty="0"/>
          </a:p>
        </p:txBody>
      </p:sp>
      <p:sp>
        <p:nvSpPr>
          <p:cNvPr id="20" name="Flowchart: Process 19"/>
          <p:cNvSpPr/>
          <p:nvPr/>
        </p:nvSpPr>
        <p:spPr>
          <a:xfrm>
            <a:off x="5922893" y="3229687"/>
            <a:ext cx="720080" cy="432048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CoMC</a:t>
            </a:r>
            <a:endParaRPr lang="en-GB" sz="1100" dirty="0"/>
          </a:p>
        </p:txBody>
      </p:sp>
      <p:sp>
        <p:nvSpPr>
          <p:cNvPr id="21" name="Flowchart: Process 20"/>
          <p:cNvSpPr/>
          <p:nvPr/>
        </p:nvSpPr>
        <p:spPr>
          <a:xfrm>
            <a:off x="4834235" y="3238441"/>
            <a:ext cx="720080" cy="432048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Xoserve</a:t>
            </a:r>
            <a:endParaRPr lang="en-GB" sz="1100" dirty="0"/>
          </a:p>
        </p:txBody>
      </p:sp>
      <p:sp>
        <p:nvSpPr>
          <p:cNvPr id="22" name="Flowchart: Process 21"/>
          <p:cNvSpPr/>
          <p:nvPr/>
        </p:nvSpPr>
        <p:spPr>
          <a:xfrm>
            <a:off x="7074708" y="3238441"/>
            <a:ext cx="72008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GT Sponsor</a:t>
            </a:r>
            <a:endParaRPr lang="en-GB" sz="1100" dirty="0"/>
          </a:p>
        </p:txBody>
      </p: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>
          <a:xfrm>
            <a:off x="611560" y="3693641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91680" y="3693640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43808" y="3670489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94275" y="3661735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82933" y="3655539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434748" y="3670488"/>
            <a:ext cx="0" cy="67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8157188" y="3236587"/>
            <a:ext cx="720080" cy="432048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Xoserve</a:t>
            </a:r>
            <a:endParaRPr lang="en-GB" sz="1100" dirty="0"/>
          </a:p>
        </p:txBody>
      </p:sp>
      <p:cxnSp>
        <p:nvCxnSpPr>
          <p:cNvPr id="16" name="Straight Arrow Connector 15"/>
          <p:cNvCxnSpPr>
            <a:stCxn id="30" idx="2"/>
          </p:cNvCxnSpPr>
          <p:nvPr/>
        </p:nvCxnSpPr>
        <p:spPr>
          <a:xfrm flipH="1">
            <a:off x="7498531" y="3668635"/>
            <a:ext cx="1018697" cy="665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3563888" y="3236587"/>
            <a:ext cx="72008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GT Sponsor</a:t>
            </a:r>
            <a:endParaRPr lang="en-GB" sz="1100" dirty="0"/>
          </a:p>
        </p:txBody>
      </p:sp>
      <p:cxnSp>
        <p:nvCxnSpPr>
          <p:cNvPr id="34" name="Straight Arrow Connector 33"/>
          <p:cNvCxnSpPr>
            <a:stCxn id="32" idx="2"/>
          </p:cNvCxnSpPr>
          <p:nvPr/>
        </p:nvCxnSpPr>
        <p:spPr>
          <a:xfrm flipH="1">
            <a:off x="2915816" y="3668635"/>
            <a:ext cx="1008112" cy="665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90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Regardless of which concept is preferred, there needs to be collaboration in the development of the Disclosure Request between Xoserve and the GTs</a:t>
            </a:r>
          </a:p>
          <a:p>
            <a:endParaRPr lang="en-GB" dirty="0" smtClean="0"/>
          </a:p>
          <a:p>
            <a:r>
              <a:rPr lang="en-GB" dirty="0" smtClean="0"/>
              <a:t>As there are multiple GTs, we are considering whether it would be a good idea to rotate a GT sponsor for each Disclosure Request; therefore, there would be a single GT associated with the development of each Disclosure Request</a:t>
            </a:r>
          </a:p>
          <a:p>
            <a:endParaRPr lang="en-GB" dirty="0"/>
          </a:p>
          <a:p>
            <a:r>
              <a:rPr lang="en-GB" dirty="0" smtClean="0"/>
              <a:t>We are also thinking about whether a CoMC sub-group would be useful to support the development of Disclosure Requests</a:t>
            </a:r>
          </a:p>
          <a:p>
            <a:endParaRPr lang="en-GB" dirty="0"/>
          </a:p>
          <a:p>
            <a:r>
              <a:rPr lang="en-GB" dirty="0" smtClean="0"/>
              <a:t>As part of the improvement initiative, we’ll also ask the GTs to agree on a </a:t>
            </a:r>
            <a:r>
              <a:rPr lang="en-GB" dirty="0" smtClean="0"/>
              <a:t>DPIA </a:t>
            </a:r>
            <a:r>
              <a:rPr lang="en-GB" dirty="0" smtClean="0"/>
              <a:t>template to be included in each Disclosure Request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0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Xoserve to seek confirmation of the above suggestions, and feedback, from the </a:t>
            </a:r>
            <a:r>
              <a:rPr lang="en-GB" dirty="0" smtClean="0"/>
              <a:t>Contract Managers</a:t>
            </a:r>
          </a:p>
          <a:p>
            <a:endParaRPr lang="en-GB" dirty="0" smtClean="0"/>
          </a:p>
          <a:p>
            <a:r>
              <a:rPr lang="en-GB" dirty="0" smtClean="0"/>
              <a:t>Does </a:t>
            </a:r>
            <a:r>
              <a:rPr lang="en-GB" dirty="0" smtClean="0"/>
              <a:t>CoMC have any </a:t>
            </a:r>
            <a:r>
              <a:rPr lang="en-GB" dirty="0"/>
              <a:t>c</a:t>
            </a:r>
            <a:r>
              <a:rPr lang="en-GB" dirty="0" smtClean="0"/>
              <a:t>ontacts </a:t>
            </a:r>
            <a:r>
              <a:rPr lang="en-GB" dirty="0" smtClean="0"/>
              <a:t>for </a:t>
            </a:r>
            <a:r>
              <a:rPr lang="en-GB" dirty="0" smtClean="0"/>
              <a:t>us to check our framework? Think about who you need in order to support your decision at CoMC</a:t>
            </a:r>
          </a:p>
          <a:p>
            <a:endParaRPr lang="en-GB" dirty="0" smtClean="0"/>
          </a:p>
          <a:p>
            <a:r>
              <a:rPr lang="en-GB" dirty="0" smtClean="0"/>
              <a:t>Does CoMC have any thoughts on the above slides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35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2a985eae-c12e-416e-9833-85f34b1ee04e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541</Words>
  <Application>Microsoft Office PowerPoint</Application>
  <PresentationFormat>On-screen Show (16:9)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should Disclosure Reports work in the future?</vt:lpstr>
      <vt:lpstr>Introduction</vt:lpstr>
      <vt:lpstr>What is the purpose of Disclosure Requests?</vt:lpstr>
      <vt:lpstr>Roles and Responsibilities</vt:lpstr>
      <vt:lpstr>Ideas for a Disclosure Request RACI</vt:lpstr>
      <vt:lpstr>Summary</vt:lpstr>
      <vt:lpstr>Next Steps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94</cp:revision>
  <dcterms:created xsi:type="dcterms:W3CDTF">2018-09-02T17:12:15Z</dcterms:created>
  <dcterms:modified xsi:type="dcterms:W3CDTF">2019-03-11T16:48:55Z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323214066</vt:i4>
  </property>
  <property fmtid="{D5CDD505-2E9C-101B-9397-08002B2CF9AE}" pid="3" name="_NewReviewCycle">
    <vt:lpwstr/>
  </property>
  <property fmtid="{D5CDD505-2E9C-101B-9397-08002B2CF9AE}" pid="4" name="_EmailSubject">
    <vt:lpwstr>Meeting Papers for CoMC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-1559073804</vt:i4>
  </property>
  <property fmtid="{D5CDD505-2E9C-101B-9397-08002B2CF9AE}" pid="8" name="ContentTypeId">
    <vt:lpwstr>0x010100EC027A3842200A4881B078E78C741B39</vt:lpwstr>
  </property>
</Properties>
</file>