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8" r:id="rId5"/>
    <p:sldId id="293" r:id="rId6"/>
    <p:sldId id="301" r:id="rId7"/>
    <p:sldId id="300" r:id="rId8"/>
    <p:sldId id="295" r:id="rId9"/>
    <p:sldId id="298" r:id="rId10"/>
    <p:sldId id="297" r:id="rId11"/>
    <p:sldId id="299" r:id="rId12"/>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78" autoAdjust="0"/>
    <p:restoredTop sz="94660"/>
  </p:normalViewPr>
  <p:slideViewPr>
    <p:cSldViewPr>
      <p:cViewPr>
        <p:scale>
          <a:sx n="90" d="100"/>
          <a:sy n="90" d="100"/>
        </p:scale>
        <p:origin x="-36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23/04/2019</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KVI Supporting Slide</a:t>
            </a:r>
            <a:endParaRPr lang="en-GB" dirty="0"/>
          </a:p>
        </p:txBody>
      </p:sp>
      <p:sp>
        <p:nvSpPr>
          <p:cNvPr id="3" name="Subtitle 2"/>
          <p:cNvSpPr>
            <a:spLocks noGrp="1"/>
          </p:cNvSpPr>
          <p:nvPr>
            <p:ph type="subTitle" idx="1"/>
          </p:nvPr>
        </p:nvSpPr>
        <p:spPr/>
        <p:txBody>
          <a:bodyPr/>
          <a:lstStyle/>
          <a:p>
            <a:r>
              <a:rPr lang="en-GB" dirty="0" err="1" smtClean="0"/>
              <a:t>CoMC</a:t>
            </a:r>
            <a:endParaRPr lang="en-GB" dirty="0" smtClean="0"/>
          </a:p>
          <a:p>
            <a:r>
              <a:rPr lang="en-GB" dirty="0" smtClean="0"/>
              <a:t>1</a:t>
            </a:r>
            <a:r>
              <a:rPr lang="en-GB" baseline="30000" dirty="0" smtClean="0"/>
              <a:t>st</a:t>
            </a:r>
            <a:r>
              <a:rPr lang="en-GB" dirty="0" smtClean="0"/>
              <a:t> May 2019</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March 2019 Period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885182"/>
              </p:ext>
            </p:extLst>
          </p:nvPr>
        </p:nvGraphicFramePr>
        <p:xfrm>
          <a:off x="179514" y="771550"/>
          <a:ext cx="8712967" cy="3962400"/>
        </p:xfrm>
        <a:graphic>
          <a:graphicData uri="http://schemas.openxmlformats.org/drawingml/2006/table">
            <a:tbl>
              <a:tblPr firstRow="1" bandRow="1">
                <a:tableStyleId>{5C22544A-7EE6-4342-B048-85BDC9FD1C3A}</a:tableStyleId>
              </a:tblPr>
              <a:tblGrid>
                <a:gridCol w="991086"/>
                <a:gridCol w="1829698"/>
                <a:gridCol w="991086"/>
                <a:gridCol w="4901097"/>
              </a:tblGrid>
              <a:tr h="370840">
                <a:tc>
                  <a:txBody>
                    <a:bodyPr/>
                    <a:lstStyle/>
                    <a:p>
                      <a:r>
                        <a:rPr lang="en-GB" sz="1100" dirty="0" smtClean="0"/>
                        <a:t>KVI</a:t>
                      </a:r>
                      <a:endParaRPr lang="en-GB" sz="1100" dirty="0"/>
                    </a:p>
                  </a:txBody>
                  <a:tcPr/>
                </a:tc>
                <a:tc>
                  <a:txBody>
                    <a:bodyPr/>
                    <a:lstStyle/>
                    <a:p>
                      <a:r>
                        <a:rPr lang="en-GB" sz="1100" dirty="0" smtClean="0"/>
                        <a:t>Measure</a:t>
                      </a:r>
                      <a:endParaRPr lang="en-GB" sz="1100" dirty="0"/>
                    </a:p>
                  </a:txBody>
                  <a:tcPr/>
                </a:tc>
                <a:tc>
                  <a:txBody>
                    <a:bodyPr/>
                    <a:lstStyle/>
                    <a:p>
                      <a:r>
                        <a:rPr lang="en-GB" sz="1100" dirty="0" smtClean="0"/>
                        <a:t>Reporting Frequency</a:t>
                      </a:r>
                      <a:endParaRPr lang="en-GB" sz="1100" dirty="0"/>
                    </a:p>
                  </a:txBody>
                  <a:tcPr/>
                </a:tc>
                <a:tc>
                  <a:txBody>
                    <a:bodyPr/>
                    <a:lstStyle/>
                    <a:p>
                      <a:r>
                        <a:rPr lang="en-GB" sz="1100" dirty="0" smtClean="0"/>
                        <a:t>Commentary</a:t>
                      </a:r>
                      <a:endParaRPr lang="en-GB" sz="1100" dirty="0"/>
                    </a:p>
                  </a:txBody>
                  <a:tcPr/>
                </a:tc>
              </a:tr>
              <a:tr h="478904">
                <a:tc>
                  <a:txBody>
                    <a:bodyPr/>
                    <a:lstStyle/>
                    <a:p>
                      <a:r>
                        <a:rPr lang="en-GB" sz="1000" strike="noStrike" baseline="0" dirty="0" smtClean="0">
                          <a:solidFill>
                            <a:schemeClr val="tx1"/>
                          </a:solidFill>
                        </a:rPr>
                        <a:t>Issue</a:t>
                      </a:r>
                      <a:r>
                        <a:rPr lang="en-GB" sz="1000" strike="noStrike" dirty="0" smtClean="0">
                          <a:solidFill>
                            <a:schemeClr val="tx1"/>
                          </a:solidFill>
                        </a:rPr>
                        <a:t> </a:t>
                      </a:r>
                      <a:r>
                        <a:rPr lang="en-GB" sz="1000" strike="noStrike" baseline="0" dirty="0" smtClean="0">
                          <a:solidFill>
                            <a:schemeClr val="tx1"/>
                          </a:solidFill>
                        </a:rPr>
                        <a:t>Resolution</a:t>
                      </a:r>
                      <a:endParaRPr lang="en-GB" sz="1000" strike="noStrike" baseline="0" dirty="0">
                        <a:solidFill>
                          <a:schemeClr val="tx1"/>
                        </a:solidFill>
                      </a:endParaRPr>
                    </a:p>
                  </a:txBody>
                  <a:tcPr anchor="ctr"/>
                </a:tc>
                <a:tc>
                  <a:txBody>
                    <a:bodyPr/>
                    <a:lstStyle/>
                    <a:p>
                      <a:pPr marL="0" marR="0" indent="0" algn="l" defTabSz="89535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90% rated</a:t>
                      </a:r>
                      <a:r>
                        <a:rPr lang="en-GB" sz="1000" baseline="0" dirty="0" smtClean="0">
                          <a:solidFill>
                            <a:schemeClr val="tx1"/>
                          </a:solidFill>
                        </a:rPr>
                        <a:t> as </a:t>
                      </a:r>
                      <a:r>
                        <a:rPr lang="en-GB" sz="1000" b="0" baseline="0" dirty="0" smtClean="0">
                          <a:solidFill>
                            <a:schemeClr val="tx1"/>
                          </a:solidFill>
                        </a:rPr>
                        <a:t>‘Exceeded Expectations’ or ‘Met Expectations’</a:t>
                      </a:r>
                      <a:endParaRPr lang="en-GB" sz="1000" b="0" dirty="0" smtClean="0">
                        <a:solidFill>
                          <a:schemeClr val="tx1"/>
                        </a:solidFill>
                      </a:endParaRPr>
                    </a:p>
                  </a:txBody>
                  <a:tcPr anchor="ctr"/>
                </a:tc>
                <a:tc>
                  <a:txBody>
                    <a:bodyPr/>
                    <a:lstStyle/>
                    <a:p>
                      <a:pPr algn="ctr"/>
                      <a:r>
                        <a:rPr lang="en-GB" sz="1000" dirty="0" smtClean="0">
                          <a:solidFill>
                            <a:schemeClr val="tx1"/>
                          </a:solidFill>
                        </a:rPr>
                        <a:t>Monthly</a:t>
                      </a:r>
                      <a:endParaRPr lang="en-GB" sz="1000" dirty="0">
                        <a:solidFill>
                          <a:schemeClr val="tx1"/>
                        </a:solidFill>
                      </a:endParaRPr>
                    </a:p>
                  </a:txBody>
                  <a:tcPr anchor="ctr"/>
                </a:tc>
                <a:tc>
                  <a:txBody>
                    <a:bodyPr/>
                    <a:lstStyle/>
                    <a:p>
                      <a:r>
                        <a:rPr lang="en-GB" sz="1000" b="0" kern="1200" dirty="0" smtClean="0">
                          <a:solidFill>
                            <a:schemeClr val="dk1"/>
                          </a:solidFill>
                          <a:effectLst/>
                          <a:latin typeface="+mn-lt"/>
                          <a:ea typeface="+mn-ea"/>
                          <a:cs typeface="+mn-cs"/>
                        </a:rPr>
                        <a:t>94.6% achieved. Still seeing low levels of responses, feedback is regularly reviewed to build on successful practices and implement corrective action plans for areas of failure and negative feedback.   </a:t>
                      </a:r>
                      <a:endParaRPr lang="en-GB" sz="1000" b="0" kern="1200" dirty="0">
                        <a:solidFill>
                          <a:schemeClr val="dk1"/>
                        </a:solidFill>
                        <a:effectLst/>
                        <a:latin typeface="+mn-lt"/>
                        <a:ea typeface="+mn-ea"/>
                        <a:cs typeface="+mn-cs"/>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Change Management</a:t>
                      </a:r>
                    </a:p>
                  </a:txBody>
                  <a:tcPr anchor="ctr"/>
                </a:tc>
                <a:tc>
                  <a:txBody>
                    <a:bodyPr/>
                    <a:lstStyle/>
                    <a:p>
                      <a:pPr algn="l"/>
                      <a:r>
                        <a:rPr lang="en-GB" sz="1000" dirty="0" smtClean="0">
                          <a:solidFill>
                            <a:schemeClr val="tx1"/>
                          </a:solidFill>
                        </a:rPr>
                        <a:t>90% rated as ‘Always’ or ‘Usually’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Quarterly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Due at May meeting for April period</a:t>
                      </a:r>
                    </a:p>
                  </a:txBody>
                  <a:tcPr anchor="ctr"/>
                </a:tc>
              </a:tr>
              <a:tr h="370840">
                <a:tc>
                  <a:txBody>
                    <a:bodyPr/>
                    <a:lstStyle/>
                    <a:p>
                      <a:r>
                        <a:rPr lang="en-GB" sz="1000" dirty="0" smtClean="0">
                          <a:solidFill>
                            <a:schemeClr val="tx1"/>
                          </a:solidFill>
                        </a:rPr>
                        <a:t>Relationship Management</a:t>
                      </a:r>
                      <a:endParaRPr lang="en-GB" sz="1000" dirty="0">
                        <a:solidFill>
                          <a:schemeClr val="tx1"/>
                        </a:solidFill>
                      </a:endParaRPr>
                    </a:p>
                  </a:txBody>
                  <a:tcPr anchor="ctr"/>
                </a:tc>
                <a:tc>
                  <a:txBody>
                    <a:bodyPr/>
                    <a:lstStyle/>
                    <a:p>
                      <a:pPr algn="l"/>
                      <a:r>
                        <a:rPr lang="en-GB" sz="1000" dirty="0" smtClean="0">
                          <a:solidFill>
                            <a:schemeClr val="tx1"/>
                          </a:solidFill>
                        </a:rPr>
                        <a:t>95% stated they</a:t>
                      </a:r>
                      <a:r>
                        <a:rPr lang="en-GB" sz="1000" baseline="0" dirty="0" smtClean="0">
                          <a:solidFill>
                            <a:schemeClr val="tx1"/>
                          </a:solidFill>
                        </a:rPr>
                        <a:t> ‘Trust’  </a:t>
                      </a:r>
                      <a:r>
                        <a:rPr lang="en-GB" sz="1000" baseline="0" dirty="0" err="1" smtClean="0">
                          <a:solidFill>
                            <a:schemeClr val="tx1"/>
                          </a:solidFill>
                        </a:rPr>
                        <a:t>Xoserve</a:t>
                      </a:r>
                      <a:endParaRPr lang="en-GB" sz="1000" dirty="0" smtClean="0">
                        <a:solidFill>
                          <a:schemeClr val="tx1"/>
                        </a:solidFill>
                      </a:endParaRPr>
                    </a:p>
                  </a:txBody>
                  <a:tcPr anchor="ctr"/>
                </a:tc>
                <a:tc>
                  <a:txBody>
                    <a:bodyPr/>
                    <a:lstStyle/>
                    <a:p>
                      <a:pPr algn="ctr"/>
                      <a:r>
                        <a:rPr lang="en-GB" sz="1000" dirty="0" smtClean="0">
                          <a:solidFill>
                            <a:schemeClr val="tx1"/>
                          </a:solidFill>
                        </a:rPr>
                        <a:t>Quarterly</a:t>
                      </a:r>
                      <a:endParaRPr lang="en-GB" sz="10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Due at June meeting for May</a:t>
                      </a:r>
                      <a:r>
                        <a:rPr lang="en-GB" sz="1000" baseline="0" dirty="0" smtClean="0"/>
                        <a:t> period</a:t>
                      </a:r>
                      <a:endParaRPr lang="en-GB" sz="1000" dirty="0" smtClean="0"/>
                    </a:p>
                  </a:txBody>
                  <a:tcPr anchor="ctr"/>
                </a:tc>
              </a:tr>
              <a:tr h="370840">
                <a:tc>
                  <a:txBody>
                    <a:bodyPr/>
                    <a:lstStyle/>
                    <a:p>
                      <a:r>
                        <a:rPr lang="en-GB" sz="1000" strike="noStrike" baseline="0" dirty="0" smtClean="0">
                          <a:solidFill>
                            <a:schemeClr val="tx1"/>
                          </a:solidFill>
                        </a:rPr>
                        <a:t>Data Services</a:t>
                      </a:r>
                      <a:endParaRPr lang="en-GB" sz="1000" strike="noStrike" baseline="0" dirty="0">
                        <a:solidFill>
                          <a:schemeClr val="tx1"/>
                        </a:solidFill>
                      </a:endParaRPr>
                    </a:p>
                  </a:txBody>
                  <a:tcPr anchor="ctr"/>
                </a:tc>
                <a:tc>
                  <a:txBody>
                    <a:bodyPr/>
                    <a:lstStyle/>
                    <a:p>
                      <a:pPr algn="l"/>
                      <a:r>
                        <a:rPr lang="en-GB" sz="1000" dirty="0" smtClean="0">
                          <a:solidFill>
                            <a:schemeClr val="tx1"/>
                          </a:solidFill>
                        </a:rPr>
                        <a:t>90% rated</a:t>
                      </a:r>
                      <a:r>
                        <a:rPr lang="en-GB" sz="1000" baseline="0" dirty="0" smtClean="0">
                          <a:solidFill>
                            <a:schemeClr val="tx1"/>
                          </a:solidFill>
                        </a:rPr>
                        <a:t> as </a:t>
                      </a:r>
                      <a:r>
                        <a:rPr lang="en-GB" sz="1000" b="0" baseline="0" dirty="0" smtClean="0">
                          <a:solidFill>
                            <a:schemeClr val="tx1"/>
                          </a:solidFill>
                        </a:rPr>
                        <a:t>‘Exceeded Expectations’ or ‘Met Expectations’</a:t>
                      </a:r>
                      <a:endParaRPr lang="en-GB" sz="1000" b="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As Required</a:t>
                      </a:r>
                    </a:p>
                  </a:txBody>
                  <a:tcPr anchor="ctr"/>
                </a:tc>
                <a:tc>
                  <a:txBody>
                    <a:bodyPr/>
                    <a:lstStyle/>
                    <a:p>
                      <a:r>
                        <a:rPr lang="en-GB" sz="1000" dirty="0" smtClean="0"/>
                        <a:t>Feedback requested in March relating to resolution of issues (defects) affecting AQ. Sent to 200 customers,</a:t>
                      </a:r>
                      <a:r>
                        <a:rPr lang="en-GB" sz="1000" baseline="0" dirty="0" smtClean="0"/>
                        <a:t> 12 responses received (6%). 25% ‘Met Expectations, 55% ‘Met Some’ &amp; </a:t>
                      </a:r>
                      <a:r>
                        <a:rPr lang="en-GB" sz="1000" dirty="0" smtClean="0"/>
                        <a:t> 27% ‘Did Not Meet Expectations’. </a:t>
                      </a:r>
                      <a:endParaRPr lang="en-GB" sz="1000" dirty="0"/>
                    </a:p>
                  </a:txBody>
                  <a:tcPr anchor="ctr"/>
                </a:tc>
              </a:tr>
              <a:tr h="370840">
                <a:tc>
                  <a:txBody>
                    <a:bodyPr/>
                    <a:lstStyle/>
                    <a:p>
                      <a:r>
                        <a:rPr lang="en-GB" sz="1000" dirty="0" smtClean="0">
                          <a:solidFill>
                            <a:schemeClr val="tx1"/>
                          </a:solidFill>
                        </a:rPr>
                        <a:t>Customer Data Security</a:t>
                      </a:r>
                      <a:endParaRPr lang="en-GB" sz="1000" dirty="0">
                        <a:solidFill>
                          <a:schemeClr val="tx1"/>
                        </a:solidFill>
                      </a:endParaRPr>
                    </a:p>
                  </a:txBody>
                  <a:tcPr anchor="ctr"/>
                </a:tc>
                <a:tc>
                  <a:txBody>
                    <a:bodyPr/>
                    <a:lstStyle/>
                    <a:p>
                      <a:pPr algn="l"/>
                      <a:r>
                        <a:rPr lang="en-GB" sz="1000" dirty="0" smtClean="0">
                          <a:solidFill>
                            <a:schemeClr val="tx1"/>
                          </a:solidFill>
                        </a:rPr>
                        <a:t>Number of data breaches</a:t>
                      </a:r>
                      <a:endParaRPr lang="en-GB" sz="1000" dirty="0">
                        <a:solidFill>
                          <a:schemeClr val="tx1"/>
                        </a:solidFill>
                      </a:endParaRPr>
                    </a:p>
                  </a:txBody>
                  <a:tcPr anchor="ctr"/>
                </a:tc>
                <a:tc>
                  <a:txBody>
                    <a:bodyPr/>
                    <a:lstStyle/>
                    <a:p>
                      <a:pPr algn="ctr"/>
                      <a:r>
                        <a:rPr lang="en-GB" sz="1000" dirty="0" smtClean="0">
                          <a:solidFill>
                            <a:schemeClr val="tx1"/>
                          </a:solidFill>
                        </a:rPr>
                        <a:t>Monthly</a:t>
                      </a:r>
                      <a:endParaRPr lang="en-GB" sz="1000" dirty="0">
                        <a:solidFill>
                          <a:schemeClr val="tx1"/>
                        </a:solidFill>
                      </a:endParaRPr>
                    </a:p>
                  </a:txBody>
                  <a:tcPr anchor="ctr"/>
                </a:tc>
                <a:tc>
                  <a:txBody>
                    <a:bodyPr/>
                    <a:lstStyle/>
                    <a:p>
                      <a:r>
                        <a:rPr lang="en-GB" sz="1000" dirty="0" smtClean="0"/>
                        <a:t>Three incidents raised, 2 categorised as ‘low’, 1 categorised as ‘medium’  for March 2019.</a:t>
                      </a:r>
                      <a:r>
                        <a:rPr lang="en-GB" sz="1000" kern="1200" dirty="0" smtClean="0">
                          <a:solidFill>
                            <a:schemeClr val="dk1"/>
                          </a:solidFill>
                          <a:effectLst/>
                          <a:latin typeface="Arial" panose="020B0604020202020204" pitchFamily="34" charset="0"/>
                          <a:ea typeface="+mn-ea"/>
                          <a:cs typeface="Arial" panose="020B0604020202020204" pitchFamily="34" charset="0"/>
                        </a:rPr>
                        <a:t> Covered under agenda item 4.5</a:t>
                      </a:r>
                      <a:endParaRPr lang="en-GB" sz="1000" dirty="0">
                        <a:latin typeface="Arial" panose="020B0604020202020204" pitchFamily="34" charset="0"/>
                        <a:cs typeface="Arial" panose="020B0604020202020204" pitchFamily="34" charset="0"/>
                      </a:endParaRPr>
                    </a:p>
                  </a:txBody>
                  <a:tcPr anchor="ctr"/>
                </a:tc>
              </a:tr>
              <a:tr h="370840">
                <a:tc>
                  <a:txBody>
                    <a:bodyPr/>
                    <a:lstStyle/>
                    <a:p>
                      <a:r>
                        <a:rPr lang="en-GB" sz="1000" dirty="0" smtClean="0">
                          <a:solidFill>
                            <a:schemeClr val="tx1"/>
                          </a:solidFill>
                        </a:rPr>
                        <a:t>Service</a:t>
                      </a:r>
                      <a:r>
                        <a:rPr lang="en-GB" sz="1000" baseline="0" dirty="0" smtClean="0">
                          <a:solidFill>
                            <a:schemeClr val="tx1"/>
                          </a:solidFill>
                        </a:rPr>
                        <a:t> Delivery</a:t>
                      </a:r>
                      <a:endParaRPr lang="en-GB" sz="1000" dirty="0">
                        <a:solidFill>
                          <a:schemeClr val="tx1"/>
                        </a:solidFill>
                      </a:endParaRPr>
                    </a:p>
                  </a:txBody>
                  <a:tcPr anchor="ctr"/>
                </a:tc>
                <a:tc>
                  <a:txBody>
                    <a:bodyPr/>
                    <a:lstStyle/>
                    <a:p>
                      <a:pPr algn="l"/>
                      <a:r>
                        <a:rPr lang="en-GB" sz="1000" dirty="0" smtClean="0">
                          <a:solidFill>
                            <a:schemeClr val="tx1"/>
                          </a:solidFill>
                        </a:rPr>
                        <a:t>98% of P1 &amp; P2 KPIs met</a:t>
                      </a:r>
                      <a:endParaRPr lang="en-GB" sz="1000" dirty="0">
                        <a:solidFill>
                          <a:schemeClr val="tx1"/>
                        </a:solidFill>
                      </a:endParaRPr>
                    </a:p>
                  </a:txBody>
                  <a:tcPr anchor="ctr"/>
                </a:tc>
                <a:tc>
                  <a:txBody>
                    <a:bodyPr/>
                    <a:lstStyle/>
                    <a:p>
                      <a:pPr algn="ctr"/>
                      <a:r>
                        <a:rPr lang="en-GB" sz="1000" dirty="0" smtClean="0">
                          <a:solidFill>
                            <a:schemeClr val="tx1"/>
                          </a:solidFill>
                        </a:rPr>
                        <a:t>Monthly</a:t>
                      </a:r>
                      <a:endParaRPr lang="en-GB" sz="1000" dirty="0">
                        <a:solidFill>
                          <a:schemeClr val="tx1"/>
                        </a:solidFill>
                      </a:endParaRPr>
                    </a:p>
                  </a:txBody>
                  <a:tcPr anchor="ctr"/>
                </a:tc>
                <a:tc>
                  <a:txBody>
                    <a:bodyPr/>
                    <a:lstStyle/>
                    <a:p>
                      <a:r>
                        <a:rPr lang="en-GB" sz="1000" dirty="0" smtClean="0"/>
                        <a:t>One P2 KPI missed  relating to daily reads issued late to Shippers. Reads were processed in </a:t>
                      </a:r>
                      <a:r>
                        <a:rPr lang="en-GB" sz="1000" dirty="0" err="1" smtClean="0"/>
                        <a:t>UKLink</a:t>
                      </a:r>
                      <a:r>
                        <a:rPr lang="en-GB" sz="1000" dirty="0" smtClean="0"/>
                        <a:t> &amp; Gemini but stuck in AMT </a:t>
                      </a:r>
                      <a:r>
                        <a:rPr lang="en-GB" sz="1000" dirty="0" err="1" smtClean="0"/>
                        <a:t>Marketflow</a:t>
                      </a:r>
                      <a:r>
                        <a:rPr lang="en-GB" sz="1000" dirty="0" smtClean="0"/>
                        <a:t>. Files were issued  at 3.30 pm. </a:t>
                      </a:r>
                      <a:r>
                        <a:rPr lang="en-US" sz="1000" dirty="0" smtClean="0"/>
                        <a:t>A Service Improvement has been raised to enable call outs in such scenarios. The SI is still in progress, pending testing from IS Ops. There is no definitive date for implementation however, the team are manually monitoring.</a:t>
                      </a:r>
                      <a:r>
                        <a:rPr lang="en-GB" sz="1000" dirty="0" smtClean="0"/>
                        <a:t>.</a:t>
                      </a:r>
                      <a:endParaRPr lang="en-GB" sz="1000" dirty="0"/>
                    </a:p>
                  </a:txBody>
                  <a:tcPr anchor="ctr"/>
                </a:tc>
              </a:tr>
              <a:tr h="370840">
                <a:tc>
                  <a:txBody>
                    <a:bodyPr/>
                    <a:lstStyle/>
                    <a:p>
                      <a:r>
                        <a:rPr lang="en-GB" sz="1000" dirty="0" smtClean="0">
                          <a:solidFill>
                            <a:schemeClr val="tx1"/>
                          </a:solidFill>
                        </a:rPr>
                        <a:t>Financial Reporting</a:t>
                      </a:r>
                      <a:endParaRPr lang="en-GB" sz="1000" dirty="0">
                        <a:solidFill>
                          <a:schemeClr val="tx1"/>
                        </a:solidFill>
                      </a:endParaRPr>
                    </a:p>
                  </a:txBody>
                  <a:tcPr anchor="ctr"/>
                </a:tc>
                <a:tc>
                  <a:txBody>
                    <a:bodyPr/>
                    <a:lstStyle/>
                    <a:p>
                      <a:pPr algn="l"/>
                      <a:r>
                        <a:rPr lang="en-GB" sz="1000" dirty="0" smtClean="0">
                          <a:solidFill>
                            <a:schemeClr val="tx1"/>
                          </a:solidFill>
                        </a:rPr>
                        <a:t>Provision of quarterly reports</a:t>
                      </a:r>
                      <a:endParaRPr lang="en-GB" sz="1000" dirty="0">
                        <a:solidFill>
                          <a:schemeClr val="tx1"/>
                        </a:solidFill>
                      </a:endParaRPr>
                    </a:p>
                  </a:txBody>
                  <a:tcPr anchor="ctr"/>
                </a:tc>
                <a:tc>
                  <a:txBody>
                    <a:bodyPr/>
                    <a:lstStyle/>
                    <a:p>
                      <a:pPr algn="ctr"/>
                      <a:r>
                        <a:rPr lang="en-GB" sz="1000" dirty="0" smtClean="0">
                          <a:solidFill>
                            <a:schemeClr val="tx1"/>
                          </a:solidFill>
                        </a:rPr>
                        <a:t>Quarterly</a:t>
                      </a:r>
                      <a:endParaRPr lang="en-GB" sz="10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Due at May meeting for January - March period</a:t>
                      </a:r>
                    </a:p>
                  </a:txBody>
                  <a:tcPr anchor="ctr"/>
                </a:tc>
              </a:tr>
            </a:tbl>
          </a:graphicData>
        </a:graphic>
      </p:graphicFrame>
    </p:spTree>
    <p:extLst>
      <p:ext uri="{BB962C8B-B14F-4D97-AF65-F5344CB8AC3E}">
        <p14:creationId xmlns:p14="http://schemas.microsoft.com/office/powerpoint/2010/main" val="148828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3200" dirty="0" smtClean="0"/>
              <a:t>Data Services KVI</a:t>
            </a:r>
            <a:endParaRPr lang="en-GB" sz="3200" dirty="0"/>
          </a:p>
        </p:txBody>
      </p:sp>
    </p:spTree>
    <p:extLst>
      <p:ext uri="{BB962C8B-B14F-4D97-AF65-F5344CB8AC3E}">
        <p14:creationId xmlns:p14="http://schemas.microsoft.com/office/powerpoint/2010/main" val="13566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Services KVI</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Survey issued in March to customers we have been communicating with regarding the AQ defects</a:t>
            </a:r>
          </a:p>
          <a:p>
            <a:r>
              <a:rPr lang="en-GB" dirty="0" smtClean="0"/>
              <a:t>Sent to approx. 200 customers, only 12 responses received (6% response rate)</a:t>
            </a:r>
          </a:p>
          <a:p>
            <a:r>
              <a:rPr lang="en-GB" dirty="0" smtClean="0"/>
              <a:t>Achieved 25% (KVI failure)</a:t>
            </a:r>
          </a:p>
          <a:p>
            <a:pPr lvl="1"/>
            <a:r>
              <a:rPr lang="en-GB" b="1" dirty="0"/>
              <a:t>25% ‘Met Expectations</a:t>
            </a:r>
            <a:r>
              <a:rPr lang="en-GB" dirty="0"/>
              <a:t>, </a:t>
            </a:r>
            <a:endParaRPr lang="en-GB" dirty="0" smtClean="0"/>
          </a:p>
          <a:p>
            <a:pPr lvl="1"/>
            <a:r>
              <a:rPr lang="en-GB" dirty="0" smtClean="0"/>
              <a:t>55</a:t>
            </a:r>
            <a:r>
              <a:rPr lang="en-GB" dirty="0"/>
              <a:t>% ‘Met </a:t>
            </a:r>
            <a:r>
              <a:rPr lang="en-GB" dirty="0" smtClean="0"/>
              <a:t>Some Expectation’   </a:t>
            </a:r>
          </a:p>
          <a:p>
            <a:pPr lvl="1"/>
            <a:r>
              <a:rPr lang="en-GB" dirty="0" smtClean="0"/>
              <a:t>27</a:t>
            </a:r>
            <a:r>
              <a:rPr lang="en-GB" dirty="0"/>
              <a:t>% ‘Did Not Meet Expectations’. </a:t>
            </a:r>
            <a:endParaRPr lang="en-GB" dirty="0" smtClean="0"/>
          </a:p>
          <a:p>
            <a:r>
              <a:rPr lang="en-GB" dirty="0" smtClean="0"/>
              <a:t>Feedback received has provided us a benchmark for future surveys under the ‘Customer Issue </a:t>
            </a:r>
            <a:r>
              <a:rPr lang="en-GB" dirty="0"/>
              <a:t>R</a:t>
            </a:r>
            <a:r>
              <a:rPr lang="en-GB" dirty="0" smtClean="0"/>
              <a:t>esolution’ KVI</a:t>
            </a:r>
          </a:p>
          <a:p>
            <a:r>
              <a:rPr lang="en-GB" dirty="0" smtClean="0"/>
              <a:t>Commentary has provided us with valuable information that we have used to refine the process and to make improvements in the future</a:t>
            </a:r>
          </a:p>
          <a:p>
            <a:r>
              <a:rPr lang="en-GB" dirty="0" smtClean="0"/>
              <a:t>From 1</a:t>
            </a:r>
            <a:r>
              <a:rPr lang="en-GB" baseline="30000" dirty="0" smtClean="0"/>
              <a:t>st</a:t>
            </a:r>
            <a:r>
              <a:rPr lang="en-GB" dirty="0" smtClean="0"/>
              <a:t> April the KVI will measure the resolution of customer issues which we will use to continue to make improvements using any feedback received</a:t>
            </a:r>
          </a:p>
          <a:p>
            <a:r>
              <a:rPr lang="en-GB" dirty="0" smtClean="0"/>
              <a:t>We will also be implementing our own measures on performance that we will report on</a:t>
            </a:r>
            <a:endParaRPr lang="en-GB" dirty="0"/>
          </a:p>
          <a:p>
            <a:pPr lvl="1"/>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6988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Services KVI</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0304959"/>
              </p:ext>
            </p:extLst>
          </p:nvPr>
        </p:nvGraphicFramePr>
        <p:xfrm>
          <a:off x="457200" y="1058863"/>
          <a:ext cx="8147248" cy="3845560"/>
        </p:xfrm>
        <a:graphic>
          <a:graphicData uri="http://schemas.openxmlformats.org/drawingml/2006/table">
            <a:tbl>
              <a:tblPr firstRow="1" bandRow="1">
                <a:tableStyleId>{5C22544A-7EE6-4342-B048-85BDC9FD1C3A}</a:tableStyleId>
              </a:tblPr>
              <a:tblGrid>
                <a:gridCol w="8147248"/>
              </a:tblGrid>
              <a:tr h="370840">
                <a:tc>
                  <a:txBody>
                    <a:bodyPr/>
                    <a:lstStyle/>
                    <a:p>
                      <a:r>
                        <a:rPr lang="en-GB" sz="1200" dirty="0" smtClean="0"/>
                        <a:t>Feedback Received</a:t>
                      </a:r>
                      <a:endParaRPr lang="en-GB" sz="1200" dirty="0"/>
                    </a:p>
                  </a:txBody>
                  <a:tcPr/>
                </a:tc>
              </a:tr>
              <a:tr h="370840">
                <a:tc>
                  <a:txBody>
                    <a:bodyPr/>
                    <a:lstStyle/>
                    <a:p>
                      <a:r>
                        <a:rPr lang="en-US" sz="1200" dirty="0" smtClean="0"/>
                        <a:t>Most of the updates we receive on rolling AQ calculation </a:t>
                      </a:r>
                      <a:r>
                        <a:rPr lang="en-US" sz="1200" dirty="0" smtClean="0">
                          <a:solidFill>
                            <a:srgbClr val="FF0000"/>
                          </a:solidFill>
                        </a:rPr>
                        <a:t>updates are not helpful</a:t>
                      </a:r>
                      <a:r>
                        <a:rPr lang="en-US" sz="1200" dirty="0" smtClean="0"/>
                        <a:t>. Many of them merely give an estimated number of affected MPRNs, it isn't clear if the MPRNs are affecting the whole industry or just the shipper portfolio. If there is a list of MPRNs affected then there is often no indication of what the correct AQ should be or what the incorrect AQ should be so it is impossible to even act on the information. I appreciate the early communication on issues but I feel </a:t>
                      </a:r>
                      <a:r>
                        <a:rPr lang="en-US" sz="1200" dirty="0" smtClean="0">
                          <a:solidFill>
                            <a:srgbClr val="FF0000"/>
                          </a:solidFill>
                        </a:rPr>
                        <a:t>without the more granular information it is not possible to analyze on our end what the impact is</a:t>
                      </a:r>
                      <a:r>
                        <a:rPr lang="en-US" sz="1200" dirty="0" smtClean="0"/>
                        <a:t>.</a:t>
                      </a:r>
                      <a:endParaRPr lang="en-GB" sz="1200" dirty="0"/>
                    </a:p>
                  </a:txBody>
                  <a:tcPr/>
                </a:tc>
              </a:tr>
              <a:tr h="370840">
                <a:tc>
                  <a:txBody>
                    <a:bodyPr/>
                    <a:lstStyle/>
                    <a:p>
                      <a:r>
                        <a:rPr lang="en-US" sz="1200" dirty="0" smtClean="0"/>
                        <a:t>Data, or lack of, was the main reason I completed the survey in the way I have</a:t>
                      </a:r>
                      <a:r>
                        <a:rPr lang="en-US" sz="1200" dirty="0" smtClean="0">
                          <a:solidFill>
                            <a:srgbClr val="FF0000"/>
                          </a:solidFill>
                        </a:rPr>
                        <a:t>. It was difficult to obtain the data relating to the defects which we needed to understand the scale of the problem</a:t>
                      </a:r>
                      <a:r>
                        <a:rPr lang="en-US" sz="1200" dirty="0" smtClean="0"/>
                        <a:t>. This was particularly apparent around XRN4740 which had a significant impact on a particular segment of our portfolio.</a:t>
                      </a:r>
                      <a:endParaRPr lang="en-GB" sz="1200" dirty="0"/>
                    </a:p>
                  </a:txBody>
                  <a:tcPr/>
                </a:tc>
              </a:tr>
              <a:tr h="370840">
                <a:tc>
                  <a:txBody>
                    <a:bodyPr/>
                    <a:lstStyle/>
                    <a:p>
                      <a:r>
                        <a:rPr lang="en-US" sz="1200" dirty="0" smtClean="0">
                          <a:solidFill>
                            <a:srgbClr val="FF0000"/>
                          </a:solidFill>
                        </a:rPr>
                        <a:t>The emails were extremely frequent and some times there was no update. They were also unclear as to what action was needed on our part so we had to keep checking</a:t>
                      </a:r>
                      <a:r>
                        <a:rPr lang="en-US" sz="1200" dirty="0" smtClean="0"/>
                        <a:t>.</a:t>
                      </a:r>
                      <a:endParaRPr lang="en-GB" sz="1200" dirty="0"/>
                    </a:p>
                  </a:txBody>
                  <a:tcPr/>
                </a:tc>
              </a:tr>
              <a:tr h="370840">
                <a:tc>
                  <a:txBody>
                    <a:bodyPr/>
                    <a:lstStyle/>
                    <a:p>
                      <a:r>
                        <a:rPr lang="en-US" sz="1200" dirty="0" smtClean="0">
                          <a:solidFill>
                            <a:srgbClr val="FF0000"/>
                          </a:solidFill>
                        </a:rPr>
                        <a:t>The updates were regular but not necessarily very meaningful </a:t>
                      </a:r>
                      <a:r>
                        <a:rPr lang="en-US" sz="1200" dirty="0" smtClean="0"/>
                        <a:t>- I am not sure a weekly update when nothing has been achieved is helpful. Can you also please </a:t>
                      </a:r>
                      <a:r>
                        <a:rPr lang="en-US" sz="1200" dirty="0" smtClean="0">
                          <a:solidFill>
                            <a:srgbClr val="FF0000"/>
                          </a:solidFill>
                        </a:rPr>
                        <a:t>make sure the descriptions are not too technical</a:t>
                      </a:r>
                      <a:r>
                        <a:rPr lang="en-US" sz="1200" dirty="0" smtClean="0"/>
                        <a:t>? If we understand what each defect means, we are more likely to recognize and link it to our situation which would mean less queries raised to you. Another thing that </a:t>
                      </a:r>
                      <a:r>
                        <a:rPr lang="en-US" sz="1200" dirty="0" smtClean="0">
                          <a:solidFill>
                            <a:srgbClr val="FF0000"/>
                          </a:solidFill>
                        </a:rPr>
                        <a:t>was missing was updated lists of MPR impacted</a:t>
                      </a:r>
                      <a:r>
                        <a:rPr lang="en-US" sz="1200" dirty="0" smtClean="0"/>
                        <a:t>. We received a list in December for the majority of defects at the time and we never received another list after that. Also, using the example of XRN4740, the defect was classified as completed because the AQs calculated after that day were correct but you </a:t>
                      </a:r>
                      <a:r>
                        <a:rPr lang="en-US" sz="1200" dirty="0" smtClean="0">
                          <a:solidFill>
                            <a:srgbClr val="FF0000"/>
                          </a:solidFill>
                        </a:rPr>
                        <a:t>did not communicate on the impact of this fix for the static AQ</a:t>
                      </a:r>
                      <a:r>
                        <a:rPr lang="en-US" sz="1200" dirty="0" smtClean="0"/>
                        <a:t>.</a:t>
                      </a:r>
                      <a:endParaRPr lang="en-GB" sz="1200" dirty="0"/>
                    </a:p>
                  </a:txBody>
                  <a:tcPr/>
                </a:tc>
              </a:tr>
            </a:tbl>
          </a:graphicData>
        </a:graphic>
      </p:graphicFrame>
    </p:spTree>
    <p:extLst>
      <p:ext uri="{BB962C8B-B14F-4D97-AF65-F5344CB8AC3E}">
        <p14:creationId xmlns:p14="http://schemas.microsoft.com/office/powerpoint/2010/main" val="407543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Services KVI</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4089917"/>
              </p:ext>
            </p:extLst>
          </p:nvPr>
        </p:nvGraphicFramePr>
        <p:xfrm>
          <a:off x="457200" y="1058863"/>
          <a:ext cx="8075240" cy="3205480"/>
        </p:xfrm>
        <a:graphic>
          <a:graphicData uri="http://schemas.openxmlformats.org/drawingml/2006/table">
            <a:tbl>
              <a:tblPr firstRow="1" bandRow="1">
                <a:tableStyleId>{5C22544A-7EE6-4342-B048-85BDC9FD1C3A}</a:tableStyleId>
              </a:tblPr>
              <a:tblGrid>
                <a:gridCol w="8075240"/>
              </a:tblGrid>
              <a:tr h="370840">
                <a:tc>
                  <a:txBody>
                    <a:bodyPr/>
                    <a:lstStyle/>
                    <a:p>
                      <a:r>
                        <a:rPr lang="en-GB" sz="1200" dirty="0" smtClean="0"/>
                        <a:t>Feedback Received</a:t>
                      </a:r>
                      <a:endParaRPr lang="en-GB" sz="1200" dirty="0"/>
                    </a:p>
                  </a:txBody>
                  <a:tcPr/>
                </a:tc>
              </a:tr>
              <a:tr h="370840">
                <a:tc>
                  <a:txBody>
                    <a:bodyPr/>
                    <a:lstStyle/>
                    <a:p>
                      <a:r>
                        <a:rPr lang="en-US" sz="1200" dirty="0" smtClean="0"/>
                        <a:t>The following is not aimed at any individual, as the individuals I deal with, generally speaking, try to be as helpful as possible. </a:t>
                      </a:r>
                    </a:p>
                    <a:p>
                      <a:r>
                        <a:rPr lang="en-US" sz="1200" dirty="0" smtClean="0">
                          <a:solidFill>
                            <a:srgbClr val="FF0000"/>
                          </a:solidFill>
                        </a:rPr>
                        <a:t>The data provided is not usually in a format that makes any sense unless you have an extensive knowledge of the issues.</a:t>
                      </a:r>
                      <a:r>
                        <a:rPr lang="en-US" sz="1200" dirty="0" smtClean="0"/>
                        <a:t> </a:t>
                      </a:r>
                    </a:p>
                    <a:p>
                      <a:r>
                        <a:rPr lang="en-US" sz="1200" dirty="0" smtClean="0"/>
                        <a:t>In some instances </a:t>
                      </a:r>
                      <a:r>
                        <a:rPr lang="en-US" sz="1200" dirty="0" smtClean="0">
                          <a:solidFill>
                            <a:srgbClr val="FF0000"/>
                          </a:solidFill>
                        </a:rPr>
                        <a:t>the impacts are not communicated in advance of the resolution and the financial impact to interested parties does not seem to be at the forefront of </a:t>
                      </a:r>
                      <a:r>
                        <a:rPr lang="en-US" sz="1200" dirty="0" err="1" smtClean="0">
                          <a:solidFill>
                            <a:srgbClr val="FF0000"/>
                          </a:solidFill>
                        </a:rPr>
                        <a:t>Xoserve</a:t>
                      </a:r>
                      <a:r>
                        <a:rPr lang="en-US" sz="1200" dirty="0" smtClean="0">
                          <a:solidFill>
                            <a:srgbClr val="FF0000"/>
                          </a:solidFill>
                        </a:rPr>
                        <a:t> thoughts</a:t>
                      </a:r>
                      <a:r>
                        <a:rPr lang="en-US" sz="1200" dirty="0" smtClean="0"/>
                        <a:t>; there is a lot of talk of the 'net effect' to defects. </a:t>
                      </a:r>
                      <a:r>
                        <a:rPr lang="en-US" sz="1200" dirty="0" smtClean="0">
                          <a:solidFill>
                            <a:srgbClr val="FF0000"/>
                          </a:solidFill>
                        </a:rPr>
                        <a:t>The 'net effect' could be minimal when viewed holistically but the effect on a specific DN or Shipper could be material</a:t>
                      </a:r>
                      <a:r>
                        <a:rPr lang="en-US" sz="1200" dirty="0" smtClean="0"/>
                        <a:t>.  </a:t>
                      </a:r>
                    </a:p>
                    <a:p>
                      <a:r>
                        <a:rPr lang="en-US" sz="1200" dirty="0" smtClean="0">
                          <a:solidFill>
                            <a:srgbClr val="FF0000"/>
                          </a:solidFill>
                        </a:rPr>
                        <a:t>Furthermore there appears to be no acceptance of responsibility for the poor implementation and maintenance of the systems since Nexus went live. It was implemented in June 2017 and there is still numerous issues unresolved and will likely be more unearthed. These issues have a financial impact on the industry and the unfortunate by-product of the volume of issues is that it leaves concerns as to the accuracy of data provided and in some cases whether it has been properly sense checked prior to release.</a:t>
                      </a:r>
                    </a:p>
                    <a:p>
                      <a:r>
                        <a:rPr lang="en-US" sz="1200" dirty="0" smtClean="0"/>
                        <a:t>As a whole </a:t>
                      </a:r>
                      <a:r>
                        <a:rPr lang="en-US" sz="1200" dirty="0" err="1" smtClean="0"/>
                        <a:t>Xoserve</a:t>
                      </a:r>
                      <a:r>
                        <a:rPr lang="en-US" sz="1200" dirty="0" smtClean="0"/>
                        <a:t> seem to be more stakeholder focused over the past few months and is hopefully moving in the right direction. </a:t>
                      </a:r>
                      <a:endParaRPr lang="en-GB" sz="1200" dirty="0"/>
                    </a:p>
                  </a:txBody>
                  <a:tcPr/>
                </a:tc>
              </a:tr>
            </a:tbl>
          </a:graphicData>
        </a:graphic>
      </p:graphicFrame>
    </p:spTree>
    <p:extLst>
      <p:ext uri="{BB962C8B-B14F-4D97-AF65-F5344CB8AC3E}">
        <p14:creationId xmlns:p14="http://schemas.microsoft.com/office/powerpoint/2010/main" val="295481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Services KVI</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11859411"/>
              </p:ext>
            </p:extLst>
          </p:nvPr>
        </p:nvGraphicFramePr>
        <p:xfrm>
          <a:off x="457200" y="1058863"/>
          <a:ext cx="8003232" cy="3296920"/>
        </p:xfrm>
        <a:graphic>
          <a:graphicData uri="http://schemas.openxmlformats.org/drawingml/2006/table">
            <a:tbl>
              <a:tblPr firstRow="1" bandRow="1">
                <a:tableStyleId>{5C22544A-7EE6-4342-B048-85BDC9FD1C3A}</a:tableStyleId>
              </a:tblPr>
              <a:tblGrid>
                <a:gridCol w="8003232"/>
              </a:tblGrid>
              <a:tr h="370840">
                <a:tc>
                  <a:txBody>
                    <a:bodyPr/>
                    <a:lstStyle/>
                    <a:p>
                      <a:r>
                        <a:rPr lang="en-GB" sz="1200" dirty="0" smtClean="0"/>
                        <a:t>Feedback Received</a:t>
                      </a:r>
                      <a:endParaRPr lang="en-GB" sz="1200" dirty="0"/>
                    </a:p>
                  </a:txBody>
                  <a:tcPr/>
                </a:tc>
              </a:tr>
              <a:tr h="370840">
                <a:tc>
                  <a:txBody>
                    <a:bodyPr/>
                    <a:lstStyle/>
                    <a:p>
                      <a:r>
                        <a:rPr lang="en-US" sz="1200" dirty="0" smtClean="0">
                          <a:solidFill>
                            <a:srgbClr val="FF0000"/>
                          </a:solidFill>
                        </a:rPr>
                        <a:t>There have been further issues during this process that have been found by us and raised back to </a:t>
                      </a:r>
                      <a:r>
                        <a:rPr lang="en-US" sz="1200" dirty="0" err="1" smtClean="0">
                          <a:solidFill>
                            <a:srgbClr val="FF0000"/>
                          </a:solidFill>
                        </a:rPr>
                        <a:t>Xoserve</a:t>
                      </a:r>
                      <a:r>
                        <a:rPr lang="en-US" sz="1200" dirty="0" smtClean="0"/>
                        <a:t>. Where there has been a mass update required to data this had to be managed internally, </a:t>
                      </a:r>
                      <a:r>
                        <a:rPr lang="en-US" sz="1200" dirty="0" smtClean="0">
                          <a:solidFill>
                            <a:srgbClr val="FF0000"/>
                          </a:solidFill>
                        </a:rPr>
                        <a:t>there should have been support from </a:t>
                      </a:r>
                      <a:r>
                        <a:rPr lang="en-US" sz="1200" dirty="0" err="1" smtClean="0">
                          <a:solidFill>
                            <a:srgbClr val="FF0000"/>
                          </a:solidFill>
                        </a:rPr>
                        <a:t>Xoserve</a:t>
                      </a:r>
                      <a:r>
                        <a:rPr lang="en-US" sz="1200" dirty="0" smtClean="0">
                          <a:solidFill>
                            <a:srgbClr val="FF0000"/>
                          </a:solidFill>
                        </a:rPr>
                        <a:t> for this i.e. replacement files </a:t>
                      </a:r>
                      <a:r>
                        <a:rPr lang="en-US" sz="1200" dirty="0" smtClean="0"/>
                        <a:t>(this I don't believe is currently possible) </a:t>
                      </a:r>
                      <a:r>
                        <a:rPr lang="en-US" sz="1200" dirty="0" smtClean="0">
                          <a:solidFill>
                            <a:srgbClr val="FF0000"/>
                          </a:solidFill>
                        </a:rPr>
                        <a:t>or, at the very least, corrected data in record format to allow an update and replace to the original files received</a:t>
                      </a:r>
                    </a:p>
                    <a:p>
                      <a:r>
                        <a:rPr lang="en-US" sz="1200" dirty="0" smtClean="0">
                          <a:solidFill>
                            <a:srgbClr val="FF0000"/>
                          </a:solidFill>
                        </a:rPr>
                        <a:t>It has taken a very long time to identify these issues and get them corrected, this includes the period of time prior to the separate work stream picking up and addressing</a:t>
                      </a:r>
                      <a:r>
                        <a:rPr lang="en-US" sz="1200" dirty="0" smtClean="0"/>
                        <a:t>. On the positive side of this, there was a dedicated team/piece of work to address and correct.</a:t>
                      </a:r>
                    </a:p>
                    <a:p>
                      <a:r>
                        <a:rPr lang="en-US" sz="1200" dirty="0" smtClean="0">
                          <a:solidFill>
                            <a:srgbClr val="FF0000"/>
                          </a:solidFill>
                        </a:rPr>
                        <a:t>Weekly updates have been good but feel they lost some meaning </a:t>
                      </a:r>
                      <a:r>
                        <a:rPr lang="en-US" sz="1200" dirty="0" smtClean="0"/>
                        <a:t>i.e. looked the same each week so not really looked at. Maybe a summary on these to indicate what had happened in the reporting period.</a:t>
                      </a:r>
                    </a:p>
                    <a:p>
                      <a:r>
                        <a:rPr lang="en-US" sz="1200" dirty="0" err="1" smtClean="0"/>
                        <a:t>Xoserve</a:t>
                      </a:r>
                      <a:r>
                        <a:rPr lang="en-US" sz="1200" dirty="0" smtClean="0"/>
                        <a:t> did listen and adjust to shipper requirements in correcting what they could upfront, the rest for March </a:t>
                      </a:r>
                      <a:r>
                        <a:rPr lang="en-US" sz="1200" dirty="0" err="1" smtClean="0"/>
                        <a:t>nrl</a:t>
                      </a:r>
                      <a:r>
                        <a:rPr lang="en-US" sz="1200" dirty="0" smtClean="0"/>
                        <a:t> and individual monthly manual update to support processes</a:t>
                      </a:r>
                      <a:endParaRPr lang="en-GB"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Query resolutions need to be answered in a timely manner. If we can have a direct contact (telephone number) with the teams at </a:t>
                      </a:r>
                      <a:r>
                        <a:rPr lang="en-US" sz="1200" dirty="0" err="1" smtClean="0"/>
                        <a:t>Xoserve</a:t>
                      </a:r>
                      <a:r>
                        <a:rPr lang="en-US" sz="1200" dirty="0" smtClean="0"/>
                        <a:t> for emergency questions it would be much appreciated so we don't have to go down the query route </a:t>
                      </a:r>
                      <a:endParaRPr lang="en-GB" sz="1200" dirty="0" smtClean="0"/>
                    </a:p>
                    <a:p>
                      <a:endParaRPr lang="en-GB" sz="1200" dirty="0"/>
                    </a:p>
                  </a:txBody>
                  <a:tcPr/>
                </a:tc>
              </a:tr>
            </a:tbl>
          </a:graphicData>
        </a:graphic>
      </p:graphicFrame>
    </p:spTree>
    <p:extLst>
      <p:ext uri="{BB962C8B-B14F-4D97-AF65-F5344CB8AC3E}">
        <p14:creationId xmlns:p14="http://schemas.microsoft.com/office/powerpoint/2010/main" val="145397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Plan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4082719"/>
              </p:ext>
            </p:extLst>
          </p:nvPr>
        </p:nvGraphicFramePr>
        <p:xfrm>
          <a:off x="457200" y="1058863"/>
          <a:ext cx="8229600" cy="3749040"/>
        </p:xfrm>
        <a:graphic>
          <a:graphicData uri="http://schemas.openxmlformats.org/drawingml/2006/table">
            <a:tbl>
              <a:tblPr firstRow="1" bandRow="1">
                <a:tableStyleId>{5C22544A-7EE6-4342-B048-85BDC9FD1C3A}</a:tableStyleId>
              </a:tblPr>
              <a:tblGrid>
                <a:gridCol w="1954560"/>
                <a:gridCol w="5040560"/>
                <a:gridCol w="1234480"/>
              </a:tblGrid>
              <a:tr h="370840">
                <a:tc>
                  <a:txBody>
                    <a:bodyPr/>
                    <a:lstStyle/>
                    <a:p>
                      <a:r>
                        <a:rPr lang="en-GB" sz="1200" dirty="0" smtClean="0"/>
                        <a:t>Category</a:t>
                      </a:r>
                      <a:endParaRPr lang="en-GB" sz="1200" dirty="0"/>
                    </a:p>
                  </a:txBody>
                  <a:tcPr/>
                </a:tc>
                <a:tc>
                  <a:txBody>
                    <a:bodyPr/>
                    <a:lstStyle/>
                    <a:p>
                      <a:r>
                        <a:rPr lang="en-GB" sz="1200" dirty="0" smtClean="0"/>
                        <a:t>Action</a:t>
                      </a:r>
                      <a:endParaRPr lang="en-GB" sz="1200" dirty="0"/>
                    </a:p>
                  </a:txBody>
                  <a:tcPr/>
                </a:tc>
                <a:tc>
                  <a:txBody>
                    <a:bodyPr/>
                    <a:lstStyle/>
                    <a:p>
                      <a:r>
                        <a:rPr lang="en-GB" sz="1200" dirty="0" smtClean="0"/>
                        <a:t>Date to be Completed</a:t>
                      </a:r>
                      <a:endParaRPr lang="en-GB" sz="1200" dirty="0"/>
                    </a:p>
                  </a:txBody>
                  <a:tcPr/>
                </a:tc>
              </a:tr>
              <a:tr h="370840">
                <a:tc>
                  <a:txBody>
                    <a:bodyPr/>
                    <a:lstStyle/>
                    <a:p>
                      <a:r>
                        <a:rPr lang="en-GB" sz="1200" dirty="0" smtClean="0"/>
                        <a:t>Communication: Data</a:t>
                      </a:r>
                      <a:endParaRPr lang="en-GB" sz="1200" dirty="0"/>
                    </a:p>
                  </a:txBody>
                  <a:tcPr/>
                </a:tc>
                <a:tc>
                  <a:txBody>
                    <a:bodyPr/>
                    <a:lstStyle/>
                    <a:p>
                      <a:pPr marL="228600" indent="-228600">
                        <a:buAutoNum type="arabicPeriod"/>
                      </a:pPr>
                      <a:r>
                        <a:rPr lang="en-GB" sz="1200" dirty="0" smtClean="0"/>
                        <a:t>Data (e.g.</a:t>
                      </a:r>
                      <a:r>
                        <a:rPr lang="en-GB" sz="1200" baseline="0" dirty="0" smtClean="0"/>
                        <a:t> </a:t>
                      </a:r>
                      <a:r>
                        <a:rPr lang="en-GB" sz="1200" dirty="0" smtClean="0"/>
                        <a:t>affected MPRNs) provided to customer will provide more meaningful information including any action the customer needs to take</a:t>
                      </a:r>
                      <a:endParaRPr lang="en-GB" sz="1200" dirty="0"/>
                    </a:p>
                  </a:txBody>
                  <a:tcPr/>
                </a:tc>
                <a:tc>
                  <a:txBody>
                    <a:bodyPr/>
                    <a:lstStyle/>
                    <a:p>
                      <a:r>
                        <a:rPr lang="en-GB" sz="1200" dirty="0" smtClean="0"/>
                        <a:t>05/04/2019</a:t>
                      </a:r>
                      <a:endParaRPr lang="en-GB" sz="1200" dirty="0"/>
                    </a:p>
                  </a:txBody>
                  <a:tcPr/>
                </a:tc>
              </a:tr>
              <a:tr h="370840">
                <a:tc>
                  <a:txBody>
                    <a:bodyPr/>
                    <a:lstStyle/>
                    <a:p>
                      <a:r>
                        <a:rPr lang="en-GB" sz="1200" dirty="0" smtClean="0"/>
                        <a:t>Communication:</a:t>
                      </a:r>
                      <a:r>
                        <a:rPr lang="en-GB" sz="1200" baseline="0" dirty="0" smtClean="0"/>
                        <a:t> Updates</a:t>
                      </a:r>
                      <a:endParaRPr lang="en-GB" sz="1200" dirty="0"/>
                    </a:p>
                  </a:txBody>
                  <a:tcPr/>
                </a:tc>
                <a:tc>
                  <a:txBody>
                    <a:bodyPr/>
                    <a:lstStyle/>
                    <a:p>
                      <a:pPr marL="228600" indent="-228600">
                        <a:buAutoNum type="arabicPeriod"/>
                      </a:pPr>
                      <a:r>
                        <a:rPr lang="en-GB" sz="1200" dirty="0" smtClean="0"/>
                        <a:t>Customer</a:t>
                      </a:r>
                      <a:r>
                        <a:rPr lang="en-GB" sz="1200" baseline="0" dirty="0" smtClean="0"/>
                        <a:t> Issue Register amended to make it clearer the impact on customers.</a:t>
                      </a:r>
                    </a:p>
                    <a:p>
                      <a:pPr marL="228600" indent="-228600">
                        <a:buAutoNum type="arabicPeriod"/>
                      </a:pPr>
                      <a:r>
                        <a:rPr lang="en-GB" sz="1200" baseline="0" dirty="0" smtClean="0"/>
                        <a:t>Register published on the </a:t>
                      </a:r>
                      <a:r>
                        <a:rPr lang="en-GB" sz="1200" baseline="0" dirty="0" err="1" smtClean="0"/>
                        <a:t>Xoserve</a:t>
                      </a:r>
                      <a:r>
                        <a:rPr lang="en-GB" sz="1200" baseline="0" dirty="0" smtClean="0"/>
                        <a:t> website</a:t>
                      </a:r>
                    </a:p>
                    <a:p>
                      <a:pPr marL="228600" indent="-228600">
                        <a:buAutoNum type="arabicPeriod"/>
                      </a:pPr>
                      <a:r>
                        <a:rPr lang="en-GB" sz="1200" baseline="0" dirty="0" smtClean="0"/>
                        <a:t>Email notifications will only be issued for any high impacting issues</a:t>
                      </a:r>
                    </a:p>
                    <a:p>
                      <a:pPr marL="228600" indent="-228600">
                        <a:buAutoNum type="arabicPeriod"/>
                      </a:pPr>
                      <a:r>
                        <a:rPr lang="en-GB" sz="1200" baseline="0" dirty="0" smtClean="0"/>
                        <a:t>Email notifications will provide clear customer impacts and the resolution steps and any actions required by the customer </a:t>
                      </a:r>
                    </a:p>
                    <a:p>
                      <a:pPr marL="228600" indent="-228600">
                        <a:buAutoNum type="arabicPeriod"/>
                      </a:pPr>
                      <a:r>
                        <a:rPr lang="en-GB" sz="1200" baseline="0" dirty="0" smtClean="0"/>
                        <a:t>Financial impacts on the customer will be assessed and communicated</a:t>
                      </a:r>
                      <a:endParaRPr lang="en-GB" sz="1200" dirty="0"/>
                    </a:p>
                  </a:txBody>
                  <a:tcPr/>
                </a:tc>
                <a:tc>
                  <a:txBody>
                    <a:bodyPr/>
                    <a:lstStyle/>
                    <a:p>
                      <a:r>
                        <a:rPr lang="en-GB" sz="1200" dirty="0" smtClean="0"/>
                        <a:t>12/04/2019</a:t>
                      </a:r>
                      <a:endParaRPr lang="en-GB" sz="1200" dirty="0"/>
                    </a:p>
                  </a:txBody>
                  <a:tcPr/>
                </a:tc>
              </a:tr>
              <a:tr h="370840">
                <a:tc>
                  <a:txBody>
                    <a:bodyPr/>
                    <a:lstStyle/>
                    <a:p>
                      <a:r>
                        <a:rPr lang="en-GB" sz="1200" dirty="0" smtClean="0"/>
                        <a:t>Resolution</a:t>
                      </a:r>
                      <a:r>
                        <a:rPr lang="en-GB" sz="1200" baseline="0" dirty="0" smtClean="0"/>
                        <a:t> of Issues</a:t>
                      </a:r>
                      <a:endParaRPr lang="en-GB" sz="1200" dirty="0"/>
                    </a:p>
                  </a:txBody>
                  <a:tcPr/>
                </a:tc>
                <a:tc>
                  <a:txBody>
                    <a:bodyPr/>
                    <a:lstStyle/>
                    <a:p>
                      <a:pPr marL="228600" indent="-228600">
                        <a:buAutoNum type="arabicPeriod"/>
                      </a:pPr>
                      <a:r>
                        <a:rPr lang="en-GB" sz="1200" dirty="0" smtClean="0"/>
                        <a:t>Service Management incidents (tickets) are being monitored daily for any potential customer issues and tracked. </a:t>
                      </a:r>
                    </a:p>
                    <a:p>
                      <a:pPr marL="228600" indent="-228600">
                        <a:buAutoNum type="arabicPeriod"/>
                      </a:pPr>
                      <a:r>
                        <a:rPr lang="en-GB" sz="1200" dirty="0" smtClean="0"/>
                        <a:t>Prioritisation of incidents &amp; defects checked</a:t>
                      </a:r>
                      <a:r>
                        <a:rPr lang="en-GB" sz="1200" baseline="0" dirty="0" smtClean="0"/>
                        <a:t> to ensure correct</a:t>
                      </a:r>
                      <a:endParaRPr lang="en-GB" sz="1200" dirty="0"/>
                    </a:p>
                  </a:txBody>
                  <a:tcPr/>
                </a:tc>
                <a:tc>
                  <a:txBody>
                    <a:bodyPr/>
                    <a:lstStyle/>
                    <a:p>
                      <a:r>
                        <a:rPr lang="en-GB" sz="1200" dirty="0" smtClean="0"/>
                        <a:t>12/04/2019</a:t>
                      </a:r>
                      <a:endParaRPr lang="en-GB" sz="1200" dirty="0"/>
                    </a:p>
                  </a:txBody>
                  <a:tcPr/>
                </a:tc>
              </a:tr>
              <a:tr h="370840">
                <a:tc>
                  <a:txBody>
                    <a:bodyPr/>
                    <a:lstStyle/>
                    <a:p>
                      <a:r>
                        <a:rPr lang="en-GB" sz="1200" dirty="0" smtClean="0"/>
                        <a:t>Performance Measures</a:t>
                      </a:r>
                      <a:endParaRPr lang="en-GB" sz="1200" dirty="0"/>
                    </a:p>
                  </a:txBody>
                  <a:tcPr/>
                </a:tc>
                <a:tc>
                  <a:txBody>
                    <a:bodyPr/>
                    <a:lstStyle/>
                    <a:p>
                      <a:pPr marL="228600" indent="-228600">
                        <a:buAutoNum type="arabicPeriod"/>
                      </a:pPr>
                      <a:r>
                        <a:rPr lang="en-GB" sz="1200" dirty="0" smtClean="0"/>
                        <a:t>Define</a:t>
                      </a:r>
                      <a:r>
                        <a:rPr lang="en-GB" sz="1200" baseline="0" dirty="0" smtClean="0"/>
                        <a:t> SLAs and measures on resolution of customer issues</a:t>
                      </a:r>
                    </a:p>
                    <a:p>
                      <a:pPr marL="228600" indent="-228600">
                        <a:buAutoNum type="arabicPeriod"/>
                      </a:pPr>
                      <a:r>
                        <a:rPr lang="en-GB" sz="1200" baseline="0" dirty="0" smtClean="0"/>
                        <a:t>Report o performance</a:t>
                      </a:r>
                      <a:endParaRPr lang="en-GB" sz="1200" dirty="0"/>
                    </a:p>
                  </a:txBody>
                  <a:tcPr/>
                </a:tc>
                <a:tc>
                  <a:txBody>
                    <a:bodyPr/>
                    <a:lstStyle/>
                    <a:p>
                      <a:r>
                        <a:rPr lang="en-GB" sz="1200" dirty="0" smtClean="0"/>
                        <a:t>June 2019</a:t>
                      </a:r>
                      <a:endParaRPr lang="en-GB" sz="1200" dirty="0"/>
                    </a:p>
                  </a:txBody>
                  <a:tcPr/>
                </a:tc>
              </a:tr>
            </a:tbl>
          </a:graphicData>
        </a:graphic>
      </p:graphicFrame>
    </p:spTree>
    <p:extLst>
      <p:ext uri="{BB962C8B-B14F-4D97-AF65-F5344CB8AC3E}">
        <p14:creationId xmlns:p14="http://schemas.microsoft.com/office/powerpoint/2010/main" val="357349988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infopath/2007/PartnerControls"/>
    <ds:schemaRef ds:uri="http://purl.org/dc/dcmitype/"/>
    <ds:schemaRef ds:uri="http://purl.org/dc/term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2166</TotalTime>
  <Words>1432</Words>
  <Application>Microsoft Office PowerPoint</Application>
  <PresentationFormat>On-screen Show (16:9)</PresentationFormat>
  <Paragraphs>92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KVI Supporting Slide</vt:lpstr>
      <vt:lpstr>March 2019 Period</vt:lpstr>
      <vt:lpstr>PowerPoint Presentation</vt:lpstr>
      <vt:lpstr>Data Services KVI</vt:lpstr>
      <vt:lpstr>Data Services KVI</vt:lpstr>
      <vt:lpstr>Data Services KVI</vt:lpstr>
      <vt:lpstr>Data Services KVI</vt:lpstr>
      <vt:lpstr>Action Plan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85</cp:revision>
  <cp:lastPrinted>2019-04-15T11:09:20Z</cp:lastPrinted>
  <dcterms:created xsi:type="dcterms:W3CDTF">2018-09-02T17:12:15Z</dcterms:created>
  <dcterms:modified xsi:type="dcterms:W3CDTF">2019-04-23T14:09:19Z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1696637420</vt:i4>
  </property>
  <property fmtid="{D5CDD505-2E9C-101B-9397-08002B2CF9AE}" pid="3" name="_NewReviewCycle">
    <vt:lpwstr/>
  </property>
  <property fmtid="{D5CDD505-2E9C-101B-9397-08002B2CF9AE}" pid="4" name="_EmailSubject">
    <vt:lpwstr>UPDATED DCC PRESENTATION - use this as the latest version and add in any changes - thanks</vt:lpwstr>
  </property>
  <property fmtid="{D5CDD505-2E9C-101B-9397-08002B2CF9AE}" pid="5" name="_AuthorEmail">
    <vt:lpwstr>andy.j.miller@xoserve.com</vt:lpwstr>
  </property>
  <property fmtid="{D5CDD505-2E9C-101B-9397-08002B2CF9AE}" pid="6" name="_AuthorEmailDisplayName">
    <vt:lpwstr>Miller, Andy J</vt:lpwstr>
  </property>
  <property fmtid="{D5CDD505-2E9C-101B-9397-08002B2CF9AE}" pid="7" name="_PreviousAdHocReviewCycleID">
    <vt:i4>-531432254</vt:i4>
  </property>
  <property fmtid="{D5CDD505-2E9C-101B-9397-08002B2CF9AE}" pid="8" name="ContentTypeId">
    <vt:lpwstr>0x0101006E927B77B7F39148B9CB17AE711C8D35</vt:lpwstr>
  </property>
</Properties>
</file>