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5"/>
  </p:notesMasterIdLst>
  <p:sldIdLst>
    <p:sldId id="298" r:id="rId6"/>
    <p:sldId id="299" r:id="rId7"/>
    <p:sldId id="318" r:id="rId8"/>
    <p:sldId id="355" r:id="rId9"/>
    <p:sldId id="356" r:id="rId10"/>
    <p:sldId id="357" r:id="rId11"/>
    <p:sldId id="358" r:id="rId12"/>
    <p:sldId id="352" r:id="rId13"/>
    <p:sldId id="353" r:id="rId14"/>
  </p:sldIdLst>
  <p:sldSz cx="9144000" cy="5143500" type="screen16x9"/>
  <p:notesSz cx="6669088"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32" autoAdjust="0"/>
  </p:normalViewPr>
  <p:slideViewPr>
    <p:cSldViewPr>
      <p:cViewPr>
        <p:scale>
          <a:sx n="60" d="100"/>
          <a:sy n="60" d="100"/>
        </p:scale>
        <p:origin x="-902" y="-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docChgLst>
    <pc:chgData name="Leanne Jackson" userId="S::leanne.jackson@xoserve.com::4fc50b8f-0f04-40c7-b5ef-9b7faaa6da53" providerId="AD" clId="Web-{48F9BBEA-0821-4D72-BA5A-713C15023510}"/>
    <pc:docChg chg="modSld">
      <pc:chgData name="Leanne Jackson" userId="S::leanne.jackson@xoserve.com::4fc50b8f-0f04-40c7-b5ef-9b7faaa6da53" providerId="AD" clId="Web-{48F9BBEA-0821-4D72-BA5A-713C15023510}" dt="2019-02-08T10:29:35.048" v="10" actId="20577"/>
      <pc:docMkLst>
        <pc:docMk/>
      </pc:docMkLst>
      <pc:sldChg chg="modSp">
        <pc:chgData name="Leanne Jackson" userId="S::leanne.jackson@xoserve.com::4fc50b8f-0f04-40c7-b5ef-9b7faaa6da53" providerId="AD" clId="Web-{48F9BBEA-0821-4D72-BA5A-713C15023510}" dt="2019-02-08T10:29:26.389" v="8" actId="20577"/>
        <pc:sldMkLst>
          <pc:docMk/>
          <pc:sldMk cId="949750898" sldId="299"/>
        </pc:sldMkLst>
        <pc:spChg chg="mod">
          <ac:chgData name="Leanne Jackson" userId="S::leanne.jackson@xoserve.com::4fc50b8f-0f04-40c7-b5ef-9b7faaa6da53" providerId="AD" clId="Web-{48F9BBEA-0821-4D72-BA5A-713C15023510}" dt="2019-02-08T10:29:26.389" v="8" actId="20577"/>
          <ac:spMkLst>
            <pc:docMk/>
            <pc:sldMk cId="949750898" sldId="299"/>
            <ac:spMk id="3" creationId="{00000000-0000-0000-0000-000000000000}"/>
          </ac:spMkLst>
        </pc:spChg>
      </pc:sldChg>
    </pc:docChg>
  </pc:docChgLst>
  <pc:docChgLst>
    <pc:chgData name="Fiona Cottam" userId="S::fiona.cottam@xoserve.com::4a9a0019-769b-4ad5-a76b-ecc693a74d4a" providerId="AD" clId="Web-{D081FA4E-6511-1A1D-DE8A-C24E7D222634}"/>
    <pc:docChg chg="modSld">
      <pc:chgData name="Fiona Cottam" userId="S::fiona.cottam@xoserve.com::4a9a0019-769b-4ad5-a76b-ecc693a74d4a" providerId="AD" clId="Web-{D081FA4E-6511-1A1D-DE8A-C24E7D222634}" dt="2019-04-02T07:50:22.044" v="6" actId="20577"/>
      <pc:docMkLst>
        <pc:docMk/>
      </pc:docMkLst>
      <pc:sldChg chg="modSp">
        <pc:chgData name="Fiona Cottam" userId="S::fiona.cottam@xoserve.com::4a9a0019-769b-4ad5-a76b-ecc693a74d4a" providerId="AD" clId="Web-{D081FA4E-6511-1A1D-DE8A-C24E7D222634}" dt="2019-04-02T07:50:22.028" v="5" actId="20577"/>
        <pc:sldMkLst>
          <pc:docMk/>
          <pc:sldMk cId="3330649644" sldId="353"/>
        </pc:sldMkLst>
        <pc:spChg chg="mod">
          <ac:chgData name="Fiona Cottam" userId="S::fiona.cottam@xoserve.com::4a9a0019-769b-4ad5-a76b-ecc693a74d4a" providerId="AD" clId="Web-{D081FA4E-6511-1A1D-DE8A-C24E7D222634}" dt="2019-04-02T07:50:22.028" v="5" actId="20577"/>
          <ac:spMkLst>
            <pc:docMk/>
            <pc:sldMk cId="3330649644" sldId="353"/>
            <ac:spMk id="3" creationId="{00000000-0000-0000-0000-000000000000}"/>
          </ac:spMkLst>
        </pc:spChg>
      </pc:sldChg>
      <pc:sldChg chg="modSp">
        <pc:chgData name="Fiona Cottam" userId="S::fiona.cottam@xoserve.com::4a9a0019-769b-4ad5-a76b-ecc693a74d4a" providerId="AD" clId="Web-{D081FA4E-6511-1A1D-DE8A-C24E7D222634}" dt="2019-04-02T07:48:42.215" v="2" actId="20577"/>
        <pc:sldMkLst>
          <pc:docMk/>
          <pc:sldMk cId="4247575030" sldId="354"/>
        </pc:sldMkLst>
        <pc:spChg chg="mod">
          <ac:chgData name="Fiona Cottam" userId="S::fiona.cottam@xoserve.com::4a9a0019-769b-4ad5-a76b-ecc693a74d4a" providerId="AD" clId="Web-{D081FA4E-6511-1A1D-DE8A-C24E7D222634}" dt="2019-04-02T07:48:42.215" v="2" actId="20577"/>
          <ac:spMkLst>
            <pc:docMk/>
            <pc:sldMk cId="4247575030" sldId="354"/>
            <ac:spMk id="4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9938" cy="493395"/>
          </a:xfrm>
          <a:prstGeom prst="rect">
            <a:avLst/>
          </a:prstGeom>
        </p:spPr>
        <p:txBody>
          <a:bodyPr vert="horz" lIns="91093" tIns="45546" rIns="91093" bIns="45546" rtlCol="0"/>
          <a:lstStyle>
            <a:lvl1pPr algn="l">
              <a:defRPr sz="1200"/>
            </a:lvl1pPr>
          </a:lstStyle>
          <a:p>
            <a:endParaRPr lang="en-GB" dirty="0"/>
          </a:p>
        </p:txBody>
      </p:sp>
      <p:sp>
        <p:nvSpPr>
          <p:cNvPr id="3" name="Date Placeholder 2"/>
          <p:cNvSpPr>
            <a:spLocks noGrp="1"/>
          </p:cNvSpPr>
          <p:nvPr>
            <p:ph type="dt" idx="1"/>
          </p:nvPr>
        </p:nvSpPr>
        <p:spPr>
          <a:xfrm>
            <a:off x="3777607" y="1"/>
            <a:ext cx="2889938" cy="493395"/>
          </a:xfrm>
          <a:prstGeom prst="rect">
            <a:avLst/>
          </a:prstGeom>
        </p:spPr>
        <p:txBody>
          <a:bodyPr vert="horz" lIns="91093" tIns="45546" rIns="91093" bIns="45546" rtlCol="0"/>
          <a:lstStyle>
            <a:lvl1pPr algn="r">
              <a:defRPr sz="1200"/>
            </a:lvl1pPr>
          </a:lstStyle>
          <a:p>
            <a:fld id="{30CC7C86-2D66-4C55-8F99-E153512351BA}" type="datetimeFigureOut">
              <a:rPr lang="en-GB" smtClean="0"/>
              <a:t>23/04/2019</a:t>
            </a:fld>
            <a:endParaRPr lang="en-GB" dirty="0"/>
          </a:p>
        </p:txBody>
      </p:sp>
      <p:sp>
        <p:nvSpPr>
          <p:cNvPr id="4" name="Slide Image Placeholder 3"/>
          <p:cNvSpPr>
            <a:spLocks noGrp="1" noRot="1" noChangeAspect="1"/>
          </p:cNvSpPr>
          <p:nvPr>
            <p:ph type="sldImg" idx="2"/>
          </p:nvPr>
        </p:nvSpPr>
        <p:spPr>
          <a:xfrm>
            <a:off x="47625" y="741363"/>
            <a:ext cx="6573838" cy="3698875"/>
          </a:xfrm>
          <a:prstGeom prst="rect">
            <a:avLst/>
          </a:prstGeom>
          <a:noFill/>
          <a:ln w="12700">
            <a:solidFill>
              <a:prstClr val="black"/>
            </a:solidFill>
          </a:ln>
        </p:spPr>
        <p:txBody>
          <a:bodyPr vert="horz" lIns="91093" tIns="45546" rIns="91093" bIns="45546" rtlCol="0" anchor="ctr"/>
          <a:lstStyle/>
          <a:p>
            <a:endParaRPr lang="en-GB" dirty="0"/>
          </a:p>
        </p:txBody>
      </p:sp>
      <p:sp>
        <p:nvSpPr>
          <p:cNvPr id="5" name="Notes Placeholder 4"/>
          <p:cNvSpPr>
            <a:spLocks noGrp="1"/>
          </p:cNvSpPr>
          <p:nvPr>
            <p:ph type="body" sz="quarter" idx="3"/>
          </p:nvPr>
        </p:nvSpPr>
        <p:spPr>
          <a:xfrm>
            <a:off x="666909" y="4687253"/>
            <a:ext cx="5335270" cy="4440555"/>
          </a:xfrm>
          <a:prstGeom prst="rect">
            <a:avLst/>
          </a:prstGeom>
        </p:spPr>
        <p:txBody>
          <a:bodyPr vert="horz" lIns="91093" tIns="45546" rIns="91093" bIns="455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2793"/>
            <a:ext cx="2889938" cy="493395"/>
          </a:xfrm>
          <a:prstGeom prst="rect">
            <a:avLst/>
          </a:prstGeom>
        </p:spPr>
        <p:txBody>
          <a:bodyPr vert="horz" lIns="91093" tIns="45546" rIns="91093" bIns="4554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2793"/>
            <a:ext cx="2889938" cy="493395"/>
          </a:xfrm>
          <a:prstGeom prst="rect">
            <a:avLst/>
          </a:prstGeom>
        </p:spPr>
        <p:txBody>
          <a:bodyPr vert="horz" lIns="91093" tIns="45546" rIns="91093" bIns="45546"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 y="741363"/>
            <a:ext cx="6573838" cy="36988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8" y="739775"/>
            <a:ext cx="6577012" cy="3700463"/>
          </a:xfrm>
        </p:spPr>
      </p:sp>
      <p:sp>
        <p:nvSpPr>
          <p:cNvPr id="3" name="Notes Placeholder 2"/>
          <p:cNvSpPr>
            <a:spLocks noGrp="1"/>
          </p:cNvSpPr>
          <p:nvPr>
            <p:ph type="body" idx="1"/>
          </p:nvPr>
        </p:nvSpPr>
        <p:spPr/>
        <p:txBody>
          <a:bodyPr/>
          <a:lstStyle/>
          <a:p>
            <a:pPr marL="285684" indent="-285684">
              <a:buFont typeface="Arial" panose="020B0604020202020204" pitchFamily="34" charset="0"/>
              <a:buChar char="•"/>
            </a:pPr>
            <a:r>
              <a:rPr lang="en-GB" dirty="0" smtClean="0"/>
              <a:t>95 lines in recommendation</a:t>
            </a:r>
            <a:r>
              <a:rPr lang="en-GB" baseline="0" dirty="0" smtClean="0"/>
              <a:t> tracker</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10 new recommendation options for 3.2.5.</a:t>
            </a:r>
          </a:p>
          <a:p>
            <a:pPr marL="285684" indent="-285684">
              <a:buFont typeface="Arial" panose="020B0604020202020204" pitchFamily="34" charset="0"/>
              <a:buChar char="•"/>
            </a:pPr>
            <a:r>
              <a:rPr lang="en-GB" baseline="0" dirty="0" smtClean="0"/>
              <a:t>40 lines closed =</a:t>
            </a:r>
          </a:p>
          <a:p>
            <a:pPr marL="285684" indent="-285684">
              <a:buFont typeface="Arial" panose="020B0604020202020204" pitchFamily="34" charset="0"/>
              <a:buChar char="•"/>
            </a:pPr>
            <a:r>
              <a:rPr lang="en-GB" baseline="0" dirty="0" smtClean="0"/>
              <a:t>10 do nothing: 3.2.1 option 1, 3.2.2 option 1, 1 option 1, 12.1/12.3 option 1, 12.2 option 1, 3.2.8 option 1, 3.1 option1, 13.2.5 option 1, 2 option 1, 13.2.2 option 1.</a:t>
            </a:r>
          </a:p>
          <a:p>
            <a:pPr marL="285684" indent="-285684">
              <a:buFont typeface="Arial" panose="020B0604020202020204" pitchFamily="34" charset="0"/>
              <a:buChar char="•"/>
            </a:pPr>
            <a:r>
              <a:rPr lang="en-GB" baseline="0" dirty="0" err="1" smtClean="0"/>
              <a:t>Bau</a:t>
            </a:r>
            <a:r>
              <a:rPr lang="en-GB" baseline="0" dirty="0" smtClean="0"/>
              <a:t>=2.  3.2.2 option 5.  3.2.8 option2</a:t>
            </a:r>
          </a:p>
          <a:p>
            <a:pPr marL="285684" indent="-285684" defTabSz="914295">
              <a:buFont typeface="Arial" panose="020B0604020202020204" pitchFamily="34" charset="0"/>
              <a:buChar char="•"/>
              <a:defRPr/>
            </a:pPr>
            <a:r>
              <a:rPr lang="en-GB" baseline="0" dirty="0" smtClean="0"/>
              <a:t>Completed =7. 2 option 2, 2 option 3, 13.2.2 option 2, 13.2.5 option 2, 13.2.5 option 3. 3.2.1 option 2, 3.1 option 2.  CR delivered – 3.2.1 option 2 - CR4867 sites over 58.6m kWh that need reconfirming</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Progressed another option =21. 1 option 5,8. 3.2.1 option 5,8,9.  3.2.2 option 2,3,4,7a,8. 12.1/12.3 option 5,7,8,9b.  3.2.8 option 6, 10, 11.  3.1 option 3,4,8,9.</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7 lines PAC/Xoserve action = 3.2.1 option 3 &amp; 4 – with Xoserve/</a:t>
            </a:r>
            <a:r>
              <a:rPr lang="en-GB" baseline="0" dirty="0" err="1" smtClean="0"/>
              <a:t>pac</a:t>
            </a:r>
            <a:r>
              <a:rPr lang="en-GB" baseline="0" dirty="0" smtClean="0"/>
              <a:t> to deliver.  12.1/12.3 option 6 with </a:t>
            </a:r>
            <a:r>
              <a:rPr lang="en-GB" baseline="0" dirty="0" err="1" smtClean="0"/>
              <a:t>xoserve</a:t>
            </a:r>
            <a:r>
              <a:rPr lang="en-GB" baseline="0" dirty="0" smtClean="0"/>
              <a:t>/</a:t>
            </a:r>
            <a:r>
              <a:rPr lang="en-GB" baseline="0" dirty="0" err="1" smtClean="0"/>
              <a:t>pac.</a:t>
            </a:r>
            <a:r>
              <a:rPr lang="en-GB" baseline="0" dirty="0" smtClean="0"/>
              <a:t> 3.2.2 option 10 covered under 4876.  1 option 4 covered under 4795.  12.1&amp;12.3 option 3 covered under 4876 . 3.2.8 option 5 covered under 4876. </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3 lines EON/Xoserve MOD = 12.1&amp;12.3 option 9a, 10, &amp; 11.</a:t>
            </a:r>
          </a:p>
          <a:p>
            <a:pPr marL="285684" indent="-285684">
              <a:buFont typeface="Arial" panose="020B0604020202020204" pitchFamily="34" charset="0"/>
              <a:buChar char="•"/>
            </a:pPr>
            <a:r>
              <a:rPr lang="en-GB" baseline="0" dirty="0" smtClean="0"/>
              <a:t>9 lines Scottish power sponsored mod – 12.2 options 2,3,4,5,6,7,8,9&amp;10.</a:t>
            </a:r>
          </a:p>
          <a:p>
            <a:pPr marL="285684" indent="-285684">
              <a:buFont typeface="Arial" panose="020B0604020202020204" pitchFamily="34" charset="0"/>
              <a:buChar char="•"/>
            </a:pPr>
            <a:r>
              <a:rPr lang="en-GB" baseline="0" dirty="0" smtClean="0"/>
              <a:t>2 lines BG sponsored mod 3.2.1 options 6,7 </a:t>
            </a:r>
          </a:p>
          <a:p>
            <a:pPr marL="285684" indent="-285684">
              <a:buFont typeface="Arial" panose="020B0604020202020204" pitchFamily="34" charset="0"/>
              <a:buChar char="•"/>
            </a:pPr>
            <a:r>
              <a:rPr lang="en-GB" baseline="0" dirty="0" smtClean="0"/>
              <a:t>1 line Total sponsored mod 3.2.1 option10.</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2 lines in progress = </a:t>
            </a:r>
          </a:p>
          <a:p>
            <a:pPr marL="285684" indent="-285684">
              <a:buFont typeface="Arial" panose="020B0604020202020204" pitchFamily="34" charset="0"/>
              <a:buChar char="•"/>
            </a:pPr>
            <a:r>
              <a:rPr lang="en-GB" baseline="0" dirty="0" smtClean="0"/>
              <a:t>1 ongoing engagement 12.1&amp;12.3 option 2, </a:t>
            </a:r>
          </a:p>
          <a:p>
            <a:pPr marL="285684" indent="-285684">
              <a:buFont typeface="Arial" panose="020B0604020202020204" pitchFamily="34" charset="0"/>
              <a:buChar char="•"/>
            </a:pPr>
            <a:r>
              <a:rPr lang="en-GB" baseline="0" dirty="0" smtClean="0"/>
              <a:t>1 CR in progress – 1 option 2 - CR4868 class 1&amp;2 read rejections</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21 lines for future review = </a:t>
            </a:r>
          </a:p>
          <a:p>
            <a:pPr marL="285684" indent="-285684">
              <a:buFont typeface="Arial" panose="020B0604020202020204" pitchFamily="34" charset="0"/>
              <a:buChar char="•"/>
            </a:pPr>
            <a:r>
              <a:rPr lang="en-GB" baseline="0" dirty="0" smtClean="0"/>
              <a:t>2 review April 3.2.2 option6, 7b. </a:t>
            </a:r>
          </a:p>
          <a:p>
            <a:pPr marL="285684" indent="-285684">
              <a:buFont typeface="Arial" panose="020B0604020202020204" pitchFamily="34" charset="0"/>
              <a:buChar char="•"/>
            </a:pPr>
            <a:r>
              <a:rPr lang="en-GB" baseline="0" dirty="0" smtClean="0"/>
              <a:t>4 review May 2 option 5 &amp; 6.  1 option 3. 1 option 7 with </a:t>
            </a:r>
            <a:r>
              <a:rPr lang="en-GB" baseline="0" dirty="0" err="1" smtClean="0"/>
              <a:t>xoserve</a:t>
            </a:r>
            <a:r>
              <a:rPr lang="en-GB" baseline="0" dirty="0" smtClean="0"/>
              <a:t>/</a:t>
            </a:r>
            <a:r>
              <a:rPr lang="en-GB" baseline="0" dirty="0" err="1" smtClean="0"/>
              <a:t>pac</a:t>
            </a:r>
            <a:r>
              <a:rPr lang="en-GB" baseline="0" dirty="0" smtClean="0"/>
              <a:t> to deliver </a:t>
            </a:r>
          </a:p>
          <a:p>
            <a:pPr marL="285684" indent="-285684" defTabSz="914295">
              <a:buFont typeface="Arial" panose="020B0604020202020204" pitchFamily="34" charset="0"/>
              <a:buChar char="•"/>
              <a:defRPr/>
            </a:pPr>
            <a:r>
              <a:rPr lang="en-GB" baseline="0" dirty="0" smtClean="0"/>
              <a:t>4 review July 3.2.1 option 11. 3.2.8 option 3 &amp; 4. 12.1&amp;12.3 option 4.</a:t>
            </a:r>
          </a:p>
          <a:p>
            <a:pPr marL="285684" indent="-285684" defTabSz="914295">
              <a:buFont typeface="Arial" panose="020B0604020202020204" pitchFamily="34" charset="0"/>
              <a:buChar char="•"/>
              <a:defRPr/>
            </a:pPr>
            <a:r>
              <a:rPr lang="en-GB" baseline="0" dirty="0" smtClean="0"/>
              <a:t>4 review November 3.1 option 6, 2 option 7.  3.1 option 5 &amp; 7. (1 CP in progress – CP4866 removal of validation on uncorrected read – review in Nov 3.1 option 7), (1 CP in progress - 3.1 option 5 – CP4853 manual workaround starts April 2019)</a:t>
            </a:r>
          </a:p>
          <a:p>
            <a:pPr marL="285684" indent="-285684">
              <a:buFont typeface="Arial" panose="020B0604020202020204" pitchFamily="34" charset="0"/>
              <a:buChar char="•"/>
            </a:pPr>
            <a:r>
              <a:rPr lang="en-GB" baseline="0" dirty="0" smtClean="0"/>
              <a:t>4 review December 3.2.8 option 7, 8 &amp; 9. 2 option 4.</a:t>
            </a:r>
          </a:p>
          <a:p>
            <a:pPr marL="285684" indent="-285684">
              <a:buFont typeface="Arial" panose="020B0604020202020204" pitchFamily="34" charset="0"/>
              <a:buChar char="•"/>
            </a:pPr>
            <a:r>
              <a:rPr lang="en-GB" baseline="0" dirty="0" smtClean="0"/>
              <a:t>2 review June 3.2.2 option 9. 1 option 9. </a:t>
            </a:r>
          </a:p>
          <a:p>
            <a:pPr marL="285684" indent="-285684">
              <a:buFont typeface="Arial" panose="020B0604020202020204" pitchFamily="34" charset="0"/>
              <a:buChar char="•"/>
            </a:pPr>
            <a:r>
              <a:rPr lang="en-GB" baseline="0" dirty="0" smtClean="0"/>
              <a:t>1 review August 1 option 6.</a:t>
            </a:r>
          </a:p>
          <a:p>
            <a:pPr marL="285684" indent="-285684">
              <a:buFont typeface="Arial" panose="020B0604020202020204" pitchFamily="34" charset="0"/>
              <a:buChar char="•"/>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 y="741363"/>
            <a:ext cx="6573838" cy="36988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2AB153-0E0F-446F-859E-EF32ACF4AA92}" type="slidenum">
              <a:rPr lang="en-GB" smtClean="0"/>
              <a:t>6</a:t>
            </a:fld>
            <a:endParaRPr lang="en-GB" dirty="0"/>
          </a:p>
        </p:txBody>
      </p:sp>
    </p:spTree>
    <p:extLst>
      <p:ext uri="{BB962C8B-B14F-4D97-AF65-F5344CB8AC3E}">
        <p14:creationId xmlns:p14="http://schemas.microsoft.com/office/powerpoint/2010/main" val="3704034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 y="741363"/>
            <a:ext cx="6573838" cy="36988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2AB153-0E0F-446F-859E-EF32ACF4AA92}" type="slidenum">
              <a:rPr lang="en-GB" smtClean="0"/>
              <a:t>7</a:t>
            </a:fld>
            <a:endParaRPr lang="en-GB" dirty="0"/>
          </a:p>
        </p:txBody>
      </p:sp>
    </p:spTree>
    <p:extLst>
      <p:ext uri="{BB962C8B-B14F-4D97-AF65-F5344CB8AC3E}">
        <p14:creationId xmlns:p14="http://schemas.microsoft.com/office/powerpoint/2010/main" val="40502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51384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9</a:t>
            </a:fld>
            <a:endParaRPr lang="en-GB" dirty="0"/>
          </a:p>
        </p:txBody>
      </p:sp>
    </p:spTree>
    <p:extLst>
      <p:ext uri="{BB962C8B-B14F-4D97-AF65-F5344CB8AC3E}">
        <p14:creationId xmlns:p14="http://schemas.microsoft.com/office/powerpoint/2010/main" val="2363476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a:t>
            </a:r>
            <a:r>
              <a:rPr lang="en-GB" dirty="0" smtClean="0"/>
              <a:t>DSC </a:t>
            </a:r>
            <a:r>
              <a:rPr lang="en-GB" dirty="0" err="1" smtClean="0"/>
              <a:t>CoMC</a:t>
            </a:r>
            <a:r>
              <a:rPr lang="en-GB" dirty="0" smtClean="0"/>
              <a:t> 01/05/19</a:t>
            </a:r>
            <a:endParaRPr lang="en-GB" dirty="0"/>
          </a:p>
        </p:txBody>
      </p:sp>
    </p:spTree>
    <p:extLst>
      <p:ext uri="{BB962C8B-B14F-4D97-AF65-F5344CB8AC3E}">
        <p14:creationId xmlns:p14="http://schemas.microsoft.com/office/powerpoint/2010/main" val="4153817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xmlns=""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4208340346"/>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e 6">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3243757056"/>
              </p:ext>
            </p:extLst>
          </p:nvPr>
        </p:nvGraphicFramePr>
        <p:xfrm>
          <a:off x="238160" y="2376671"/>
          <a:ext cx="3483103" cy="2307699"/>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xmlns="" val="20000"/>
                    </a:ext>
                  </a:extLst>
                </a:gridCol>
                <a:gridCol w="648072">
                  <a:extLst>
                    <a:ext uri="{9D8B030D-6E8A-4147-A177-3AD203B41FA5}">
                      <a16:colId xmlns:a16="http://schemas.microsoft.com/office/drawing/2014/main" xmlns="" val="20002"/>
                    </a:ext>
                  </a:extLst>
                </a:gridCol>
                <a:gridCol w="504055">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a:t>
                      </a:r>
                      <a:r>
                        <a:rPr lang="en-GB" sz="800" kern="1200" baseline="0" dirty="0">
                          <a:solidFill>
                            <a:schemeClr val="tx2"/>
                          </a:solidFill>
                          <a:latin typeface="+mj-lt"/>
                          <a:ea typeface="Calibri" panose="020F0502020204030204" pitchFamily="34" charset="0"/>
                          <a:cs typeface="Times New Roman" panose="02020603050405020304" pitchFamily="18" charset="0"/>
                        </a:rPr>
                        <a:t> UIG working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25/03/19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March Change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13/03/19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March Contract</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a:t>
                      </a:r>
                      <a:r>
                        <a:rPr lang="en-GB" sz="800" kern="1200" baseline="0" dirty="0">
                          <a:solidFill>
                            <a:schemeClr val="tx2"/>
                          </a:solidFill>
                          <a:latin typeface="+mj-lt"/>
                          <a:ea typeface="Calibri" panose="020F0502020204030204" pitchFamily="34" charset="0"/>
                          <a:cs typeface="Times New Roman" panose="02020603050405020304" pitchFamily="18" charset="0"/>
                        </a:rPr>
                        <a:t>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Support Modification</a:t>
                      </a:r>
                      <a:r>
                        <a:rPr lang="en-GB" sz="800" kern="1200" baseline="0" dirty="0">
                          <a:solidFill>
                            <a:schemeClr val="tx2"/>
                          </a:solidFill>
                          <a:latin typeface="+mj-lt"/>
                          <a:ea typeface="Calibri" panose="020F0502020204030204" pitchFamily="34" charset="0"/>
                          <a:cs typeface="Times New Roman" panose="02020603050405020304" pitchFamily="18" charset="0"/>
                        </a:rPr>
                        <a:t> Development – </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All draft modifications have allocated  sponsors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08/04/19 - 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Attend</a:t>
                      </a:r>
                      <a:r>
                        <a:rPr lang="en-GB" sz="800" b="0" kern="1200" baseline="0" dirty="0">
                          <a:solidFill>
                            <a:schemeClr val="tx2"/>
                          </a:solidFill>
                          <a:latin typeface="+mj-lt"/>
                          <a:ea typeface="Calibri" panose="020F0502020204030204" pitchFamily="34" charset="0"/>
                          <a:cs typeface="Times New Roman" panose="02020603050405020304" pitchFamily="18" charset="0"/>
                        </a:rPr>
                        <a:t> April Change Management Committee</a:t>
                      </a:r>
                      <a:endParaRPr lang="en-GB" sz="800" b="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10/04/19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Final walk through of AUG weighting</a:t>
                      </a:r>
                      <a:r>
                        <a:rPr lang="en-GB" sz="800" b="0" kern="1200" baseline="0" dirty="0">
                          <a:solidFill>
                            <a:schemeClr val="tx2"/>
                          </a:solidFill>
                          <a:latin typeface="+mj-lt"/>
                          <a:ea typeface="Calibri" panose="020F0502020204030204" pitchFamily="34" charset="0"/>
                          <a:cs typeface="Times New Roman" panose="02020603050405020304" pitchFamily="18" charset="0"/>
                        </a:rPr>
                        <a:t> factors (teleconference)  for vote</a:t>
                      </a:r>
                      <a:endParaRPr lang="en-GB" sz="800" b="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12/04/19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8" name="Table 7">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577512242"/>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bl>
          </a:graphicData>
        </a:graphic>
      </p:graphicFrame>
      <p:sp>
        <p:nvSpPr>
          <p:cNvPr id="9" name="TextBox 8">
            <a:extLst>
              <a:ext uri="{FF2B5EF4-FFF2-40B4-BE49-F238E27FC236}">
                <a16:creationId xmlns:a16="http://schemas.microsoft.com/office/drawing/2014/main" xmlns=""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976079572"/>
              </p:ext>
            </p:extLst>
          </p:nvPr>
        </p:nvGraphicFramePr>
        <p:xfrm>
          <a:off x="4355976" y="2646030"/>
          <a:ext cx="3528392" cy="2157968"/>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xmlns="" val="20000"/>
                    </a:ext>
                  </a:extLst>
                </a:gridCol>
                <a:gridCol w="693360">
                  <a:extLst>
                    <a:ext uri="{9D8B030D-6E8A-4147-A177-3AD203B41FA5}">
                      <a16:colId xmlns:a16="http://schemas.microsoft.com/office/drawing/2014/main" xmlns="" val="20001"/>
                    </a:ext>
                  </a:extLst>
                </a:gridCol>
                <a:gridCol w="504056">
                  <a:extLst>
                    <a:ext uri="{9D8B030D-6E8A-4147-A177-3AD203B41FA5}">
                      <a16:colId xmlns:a16="http://schemas.microsoft.com/office/drawing/2014/main" xmlns=""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29/04/19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smtClean="0">
                          <a:solidFill>
                            <a:schemeClr val="tx2"/>
                          </a:solidFill>
                          <a:latin typeface="+mj-lt"/>
                          <a:ea typeface="Calibri" panose="020F0502020204030204" pitchFamily="34" charset="0"/>
                          <a:cs typeface="Times New Roman" panose="02020603050405020304" pitchFamily="18" charset="0"/>
                        </a:rPr>
                        <a:t>April UIG</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a:t>
                      </a:r>
                      <a:r>
                        <a:rPr lang="en-GB" sz="800" kern="1200" baseline="0" dirty="0">
                          <a:solidFill>
                            <a:schemeClr val="tx2"/>
                          </a:solidFill>
                          <a:latin typeface="+mj-lt"/>
                          <a:ea typeface="Calibri" panose="020F0502020204030204" pitchFamily="34" charset="0"/>
                          <a:cs typeface="Times New Roman" panose="02020603050405020304" pitchFamily="18" charset="0"/>
                        </a:rPr>
                        <a:t>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29/04/19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3.2.5 Modification(s)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29/04/19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01/05/19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Customer Training Day - UIG</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03/05/19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Change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 Contract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15/05/19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May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21/05/19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714136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a:t>
            </a:r>
            <a:r>
              <a:rPr lang="en-GB" dirty="0" smtClean="0"/>
              <a:t>Page new</a:t>
            </a:r>
            <a:endParaRPr lang="en-GB" dirty="0"/>
          </a:p>
        </p:txBody>
      </p:sp>
      <p:sp>
        <p:nvSpPr>
          <p:cNvPr id="15" name="Rectangle 14">
            <a:extLst>
              <a:ext uri="{FF2B5EF4-FFF2-40B4-BE49-F238E27FC236}">
                <a16:creationId xmlns:a16="http://schemas.microsoft.com/office/drawing/2014/main" xmlns=""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xmlns=""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xmlns=""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xmlns=""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xmlns=""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xmlns=""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xmlns=""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smtClean="0"/>
              <a:t>Governance</a:t>
            </a:r>
            <a:endParaRPr lang="en-US" sz="600" dirty="0"/>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xmlns=""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xmlns="" id="{67DD9588-713D-6541-B74F-36D3C98AF17D}"/>
              </a:ext>
            </a:extLst>
          </p:cNvPr>
          <p:cNvGraphicFramePr>
            <a:graphicFrameLocks noGrp="1"/>
          </p:cNvGraphicFramePr>
          <p:nvPr>
            <p:extLst>
              <p:ext uri="{D42A27DB-BD31-4B8C-83A1-F6EECF244321}">
                <p14:modId xmlns:p14="http://schemas.microsoft.com/office/powerpoint/2010/main" val="3408768137"/>
              </p:ext>
            </p:extLst>
          </p:nvPr>
        </p:nvGraphicFramePr>
        <p:xfrm>
          <a:off x="162128" y="722977"/>
          <a:ext cx="8080835" cy="4010600"/>
        </p:xfrm>
        <a:graphic>
          <a:graphicData uri="http://schemas.openxmlformats.org/drawingml/2006/table">
            <a:tbl>
              <a:tblPr firstRow="1" bandRow="1">
                <a:tableStyleId>{69CF1AB2-1976-4502-BF36-3FF5EA218861}</a:tableStyleId>
              </a:tblPr>
              <a:tblGrid>
                <a:gridCol w="166298">
                  <a:extLst>
                    <a:ext uri="{9D8B030D-6E8A-4147-A177-3AD203B41FA5}">
                      <a16:colId xmlns:a16="http://schemas.microsoft.com/office/drawing/2014/main" xmlns="" val="4177888447"/>
                    </a:ext>
                  </a:extLst>
                </a:gridCol>
                <a:gridCol w="293131">
                  <a:extLst>
                    <a:ext uri="{9D8B030D-6E8A-4147-A177-3AD203B41FA5}">
                      <a16:colId xmlns:a16="http://schemas.microsoft.com/office/drawing/2014/main" xmlns="" val="3013069579"/>
                    </a:ext>
                  </a:extLst>
                </a:gridCol>
                <a:gridCol w="293131">
                  <a:extLst>
                    <a:ext uri="{9D8B030D-6E8A-4147-A177-3AD203B41FA5}">
                      <a16:colId xmlns:a16="http://schemas.microsoft.com/office/drawing/2014/main" xmlns="" val="1475387405"/>
                    </a:ext>
                  </a:extLst>
                </a:gridCol>
                <a:gridCol w="293131">
                  <a:extLst>
                    <a:ext uri="{9D8B030D-6E8A-4147-A177-3AD203B41FA5}">
                      <a16:colId xmlns:a16="http://schemas.microsoft.com/office/drawing/2014/main" xmlns="" val="4167404248"/>
                    </a:ext>
                  </a:extLst>
                </a:gridCol>
                <a:gridCol w="293131">
                  <a:extLst>
                    <a:ext uri="{9D8B030D-6E8A-4147-A177-3AD203B41FA5}">
                      <a16:colId xmlns:a16="http://schemas.microsoft.com/office/drawing/2014/main" xmlns="" val="1882720330"/>
                    </a:ext>
                  </a:extLst>
                </a:gridCol>
                <a:gridCol w="293131"/>
                <a:gridCol w="293131">
                  <a:extLst>
                    <a:ext uri="{9D8B030D-6E8A-4147-A177-3AD203B41FA5}">
                      <a16:colId xmlns:a16="http://schemas.microsoft.com/office/drawing/2014/main" xmlns="" val="20006"/>
                    </a:ext>
                  </a:extLst>
                </a:gridCol>
                <a:gridCol w="293131">
                  <a:extLst>
                    <a:ext uri="{9D8B030D-6E8A-4147-A177-3AD203B41FA5}">
                      <a16:colId xmlns:a16="http://schemas.microsoft.com/office/drawing/2014/main" xmlns="" val="20007"/>
                    </a:ext>
                  </a:extLst>
                </a:gridCol>
                <a:gridCol w="293131">
                  <a:extLst>
                    <a:ext uri="{9D8B030D-6E8A-4147-A177-3AD203B41FA5}">
                      <a16:colId xmlns:a16="http://schemas.microsoft.com/office/drawing/2014/main" xmlns="" val="20008"/>
                    </a:ext>
                  </a:extLst>
                </a:gridCol>
                <a:gridCol w="293131"/>
                <a:gridCol w="293131">
                  <a:extLst>
                    <a:ext uri="{9D8B030D-6E8A-4147-A177-3AD203B41FA5}">
                      <a16:colId xmlns:a16="http://schemas.microsoft.com/office/drawing/2014/main" xmlns="" val="20010"/>
                    </a:ext>
                  </a:extLst>
                </a:gridCol>
                <a:gridCol w="293131">
                  <a:extLst>
                    <a:ext uri="{9D8B030D-6E8A-4147-A177-3AD203B41FA5}">
                      <a16:colId xmlns:a16="http://schemas.microsoft.com/office/drawing/2014/main" xmlns="" val="20011"/>
                    </a:ext>
                  </a:extLst>
                </a:gridCol>
                <a:gridCol w="293131">
                  <a:extLst>
                    <a:ext uri="{9D8B030D-6E8A-4147-A177-3AD203B41FA5}">
                      <a16:colId xmlns:a16="http://schemas.microsoft.com/office/drawing/2014/main" xmlns="" val="20012"/>
                    </a:ext>
                  </a:extLst>
                </a:gridCol>
                <a:gridCol w="293131"/>
                <a:gridCol w="293131">
                  <a:extLst>
                    <a:ext uri="{9D8B030D-6E8A-4147-A177-3AD203B41FA5}">
                      <a16:colId xmlns:a16="http://schemas.microsoft.com/office/drawing/2014/main" xmlns="" val="20015"/>
                    </a:ext>
                  </a:extLst>
                </a:gridCol>
                <a:gridCol w="293131">
                  <a:extLst>
                    <a:ext uri="{9D8B030D-6E8A-4147-A177-3AD203B41FA5}">
                      <a16:colId xmlns:a16="http://schemas.microsoft.com/office/drawing/2014/main" xmlns="" val="20016"/>
                    </a:ext>
                  </a:extLst>
                </a:gridCol>
                <a:gridCol w="293131">
                  <a:extLst>
                    <a:ext uri="{9D8B030D-6E8A-4147-A177-3AD203B41FA5}">
                      <a16:colId xmlns:a16="http://schemas.microsoft.com/office/drawing/2014/main" xmlns="" val="20017"/>
                    </a:ext>
                  </a:extLst>
                </a:gridCol>
                <a:gridCol w="293131">
                  <a:extLst>
                    <a:ext uri="{9D8B030D-6E8A-4147-A177-3AD203B41FA5}">
                      <a16:colId xmlns:a16="http://schemas.microsoft.com/office/drawing/2014/main" xmlns="" val="20023"/>
                    </a:ext>
                  </a:extLst>
                </a:gridCol>
                <a:gridCol w="293131"/>
                <a:gridCol w="293131">
                  <a:extLst>
                    <a:ext uri="{9D8B030D-6E8A-4147-A177-3AD203B41FA5}">
                      <a16:colId xmlns:a16="http://schemas.microsoft.com/office/drawing/2014/main" xmlns="" val="20019"/>
                    </a:ext>
                  </a:extLst>
                </a:gridCol>
                <a:gridCol w="293131">
                  <a:extLst>
                    <a:ext uri="{9D8B030D-6E8A-4147-A177-3AD203B41FA5}">
                      <a16:colId xmlns:a16="http://schemas.microsoft.com/office/drawing/2014/main" xmlns="" val="20020"/>
                    </a:ext>
                  </a:extLst>
                </a:gridCol>
                <a:gridCol w="293131">
                  <a:extLst>
                    <a:ext uri="{9D8B030D-6E8A-4147-A177-3AD203B41FA5}">
                      <a16:colId xmlns:a16="http://schemas.microsoft.com/office/drawing/2014/main" xmlns="" val="20021"/>
                    </a:ext>
                  </a:extLst>
                </a:gridCol>
                <a:gridCol w="293131"/>
                <a:gridCol w="293131">
                  <a:extLst>
                    <a:ext uri="{9D8B030D-6E8A-4147-A177-3AD203B41FA5}">
                      <a16:colId xmlns:a16="http://schemas.microsoft.com/office/drawing/2014/main" xmlns="" val="20024"/>
                    </a:ext>
                  </a:extLst>
                </a:gridCol>
                <a:gridCol w="293131">
                  <a:extLst>
                    <a:ext uri="{9D8B030D-6E8A-4147-A177-3AD203B41FA5}">
                      <a16:colId xmlns:a16="http://schemas.microsoft.com/office/drawing/2014/main" xmlns="" val="20025"/>
                    </a:ext>
                  </a:extLst>
                </a:gridCol>
                <a:gridCol w="293131">
                  <a:extLst>
                    <a:ext uri="{9D8B030D-6E8A-4147-A177-3AD203B41FA5}">
                      <a16:colId xmlns:a16="http://schemas.microsoft.com/office/drawing/2014/main" xmlns="" val="20026"/>
                    </a:ext>
                  </a:extLst>
                </a:gridCol>
                <a:gridCol w="293131"/>
                <a:gridCol w="293131"/>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April</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May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June</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July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August</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September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01/04</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08/04</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06/05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13/05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20/05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27/05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05/08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12/08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19/08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26/08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02/09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09/09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16/09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23/09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30/09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1149007"/>
                  </a:ext>
                </a:extLst>
              </a:tr>
            </a:tbl>
          </a:graphicData>
        </a:graphic>
      </p:graphicFrame>
      <p:sp>
        <p:nvSpPr>
          <p:cNvPr id="29" name="Rectangle 28">
            <a:extLst>
              <a:ext uri="{FF2B5EF4-FFF2-40B4-BE49-F238E27FC236}">
                <a16:creationId xmlns:a16="http://schemas.microsoft.com/office/drawing/2014/main" xmlns="" id="{F3EB2757-1D02-F943-B54B-ECECCBAAC990}"/>
              </a:ext>
            </a:extLst>
          </p:cNvPr>
          <p:cNvSpPr/>
          <p:nvPr/>
        </p:nvSpPr>
        <p:spPr>
          <a:xfrm>
            <a:off x="323528" y="3291830"/>
            <a:ext cx="7632848"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a16="http://schemas.microsoft.com/office/drawing/2014/main" xmlns="" id="{8B803917-08C4-B347-AB2A-57446C6406BD}"/>
              </a:ext>
            </a:extLst>
          </p:cNvPr>
          <p:cNvSpPr/>
          <p:nvPr/>
        </p:nvSpPr>
        <p:spPr>
          <a:xfrm>
            <a:off x="323528" y="2438754"/>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a16="http://schemas.microsoft.com/office/drawing/2014/main" xmlns="" id="{72FAFA24-C1FC-B24F-9807-690D8DF306C9}"/>
              </a:ext>
            </a:extLst>
          </p:cNvPr>
          <p:cNvSpPr/>
          <p:nvPr/>
        </p:nvSpPr>
        <p:spPr>
          <a:xfrm>
            <a:off x="323528" y="2715765"/>
            <a:ext cx="7632848"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xmlns="" id="{8B803917-08C4-B347-AB2A-57446C6406BD}"/>
              </a:ext>
            </a:extLst>
          </p:cNvPr>
          <p:cNvSpPr/>
          <p:nvPr/>
        </p:nvSpPr>
        <p:spPr>
          <a:xfrm>
            <a:off x="323528" y="2094954"/>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75" name="Rectangle 74">
            <a:extLst>
              <a:ext uri="{FF2B5EF4-FFF2-40B4-BE49-F238E27FC236}">
                <a16:creationId xmlns:a16="http://schemas.microsoft.com/office/drawing/2014/main" xmlns="" id="{8B803917-08C4-B347-AB2A-57446C6406BD}"/>
              </a:ext>
            </a:extLst>
          </p:cNvPr>
          <p:cNvSpPr/>
          <p:nvPr/>
        </p:nvSpPr>
        <p:spPr>
          <a:xfrm>
            <a:off x="611560" y="3555438"/>
            <a:ext cx="907546" cy="3844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Draft Mods to support recommendations</a:t>
            </a:r>
          </a:p>
        </p:txBody>
      </p:sp>
      <p:sp>
        <p:nvSpPr>
          <p:cNvPr id="47" name="Rectangle 46">
            <a:extLst>
              <a:ext uri="{FF2B5EF4-FFF2-40B4-BE49-F238E27FC236}">
                <a16:creationId xmlns:a16="http://schemas.microsoft.com/office/drawing/2014/main" xmlns="" id="{8B803917-08C4-B347-AB2A-57446C6406BD}"/>
              </a:ext>
            </a:extLst>
          </p:cNvPr>
          <p:cNvSpPr/>
          <p:nvPr/>
        </p:nvSpPr>
        <p:spPr>
          <a:xfrm>
            <a:off x="323528" y="3003798"/>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48" name="Triangle 123">
            <a:extLst>
              <a:ext uri="{FF2B5EF4-FFF2-40B4-BE49-F238E27FC236}">
                <a16:creationId xmlns:a16="http://schemas.microsoft.com/office/drawing/2014/main" xmlns="" id="{6F9210BC-760F-B640-8FBC-6D5BC3A96AFB}"/>
              </a:ext>
            </a:extLst>
          </p:cNvPr>
          <p:cNvSpPr/>
          <p:nvPr/>
        </p:nvSpPr>
        <p:spPr>
          <a:xfrm>
            <a:off x="78013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49" name="TextBox 48">
            <a:extLst>
              <a:ext uri="{FF2B5EF4-FFF2-40B4-BE49-F238E27FC236}">
                <a16:creationId xmlns:a16="http://schemas.microsoft.com/office/drawing/2014/main" xmlns="" id="{6ECF800B-C755-FD4C-8704-BB42D910CD1F}"/>
              </a:ext>
            </a:extLst>
          </p:cNvPr>
          <p:cNvSpPr txBox="1"/>
          <p:nvPr/>
        </p:nvSpPr>
        <p:spPr>
          <a:xfrm>
            <a:off x="46754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10/04 DSC ChMC</a:t>
            </a:r>
          </a:p>
        </p:txBody>
      </p:sp>
      <p:sp>
        <p:nvSpPr>
          <p:cNvPr id="50" name="TextBox 49">
            <a:extLst>
              <a:ext uri="{FF2B5EF4-FFF2-40B4-BE49-F238E27FC236}">
                <a16:creationId xmlns:a16="http://schemas.microsoft.com/office/drawing/2014/main" xmlns="" id="{8DE52843-4138-1442-9B64-C4E1D836BDAC}"/>
              </a:ext>
            </a:extLst>
          </p:cNvPr>
          <p:cNvSpPr txBox="1"/>
          <p:nvPr/>
        </p:nvSpPr>
        <p:spPr>
          <a:xfrm>
            <a:off x="1564257"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29/4 Exec Summary </a:t>
            </a:r>
          </a:p>
        </p:txBody>
      </p:sp>
      <p:sp>
        <p:nvSpPr>
          <p:cNvPr id="53" name="Diamond 52">
            <a:extLst>
              <a:ext uri="{FF2B5EF4-FFF2-40B4-BE49-F238E27FC236}">
                <a16:creationId xmlns:a16="http://schemas.microsoft.com/office/drawing/2014/main" xmlns="" id="{386EECE8-E9BF-8E4C-B2B2-6087159F6123}"/>
              </a:ext>
            </a:extLst>
          </p:cNvPr>
          <p:cNvSpPr/>
          <p:nvPr/>
        </p:nvSpPr>
        <p:spPr>
          <a:xfrm>
            <a:off x="1519106"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54" name="Triangle 123">
            <a:extLst>
              <a:ext uri="{FF2B5EF4-FFF2-40B4-BE49-F238E27FC236}">
                <a16:creationId xmlns:a16="http://schemas.microsoft.com/office/drawing/2014/main" xmlns="" id="{6F9210BC-760F-B640-8FBC-6D5BC3A96AFB}"/>
              </a:ext>
            </a:extLst>
          </p:cNvPr>
          <p:cNvSpPr/>
          <p:nvPr/>
        </p:nvSpPr>
        <p:spPr>
          <a:xfrm>
            <a:off x="1932258"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a16="http://schemas.microsoft.com/office/drawing/2014/main" xmlns="" id="{6ECF800B-C755-FD4C-8704-BB42D910CD1F}"/>
              </a:ext>
            </a:extLst>
          </p:cNvPr>
          <p:cNvSpPr txBox="1"/>
          <p:nvPr/>
        </p:nvSpPr>
        <p:spPr>
          <a:xfrm>
            <a:off x="1619672"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a16="http://schemas.microsoft.com/office/drawing/2014/main" xmlns="" id="{6F9210BC-760F-B640-8FBC-6D5BC3A96AFB}"/>
              </a:ext>
            </a:extLst>
          </p:cNvPr>
          <p:cNvSpPr/>
          <p:nvPr/>
        </p:nvSpPr>
        <p:spPr>
          <a:xfrm>
            <a:off x="357080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a16="http://schemas.microsoft.com/office/drawing/2014/main" xmlns="" id="{6ECF800B-C755-FD4C-8704-BB42D910CD1F}"/>
              </a:ext>
            </a:extLst>
          </p:cNvPr>
          <p:cNvSpPr txBox="1"/>
          <p:nvPr/>
        </p:nvSpPr>
        <p:spPr>
          <a:xfrm>
            <a:off x="325821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67" name="TextBox 66">
            <a:extLst>
              <a:ext uri="{FF2B5EF4-FFF2-40B4-BE49-F238E27FC236}">
                <a16:creationId xmlns:a16="http://schemas.microsoft.com/office/drawing/2014/main" xmlns="" id="{8DE52843-4138-1442-9B64-C4E1D836BDAC}"/>
              </a:ext>
            </a:extLst>
          </p:cNvPr>
          <p:cNvSpPr txBox="1"/>
          <p:nvPr/>
        </p:nvSpPr>
        <p:spPr>
          <a:xfrm>
            <a:off x="1475656" y="4392274"/>
            <a:ext cx="729436"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03/05 Attend Customer Training Day</a:t>
            </a:r>
          </a:p>
        </p:txBody>
      </p:sp>
      <p:sp>
        <p:nvSpPr>
          <p:cNvPr id="70" name="Diamond 69">
            <a:extLst>
              <a:ext uri="{FF2B5EF4-FFF2-40B4-BE49-F238E27FC236}">
                <a16:creationId xmlns:a16="http://schemas.microsoft.com/office/drawing/2014/main" xmlns="" id="{650F2950-62D4-654B-A968-D32695357EDC}"/>
              </a:ext>
            </a:extLst>
          </p:cNvPr>
          <p:cNvSpPr/>
          <p:nvPr/>
        </p:nvSpPr>
        <p:spPr>
          <a:xfrm>
            <a:off x="1619672" y="4608298"/>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endParaRPr lang="en-US" sz="600" kern="0" dirty="0">
              <a:solidFill>
                <a:srgbClr val="000000"/>
              </a:solidFill>
              <a:ea typeface="ＭＳ Ｐゴシック" pitchFamily="34" charset="-128"/>
            </a:endParaRPr>
          </a:p>
        </p:txBody>
      </p:sp>
      <p:sp>
        <p:nvSpPr>
          <p:cNvPr id="73" name="Triangle 123">
            <a:extLst>
              <a:ext uri="{FF2B5EF4-FFF2-40B4-BE49-F238E27FC236}">
                <a16:creationId xmlns:a16="http://schemas.microsoft.com/office/drawing/2014/main" xmlns="" id="{6F9210BC-760F-B640-8FBC-6D5BC3A96AFB}"/>
              </a:ext>
            </a:extLst>
          </p:cNvPr>
          <p:cNvSpPr/>
          <p:nvPr/>
        </p:nvSpPr>
        <p:spPr>
          <a:xfrm>
            <a:off x="593239"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4" name="TextBox 73">
            <a:extLst>
              <a:ext uri="{FF2B5EF4-FFF2-40B4-BE49-F238E27FC236}">
                <a16:creationId xmlns:a16="http://schemas.microsoft.com/office/drawing/2014/main" xmlns="" id="{6ECF800B-C755-FD4C-8704-BB42D910CD1F}"/>
              </a:ext>
            </a:extLst>
          </p:cNvPr>
          <p:cNvSpPr txBox="1"/>
          <p:nvPr/>
        </p:nvSpPr>
        <p:spPr>
          <a:xfrm>
            <a:off x="251520" y="4243265"/>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08/04 UIG WG</a:t>
            </a:r>
          </a:p>
        </p:txBody>
      </p:sp>
      <p:sp>
        <p:nvSpPr>
          <p:cNvPr id="76" name="Triangle 123">
            <a:extLst>
              <a:ext uri="{FF2B5EF4-FFF2-40B4-BE49-F238E27FC236}">
                <a16:creationId xmlns:a16="http://schemas.microsoft.com/office/drawing/2014/main" xmlns="" id="{6F9210BC-760F-B640-8FBC-6D5BC3A96AFB}"/>
              </a:ext>
            </a:extLst>
          </p:cNvPr>
          <p:cNvSpPr/>
          <p:nvPr/>
        </p:nvSpPr>
        <p:spPr>
          <a:xfrm>
            <a:off x="1500211"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2" name="TextBox 81">
            <a:extLst>
              <a:ext uri="{FF2B5EF4-FFF2-40B4-BE49-F238E27FC236}">
                <a16:creationId xmlns:a16="http://schemas.microsoft.com/office/drawing/2014/main" xmlns="" id="{6ECF800B-C755-FD4C-8704-BB42D910CD1F}"/>
              </a:ext>
            </a:extLst>
          </p:cNvPr>
          <p:cNvSpPr txBox="1"/>
          <p:nvPr/>
        </p:nvSpPr>
        <p:spPr>
          <a:xfrm>
            <a:off x="1259632" y="4272428"/>
            <a:ext cx="57586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29/04 UIG WG</a:t>
            </a:r>
          </a:p>
        </p:txBody>
      </p:sp>
      <p:sp>
        <p:nvSpPr>
          <p:cNvPr id="83" name="Triangle 123">
            <a:extLst>
              <a:ext uri="{FF2B5EF4-FFF2-40B4-BE49-F238E27FC236}">
                <a16:creationId xmlns:a16="http://schemas.microsoft.com/office/drawing/2014/main" xmlns="" id="{6F9210BC-760F-B640-8FBC-6D5BC3A96AFB}"/>
              </a:ext>
            </a:extLst>
          </p:cNvPr>
          <p:cNvSpPr/>
          <p:nvPr/>
        </p:nvSpPr>
        <p:spPr>
          <a:xfrm>
            <a:off x="2364306"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a16="http://schemas.microsoft.com/office/drawing/2014/main" xmlns="" id="{6ECF800B-C755-FD4C-8704-BB42D910CD1F}"/>
              </a:ext>
            </a:extLst>
          </p:cNvPr>
          <p:cNvSpPr txBox="1"/>
          <p:nvPr/>
        </p:nvSpPr>
        <p:spPr>
          <a:xfrm>
            <a:off x="2123728" y="4272428"/>
            <a:ext cx="59370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21/05 UIG WG</a:t>
            </a:r>
          </a:p>
        </p:txBody>
      </p:sp>
      <p:sp>
        <p:nvSpPr>
          <p:cNvPr id="85" name="Triangle 123">
            <a:extLst>
              <a:ext uri="{FF2B5EF4-FFF2-40B4-BE49-F238E27FC236}">
                <a16:creationId xmlns:a16="http://schemas.microsoft.com/office/drawing/2014/main" xmlns="" id="{6F9210BC-760F-B640-8FBC-6D5BC3A96AFB}"/>
              </a:ext>
            </a:extLst>
          </p:cNvPr>
          <p:cNvSpPr/>
          <p:nvPr/>
        </p:nvSpPr>
        <p:spPr>
          <a:xfrm>
            <a:off x="3858832"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a16="http://schemas.microsoft.com/office/drawing/2014/main" xmlns="" id="{6ECF800B-C755-FD4C-8704-BB42D910CD1F}"/>
              </a:ext>
            </a:extLst>
          </p:cNvPr>
          <p:cNvSpPr txBox="1"/>
          <p:nvPr/>
        </p:nvSpPr>
        <p:spPr>
          <a:xfrm>
            <a:off x="3563888" y="4272428"/>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7" name="Triangle 123">
            <a:extLst>
              <a:ext uri="{FF2B5EF4-FFF2-40B4-BE49-F238E27FC236}">
                <a16:creationId xmlns:a16="http://schemas.microsoft.com/office/drawing/2014/main" xmlns="" id="{6F9210BC-760F-B640-8FBC-6D5BC3A96AFB}"/>
              </a:ext>
            </a:extLst>
          </p:cNvPr>
          <p:cNvSpPr/>
          <p:nvPr/>
        </p:nvSpPr>
        <p:spPr>
          <a:xfrm>
            <a:off x="1698592"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8" name="TextBox 87">
            <a:extLst>
              <a:ext uri="{FF2B5EF4-FFF2-40B4-BE49-F238E27FC236}">
                <a16:creationId xmlns:a16="http://schemas.microsoft.com/office/drawing/2014/main" xmlns="" id="{6ECF800B-C755-FD4C-8704-BB42D910CD1F}"/>
              </a:ext>
            </a:extLst>
          </p:cNvPr>
          <p:cNvSpPr txBox="1"/>
          <p:nvPr/>
        </p:nvSpPr>
        <p:spPr>
          <a:xfrm>
            <a:off x="1356873"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01/05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89" name="Triangle 123">
            <a:extLst>
              <a:ext uri="{FF2B5EF4-FFF2-40B4-BE49-F238E27FC236}">
                <a16:creationId xmlns:a16="http://schemas.microsoft.com/office/drawing/2014/main" xmlns="" id="{6F9210BC-760F-B640-8FBC-6D5BC3A96AFB}"/>
              </a:ext>
            </a:extLst>
          </p:cNvPr>
          <p:cNvSpPr/>
          <p:nvPr/>
        </p:nvSpPr>
        <p:spPr>
          <a:xfrm>
            <a:off x="2177415"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a16="http://schemas.microsoft.com/office/drawing/2014/main" xmlns="" id="{6ECF800B-C755-FD4C-8704-BB42D910CD1F}"/>
              </a:ext>
            </a:extLst>
          </p:cNvPr>
          <p:cNvSpPr txBox="1"/>
          <p:nvPr/>
        </p:nvSpPr>
        <p:spPr>
          <a:xfrm>
            <a:off x="1835696"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91" name="Triangle 123">
            <a:extLst>
              <a:ext uri="{FF2B5EF4-FFF2-40B4-BE49-F238E27FC236}">
                <a16:creationId xmlns:a16="http://schemas.microsoft.com/office/drawing/2014/main" xmlns="" id="{6F9210BC-760F-B640-8FBC-6D5BC3A96AFB}"/>
              </a:ext>
            </a:extLst>
          </p:cNvPr>
          <p:cNvSpPr/>
          <p:nvPr/>
        </p:nvSpPr>
        <p:spPr>
          <a:xfrm>
            <a:off x="3498792"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a16="http://schemas.microsoft.com/office/drawing/2014/main" xmlns="" id="{6ECF800B-C755-FD4C-8704-BB42D910CD1F}"/>
              </a:ext>
            </a:extLst>
          </p:cNvPr>
          <p:cNvSpPr txBox="1"/>
          <p:nvPr/>
        </p:nvSpPr>
        <p:spPr>
          <a:xfrm>
            <a:off x="3157073"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71" name="Triangle 123">
            <a:extLst>
              <a:ext uri="{FF2B5EF4-FFF2-40B4-BE49-F238E27FC236}">
                <a16:creationId xmlns:a16="http://schemas.microsoft.com/office/drawing/2014/main" xmlns="" id="{6F9210BC-760F-B640-8FBC-6D5BC3A96AFB}"/>
              </a:ext>
            </a:extLst>
          </p:cNvPr>
          <p:cNvSpPr/>
          <p:nvPr/>
        </p:nvSpPr>
        <p:spPr>
          <a:xfrm>
            <a:off x="4668562"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a16="http://schemas.microsoft.com/office/drawing/2014/main" xmlns="" id="{6ECF800B-C755-FD4C-8704-BB42D910CD1F}"/>
              </a:ext>
            </a:extLst>
          </p:cNvPr>
          <p:cNvSpPr txBox="1"/>
          <p:nvPr/>
        </p:nvSpPr>
        <p:spPr>
          <a:xfrm>
            <a:off x="4355976"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10/07 </a:t>
            </a:r>
            <a:r>
              <a:rPr lang="en-US" sz="600" dirty="0">
                <a:solidFill>
                  <a:srgbClr val="000000"/>
                </a:solidFill>
                <a:ea typeface="ＭＳ Ｐゴシック" pitchFamily="34" charset="-128"/>
              </a:rPr>
              <a:t>DSC ChMC</a:t>
            </a:r>
          </a:p>
        </p:txBody>
      </p:sp>
      <p:sp>
        <p:nvSpPr>
          <p:cNvPr id="77" name="Triangle 123">
            <a:extLst>
              <a:ext uri="{FF2B5EF4-FFF2-40B4-BE49-F238E27FC236}">
                <a16:creationId xmlns:a16="http://schemas.microsoft.com/office/drawing/2014/main" xmlns="" id="{6F9210BC-760F-B640-8FBC-6D5BC3A96AFB}"/>
              </a:ext>
            </a:extLst>
          </p:cNvPr>
          <p:cNvSpPr/>
          <p:nvPr/>
        </p:nvSpPr>
        <p:spPr>
          <a:xfrm>
            <a:off x="580304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xmlns="" id="{6ECF800B-C755-FD4C-8704-BB42D910CD1F}"/>
              </a:ext>
            </a:extLst>
          </p:cNvPr>
          <p:cNvSpPr txBox="1"/>
          <p:nvPr/>
        </p:nvSpPr>
        <p:spPr>
          <a:xfrm>
            <a:off x="5490462"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07/08 </a:t>
            </a:r>
            <a:r>
              <a:rPr lang="en-US" sz="600" dirty="0">
                <a:solidFill>
                  <a:srgbClr val="000000"/>
                </a:solidFill>
                <a:ea typeface="ＭＳ Ｐゴシック" pitchFamily="34" charset="-128"/>
              </a:rPr>
              <a:t>DSC ChMC</a:t>
            </a:r>
          </a:p>
        </p:txBody>
      </p:sp>
      <p:sp>
        <p:nvSpPr>
          <p:cNvPr id="79" name="Triangle 123">
            <a:extLst>
              <a:ext uri="{FF2B5EF4-FFF2-40B4-BE49-F238E27FC236}">
                <a16:creationId xmlns:a16="http://schemas.microsoft.com/office/drawing/2014/main" xmlns="" id="{6F9210BC-760F-B640-8FBC-6D5BC3A96AFB}"/>
              </a:ext>
            </a:extLst>
          </p:cNvPr>
          <p:cNvSpPr/>
          <p:nvPr/>
        </p:nvSpPr>
        <p:spPr>
          <a:xfrm>
            <a:off x="724320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xmlns="" id="{6ECF800B-C755-FD4C-8704-BB42D910CD1F}"/>
              </a:ext>
            </a:extLst>
          </p:cNvPr>
          <p:cNvSpPr txBox="1"/>
          <p:nvPr/>
        </p:nvSpPr>
        <p:spPr>
          <a:xfrm>
            <a:off x="6930622"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11/09 </a:t>
            </a:r>
            <a:r>
              <a:rPr lang="en-US" sz="600" dirty="0">
                <a:solidFill>
                  <a:srgbClr val="000000"/>
                </a:solidFill>
                <a:ea typeface="ＭＳ Ｐゴシック" pitchFamily="34" charset="-128"/>
              </a:rPr>
              <a:t>DSC ChMC</a:t>
            </a:r>
          </a:p>
        </p:txBody>
      </p:sp>
      <p:sp>
        <p:nvSpPr>
          <p:cNvPr id="81" name="Triangle 123">
            <a:extLst>
              <a:ext uri="{FF2B5EF4-FFF2-40B4-BE49-F238E27FC236}">
                <a16:creationId xmlns:a16="http://schemas.microsoft.com/office/drawing/2014/main" xmlns="" id="{6F9210BC-760F-B640-8FBC-6D5BC3A96AFB}"/>
              </a:ext>
            </a:extLst>
          </p:cNvPr>
          <p:cNvSpPr/>
          <p:nvPr/>
        </p:nvSpPr>
        <p:spPr>
          <a:xfrm>
            <a:off x="4794936"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a16="http://schemas.microsoft.com/office/drawing/2014/main" xmlns="" id="{6ECF800B-C755-FD4C-8704-BB42D910CD1F}"/>
              </a:ext>
            </a:extLst>
          </p:cNvPr>
          <p:cNvSpPr txBox="1"/>
          <p:nvPr/>
        </p:nvSpPr>
        <p:spPr>
          <a:xfrm>
            <a:off x="4453217"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17/07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96" name="Triangle 123">
            <a:extLst>
              <a:ext uri="{FF2B5EF4-FFF2-40B4-BE49-F238E27FC236}">
                <a16:creationId xmlns:a16="http://schemas.microsoft.com/office/drawing/2014/main" xmlns="" id="{6F9210BC-760F-B640-8FBC-6D5BC3A96AFB}"/>
              </a:ext>
            </a:extLst>
          </p:cNvPr>
          <p:cNvSpPr/>
          <p:nvPr/>
        </p:nvSpPr>
        <p:spPr>
          <a:xfrm>
            <a:off x="5875056"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a16="http://schemas.microsoft.com/office/drawing/2014/main" xmlns="" id="{6ECF800B-C755-FD4C-8704-BB42D910CD1F}"/>
              </a:ext>
            </a:extLst>
          </p:cNvPr>
          <p:cNvSpPr txBox="1"/>
          <p:nvPr/>
        </p:nvSpPr>
        <p:spPr>
          <a:xfrm>
            <a:off x="5533337"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14/08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98" name="Triangle 123">
            <a:extLst>
              <a:ext uri="{FF2B5EF4-FFF2-40B4-BE49-F238E27FC236}">
                <a16:creationId xmlns:a16="http://schemas.microsoft.com/office/drawing/2014/main" xmlns="" id="{6F9210BC-760F-B640-8FBC-6D5BC3A96AFB}"/>
              </a:ext>
            </a:extLst>
          </p:cNvPr>
          <p:cNvSpPr/>
          <p:nvPr/>
        </p:nvSpPr>
        <p:spPr>
          <a:xfrm>
            <a:off x="7387224"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xmlns="" id="{6ECF800B-C755-FD4C-8704-BB42D910CD1F}"/>
              </a:ext>
            </a:extLst>
          </p:cNvPr>
          <p:cNvSpPr txBox="1"/>
          <p:nvPr/>
        </p:nvSpPr>
        <p:spPr>
          <a:xfrm>
            <a:off x="7045505"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18/09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104" name="Triangle 123">
            <a:extLst>
              <a:ext uri="{FF2B5EF4-FFF2-40B4-BE49-F238E27FC236}">
                <a16:creationId xmlns:a16="http://schemas.microsoft.com/office/drawing/2014/main" xmlns="" id="{6F9210BC-760F-B640-8FBC-6D5BC3A96AFB}"/>
              </a:ext>
            </a:extLst>
          </p:cNvPr>
          <p:cNvSpPr/>
          <p:nvPr/>
        </p:nvSpPr>
        <p:spPr>
          <a:xfrm>
            <a:off x="5010960"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xmlns="" id="{6ECF800B-C755-FD4C-8704-BB42D910CD1F}"/>
              </a:ext>
            </a:extLst>
          </p:cNvPr>
          <p:cNvSpPr txBox="1"/>
          <p:nvPr/>
        </p:nvSpPr>
        <p:spPr>
          <a:xfrm>
            <a:off x="4716016"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23/07 </a:t>
            </a:r>
            <a:r>
              <a:rPr lang="en-US" sz="600" dirty="0">
                <a:solidFill>
                  <a:srgbClr val="000000"/>
                </a:solidFill>
                <a:ea typeface="ＭＳ Ｐゴシック" pitchFamily="34" charset="-128"/>
              </a:rPr>
              <a:t>UIG WG</a:t>
            </a:r>
          </a:p>
        </p:txBody>
      </p:sp>
      <p:sp>
        <p:nvSpPr>
          <p:cNvPr id="106" name="Triangle 123">
            <a:extLst>
              <a:ext uri="{FF2B5EF4-FFF2-40B4-BE49-F238E27FC236}">
                <a16:creationId xmlns:a16="http://schemas.microsoft.com/office/drawing/2014/main" xmlns="" id="{6F9210BC-760F-B640-8FBC-6D5BC3A96AFB}"/>
              </a:ext>
            </a:extLst>
          </p:cNvPr>
          <p:cNvSpPr/>
          <p:nvPr/>
        </p:nvSpPr>
        <p:spPr>
          <a:xfrm>
            <a:off x="6235096"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a16="http://schemas.microsoft.com/office/drawing/2014/main" xmlns="" id="{6ECF800B-C755-FD4C-8704-BB42D910CD1F}"/>
              </a:ext>
            </a:extLst>
          </p:cNvPr>
          <p:cNvSpPr txBox="1"/>
          <p:nvPr/>
        </p:nvSpPr>
        <p:spPr>
          <a:xfrm>
            <a:off x="5940152"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20/08 </a:t>
            </a:r>
            <a:r>
              <a:rPr lang="en-US" sz="600" dirty="0">
                <a:solidFill>
                  <a:srgbClr val="000000"/>
                </a:solidFill>
                <a:ea typeface="ＭＳ Ｐゴシック" pitchFamily="34" charset="-128"/>
              </a:rPr>
              <a:t>UIG WG</a:t>
            </a:r>
          </a:p>
        </p:txBody>
      </p:sp>
      <p:sp>
        <p:nvSpPr>
          <p:cNvPr id="108" name="Triangle 123">
            <a:extLst>
              <a:ext uri="{FF2B5EF4-FFF2-40B4-BE49-F238E27FC236}">
                <a16:creationId xmlns:a16="http://schemas.microsoft.com/office/drawing/2014/main" xmlns="" id="{6F9210BC-760F-B640-8FBC-6D5BC3A96AFB}"/>
              </a:ext>
            </a:extLst>
          </p:cNvPr>
          <p:cNvSpPr/>
          <p:nvPr/>
        </p:nvSpPr>
        <p:spPr>
          <a:xfrm>
            <a:off x="7315216"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a16="http://schemas.microsoft.com/office/drawing/2014/main" xmlns="" id="{6ECF800B-C755-FD4C-8704-BB42D910CD1F}"/>
              </a:ext>
            </a:extLst>
          </p:cNvPr>
          <p:cNvSpPr txBox="1"/>
          <p:nvPr/>
        </p:nvSpPr>
        <p:spPr>
          <a:xfrm>
            <a:off x="7020272"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23/09 </a:t>
            </a:r>
            <a:r>
              <a:rPr lang="en-US" sz="600" dirty="0">
                <a:solidFill>
                  <a:srgbClr val="000000"/>
                </a:solidFill>
                <a:ea typeface="ＭＳ Ｐゴシック" pitchFamily="34" charset="-128"/>
              </a:rPr>
              <a:t>UIG WG</a:t>
            </a:r>
          </a:p>
        </p:txBody>
      </p:sp>
      <p:sp>
        <p:nvSpPr>
          <p:cNvPr id="64" name="TextBox 63">
            <a:extLst>
              <a:ext uri="{FF2B5EF4-FFF2-40B4-BE49-F238E27FC236}">
                <a16:creationId xmlns:a16="http://schemas.microsoft.com/office/drawing/2014/main" xmlns="" id="{8DE52843-4138-1442-9B64-C4E1D836BDAC}"/>
              </a:ext>
            </a:extLst>
          </p:cNvPr>
          <p:cNvSpPr txBox="1"/>
          <p:nvPr/>
        </p:nvSpPr>
        <p:spPr>
          <a:xfrm>
            <a:off x="278839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01/06/Exec </a:t>
            </a:r>
            <a:r>
              <a:rPr lang="en-US" sz="600" dirty="0">
                <a:solidFill>
                  <a:srgbClr val="000000"/>
                </a:solidFill>
                <a:ea typeface="ＭＳ Ｐゴシック" pitchFamily="34" charset="-128"/>
              </a:rPr>
              <a:t>Summary </a:t>
            </a:r>
          </a:p>
        </p:txBody>
      </p:sp>
      <p:sp>
        <p:nvSpPr>
          <p:cNvPr id="65" name="Diamond 64">
            <a:extLst>
              <a:ext uri="{FF2B5EF4-FFF2-40B4-BE49-F238E27FC236}">
                <a16:creationId xmlns:a16="http://schemas.microsoft.com/office/drawing/2014/main" xmlns="" id="{386EECE8-E9BF-8E4C-B2B2-6087159F6123}"/>
              </a:ext>
            </a:extLst>
          </p:cNvPr>
          <p:cNvSpPr/>
          <p:nvPr/>
        </p:nvSpPr>
        <p:spPr>
          <a:xfrm>
            <a:off x="274324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a16="http://schemas.microsoft.com/office/drawing/2014/main" xmlns="" id="{8DE52843-4138-1442-9B64-C4E1D836BDAC}"/>
              </a:ext>
            </a:extLst>
          </p:cNvPr>
          <p:cNvSpPr txBox="1"/>
          <p:nvPr/>
        </p:nvSpPr>
        <p:spPr>
          <a:xfrm>
            <a:off x="422855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01/07 </a:t>
            </a:r>
            <a:r>
              <a:rPr lang="en-US" sz="600" dirty="0">
                <a:solidFill>
                  <a:srgbClr val="000000"/>
                </a:solidFill>
                <a:ea typeface="ＭＳ Ｐゴシック" pitchFamily="34" charset="-128"/>
              </a:rPr>
              <a:t>Exec Summary </a:t>
            </a:r>
          </a:p>
        </p:txBody>
      </p:sp>
      <p:sp>
        <p:nvSpPr>
          <p:cNvPr id="69" name="Diamond 68">
            <a:extLst>
              <a:ext uri="{FF2B5EF4-FFF2-40B4-BE49-F238E27FC236}">
                <a16:creationId xmlns:a16="http://schemas.microsoft.com/office/drawing/2014/main" xmlns="" id="{386EECE8-E9BF-8E4C-B2B2-6087159F6123}"/>
              </a:ext>
            </a:extLst>
          </p:cNvPr>
          <p:cNvSpPr/>
          <p:nvPr/>
        </p:nvSpPr>
        <p:spPr>
          <a:xfrm>
            <a:off x="418340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a16="http://schemas.microsoft.com/office/drawing/2014/main" xmlns="" id="{8DE52843-4138-1442-9B64-C4E1D836BDAC}"/>
              </a:ext>
            </a:extLst>
          </p:cNvPr>
          <p:cNvSpPr txBox="1"/>
          <p:nvPr/>
        </p:nvSpPr>
        <p:spPr>
          <a:xfrm>
            <a:off x="566871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01/08 </a:t>
            </a:r>
            <a:r>
              <a:rPr lang="en-US" sz="600" dirty="0">
                <a:solidFill>
                  <a:srgbClr val="000000"/>
                </a:solidFill>
                <a:ea typeface="ＭＳ Ｐゴシック" pitchFamily="34" charset="-128"/>
              </a:rPr>
              <a:t>Exec Summary </a:t>
            </a:r>
          </a:p>
        </p:txBody>
      </p:sp>
      <p:sp>
        <p:nvSpPr>
          <p:cNvPr id="94" name="Diamond 93">
            <a:extLst>
              <a:ext uri="{FF2B5EF4-FFF2-40B4-BE49-F238E27FC236}">
                <a16:creationId xmlns:a16="http://schemas.microsoft.com/office/drawing/2014/main" xmlns="" id="{386EECE8-E9BF-8E4C-B2B2-6087159F6123}"/>
              </a:ext>
            </a:extLst>
          </p:cNvPr>
          <p:cNvSpPr/>
          <p:nvPr/>
        </p:nvSpPr>
        <p:spPr>
          <a:xfrm>
            <a:off x="562356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a16="http://schemas.microsoft.com/office/drawing/2014/main" xmlns="" id="{8DE52843-4138-1442-9B64-C4E1D836BDAC}"/>
              </a:ext>
            </a:extLst>
          </p:cNvPr>
          <p:cNvSpPr txBox="1"/>
          <p:nvPr/>
        </p:nvSpPr>
        <p:spPr>
          <a:xfrm>
            <a:off x="6820841"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02/09 </a:t>
            </a:r>
            <a:r>
              <a:rPr lang="en-US" sz="600" dirty="0">
                <a:solidFill>
                  <a:srgbClr val="000000"/>
                </a:solidFill>
                <a:ea typeface="ＭＳ Ｐゴシック" pitchFamily="34" charset="-128"/>
              </a:rPr>
              <a:t>Exec Summary </a:t>
            </a:r>
          </a:p>
        </p:txBody>
      </p:sp>
      <p:sp>
        <p:nvSpPr>
          <p:cNvPr id="100" name="Diamond 99">
            <a:extLst>
              <a:ext uri="{FF2B5EF4-FFF2-40B4-BE49-F238E27FC236}">
                <a16:creationId xmlns:a16="http://schemas.microsoft.com/office/drawing/2014/main" xmlns="" id="{386EECE8-E9BF-8E4C-B2B2-6087159F6123}"/>
              </a:ext>
            </a:extLst>
          </p:cNvPr>
          <p:cNvSpPr/>
          <p:nvPr/>
        </p:nvSpPr>
        <p:spPr>
          <a:xfrm>
            <a:off x="6775690"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a16="http://schemas.microsoft.com/office/drawing/2014/main" xmlns="" id="{9E42E2F7-1B55-0246-A79F-66DE70F6DB26}"/>
              </a:ext>
            </a:extLst>
          </p:cNvPr>
          <p:cNvCxnSpPr>
            <a:cxnSpLocks/>
          </p:cNvCxnSpPr>
          <p:nvPr/>
        </p:nvCxnSpPr>
        <p:spPr>
          <a:xfrm>
            <a:off x="755576"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xmlns="" id="{8B803917-08C4-B347-AB2A-57446C6406BD}"/>
              </a:ext>
            </a:extLst>
          </p:cNvPr>
          <p:cNvSpPr/>
          <p:nvPr/>
        </p:nvSpPr>
        <p:spPr>
          <a:xfrm>
            <a:off x="2177414" y="4491542"/>
            <a:ext cx="5418921"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smtClean="0">
                <a:solidFill>
                  <a:srgbClr val="000000"/>
                </a:solidFill>
              </a:rPr>
              <a:t>Review/draft updates to UIG user guide ongoing</a:t>
            </a:r>
            <a:endParaRPr lang="en-US" sz="600" dirty="0">
              <a:solidFill>
                <a:srgbClr val="000000"/>
              </a:solidFill>
            </a:endParaRPr>
          </a:p>
        </p:txBody>
      </p:sp>
      <p:sp>
        <p:nvSpPr>
          <p:cNvPr id="102" name="TextBox 101">
            <a:extLst>
              <a:ext uri="{FF2B5EF4-FFF2-40B4-BE49-F238E27FC236}">
                <a16:creationId xmlns:a16="http://schemas.microsoft.com/office/drawing/2014/main" xmlns="" id="{8DE52843-4138-1442-9B64-C4E1D836BDAC}"/>
              </a:ext>
            </a:extLst>
          </p:cNvPr>
          <p:cNvSpPr txBox="1"/>
          <p:nvPr/>
        </p:nvSpPr>
        <p:spPr>
          <a:xfrm>
            <a:off x="7713495" y="4182291"/>
            <a:ext cx="631479"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23/09 Publish UIG Investigation guide V.2 </a:t>
            </a:r>
            <a:endParaRPr lang="en-US" sz="600" dirty="0">
              <a:solidFill>
                <a:srgbClr val="000000"/>
              </a:solidFill>
              <a:ea typeface="ＭＳ Ｐゴシック" pitchFamily="34" charset="-128"/>
            </a:endParaRPr>
          </a:p>
        </p:txBody>
      </p:sp>
      <p:sp>
        <p:nvSpPr>
          <p:cNvPr id="110" name="Diamond 109">
            <a:extLst>
              <a:ext uri="{FF2B5EF4-FFF2-40B4-BE49-F238E27FC236}">
                <a16:creationId xmlns:a16="http://schemas.microsoft.com/office/drawing/2014/main" xmlns="" id="{386EECE8-E9BF-8E4C-B2B2-6087159F6123}"/>
              </a:ext>
            </a:extLst>
          </p:cNvPr>
          <p:cNvSpPr/>
          <p:nvPr/>
        </p:nvSpPr>
        <p:spPr>
          <a:xfrm>
            <a:off x="7668344" y="460829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a16="http://schemas.microsoft.com/office/drawing/2014/main" xmlns="" id="{386EECE8-E9BF-8E4C-B2B2-6087159F6123}"/>
              </a:ext>
            </a:extLst>
          </p:cNvPr>
          <p:cNvSpPr/>
          <p:nvPr/>
        </p:nvSpPr>
        <p:spPr>
          <a:xfrm>
            <a:off x="4067944" y="396022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a16="http://schemas.microsoft.com/office/drawing/2014/main" xmlns="" id="{8DE52843-4138-1442-9B64-C4E1D836BDAC}"/>
              </a:ext>
            </a:extLst>
          </p:cNvPr>
          <p:cNvSpPr txBox="1"/>
          <p:nvPr/>
        </p:nvSpPr>
        <p:spPr>
          <a:xfrm>
            <a:off x="4228553" y="3939902"/>
            <a:ext cx="631479" cy="313350"/>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01/07 create close out activity plan</a:t>
            </a:r>
            <a:endParaRPr lang="en-US" sz="600" dirty="0">
              <a:solidFill>
                <a:srgbClr val="000000"/>
              </a:solidFill>
              <a:ea typeface="ＭＳ Ｐゴシック" pitchFamily="34" charset="-128"/>
            </a:endParaRPr>
          </a:p>
        </p:txBody>
      </p:sp>
    </p:spTree>
    <p:extLst>
      <p:ext uri="{BB962C8B-B14F-4D97-AF65-F5344CB8AC3E}">
        <p14:creationId xmlns:p14="http://schemas.microsoft.com/office/powerpoint/2010/main" val="222997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7608376" y="3522407"/>
            <a:ext cx="790065" cy="55220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a:t>
            </a:r>
            <a:r>
              <a:rPr lang="en-GB" sz="800" dirty="0" smtClean="0">
                <a:solidFill>
                  <a:prstClr val="white"/>
                </a:solidFill>
              </a:rPr>
              <a:t> CR4868  in progress - TBC</a:t>
            </a:r>
            <a:endParaRPr lang="en-GB" sz="800" dirty="0">
              <a:solidFill>
                <a:prstClr val="white"/>
              </a:solidFill>
            </a:endParaRPr>
          </a:p>
        </p:txBody>
      </p:sp>
      <p:sp>
        <p:nvSpPr>
          <p:cNvPr id="59" name="Down Arrow 58"/>
          <p:cNvSpPr/>
          <p:nvPr/>
        </p:nvSpPr>
        <p:spPr>
          <a:xfrm>
            <a:off x="7668344"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5492880" y="3500545"/>
            <a:ext cx="807312" cy="57406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ongoing engagement using existing MI</a:t>
            </a:r>
            <a:endParaRPr lang="en-GB" sz="800" dirty="0">
              <a:solidFill>
                <a:prstClr val="white"/>
              </a:solidFill>
            </a:endParaRPr>
          </a:p>
        </p:txBody>
      </p:sp>
      <p:sp>
        <p:nvSpPr>
          <p:cNvPr id="55" name="Down Arrow 54"/>
          <p:cNvSpPr/>
          <p:nvPr/>
        </p:nvSpPr>
        <p:spPr>
          <a:xfrm>
            <a:off x="5564888" y="320181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0" name="Down Arrow 39"/>
          <p:cNvSpPr/>
          <p:nvPr/>
        </p:nvSpPr>
        <p:spPr>
          <a:xfrm>
            <a:off x="7020272" y="1437625"/>
            <a:ext cx="732784" cy="1404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smtClean="0"/>
              <a:t>Recommendations - where we are</a:t>
            </a:r>
            <a:endParaRPr lang="en-GB" dirty="0"/>
          </a:p>
        </p:txBody>
      </p:sp>
      <p:sp>
        <p:nvSpPr>
          <p:cNvPr id="24" name="Rectangle 23"/>
          <p:cNvSpPr/>
          <p:nvPr/>
        </p:nvSpPr>
        <p:spPr>
          <a:xfrm>
            <a:off x="5436096" y="1995685"/>
            <a:ext cx="1512168" cy="7920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3 lines MOD –  (3.2.1) = 3 MODS – 1 sponsored Total, 2 sponsored British Gas</a:t>
            </a:r>
            <a:endParaRPr lang="en-GB" sz="1100" dirty="0">
              <a:solidFill>
                <a:prstClr val="white"/>
              </a:solidFill>
            </a:endParaRP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5711424"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5" name="Group 4"/>
          <p:cNvGrpSpPr/>
          <p:nvPr/>
        </p:nvGrpSpPr>
        <p:grpSpPr>
          <a:xfrm>
            <a:off x="145864" y="3405463"/>
            <a:ext cx="4434201" cy="943979"/>
            <a:chOff x="173942" y="2636912"/>
            <a:chExt cx="5486925" cy="1896211"/>
          </a:xfrm>
        </p:grpSpPr>
        <p:sp>
          <p:nvSpPr>
            <p:cNvPr id="26" name="Rectangle 25"/>
            <p:cNvSpPr/>
            <p:nvPr/>
          </p:nvSpPr>
          <p:spPr>
            <a:xfrm>
              <a:off x="173942" y="3909054"/>
              <a:ext cx="82459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2</a:t>
              </a:r>
              <a:r>
                <a:rPr lang="en-GB" sz="800" dirty="0" smtClean="0">
                  <a:solidFill>
                    <a:prstClr val="white"/>
                  </a:solidFill>
                </a:rPr>
                <a:t> review April</a:t>
              </a:r>
              <a:endParaRPr lang="en-GB" sz="800" dirty="0">
                <a:solidFill>
                  <a:prstClr val="white"/>
                </a:solidFill>
              </a:endParaRPr>
            </a:p>
          </p:txBody>
        </p:sp>
        <p:sp>
          <p:nvSpPr>
            <p:cNvPr id="36" name="Down Arrow 35"/>
            <p:cNvSpPr/>
            <p:nvPr/>
          </p:nvSpPr>
          <p:spPr>
            <a:xfrm>
              <a:off x="199311"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2" name="Rectangle 21"/>
            <p:cNvSpPr/>
            <p:nvPr/>
          </p:nvSpPr>
          <p:spPr>
            <a:xfrm>
              <a:off x="395536" y="2636912"/>
              <a:ext cx="526533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21 Future review</a:t>
              </a:r>
              <a:endParaRPr lang="en-GB" dirty="0">
                <a:solidFill>
                  <a:prstClr val="white"/>
                </a:solidFill>
              </a:endParaRPr>
            </a:p>
          </p:txBody>
        </p:sp>
        <p:sp>
          <p:nvSpPr>
            <p:cNvPr id="27" name="Rectangle 26"/>
            <p:cNvSpPr/>
            <p:nvPr/>
          </p:nvSpPr>
          <p:spPr>
            <a:xfrm>
              <a:off x="1008376"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4 review May</a:t>
              </a:r>
              <a:endParaRPr lang="en-GB" sz="800" dirty="0">
                <a:solidFill>
                  <a:prstClr val="white"/>
                </a:solidFill>
              </a:endParaRPr>
            </a:p>
          </p:txBody>
        </p:sp>
        <p:sp>
          <p:nvSpPr>
            <p:cNvPr id="29" name="Down Arrow 28"/>
            <p:cNvSpPr/>
            <p:nvPr/>
          </p:nvSpPr>
          <p:spPr>
            <a:xfrm>
              <a:off x="998533"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4" name="Rectangle 33"/>
            <p:cNvSpPr/>
            <p:nvPr/>
          </p:nvSpPr>
          <p:spPr>
            <a:xfrm>
              <a:off x="1800464"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2 review June</a:t>
              </a:r>
              <a:endParaRPr lang="en-GB" sz="800" dirty="0">
                <a:solidFill>
                  <a:prstClr val="white"/>
                </a:solidFill>
              </a:endParaRPr>
            </a:p>
          </p:txBody>
        </p:sp>
        <p:sp>
          <p:nvSpPr>
            <p:cNvPr id="41" name="Down Arrow 40"/>
            <p:cNvSpPr/>
            <p:nvPr/>
          </p:nvSpPr>
          <p:spPr>
            <a:xfrm>
              <a:off x="1800464"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5" name="Rectangle 44"/>
            <p:cNvSpPr/>
            <p:nvPr/>
          </p:nvSpPr>
          <p:spPr>
            <a:xfrm>
              <a:off x="2602396" y="3909055"/>
              <a:ext cx="801931" cy="62406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4 review </a:t>
              </a:r>
              <a:r>
                <a:rPr lang="en-GB" sz="800" dirty="0">
                  <a:solidFill>
                    <a:prstClr val="white"/>
                  </a:solidFill>
                </a:rPr>
                <a:t> </a:t>
              </a:r>
              <a:r>
                <a:rPr lang="en-GB" sz="800" dirty="0" smtClean="0">
                  <a:solidFill>
                    <a:prstClr val="white"/>
                  </a:solidFill>
                </a:rPr>
                <a:t>July</a:t>
              </a:r>
              <a:endParaRPr lang="en-GB" sz="800" dirty="0">
                <a:solidFill>
                  <a:prstClr val="white"/>
                </a:solidFill>
              </a:endParaRPr>
            </a:p>
          </p:txBody>
        </p:sp>
        <p:sp>
          <p:nvSpPr>
            <p:cNvPr id="46" name="Down Arrow 45"/>
            <p:cNvSpPr/>
            <p:nvPr/>
          </p:nvSpPr>
          <p:spPr>
            <a:xfrm>
              <a:off x="2602395"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7" name="Rectangle 46"/>
            <p:cNvSpPr/>
            <p:nvPr/>
          </p:nvSpPr>
          <p:spPr>
            <a:xfrm>
              <a:off x="3404328" y="3909055"/>
              <a:ext cx="768201" cy="62406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review August</a:t>
              </a:r>
              <a:endParaRPr lang="en-GB" sz="900" dirty="0">
                <a:solidFill>
                  <a:prstClr val="white"/>
                </a:solidFill>
              </a:endParaRPr>
            </a:p>
          </p:txBody>
        </p:sp>
        <p:sp>
          <p:nvSpPr>
            <p:cNvPr id="48" name="Down Arrow 47"/>
            <p:cNvSpPr/>
            <p:nvPr/>
          </p:nvSpPr>
          <p:spPr>
            <a:xfrm>
              <a:off x="3404326"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sp>
        <p:nvSpPr>
          <p:cNvPr id="30" name="Rectangle 29"/>
          <p:cNvSpPr/>
          <p:nvPr/>
        </p:nvSpPr>
        <p:spPr>
          <a:xfrm>
            <a:off x="1352974" y="1995477"/>
            <a:ext cx="1266171" cy="140998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7 lines PAC /Xoserve – covered under existing changes 4876 &amp; 4795. 4 with Xoserve</a:t>
            </a:r>
            <a:endParaRPr lang="en-GB" sz="1100" dirty="0">
              <a:solidFill>
                <a:prstClr val="white"/>
              </a:solidFill>
            </a:endParaRPr>
          </a:p>
        </p:txBody>
      </p:sp>
      <p:sp>
        <p:nvSpPr>
          <p:cNvPr id="32" name="Down Arrow 31"/>
          <p:cNvSpPr/>
          <p:nvPr/>
        </p:nvSpPr>
        <p:spPr>
          <a:xfrm>
            <a:off x="1619668"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8" name="Rectangle 37"/>
          <p:cNvSpPr/>
          <p:nvPr/>
        </p:nvSpPr>
        <p:spPr>
          <a:xfrm>
            <a:off x="2597811" y="1995477"/>
            <a:ext cx="1436411"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3 </a:t>
            </a:r>
            <a:r>
              <a:rPr lang="en-GB" sz="1100" dirty="0" smtClean="0">
                <a:solidFill>
                  <a:prstClr val="white"/>
                </a:solidFill>
              </a:rPr>
              <a:t>lines MOD 0681 – EON &amp; Xoserve = 1 MOD 21.3.19 Panel</a:t>
            </a:r>
          </a:p>
        </p:txBody>
      </p:sp>
      <p:sp>
        <p:nvSpPr>
          <p:cNvPr id="39" name="Down Arrow 38"/>
          <p:cNvSpPr/>
          <p:nvPr/>
        </p:nvSpPr>
        <p:spPr>
          <a:xfrm>
            <a:off x="2843808"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40 CLOSED</a:t>
            </a:r>
            <a:endParaRPr lang="en-GB" sz="1100" dirty="0">
              <a:solidFill>
                <a:prstClr val="white"/>
              </a:solidFill>
            </a:endParaRPr>
          </a:p>
        </p:txBody>
      </p:sp>
      <p:sp>
        <p:nvSpPr>
          <p:cNvPr id="6" name="TextBox 5"/>
          <p:cNvSpPr txBox="1"/>
          <p:nvPr/>
        </p:nvSpPr>
        <p:spPr>
          <a:xfrm>
            <a:off x="7674696" y="4894010"/>
            <a:ext cx="929752" cy="246221"/>
          </a:xfrm>
          <a:prstGeom prst="rect">
            <a:avLst/>
          </a:prstGeom>
          <a:noFill/>
        </p:spPr>
        <p:txBody>
          <a:bodyPr wrap="square" rtlCol="0">
            <a:spAutoFit/>
          </a:bodyPr>
          <a:lstStyle/>
          <a:p>
            <a:r>
              <a:rPr lang="en-GB" sz="1000" dirty="0">
                <a:solidFill>
                  <a:prstClr val="black"/>
                </a:solidFill>
              </a:rPr>
              <a:t>As at </a:t>
            </a:r>
            <a:r>
              <a:rPr lang="en-GB" sz="1000" dirty="0" smtClean="0">
                <a:solidFill>
                  <a:prstClr val="black"/>
                </a:solidFill>
              </a:rPr>
              <a:t>09/4/19</a:t>
            </a:r>
            <a:endParaRPr lang="en-GB" sz="1000" dirty="0">
              <a:solidFill>
                <a:prstClr val="black"/>
              </a:solidFill>
            </a:endParaRPr>
          </a:p>
        </p:txBody>
      </p:sp>
      <p:sp>
        <p:nvSpPr>
          <p:cNvPr id="51" name="Rectangle 50"/>
          <p:cNvSpPr/>
          <p:nvPr/>
        </p:nvSpPr>
        <p:spPr>
          <a:xfrm>
            <a:off x="4034222" y="1995687"/>
            <a:ext cx="1440160" cy="68407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9 lines MOD – Scottish Power (12.2) = 1 MOD – sponsored</a:t>
            </a:r>
            <a:endParaRPr lang="en-GB" sz="1100" dirty="0">
              <a:solidFill>
                <a:prstClr val="white"/>
              </a:solidFill>
            </a:endParaRPr>
          </a:p>
        </p:txBody>
      </p:sp>
      <p:sp>
        <p:nvSpPr>
          <p:cNvPr id="52" name="Down Arrow 51"/>
          <p:cNvSpPr/>
          <p:nvPr/>
        </p:nvSpPr>
        <p:spPr>
          <a:xfrm>
            <a:off x="4283968"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3" name="Rectangle 52"/>
          <p:cNvSpPr/>
          <p:nvPr/>
        </p:nvSpPr>
        <p:spPr>
          <a:xfrm>
            <a:off x="5292080" y="2895786"/>
            <a:ext cx="3308322" cy="33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a:t>
            </a:r>
            <a:r>
              <a:rPr lang="en-GB" dirty="0" smtClean="0">
                <a:solidFill>
                  <a:prstClr val="white"/>
                </a:solidFill>
              </a:rPr>
              <a:t> In progress</a:t>
            </a:r>
            <a:endParaRPr lang="en-GB" dirty="0">
              <a:solidFill>
                <a:prstClr val="white"/>
              </a:solidFill>
            </a:endParaRPr>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10 do nothing</a:t>
            </a:r>
            <a:endParaRPr lang="en-GB" sz="1100" dirty="0">
              <a:solidFill>
                <a:prstClr val="white"/>
              </a:solidFill>
            </a:endParaRP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2</a:t>
            </a:r>
            <a:r>
              <a:rPr lang="en-GB" sz="1100" dirty="0" smtClean="0">
                <a:solidFill>
                  <a:prstClr val="white"/>
                </a:solidFill>
              </a:rPr>
              <a:t> BAU</a:t>
            </a:r>
            <a:endParaRPr lang="en-GB" sz="1100" dirty="0">
              <a:solidFill>
                <a:prstClr val="white"/>
              </a:solidFill>
            </a:endParaRP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7 completed</a:t>
            </a:r>
            <a:endParaRPr lang="en-GB" sz="1100" dirty="0">
              <a:solidFill>
                <a:prstClr val="white"/>
              </a:solidFill>
            </a:endParaRP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21 other options progressed</a:t>
            </a:r>
            <a:endParaRPr lang="en-GB" sz="1100" dirty="0">
              <a:solidFill>
                <a:prstClr val="white"/>
              </a:solidFill>
            </a:endParaRPr>
          </a:p>
        </p:txBody>
      </p:sp>
      <p:sp>
        <p:nvSpPr>
          <p:cNvPr id="64" name="Rectangle 63"/>
          <p:cNvSpPr/>
          <p:nvPr/>
        </p:nvSpPr>
        <p:spPr>
          <a:xfrm>
            <a:off x="3377280" y="4038766"/>
            <a:ext cx="720080"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4</a:t>
            </a:r>
            <a:r>
              <a:rPr lang="en-GB" sz="800" dirty="0" smtClean="0">
                <a:solidFill>
                  <a:prstClr val="white"/>
                </a:solidFill>
              </a:rPr>
              <a:t> review November</a:t>
            </a:r>
            <a:endParaRPr lang="en-GB" sz="900" dirty="0">
              <a:solidFill>
                <a:prstClr val="white"/>
              </a:solidFill>
            </a:endParaRPr>
          </a:p>
        </p:txBody>
      </p:sp>
      <p:sp>
        <p:nvSpPr>
          <p:cNvPr id="65" name="Down Arrow 64"/>
          <p:cNvSpPr/>
          <p:nvPr/>
        </p:nvSpPr>
        <p:spPr>
          <a:xfrm>
            <a:off x="3377280"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4059880" y="4038766"/>
            <a:ext cx="694422"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4 review December</a:t>
            </a:r>
            <a:endParaRPr lang="en-GB" sz="900" dirty="0">
              <a:solidFill>
                <a:prstClr val="white"/>
              </a:solidFill>
            </a:endParaRPr>
          </a:p>
        </p:txBody>
      </p:sp>
      <p:sp>
        <p:nvSpPr>
          <p:cNvPr id="67" name="Down Arrow 66"/>
          <p:cNvSpPr/>
          <p:nvPr/>
        </p:nvSpPr>
        <p:spPr>
          <a:xfrm>
            <a:off x="3987872"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6" name="Down Arrow 55"/>
          <p:cNvSpPr/>
          <p:nvPr/>
        </p:nvSpPr>
        <p:spPr>
          <a:xfrm>
            <a:off x="145863" y="1458318"/>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14 </a:t>
            </a:r>
            <a:r>
              <a:rPr lang="en-GB" dirty="0">
                <a:solidFill>
                  <a:prstClr val="white"/>
                </a:solidFill>
              </a:rPr>
              <a:t>finding &amp; recommendations = </a:t>
            </a:r>
            <a:r>
              <a:rPr lang="en-GB" dirty="0" smtClean="0">
                <a:solidFill>
                  <a:prstClr val="white"/>
                </a:solidFill>
              </a:rPr>
              <a:t>95 </a:t>
            </a:r>
            <a:r>
              <a:rPr lang="en-GB" dirty="0">
                <a:solidFill>
                  <a:prstClr val="white"/>
                </a:solidFill>
              </a:rPr>
              <a:t>recommendation lines</a:t>
            </a:r>
          </a:p>
        </p:txBody>
      </p:sp>
      <p:sp>
        <p:nvSpPr>
          <p:cNvPr id="3" name="Oval 2"/>
          <p:cNvSpPr/>
          <p:nvPr/>
        </p:nvSpPr>
        <p:spPr>
          <a:xfrm>
            <a:off x="122840" y="1995477"/>
            <a:ext cx="776752" cy="90030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66365" y="2135566"/>
            <a:ext cx="712282" cy="646331"/>
          </a:xfrm>
          <a:prstGeom prst="rect">
            <a:avLst/>
          </a:prstGeom>
          <a:noFill/>
        </p:spPr>
        <p:txBody>
          <a:bodyPr wrap="square" rtlCol="0">
            <a:spAutoFit/>
          </a:bodyPr>
          <a:lstStyle/>
          <a:p>
            <a:r>
              <a:rPr lang="en-GB" sz="1200" dirty="0" smtClean="0"/>
              <a:t>10 new  3.2.5 options</a:t>
            </a:r>
            <a:endParaRPr lang="en-GB" sz="1200" dirty="0"/>
          </a:p>
        </p:txBody>
      </p:sp>
    </p:spTree>
    <p:extLst>
      <p:ext uri="{BB962C8B-B14F-4D97-AF65-F5344CB8AC3E}">
        <p14:creationId xmlns:p14="http://schemas.microsoft.com/office/powerpoint/2010/main" val="2506412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41480"/>
            <a:ext cx="4032448" cy="378042"/>
          </a:xfrm>
        </p:spPr>
        <p:txBody>
          <a:bodyPr>
            <a:normAutofit fontScale="90000"/>
          </a:bodyPr>
          <a:lstStyle/>
          <a:p>
            <a:r>
              <a:rPr lang="en-GB" sz="2800" dirty="0" smtClean="0"/>
              <a:t>Breakdown</a:t>
            </a:r>
            <a:endParaRPr lang="en-GB" sz="2800" dirty="0"/>
          </a:p>
        </p:txBody>
      </p:sp>
      <p:sp>
        <p:nvSpPr>
          <p:cNvPr id="3" name="Rectangle 2"/>
          <p:cNvSpPr/>
          <p:nvPr/>
        </p:nvSpPr>
        <p:spPr>
          <a:xfrm>
            <a:off x="323528" y="519522"/>
            <a:ext cx="8820472" cy="4739759"/>
          </a:xfrm>
          <a:prstGeom prst="rect">
            <a:avLst/>
          </a:prstGeom>
        </p:spPr>
        <p:txBody>
          <a:bodyPr wrap="square">
            <a:spAutoFit/>
          </a:bodyPr>
          <a:lstStyle/>
          <a:p>
            <a:pPr marL="285717" indent="-285717">
              <a:buFont typeface="Arial" panose="020B0604020202020204" pitchFamily="34" charset="0"/>
              <a:buChar char="•"/>
            </a:pPr>
            <a:r>
              <a:rPr lang="en-GB" sz="1400" dirty="0"/>
              <a:t>9</a:t>
            </a:r>
            <a:r>
              <a:rPr lang="en-GB" sz="1400" dirty="0" smtClean="0"/>
              <a:t>5 </a:t>
            </a:r>
            <a:r>
              <a:rPr lang="en-GB" sz="1400" dirty="0"/>
              <a:t>lines in recommendation tracker</a:t>
            </a:r>
          </a:p>
          <a:p>
            <a:pPr marL="285717" indent="-285717">
              <a:buFont typeface="Arial" panose="020B0604020202020204" pitchFamily="34" charset="0"/>
              <a:buChar char="•"/>
            </a:pPr>
            <a:r>
              <a:rPr lang="en-GB" sz="1400" dirty="0" smtClean="0"/>
              <a:t>10 new recommendation lines 3.2.5</a:t>
            </a:r>
          </a:p>
          <a:p>
            <a:pPr marL="285717" indent="-285717">
              <a:buFont typeface="Arial" panose="020B0604020202020204" pitchFamily="34" charset="0"/>
              <a:buChar char="•"/>
            </a:pPr>
            <a:r>
              <a:rPr lang="en-GB" sz="1400" dirty="0" smtClean="0"/>
              <a:t>40 </a:t>
            </a:r>
            <a:r>
              <a:rPr lang="en-GB" sz="1400" dirty="0"/>
              <a:t>lines closed =</a:t>
            </a:r>
          </a:p>
          <a:p>
            <a:pPr marL="285717" indent="-285717">
              <a:buFont typeface="Arial" panose="020B0604020202020204" pitchFamily="34" charset="0"/>
              <a:buChar char="•"/>
            </a:pPr>
            <a:r>
              <a:rPr lang="en-GB" sz="1400" dirty="0"/>
              <a:t>10 do nothing: 3.2.1 option 1, 3.2.2 option 1, 1 option 1, 12.1/12.3 option 1, 12.2 option 1, 3.2.8 option 1, 3.1 option1, 13.2.5 option 1, 2 option 1, 13.2.2 option 1.</a:t>
            </a:r>
          </a:p>
          <a:p>
            <a:pPr marL="285717" indent="-285717">
              <a:buFont typeface="Arial" panose="020B0604020202020204" pitchFamily="34" charset="0"/>
              <a:buChar char="•"/>
            </a:pPr>
            <a:r>
              <a:rPr lang="en-GB" sz="1400" dirty="0" err="1"/>
              <a:t>Bau</a:t>
            </a:r>
            <a:r>
              <a:rPr lang="en-GB" sz="1400" dirty="0"/>
              <a:t>=2.  3.2.2 option 5.  3.2.8 option2</a:t>
            </a:r>
          </a:p>
          <a:p>
            <a:pPr marL="285717" indent="-285717">
              <a:buFont typeface="Arial" panose="020B0604020202020204" pitchFamily="34" charset="0"/>
              <a:buChar char="•"/>
            </a:pPr>
            <a:r>
              <a:rPr lang="en-GB" sz="1400" dirty="0"/>
              <a:t>Completed =7. 2 option 2, 2 option 3, 13.2.2 option 2, 13.2.5 option 2, 13.2.5 option 3. 3.2.1 option 2, 3.1 option 2</a:t>
            </a:r>
            <a:r>
              <a:rPr lang="en-GB" sz="1400" dirty="0" smtClean="0"/>
              <a:t>. </a:t>
            </a:r>
            <a:r>
              <a:rPr lang="en-GB" sz="1400" dirty="0"/>
              <a:t>CR delivered – 3.2.1 option 2 - CR4867 sites over 58.6m kWh that need reconfirming</a:t>
            </a:r>
          </a:p>
          <a:p>
            <a:pPr marL="285717" indent="-285717">
              <a:buFont typeface="Arial" panose="020B0604020202020204" pitchFamily="34" charset="0"/>
              <a:buChar char="•"/>
            </a:pPr>
            <a:r>
              <a:rPr lang="en-GB" sz="1400" dirty="0" smtClean="0"/>
              <a:t>Progressed </a:t>
            </a:r>
            <a:r>
              <a:rPr lang="en-GB" sz="1400" dirty="0"/>
              <a:t>another option =21. 1 option 5,8. 3.2.1 option 5,8,9.  3.2.2 option 2,3,4,7a,8. 12.1/12.3 option 5,7,8,9b.  3.2.8 option 6, 10, 11.  3.1 option 3,4,8,9.</a:t>
            </a:r>
          </a:p>
          <a:p>
            <a:pPr marL="285717" indent="-285717">
              <a:buFont typeface="Arial" panose="020B0604020202020204" pitchFamily="34" charset="0"/>
              <a:buChar char="•"/>
            </a:pPr>
            <a:endParaRPr lang="en-GB" sz="1400" dirty="0"/>
          </a:p>
          <a:p>
            <a:pPr marL="285717" indent="-285717">
              <a:buFont typeface="Arial" panose="020B0604020202020204" pitchFamily="34" charset="0"/>
              <a:buChar char="•"/>
            </a:pPr>
            <a:r>
              <a:rPr lang="en-GB" sz="1400" dirty="0"/>
              <a:t>7 lines PAC/Xoserve action = 3.2.1 option 3 &amp; 4 – with Xoserve/</a:t>
            </a:r>
            <a:r>
              <a:rPr lang="en-GB" sz="1400" dirty="0" err="1"/>
              <a:t>pac</a:t>
            </a:r>
            <a:r>
              <a:rPr lang="en-GB" sz="1400" dirty="0"/>
              <a:t> to deliver.  12.1/12.3 option 6 with </a:t>
            </a:r>
            <a:r>
              <a:rPr lang="en-GB" sz="1400" dirty="0" err="1"/>
              <a:t>xoserve</a:t>
            </a:r>
            <a:r>
              <a:rPr lang="en-GB" sz="1400" dirty="0"/>
              <a:t>/</a:t>
            </a:r>
            <a:r>
              <a:rPr lang="en-GB" sz="1400" dirty="0" err="1"/>
              <a:t>pac.</a:t>
            </a:r>
            <a:r>
              <a:rPr lang="en-GB" sz="1400" dirty="0"/>
              <a:t> 3.2.2 option 10 covered under 4876.  1 option 4 covered under 4795.  12.1&amp;12.3 option 3 covered under 4876 . 3.2.8 option 5 covered under 4876. </a:t>
            </a:r>
          </a:p>
          <a:p>
            <a:pPr marL="285717" indent="-285717">
              <a:buFont typeface="Arial" panose="020B0604020202020204" pitchFamily="34" charset="0"/>
              <a:buChar char="•"/>
            </a:pPr>
            <a:endParaRPr lang="en-GB" sz="1400" dirty="0"/>
          </a:p>
          <a:p>
            <a:pPr marL="285717" indent="-285717">
              <a:buFont typeface="Arial" panose="020B0604020202020204" pitchFamily="34" charset="0"/>
              <a:buChar char="•"/>
            </a:pPr>
            <a:r>
              <a:rPr lang="en-GB" sz="1400" dirty="0"/>
              <a:t>3 lines EON/Xoserve MOD = 12.1&amp;12.3 option 9a, 10, &amp; 11.</a:t>
            </a:r>
          </a:p>
          <a:p>
            <a:pPr marL="285717" indent="-285717">
              <a:buFont typeface="Arial" panose="020B0604020202020204" pitchFamily="34" charset="0"/>
              <a:buChar char="•"/>
            </a:pPr>
            <a:r>
              <a:rPr lang="en-GB" sz="1400" dirty="0"/>
              <a:t>9 lines Scottish power sponsored mod – 12.2 options 2,3,4,5,6,7,8,9&amp;10.</a:t>
            </a:r>
          </a:p>
          <a:p>
            <a:pPr marL="285717" indent="-285717">
              <a:buFont typeface="Arial" panose="020B0604020202020204" pitchFamily="34" charset="0"/>
              <a:buChar char="•"/>
            </a:pPr>
            <a:r>
              <a:rPr lang="en-GB" sz="1400" dirty="0"/>
              <a:t>2 lines BG sponsored mod 3.2.1 options 6,7 </a:t>
            </a:r>
          </a:p>
          <a:p>
            <a:pPr marL="285717" indent="-285717">
              <a:buFont typeface="Arial" panose="020B0604020202020204" pitchFamily="34" charset="0"/>
              <a:buChar char="•"/>
            </a:pPr>
            <a:r>
              <a:rPr lang="en-GB" sz="1400" dirty="0"/>
              <a:t>1 line Total sponsored mod 3.2.1 option10.</a:t>
            </a:r>
          </a:p>
          <a:p>
            <a:pPr marL="285717" indent="-285717">
              <a:buFont typeface="Arial" panose="020B0604020202020204" pitchFamily="34" charset="0"/>
              <a:buChar char="•"/>
            </a:pPr>
            <a:endParaRPr lang="en-GB" dirty="0"/>
          </a:p>
          <a:p>
            <a:pPr marL="285717" indent="-285717">
              <a:buFont typeface="Arial" panose="020B0604020202020204" pitchFamily="34" charset="0"/>
              <a:buChar char="•"/>
            </a:pPr>
            <a:endParaRPr lang="en-GB" dirty="0"/>
          </a:p>
        </p:txBody>
      </p:sp>
    </p:spTree>
    <p:extLst>
      <p:ext uri="{BB962C8B-B14F-4D97-AF65-F5344CB8AC3E}">
        <p14:creationId xmlns:p14="http://schemas.microsoft.com/office/powerpoint/2010/main" val="3732699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451" y="519522"/>
            <a:ext cx="8136904" cy="3170099"/>
          </a:xfrm>
          <a:prstGeom prst="rect">
            <a:avLst/>
          </a:prstGeom>
        </p:spPr>
        <p:txBody>
          <a:bodyPr wrap="square">
            <a:spAutoFit/>
          </a:bodyPr>
          <a:lstStyle/>
          <a:p>
            <a:pPr marL="285717" indent="-285717">
              <a:buFont typeface="Arial" panose="020B0604020202020204" pitchFamily="34" charset="0"/>
              <a:buChar char="•"/>
            </a:pPr>
            <a:r>
              <a:rPr lang="en-GB" sz="1400" dirty="0" smtClean="0"/>
              <a:t>2 </a:t>
            </a:r>
            <a:r>
              <a:rPr lang="en-GB" sz="1400" dirty="0"/>
              <a:t>lines in progress = </a:t>
            </a:r>
          </a:p>
          <a:p>
            <a:pPr marL="285717" indent="-285717">
              <a:buFont typeface="Arial" panose="020B0604020202020204" pitchFamily="34" charset="0"/>
              <a:buChar char="•"/>
            </a:pPr>
            <a:r>
              <a:rPr lang="en-GB" sz="1400" dirty="0"/>
              <a:t>1 ongoing engagement 12.1&amp;12.3 option 2, </a:t>
            </a:r>
          </a:p>
          <a:p>
            <a:pPr marL="285717" indent="-285717">
              <a:buFont typeface="Arial" panose="020B0604020202020204" pitchFamily="34" charset="0"/>
              <a:buChar char="•"/>
            </a:pPr>
            <a:r>
              <a:rPr lang="en-GB" sz="1400" dirty="0" smtClean="0"/>
              <a:t>1 </a:t>
            </a:r>
            <a:r>
              <a:rPr lang="en-GB" sz="1400" dirty="0"/>
              <a:t>CR in progress – 1 option 2 - CR4868 class 1&amp;2 read rejections</a:t>
            </a:r>
          </a:p>
          <a:p>
            <a:pPr marL="285717" indent="-285717">
              <a:buFont typeface="Arial" panose="020B0604020202020204" pitchFamily="34" charset="0"/>
              <a:buChar char="•"/>
            </a:pPr>
            <a:endParaRPr lang="en-GB" sz="1400" dirty="0"/>
          </a:p>
          <a:p>
            <a:pPr marL="285717" indent="-285717">
              <a:buFont typeface="Arial" panose="020B0604020202020204" pitchFamily="34" charset="0"/>
              <a:buChar char="•"/>
            </a:pPr>
            <a:r>
              <a:rPr lang="en-GB" sz="1400" dirty="0"/>
              <a:t>21 lines for future review = </a:t>
            </a:r>
          </a:p>
          <a:p>
            <a:pPr marL="285717" indent="-285717">
              <a:buFont typeface="Arial" panose="020B0604020202020204" pitchFamily="34" charset="0"/>
              <a:buChar char="•"/>
            </a:pPr>
            <a:r>
              <a:rPr lang="en-GB" sz="1400" dirty="0"/>
              <a:t>2 review April 3.2.2 option6, 7b. </a:t>
            </a:r>
          </a:p>
          <a:p>
            <a:pPr marL="285717" indent="-285717">
              <a:buFont typeface="Arial" panose="020B0604020202020204" pitchFamily="34" charset="0"/>
              <a:buChar char="•"/>
            </a:pPr>
            <a:r>
              <a:rPr lang="en-GB" sz="1400" dirty="0" smtClean="0"/>
              <a:t>4 </a:t>
            </a:r>
            <a:r>
              <a:rPr lang="en-GB" sz="1400" dirty="0"/>
              <a:t>review May 2 option 5 &amp; 6.  1 option 3. 1 option 7 with </a:t>
            </a:r>
            <a:r>
              <a:rPr lang="en-GB" sz="1400" dirty="0" err="1"/>
              <a:t>xoserve</a:t>
            </a:r>
            <a:r>
              <a:rPr lang="en-GB" sz="1400" dirty="0"/>
              <a:t>/</a:t>
            </a:r>
            <a:r>
              <a:rPr lang="en-GB" sz="1400" dirty="0" err="1"/>
              <a:t>pac</a:t>
            </a:r>
            <a:r>
              <a:rPr lang="en-GB" sz="1400" dirty="0"/>
              <a:t> to deliver </a:t>
            </a:r>
            <a:endParaRPr lang="en-GB" sz="1400" dirty="0" smtClean="0"/>
          </a:p>
          <a:p>
            <a:pPr marL="285717" indent="-285717">
              <a:buFont typeface="Arial" panose="020B0604020202020204" pitchFamily="34" charset="0"/>
              <a:buChar char="•"/>
            </a:pPr>
            <a:r>
              <a:rPr lang="en-GB" sz="1400" dirty="0"/>
              <a:t>2 review June 3.2.2 option 9. 1 option 9. </a:t>
            </a:r>
          </a:p>
          <a:p>
            <a:pPr marL="285717" indent="-285717">
              <a:buFont typeface="Arial" panose="020B0604020202020204" pitchFamily="34" charset="0"/>
              <a:buChar char="•"/>
              <a:defRPr/>
            </a:pPr>
            <a:r>
              <a:rPr lang="en-GB" sz="1400" dirty="0" smtClean="0"/>
              <a:t>4 </a:t>
            </a:r>
            <a:r>
              <a:rPr lang="en-GB" sz="1400" dirty="0"/>
              <a:t>review July 3.2.1 option 11. 3.2.8 option 3 &amp; 4. 12.1&amp;12.3 option 4</a:t>
            </a:r>
            <a:r>
              <a:rPr lang="en-GB" sz="1400" dirty="0" smtClean="0"/>
              <a:t>.</a:t>
            </a:r>
          </a:p>
          <a:p>
            <a:pPr marL="285717" indent="-285717">
              <a:buFont typeface="Arial" panose="020B0604020202020204" pitchFamily="34" charset="0"/>
              <a:buChar char="•"/>
              <a:defRPr/>
            </a:pPr>
            <a:r>
              <a:rPr lang="en-GB" sz="1400" dirty="0"/>
              <a:t>1 review August 1 option 6</a:t>
            </a:r>
            <a:r>
              <a:rPr lang="en-GB" sz="1400" dirty="0" smtClean="0"/>
              <a:t>.</a:t>
            </a:r>
            <a:endParaRPr lang="en-GB" sz="1400" dirty="0"/>
          </a:p>
          <a:p>
            <a:pPr marL="285717" indent="-285717">
              <a:buFont typeface="Arial" panose="020B0604020202020204" pitchFamily="34" charset="0"/>
              <a:buChar char="•"/>
              <a:defRPr/>
            </a:pPr>
            <a:r>
              <a:rPr lang="en-GB" sz="1400" dirty="0"/>
              <a:t>4 review November 3.1 option 6, 2 option 7.  3.1 option 5 &amp; 7. (1 CP in progress – CP4866 removal of validation on uncorrected read – review in Nov 3.1 option 7), (1 CP in progress - 3.1 option 5 – CP4853 manual workaround starts April 2019)</a:t>
            </a:r>
          </a:p>
          <a:p>
            <a:pPr marL="285717" indent="-285717">
              <a:buFont typeface="Arial" panose="020B0604020202020204" pitchFamily="34" charset="0"/>
              <a:buChar char="•"/>
            </a:pPr>
            <a:r>
              <a:rPr lang="en-GB" sz="1400" dirty="0"/>
              <a:t>4 review December 3.2.8 option 7, 8 &amp; 9. 2 option </a:t>
            </a:r>
            <a:r>
              <a:rPr lang="en-GB" dirty="0"/>
              <a:t>4</a:t>
            </a:r>
            <a:r>
              <a:rPr lang="en-GB" dirty="0" smtClean="0"/>
              <a:t>.</a:t>
            </a:r>
            <a:endParaRPr lang="en-GB" dirty="0"/>
          </a:p>
        </p:txBody>
      </p:sp>
    </p:spTree>
    <p:extLst>
      <p:ext uri="{BB962C8B-B14F-4D97-AF65-F5344CB8AC3E}">
        <p14:creationId xmlns:p14="http://schemas.microsoft.com/office/powerpoint/2010/main" val="1089628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999" y="604614"/>
            <a:ext cx="797242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1284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a:bodyPr>
          <a:lstStyle/>
          <a:p>
            <a:r>
              <a:rPr lang="en-GB" sz="1600" dirty="0"/>
              <a:t>Use the UNC UIG Work Group as the mechanism to </a:t>
            </a:r>
            <a:r>
              <a:rPr lang="en-GB" sz="1600" b="1" dirty="0"/>
              <a:t>share progress </a:t>
            </a:r>
            <a:r>
              <a:rPr lang="en-GB" sz="1600" dirty="0"/>
              <a:t>on all recommendations where options residing with Xoserve.</a:t>
            </a:r>
          </a:p>
          <a:p>
            <a:r>
              <a:rPr lang="en-GB" sz="1600" dirty="0"/>
              <a:t>Provide updates to the “</a:t>
            </a:r>
            <a:r>
              <a:rPr lang="en-GB" sz="1600" b="1" dirty="0"/>
              <a:t>Recommendation Tracker</a:t>
            </a:r>
            <a:r>
              <a:rPr lang="en-GB" sz="1600" dirty="0"/>
              <a:t>” in line with UNC UIG Work Group timescales.</a:t>
            </a:r>
          </a:p>
          <a:p>
            <a:r>
              <a:rPr lang="en-GB" sz="1600" b="1" dirty="0"/>
              <a:t>Continue analysis </a:t>
            </a:r>
            <a:r>
              <a:rPr lang="en-GB" sz="1600" dirty="0"/>
              <a:t>on investigation lines &amp; publish investigation tracker updates fortnightly.</a:t>
            </a:r>
          </a:p>
          <a:p>
            <a:r>
              <a:rPr lang="en-GB" sz="1600" b="1" dirty="0"/>
              <a:t>Publish any new findings/recommendations </a:t>
            </a:r>
            <a:r>
              <a:rPr lang="en-GB" sz="1600" dirty="0"/>
              <a:t>drawn from investigation lines which are currently “work in progress” when completed.</a:t>
            </a:r>
          </a:p>
          <a:p>
            <a:r>
              <a:rPr lang="en-GB" sz="1600" b="1" dirty="0" smtClean="0">
                <a:latin typeface="Arial"/>
                <a:cs typeface="Arial"/>
              </a:rPr>
              <a:t>Develop draft Modifications to support </a:t>
            </a:r>
            <a:r>
              <a:rPr lang="en-GB" sz="1600" dirty="0" smtClean="0">
                <a:latin typeface="Arial"/>
                <a:cs typeface="Arial"/>
              </a:rPr>
              <a:t>recommendation </a:t>
            </a:r>
            <a:r>
              <a:rPr lang="en-GB" sz="1600" dirty="0">
                <a:latin typeface="Arial"/>
                <a:cs typeface="Arial"/>
              </a:rPr>
              <a:t>options for 3.2.5 Inaccurate or out of date AQs –</a:t>
            </a:r>
            <a:r>
              <a:rPr lang="en-GB" sz="1600" b="1" dirty="0">
                <a:latin typeface="Arial"/>
                <a:cs typeface="Arial"/>
              </a:rPr>
              <a:t> </a:t>
            </a:r>
            <a:r>
              <a:rPr lang="en-GB" sz="1600" dirty="0">
                <a:latin typeface="Arial"/>
                <a:cs typeface="Arial"/>
              </a:rPr>
              <a:t>impact of rolling </a:t>
            </a:r>
            <a:r>
              <a:rPr lang="en-GB" sz="1600" dirty="0" smtClean="0">
                <a:latin typeface="Arial"/>
                <a:cs typeface="Arial"/>
              </a:rPr>
              <a:t>AQ – </a:t>
            </a:r>
            <a:r>
              <a:rPr lang="en-GB" sz="1600" dirty="0">
                <a:latin typeface="Arial"/>
                <a:cs typeface="Arial"/>
              </a:rPr>
              <a:t>Xoserve take action on all options agreed.</a:t>
            </a:r>
          </a:p>
          <a:p>
            <a:r>
              <a:rPr lang="en-GB" sz="1600" dirty="0"/>
              <a:t>Continue the </a:t>
            </a:r>
            <a:r>
              <a:rPr lang="en-GB" sz="1600" b="1" dirty="0"/>
              <a:t>customer engagement</a:t>
            </a:r>
            <a:r>
              <a:rPr lang="en-GB" sz="1600" dirty="0"/>
              <a:t>, progress the  </a:t>
            </a:r>
            <a:r>
              <a:rPr lang="en-GB" sz="1600" b="1" dirty="0"/>
              <a:t>CPs</a:t>
            </a:r>
            <a:r>
              <a:rPr lang="en-GB" sz="1600" dirty="0"/>
              <a:t> &amp; </a:t>
            </a:r>
            <a:r>
              <a:rPr lang="en-GB" sz="1600" b="1" dirty="0"/>
              <a:t>CRs</a:t>
            </a:r>
            <a:r>
              <a:rPr lang="en-GB" sz="1600" dirty="0"/>
              <a:t> raised to support the recommendation options agreed at 28</a:t>
            </a:r>
            <a:r>
              <a:rPr lang="en-GB" sz="1600" baseline="30000" dirty="0"/>
              <a:t>th</a:t>
            </a:r>
            <a:r>
              <a:rPr lang="en-GB" sz="1600" dirty="0"/>
              <a:t> January UIG-Recommendation session.</a:t>
            </a:r>
          </a:p>
          <a:p>
            <a:r>
              <a:rPr lang="en-GB" sz="1600" b="1" dirty="0"/>
              <a:t>Supporting MOD development </a:t>
            </a:r>
            <a:r>
              <a:rPr lang="en-GB" sz="1600" dirty="0" smtClean="0"/>
              <a:t>to </a:t>
            </a:r>
            <a:r>
              <a:rPr lang="en-GB" sz="1600" dirty="0"/>
              <a:t>progress </a:t>
            </a:r>
            <a:r>
              <a:rPr lang="en-GB" sz="1600" dirty="0" smtClean="0"/>
              <a:t>all sponsored modifications.</a:t>
            </a:r>
            <a:endParaRPr lang="en-GB" sz="1600" dirty="0"/>
          </a:p>
          <a:p>
            <a:r>
              <a:rPr lang="en-GB" sz="1600" b="1" dirty="0"/>
              <a:t>Continue </a:t>
            </a:r>
            <a:r>
              <a:rPr lang="en-GB" sz="1600" dirty="0"/>
              <a:t>the development of existing non Task Force changes 4876 &amp; 4795 to support the</a:t>
            </a:r>
            <a:r>
              <a:rPr lang="en-GB" sz="1600" b="1" dirty="0"/>
              <a:t> PAC report recommendations.</a:t>
            </a:r>
            <a:endParaRPr lang="en-GB" sz="1600" dirty="0"/>
          </a:p>
        </p:txBody>
      </p:sp>
    </p:spTree>
    <p:extLst>
      <p:ext uri="{BB962C8B-B14F-4D97-AF65-F5344CB8AC3E}">
        <p14:creationId xmlns:p14="http://schemas.microsoft.com/office/powerpoint/2010/main" val="3330649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9001cd7aaf3ad34cd63a657529c5f60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6a39ce3265c97563d2760f41d8cb358b"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purl.org/dc/elements/1.1/"/>
    <ds:schemaRef ds:uri="c78a4dae-5fc0-4ed3-ad80-da51122ab114"/>
    <ds:schemaRef ds:uri="http://purl.org/dc/dcmitype/"/>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5844fa40-a696-4ac9-bd38-c0330d295109"/>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6FB03EBB-5ADB-4A57-98EF-F56E899454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42048</TotalTime>
  <Words>1651</Words>
  <Application>Microsoft Office PowerPoint</Application>
  <PresentationFormat>On-screen Show (16:9)</PresentationFormat>
  <Paragraphs>275</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xoserve templates</vt:lpstr>
      <vt:lpstr>UIG Task Force Progress Report</vt:lpstr>
      <vt:lpstr>Background</vt:lpstr>
      <vt:lpstr>UIG Task Force: Dashboard</vt:lpstr>
      <vt:lpstr>Plan on Page new</vt:lpstr>
      <vt:lpstr>Recommendations - where we are</vt:lpstr>
      <vt:lpstr>Breakdown</vt:lpstr>
      <vt:lpstr>PowerPoint Presentation</vt:lpstr>
      <vt:lpstr>Overview Of Task Force Funding</vt:lpstr>
      <vt:lpstr>Task 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173</cp:revision>
  <cp:lastPrinted>2019-04-09T15:14:35Z</cp:lastPrinted>
  <dcterms:created xsi:type="dcterms:W3CDTF">2018-09-02T17:12:15Z</dcterms:created>
  <dcterms:modified xsi:type="dcterms:W3CDTF">2019-04-23T14:10:28Z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1576786652</vt:i4>
  </property>
  <property fmtid="{D5CDD505-2E9C-101B-9397-08002B2CF9AE}" pid="3" name="_NewReviewCycle">
    <vt:lpwstr/>
  </property>
  <property fmtid="{D5CDD505-2E9C-101B-9397-08002B2CF9AE}" pid="4" name="_EmailSubject">
    <vt:lpwstr>UIG Task Force Update for CoMC May - DSCSummary Template v1</vt:lpwstr>
  </property>
  <property fmtid="{D5CDD505-2E9C-101B-9397-08002B2CF9AE}" pid="5" name="_AuthorEmail">
    <vt:lpwstr>Leanne.Jackson@xoserve.com</vt:lpwstr>
  </property>
  <property fmtid="{D5CDD505-2E9C-101B-9397-08002B2CF9AE}" pid="6" name="_AuthorEmailDisplayName">
    <vt:lpwstr>Jackson, Leanne</vt:lpwstr>
  </property>
  <property fmtid="{D5CDD505-2E9C-101B-9397-08002B2CF9AE}" pid="7" name="_PreviousAdHocReviewCycleID">
    <vt:i4>1438235381</vt:i4>
  </property>
  <property fmtid="{D5CDD505-2E9C-101B-9397-08002B2CF9AE}" pid="8" name="ContentTypeId">
    <vt:lpwstr>0x0101002A9D4E94D94ABB48A35A572EF9A60258</vt:lpwstr>
  </property>
  <property fmtid="{D5CDD505-2E9C-101B-9397-08002B2CF9AE}" pid="9" name="AuthorIds_UIVersion_2048">
    <vt:lpwstr>50</vt:lpwstr>
  </property>
</Properties>
</file>