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2"/>
  </p:notesMasterIdLst>
  <p:sldIdLst>
    <p:sldId id="887" r:id="rId10"/>
    <p:sldId id="888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1D6E8"/>
    <a:srgbClr val="D8F5FD"/>
    <a:srgbClr val="E8EAF1"/>
    <a:srgbClr val="CED1E1"/>
    <a:srgbClr val="40D1F5"/>
    <a:srgbClr val="84B8DA"/>
    <a:srgbClr val="9C4877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8" autoAdjust="0"/>
    <p:restoredTop sz="94660"/>
  </p:normalViewPr>
  <p:slideViewPr>
    <p:cSldViewPr>
      <p:cViewPr>
        <p:scale>
          <a:sx n="100" d="100"/>
          <a:sy n="100" d="100"/>
        </p:scale>
        <p:origin x="-624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02/04/2019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0F630E-CE13-4C7E-AC97-7686C5E00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XRN4665 – EUC Release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FE222645-BCC4-4B81-9318-6F41A4DDD06C}"/>
              </a:ext>
            </a:extLst>
          </p:cNvPr>
          <p:cNvGrpSpPr/>
          <p:nvPr/>
        </p:nvGrpSpPr>
        <p:grpSpPr>
          <a:xfrm>
            <a:off x="254442" y="915566"/>
            <a:ext cx="8550950" cy="3684017"/>
            <a:chOff x="137840" y="723530"/>
            <a:chExt cx="8102715" cy="3584447"/>
          </a:xfrm>
        </p:grpSpPr>
        <p:graphicFrame>
          <p:nvGraphicFramePr>
            <p:cNvPr id="11" name="Content Placeholder 3">
              <a:extLst>
                <a:ext uri="{FF2B5EF4-FFF2-40B4-BE49-F238E27FC236}">
                  <a16:creationId xmlns:a16="http://schemas.microsoft.com/office/drawing/2014/main" xmlns="" id="{35034311-FCBF-4F23-BFE3-BA3FFE4A3E3B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71493083"/>
                </p:ext>
              </p:extLst>
            </p:nvPr>
          </p:nvGraphicFramePr>
          <p:xfrm>
            <a:off x="137840" y="723530"/>
            <a:ext cx="8102715" cy="3584447"/>
          </p:xfrm>
          <a:graphic>
            <a:graphicData uri="http://schemas.openxmlformats.org/drawingml/2006/table">
              <a:tbl>
                <a:tblPr firstRow="1" bandRow="1"/>
                <a:tblGrid>
                  <a:gridCol w="1223556">
                    <a:extLst>
                      <a:ext uri="{9D8B030D-6E8A-4147-A177-3AD203B41FA5}">
                        <a16:colId xmlns:a16="http://schemas.microsoft.com/office/drawing/2014/main" xmlns="" val="20000"/>
                      </a:ext>
                    </a:extLst>
                  </a:gridCol>
                  <a:gridCol w="1901171">
                    <a:extLst>
                      <a:ext uri="{9D8B030D-6E8A-4147-A177-3AD203B41FA5}">
                        <a16:colId xmlns:a16="http://schemas.microsoft.com/office/drawing/2014/main" xmlns="" val="20001"/>
                      </a:ext>
                    </a:extLst>
                  </a:gridCol>
                  <a:gridCol w="1860295">
                    <a:extLst>
                      <a:ext uri="{9D8B030D-6E8A-4147-A177-3AD203B41FA5}">
                        <a16:colId xmlns:a16="http://schemas.microsoft.com/office/drawing/2014/main" xmlns="" val="20002"/>
                      </a:ext>
                    </a:extLst>
                  </a:gridCol>
                  <a:gridCol w="1892125">
                    <a:extLst>
                      <a:ext uri="{9D8B030D-6E8A-4147-A177-3AD203B41FA5}">
                        <a16:colId xmlns:a16="http://schemas.microsoft.com/office/drawing/2014/main" xmlns="" val="20003"/>
                      </a:ext>
                    </a:extLst>
                  </a:gridCol>
                  <a:gridCol w="1673803">
                    <a:extLst>
                      <a:ext uri="{9D8B030D-6E8A-4147-A177-3AD203B41FA5}">
                        <a16:colId xmlns:a16="http://schemas.microsoft.com/office/drawing/2014/main" xmlns="" val="20004"/>
                      </a:ext>
                    </a:extLst>
                  </a:gridCol>
                </a:tblGrid>
                <a:tr h="370532">
                  <a:tc rowSpan="2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kern="1200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10/04/19</a:t>
                        </a:r>
                        <a:endParaRPr lang="en-GB" sz="105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algn="ctr"/>
                        <a:r>
                          <a:rPr lang="en-GB" sz="1050" b="1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Overall</a:t>
                        </a:r>
                        <a:r>
                          <a:rPr lang="en-GB" sz="105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Project RAG Status</a:t>
                        </a:r>
                        <a:r>
                          <a:rPr lang="en-GB" sz="100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: </a:t>
                        </a:r>
                        <a:endParaRPr lang="en-GB" sz="1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8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18" marB="45718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6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24" marB="45724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endParaRPr lang="en-GB" sz="90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0"/>
                    </a:ext>
                  </a:extLst>
                </a:tr>
                <a:tr h="324477">
                  <a:tc vMerge="1"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26" marR="91426" marT="45682" marB="45682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Schedule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1"/>
                    </a:ext>
                  </a:extLst>
                </a:tr>
                <a:tr h="350430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RAG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Status</a:t>
                        </a:r>
                        <a:endPara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xmlns="" val="10002"/>
                    </a:ext>
                  </a:extLst>
                </a:tr>
                <a:tr h="216494">
                  <a:tc gridSpan="5"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Status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Justification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dirty="0"/>
                      </a:p>
                    </a:txBody>
                    <a:tcPr>
                      <a:solidFill>
                        <a:srgbClr val="FFC000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marL="0" algn="ctr" defTabSz="457200" rtl="0" eaLnBrk="1" latinLnBrk="0" hangingPunct="1"/>
                        <a:endPara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3"/>
                    </a:ext>
                  </a:extLst>
                </a:tr>
                <a:tr h="886257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050" b="1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Schedule</a:t>
                        </a:r>
                      </a:p>
                      <a:p>
                        <a:pPr algn="ctr"/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Build &amp; UT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: Build &amp; UT activities successfully completed in line with plan and as per milestone date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Testing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: ST &amp; SIT activities commenced as per plan and currently running to schedule 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Implementation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: Change Pack distributed for information on 15/03 to inform industry colleagues of the following implementation dates;</a:t>
                        </a:r>
                      </a:p>
                      <a:p>
                        <a:pPr marL="628650" lvl="1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Part A on 03/08 to make new EUC bands allowable in ISU to enable sharing of new EUC bands with Industry via the T67 file</a:t>
                        </a:r>
                      </a:p>
                      <a:p>
                        <a:pPr marL="628650" lvl="1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Part B on 31/08 (with a contingency date of 07/09 if required) to implement all code changes to processes affected by new EUC bands</a:t>
                        </a:r>
                        <a:endPara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5"/>
                    </a:ext>
                  </a:extLst>
                </a:tr>
                <a:tr h="392305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Environments– 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There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continues to be a 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risk that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multiple projects are running 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in parallel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(EUC, June 19  &amp; GB Charging). A detailed assessment of co-existence in Pre-production is currently in progress with relevant project teams. However the current view is that this should not impact the EUC release.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6"/>
                    </a:ext>
                  </a:extLst>
                </a:tr>
                <a:tr h="227378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Project delivery costs are tracking to approved budgets</a:t>
                        </a:r>
                        <a:endPara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7"/>
                    </a:ext>
                  </a:extLst>
                </a:tr>
                <a:tr h="284222"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Weekly monitoring of SME resources supporting multiple demands (e.g. BAU defects, Future Releases etc) is ongoing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8"/>
                    </a:ext>
                  </a:extLst>
                </a:tr>
              </a:tbl>
            </a:graphicData>
          </a:graphic>
        </p:graphicFrame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70CAECF2-DEC2-4E29-A1AB-B89CF72EE0CD}"/>
                </a:ext>
              </a:extLst>
            </p:cNvPr>
            <p:cNvSpPr/>
            <p:nvPr/>
          </p:nvSpPr>
          <p:spPr>
            <a:xfrm>
              <a:off x="7304180" y="1453919"/>
              <a:ext cx="204194" cy="2131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9C025B08-F88A-41BC-959F-7975D291319A}"/>
                </a:ext>
              </a:extLst>
            </p:cNvPr>
            <p:cNvSpPr/>
            <p:nvPr/>
          </p:nvSpPr>
          <p:spPr>
            <a:xfrm>
              <a:off x="5717830" y="794410"/>
              <a:ext cx="196885" cy="19034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35B7AB43-D412-4796-A79C-387981F74ACE}"/>
              </a:ext>
            </a:extLst>
          </p:cNvPr>
          <p:cNvSpPr/>
          <p:nvPr/>
        </p:nvSpPr>
        <p:spPr>
          <a:xfrm>
            <a:off x="6027390" y="1666244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F6639B60-ED8E-41FD-A5AA-FE5B67D25923}"/>
              </a:ext>
            </a:extLst>
          </p:cNvPr>
          <p:cNvSpPr/>
          <p:nvPr/>
        </p:nvSpPr>
        <p:spPr>
          <a:xfrm>
            <a:off x="4156412" y="1670982"/>
            <a:ext cx="215490" cy="2142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59C946BC-C73C-430B-B113-E7C848B0314B}"/>
              </a:ext>
            </a:extLst>
          </p:cNvPr>
          <p:cNvSpPr/>
          <p:nvPr/>
        </p:nvSpPr>
        <p:spPr>
          <a:xfrm>
            <a:off x="2285434" y="1668613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59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 4665 - EUC Release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FA77669-B323-43A7-AA90-FFEE9856EC44}"/>
              </a:ext>
            </a:extLst>
          </p:cNvPr>
          <p:cNvSpPr txBox="1"/>
          <p:nvPr/>
        </p:nvSpPr>
        <p:spPr>
          <a:xfrm>
            <a:off x="53752" y="833198"/>
            <a:ext cx="9036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1D3E61"/>
                </a:solidFill>
                <a:cs typeface="Arial" panose="020B0604020202020204" pitchFamily="34" charset="0"/>
              </a:rPr>
              <a:t>Key Milestone Dates</a:t>
            </a:r>
            <a:r>
              <a:rPr lang="en-GB" sz="1400" b="1" dirty="0" smtClean="0">
                <a:solidFill>
                  <a:srgbClr val="1D3E61"/>
                </a:solidFill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1D3E61"/>
                </a:solidFill>
                <a:cs typeface="Arial" panose="020B0604020202020204" pitchFamily="34" charset="0"/>
              </a:rPr>
              <a:t>Build &amp; Unit Testing activities successfully completed as per milestone 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1D3E61"/>
                </a:solidFill>
                <a:cs typeface="Arial" panose="020B0604020202020204" pitchFamily="34" charset="0"/>
              </a:rPr>
              <a:t>ST/SIT activities commenced as per plan and currently tracking to schedule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1D3E61"/>
                </a:solidFill>
                <a:cs typeface="Arial" panose="020B0604020202020204" pitchFamily="34" charset="0"/>
              </a:rPr>
              <a:t>Internal discussions ongoing to agree PIS duration (to include first usage monitoring)</a:t>
            </a:r>
            <a:endParaRPr lang="en-GB" sz="1400" dirty="0">
              <a:solidFill>
                <a:srgbClr val="1D3E61"/>
              </a:solidFill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36" y="2108422"/>
            <a:ext cx="8784976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420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8479</TotalTime>
  <Words>258</Words>
  <Application>Microsoft Office PowerPoint</Application>
  <PresentationFormat>On-screen Show (16:9)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XRN4665 – EUC Release</vt:lpstr>
      <vt:lpstr>XRN 4665 - EUC Release Timelines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332</cp:revision>
  <dcterms:created xsi:type="dcterms:W3CDTF">2018-09-02T17:12:15Z</dcterms:created>
  <dcterms:modified xsi:type="dcterms:W3CDTF">2019-04-02T13:12:35Z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-1833527737</vt:i4>
  </property>
  <property fmtid="{D5CDD505-2E9C-101B-9397-08002B2CF9AE}" pid="3" name="_NewReviewCycle">
    <vt:lpwstr/>
  </property>
  <property fmtid="{D5CDD505-2E9C-101B-9397-08002B2CF9AE}" pid="4" name="_EmailSubject">
    <vt:lpwstr>R&amp;N ChMC updates</vt:lpwstr>
  </property>
  <property fmtid="{D5CDD505-2E9C-101B-9397-08002B2CF9AE}" pid="5" name="_AuthorEmail">
    <vt:lpwstr>Julie.Bretherton@xoserve.com</vt:lpwstr>
  </property>
  <property fmtid="{D5CDD505-2E9C-101B-9397-08002B2CF9AE}" pid="6" name="_AuthorEmailDisplayName">
    <vt:lpwstr>Bretherton, Julie</vt:lpwstr>
  </property>
  <property fmtid="{D5CDD505-2E9C-101B-9397-08002B2CF9AE}" pid="7" name="_PreviousAdHocReviewCycleID">
    <vt:i4>231547909</vt:i4>
  </property>
  <property fmtid="{D5CDD505-2E9C-101B-9397-08002B2CF9AE}" pid="8" name="ContentTypeId">
    <vt:lpwstr>0x0101006E927B77B7F39148B9CB17AE711C8D35</vt:lpwstr>
  </property>
</Properties>
</file>