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9"/>
  </p:notesMasterIdLst>
  <p:handoutMasterIdLst>
    <p:handoutMasterId r:id="rId10"/>
  </p:handoutMasterIdLst>
  <p:sldIdLst>
    <p:sldId id="526" r:id="rId5"/>
    <p:sldId id="527" r:id="rId6"/>
    <p:sldId id="528" r:id="rId7"/>
    <p:sldId id="53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ran Dredge" initials="DD" lastIdx="10" clrIdx="0"/>
  <p:cmAuthor id="1" name="Nick Verdegem" initials="NV" lastIdx="5" clrIdx="1"/>
  <p:cmAuthor id="2" name="Pradeep Kumar" initials="PK" lastIdx="1" clrIdx="2"/>
  <p:cmAuthor id="3" name="Paul Crump" initials="PC" lastIdx="2" clrIdx="3"/>
  <p:cmAuthor id="4" name="John Woodward" initials="JW" lastIdx="4" clrIdx="4"/>
  <p:cmAuthor id="5" name="National Grid" initials="NG" lastIdx="8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F1"/>
    <a:srgbClr val="CED1E1"/>
    <a:srgbClr val="84B8DA"/>
    <a:srgbClr val="40D1F5"/>
    <a:srgbClr val="FFFFFF"/>
    <a:srgbClr val="B1D6E8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127" autoAdjust="0"/>
    <p:restoredTop sz="94201" autoAdjust="0"/>
  </p:normalViewPr>
  <p:slideViewPr>
    <p:cSldViewPr snapToObjects="1">
      <p:cViewPr>
        <p:scale>
          <a:sx n="140" d="100"/>
          <a:sy n="140" d="100"/>
        </p:scale>
        <p:origin x="-1524" y="-4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169B027-246C-4F39-B239-8B590AA395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C1FE479-CC67-4E6B-9879-BA5261675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9BD7-7EC6-4CBC-84F9-C330CB15742F}" type="datetimeFigureOut">
              <a:rPr lang="en-GB" smtClean="0"/>
              <a:t>01/05/2019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F5D510-3F08-4DB4-8D5D-DCDCF5C7E5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9A7D67-DEA4-499D-91D7-1BB52F484D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C6E5-F038-4FE0-AF66-A7182797B5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74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01/05/2019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73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0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3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80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5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BFBC6938-8E74-45DE-B1EE-C0A61FB04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FE1AB-02AC-4018-A9CD-4D09954B8B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8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5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33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E15618-5225-4856-9DCE-646F6AA28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332656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E1AB-02AC-4018-A9CD-4D09954B8B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06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5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oserve.com/change/ix-refresh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6012"/>
            <a:ext cx="7772400" cy="1102519"/>
          </a:xfrm>
        </p:spPr>
        <p:txBody>
          <a:bodyPr/>
          <a:lstStyle/>
          <a:p>
            <a:r>
              <a:rPr lang="en-GB" dirty="0" smtClean="0"/>
              <a:t>Xoserve IX Refresh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GB" dirty="0">
                <a:solidFill>
                  <a:srgbClr val="3E5AA8"/>
                </a:solidFill>
              </a:rPr>
              <a:t>Customer Update</a:t>
            </a:r>
          </a:p>
          <a:p>
            <a:r>
              <a:rPr lang="en-GB" dirty="0" smtClean="0">
                <a:solidFill>
                  <a:srgbClr val="3E5AA8"/>
                </a:solidFill>
              </a:rPr>
              <a:t>01/05/2019</a:t>
            </a:r>
            <a:endParaRPr lang="en-GB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IX Refresh Customer </a:t>
            </a:r>
            <a:r>
              <a:rPr lang="en-GB" dirty="0" smtClean="0"/>
              <a:t>Update (</a:t>
            </a:r>
            <a:r>
              <a:rPr lang="en-GB" smtClean="0"/>
              <a:t>Raj Draft) 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888432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>
                <a:latin typeface="Arial"/>
                <a:cs typeface="+mn-cs"/>
              </a:rPr>
              <a:t>Welcome to </a:t>
            </a:r>
            <a:r>
              <a:rPr lang="en-US" sz="950" kern="0" dirty="0" smtClean="0">
                <a:latin typeface="Arial"/>
                <a:cs typeface="+mn-cs"/>
              </a:rPr>
              <a:t>April’s update </a:t>
            </a:r>
            <a:r>
              <a:rPr lang="en-US" sz="950" kern="0" dirty="0">
                <a:latin typeface="Arial"/>
                <a:cs typeface="+mn-cs"/>
              </a:rPr>
              <a:t>of the IX Refresh </a:t>
            </a:r>
            <a:r>
              <a:rPr lang="en-US" sz="950" kern="0" dirty="0" smtClean="0">
                <a:latin typeface="Arial"/>
                <a:cs typeface="+mn-cs"/>
              </a:rPr>
              <a:t>Project.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950" kern="0" dirty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>
                <a:latin typeface="Arial"/>
                <a:cs typeface="+mn-cs"/>
              </a:rPr>
              <a:t>Our focus </a:t>
            </a:r>
            <a:r>
              <a:rPr lang="en-US" sz="950" kern="0" dirty="0" smtClean="0">
                <a:latin typeface="Arial"/>
                <a:cs typeface="+mn-cs"/>
              </a:rPr>
              <a:t>this month has been on </a:t>
            </a:r>
            <a:r>
              <a:rPr lang="en-GB" sz="1000" dirty="0"/>
              <a:t>u</a:t>
            </a:r>
            <a:r>
              <a:rPr lang="en-GB" sz="1000" dirty="0" smtClean="0"/>
              <a:t>nderstanding</a:t>
            </a:r>
            <a:r>
              <a:rPr lang="en-GB" sz="1000" dirty="0"/>
              <a:t>, planning and implementing </a:t>
            </a:r>
            <a:r>
              <a:rPr lang="en-GB" sz="1000" dirty="0" smtClean="0"/>
              <a:t>the server improvements that </a:t>
            </a:r>
            <a:r>
              <a:rPr lang="en-GB" sz="1000" dirty="0" smtClean="0"/>
              <a:t>were identified within the pilot site </a:t>
            </a:r>
            <a:r>
              <a:rPr lang="en-GB" sz="1000" dirty="0" smtClean="0"/>
              <a:t>installation. I </a:t>
            </a:r>
            <a:r>
              <a:rPr lang="en-GB" sz="1000" dirty="0" smtClean="0"/>
              <a:t>am pleased to advise that this activity has now been completed which has provided us with further reassurance that the customer </a:t>
            </a:r>
            <a:r>
              <a:rPr lang="en-GB" sz="1000" dirty="0"/>
              <a:t>e</a:t>
            </a:r>
            <a:r>
              <a:rPr lang="en-GB" sz="1000" dirty="0" smtClean="0"/>
              <a:t>xperience during the migration stage will be as seamless as possible.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GB" sz="1000" dirty="0" smtClean="0"/>
          </a:p>
          <a:p>
            <a:pPr mar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GB" sz="1000" dirty="0" smtClean="0"/>
              <a:t>We are currently in the </a:t>
            </a:r>
            <a:r>
              <a:rPr lang="en-GB" sz="1000" dirty="0" smtClean="0"/>
              <a:t>process of </a:t>
            </a:r>
            <a:r>
              <a:rPr lang="en-GB" sz="1000" dirty="0" smtClean="0"/>
              <a:t>undertaking further Proof of Concept (</a:t>
            </a:r>
            <a:r>
              <a:rPr lang="en-GB" sz="1000" dirty="0" err="1" smtClean="0"/>
              <a:t>PoC</a:t>
            </a:r>
            <a:r>
              <a:rPr lang="en-GB" sz="1000" dirty="0" smtClean="0"/>
              <a:t>) work, working with our service providers to carry out testing activities which is proving to be successful</a:t>
            </a:r>
            <a:r>
              <a:rPr lang="en-GB" sz="1000" dirty="0"/>
              <a:t>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GB" sz="1000" dirty="0" smtClean="0"/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1000" dirty="0" smtClean="0"/>
              <a:t>Upon completion and  sign off  of the </a:t>
            </a:r>
            <a:r>
              <a:rPr lang="en-US" sz="1000" dirty="0" err="1" smtClean="0"/>
              <a:t>PoC</a:t>
            </a:r>
            <a:r>
              <a:rPr lang="en-US" sz="1000" dirty="0" smtClean="0"/>
              <a:t> activities we will be in a position to move  </a:t>
            </a:r>
            <a:r>
              <a:rPr lang="en-US" sz="1000" dirty="0"/>
              <a:t>forward with a </a:t>
            </a:r>
            <a:r>
              <a:rPr lang="en-US" sz="1000" dirty="0" smtClean="0"/>
              <a:t>2</a:t>
            </a:r>
            <a:r>
              <a:rPr lang="en-US" sz="1000" baseline="30000" dirty="0" smtClean="0"/>
              <a:t>nd</a:t>
            </a:r>
            <a:r>
              <a:rPr lang="en-US" sz="1000" dirty="0" smtClean="0"/>
              <a:t> pilot </a:t>
            </a:r>
            <a:r>
              <a:rPr lang="en-US" sz="1000" dirty="0"/>
              <a:t>site </a:t>
            </a:r>
            <a:r>
              <a:rPr lang="en-GB" sz="1000" dirty="0" smtClean="0"/>
              <a:t>migration. We have been busy planning for this and have been speaking with the customer  to understand their requirements </a:t>
            </a:r>
            <a:r>
              <a:rPr lang="en-GB" sz="1000" dirty="0" smtClean="0"/>
              <a:t>for the migration.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GB" sz="1000" dirty="0"/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 smtClean="0">
                <a:latin typeface="Arial"/>
                <a:cs typeface="+mn-cs"/>
              </a:rPr>
              <a:t>We understand that the activities mentioned have impacted timelines for migration planning somewhat, however  we </a:t>
            </a:r>
            <a:r>
              <a:rPr lang="en-US" sz="950" kern="0" dirty="0">
                <a:latin typeface="Arial"/>
                <a:cs typeface="+mn-cs"/>
              </a:rPr>
              <a:t>will look to identify efficiencies during the </a:t>
            </a:r>
            <a:r>
              <a:rPr lang="en-US" sz="950" kern="0" dirty="0" smtClean="0">
                <a:latin typeface="Arial"/>
                <a:cs typeface="+mn-cs"/>
              </a:rPr>
              <a:t>migration phase where </a:t>
            </a:r>
            <a:r>
              <a:rPr lang="en-US" sz="950" kern="0" dirty="0">
                <a:latin typeface="Arial"/>
                <a:cs typeface="+mn-cs"/>
              </a:rPr>
              <a:t>possible </a:t>
            </a:r>
            <a:r>
              <a:rPr lang="en-US" sz="950" kern="0" dirty="0" smtClean="0">
                <a:latin typeface="Arial"/>
                <a:cs typeface="+mn-cs"/>
              </a:rPr>
              <a:t>to counteract any delays during this initial phase. </a:t>
            </a:r>
            <a:endParaRPr lang="en-US" sz="950" kern="0" dirty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950" kern="0" dirty="0" smtClean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 smtClean="0">
                <a:latin typeface="Arial"/>
                <a:cs typeface="+mn-cs"/>
              </a:rPr>
              <a:t>Please feel free to get in touch with the team by emailing </a:t>
            </a:r>
            <a:r>
              <a:rPr lang="en-US" sz="950" kern="0" dirty="0" smtClean="0">
                <a:latin typeface="Arial"/>
                <a:cs typeface="+mn-cs"/>
                <a:hlinkClick r:id="rId2"/>
              </a:rPr>
              <a:t>box.xoserve.IXEnquiries@xoserve.com</a:t>
            </a:r>
            <a:r>
              <a:rPr lang="en-US" sz="950" kern="0" dirty="0" smtClean="0">
                <a:latin typeface="Arial"/>
                <a:cs typeface="+mn-cs"/>
              </a:rPr>
              <a:t> if you require any further information.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950" kern="0" dirty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>
                <a:latin typeface="Arial"/>
                <a:cs typeface="+mn-cs"/>
              </a:rPr>
              <a:t>Thank you for your ongoing support and I look forward to updating you again in </a:t>
            </a:r>
            <a:r>
              <a:rPr lang="en-US" sz="950" kern="0" dirty="0" smtClean="0">
                <a:latin typeface="Arial"/>
                <a:cs typeface="+mn-cs"/>
              </a:rPr>
              <a:t>May.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endParaRPr lang="en-US" sz="950" kern="0" dirty="0">
              <a:latin typeface="Arial"/>
              <a:cs typeface="+mn-cs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>
                <a:latin typeface="Arial"/>
                <a:cs typeface="+mn-cs"/>
              </a:rPr>
              <a:t>Michelle Callaghan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62C8"/>
              </a:buClr>
              <a:buNone/>
            </a:pPr>
            <a:r>
              <a:rPr lang="en-US" sz="950" kern="0" dirty="0">
                <a:latin typeface="Arial"/>
                <a:cs typeface="+mn-cs"/>
              </a:rPr>
              <a:t>People Platform Director</a:t>
            </a:r>
            <a:endParaRPr lang="en-GB" sz="950" dirty="0"/>
          </a:p>
        </p:txBody>
      </p:sp>
    </p:spTree>
    <p:extLst>
      <p:ext uri="{BB962C8B-B14F-4D97-AF65-F5344CB8AC3E}">
        <p14:creationId xmlns:p14="http://schemas.microsoft.com/office/powerpoint/2010/main" val="157366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123478"/>
            <a:ext cx="8229600" cy="637580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Look Forward: IX Program Quarterly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71550"/>
            <a:ext cx="8229600" cy="36724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000" i="1" dirty="0" smtClean="0"/>
              <a:t>Don’t forget to </a:t>
            </a:r>
            <a:r>
              <a:rPr lang="en-US" sz="1000" i="1" dirty="0"/>
              <a:t>visit the </a:t>
            </a:r>
            <a:r>
              <a:rPr lang="en-US" sz="1000" i="1" dirty="0">
                <a:hlinkClick r:id="rId2"/>
              </a:rPr>
              <a:t>FAQs section </a:t>
            </a:r>
            <a:r>
              <a:rPr lang="en-US" sz="1000" i="1" dirty="0"/>
              <a:t> for more detailed information on what you can expect during the project delivery </a:t>
            </a:r>
            <a:r>
              <a:rPr lang="en-US" sz="1000" i="1" dirty="0" smtClean="0"/>
              <a:t>stages. If there is anything else that you would like to see please get in touch and we will add it for you.</a:t>
            </a:r>
            <a:endParaRPr lang="en-US" sz="1000" i="1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b="1" dirty="0"/>
              <a:t>Three Month Timeline </a:t>
            </a:r>
            <a:endParaRPr lang="en-GB" sz="1000" b="1" dirty="0" smtClean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b="1" dirty="0" smtClean="0"/>
              <a:t>May 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GB" sz="1000" dirty="0" smtClean="0"/>
              <a:t>2</a:t>
            </a:r>
            <a:r>
              <a:rPr lang="en-GB" sz="1000" baseline="30000" dirty="0" smtClean="0"/>
              <a:t>nd</a:t>
            </a:r>
            <a:r>
              <a:rPr lang="en-GB" sz="1000" dirty="0" smtClean="0"/>
              <a:t> pilot site migration </a:t>
            </a:r>
            <a:endParaRPr lang="en-GB" sz="1000" dirty="0"/>
          </a:p>
          <a:p>
            <a:r>
              <a:rPr lang="en-US" sz="1000" dirty="0" smtClean="0"/>
              <a:t>Phone </a:t>
            </a:r>
            <a:r>
              <a:rPr lang="en-US" sz="1000" dirty="0"/>
              <a:t>line installations to continue </a:t>
            </a:r>
            <a:endParaRPr lang="en-US" sz="1000" dirty="0" smtClean="0"/>
          </a:p>
          <a:p>
            <a:r>
              <a:rPr lang="en-US" sz="1000" dirty="0" smtClean="0"/>
              <a:t>Router </a:t>
            </a:r>
            <a:r>
              <a:rPr lang="en-US" sz="1000" dirty="0"/>
              <a:t>installations to </a:t>
            </a:r>
            <a:r>
              <a:rPr lang="en-US" sz="1000" dirty="0" smtClean="0"/>
              <a:t>begin</a:t>
            </a:r>
          </a:p>
          <a:p>
            <a:r>
              <a:rPr lang="en-GB" sz="1000" dirty="0" smtClean="0"/>
              <a:t>Prepare June </a:t>
            </a:r>
            <a:r>
              <a:rPr lang="en-GB" sz="1000" dirty="0"/>
              <a:t>migrations </a:t>
            </a:r>
          </a:p>
          <a:p>
            <a:r>
              <a:rPr lang="en-US" sz="1000" dirty="0" smtClean="0"/>
              <a:t>Continue </a:t>
            </a:r>
            <a:r>
              <a:rPr lang="en-US" sz="1000" dirty="0"/>
              <a:t>to </a:t>
            </a:r>
            <a:r>
              <a:rPr lang="en-US" sz="1000" dirty="0" smtClean="0"/>
              <a:t>talk with customers with </a:t>
            </a:r>
            <a:r>
              <a:rPr lang="en-US" sz="1000" dirty="0"/>
              <a:t>Disaster Recovery equipment about testing approach </a:t>
            </a:r>
          </a:p>
          <a:p>
            <a:r>
              <a:rPr lang="en-US" sz="1000" dirty="0" smtClean="0"/>
              <a:t>Continue </a:t>
            </a:r>
            <a:r>
              <a:rPr lang="en-US" sz="1000" dirty="0"/>
              <a:t>to </a:t>
            </a:r>
            <a:r>
              <a:rPr lang="en-US" sz="1000" dirty="0" smtClean="0"/>
              <a:t>talk with customers regarding additional </a:t>
            </a:r>
            <a:r>
              <a:rPr lang="en-US" sz="1000" dirty="0"/>
              <a:t>IP </a:t>
            </a:r>
            <a:r>
              <a:rPr lang="en-US" sz="1000" dirty="0" smtClean="0"/>
              <a:t>range/ addresses requirements</a:t>
            </a:r>
          </a:p>
          <a:p>
            <a:r>
              <a:rPr lang="en-US" sz="1000" dirty="0" smtClean="0"/>
              <a:t>Submit final phase of customers to Gamma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b="1" dirty="0" smtClean="0"/>
              <a:t>June 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US" sz="1000" dirty="0" smtClean="0"/>
              <a:t>Rollout </a:t>
            </a:r>
            <a:r>
              <a:rPr lang="en-US" sz="1000" dirty="0"/>
              <a:t>begins with Phase One </a:t>
            </a:r>
          </a:p>
          <a:p>
            <a:r>
              <a:rPr lang="en-US" sz="1000" dirty="0" smtClean="0"/>
              <a:t>Relevant </a:t>
            </a:r>
            <a:r>
              <a:rPr lang="en-US" sz="1000" dirty="0"/>
              <a:t>sites contacted to have servers installed </a:t>
            </a:r>
          </a:p>
          <a:p>
            <a:r>
              <a:rPr lang="en-GB" sz="1000" dirty="0" smtClean="0"/>
              <a:t>Prepare July migrations </a:t>
            </a:r>
            <a:endParaRPr lang="en-GB" sz="1000" dirty="0"/>
          </a:p>
          <a:p>
            <a:r>
              <a:rPr lang="en-US" sz="1000" dirty="0" smtClean="0"/>
              <a:t>Phone </a:t>
            </a:r>
            <a:r>
              <a:rPr lang="en-US" sz="1000" dirty="0"/>
              <a:t>line installations to continue </a:t>
            </a:r>
          </a:p>
          <a:p>
            <a:endParaRPr lang="en-GB" sz="1000" dirty="0"/>
          </a:p>
          <a:p>
            <a:pPr marL="0" indent="0">
              <a:buNone/>
            </a:pPr>
            <a:r>
              <a:rPr lang="en-GB" sz="1000" b="1" dirty="0" smtClean="0"/>
              <a:t>July</a:t>
            </a:r>
          </a:p>
          <a:p>
            <a:pPr marL="0" indent="0">
              <a:buNone/>
            </a:pPr>
            <a:endParaRPr lang="en-GB" sz="1000" dirty="0"/>
          </a:p>
          <a:p>
            <a:r>
              <a:rPr lang="en-US" sz="1000" dirty="0" smtClean="0"/>
              <a:t>Rollout </a:t>
            </a:r>
            <a:r>
              <a:rPr lang="en-US" sz="1000" dirty="0"/>
              <a:t>continues for line, router and server installations </a:t>
            </a:r>
          </a:p>
          <a:p>
            <a:r>
              <a:rPr lang="en-US" sz="1000" dirty="0" smtClean="0"/>
              <a:t>Customers </a:t>
            </a:r>
            <a:r>
              <a:rPr lang="en-US" sz="1000" dirty="0"/>
              <a:t>contacted to have servers installed </a:t>
            </a:r>
          </a:p>
          <a:p>
            <a:r>
              <a:rPr lang="en-GB" sz="1000" dirty="0" smtClean="0"/>
              <a:t>Prepare August </a:t>
            </a:r>
            <a:r>
              <a:rPr lang="en-GB" sz="1000" dirty="0"/>
              <a:t>migrations </a:t>
            </a:r>
          </a:p>
          <a:p>
            <a:r>
              <a:rPr lang="en-US" sz="1000" dirty="0" smtClean="0"/>
              <a:t>Phone </a:t>
            </a:r>
            <a:r>
              <a:rPr lang="en-US" sz="1000" dirty="0"/>
              <a:t>line installations to continue </a:t>
            </a:r>
          </a:p>
          <a:p>
            <a:endParaRPr lang="en-GB" sz="1000" dirty="0"/>
          </a:p>
          <a:p>
            <a:pPr marL="0" indent="0">
              <a:buNone/>
            </a:pPr>
            <a:r>
              <a:rPr lang="en-US" sz="1000" b="1" dirty="0"/>
              <a:t>Please be assured that you will be contacted by Gamma before either your Network survey or phone line installation takes place (</a:t>
            </a:r>
            <a:r>
              <a:rPr lang="en-US" sz="1000" b="1" dirty="0" err="1"/>
              <a:t>dependant</a:t>
            </a:r>
            <a:r>
              <a:rPr lang="en-US" sz="1000" b="1" dirty="0"/>
              <a:t> on the complexity and IX option required). </a:t>
            </a:r>
            <a:endParaRPr lang="en-US" sz="1000" b="1" dirty="0" smtClean="0"/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endParaRPr lang="en-US" sz="1000" dirty="0"/>
          </a:p>
          <a:p>
            <a:endParaRPr lang="en-GB" sz="100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11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876066" y="1224975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June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877297" y="1224975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August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881007" y="1224973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September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903810" y="1224975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October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875756" y="1224975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April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868279" y="1224975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May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349200" y="2300727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 One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1831161" y="2302427"/>
            <a:ext cx="3359953" cy="311825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862258" y="2395596"/>
            <a:ext cx="2104475" cy="6104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966733" y="2508811"/>
            <a:ext cx="1159525" cy="61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70096" y="1625701"/>
            <a:ext cx="1810448" cy="581208"/>
            <a:chOff x="7230802" y="1027293"/>
            <a:chExt cx="1810448" cy="581208"/>
          </a:xfrm>
        </p:grpSpPr>
        <p:sp>
          <p:nvSpPr>
            <p:cNvPr id="33" name="Rounded Rectangle 32"/>
            <p:cNvSpPr/>
            <p:nvPr/>
          </p:nvSpPr>
          <p:spPr bwMode="auto">
            <a:xfrm>
              <a:off x="7234575" y="1027293"/>
              <a:ext cx="1806675" cy="581208"/>
            </a:xfrm>
            <a:prstGeom prst="roundRect">
              <a:avLst/>
            </a:prstGeom>
            <a:solidFill>
              <a:srgbClr val="A2CEE8">
                <a:alpha val="2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8645868" y="1130190"/>
              <a:ext cx="327456" cy="10892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8639257" y="1402198"/>
              <a:ext cx="335444" cy="9557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234575" y="1076515"/>
              <a:ext cx="153211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Network and Router Installation 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230802" y="1342504"/>
              <a:ext cx="138465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Server Installation</a:t>
              </a:r>
            </a:p>
          </p:txBody>
        </p:sp>
      </p:grpSp>
      <p:sp>
        <p:nvSpPr>
          <p:cNvPr id="40" name="Rounded Rectangle 39"/>
          <p:cNvSpPr/>
          <p:nvPr/>
        </p:nvSpPr>
        <p:spPr bwMode="auto">
          <a:xfrm>
            <a:off x="349200" y="2671251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 Two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349200" y="3061685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 Three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349200" y="3439665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 Four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349200" y="4264751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Remaining Sites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(Where surveys are outstanding)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1831168" y="2671251"/>
            <a:ext cx="4613039" cy="311825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1886684" y="2724820"/>
            <a:ext cx="2959508" cy="6987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4815430" y="2853670"/>
            <a:ext cx="1492203" cy="599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1838475" y="3072260"/>
            <a:ext cx="5109789" cy="311825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1894503" y="3165429"/>
            <a:ext cx="3887792" cy="457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5897174" y="3273969"/>
            <a:ext cx="965062" cy="599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1831160" y="3447613"/>
            <a:ext cx="5621160" cy="311825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1886592" y="3519589"/>
            <a:ext cx="4358181" cy="61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6444207" y="3614269"/>
            <a:ext cx="864947" cy="599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Right Arrow 55"/>
          <p:cNvSpPr/>
          <p:nvPr/>
        </p:nvSpPr>
        <p:spPr bwMode="auto">
          <a:xfrm>
            <a:off x="1831159" y="4146007"/>
            <a:ext cx="7058459" cy="549312"/>
          </a:xfrm>
          <a:prstGeom prst="rightArrow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8880" y="182762"/>
            <a:ext cx="8550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High level migration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plan – Current &amp; future view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349200" y="3841312"/>
            <a:ext cx="1275383" cy="3118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Phase Five</a:t>
            </a:r>
          </a:p>
        </p:txBody>
      </p:sp>
      <p:sp>
        <p:nvSpPr>
          <p:cNvPr id="58" name="Rounded Rectangle 57"/>
          <p:cNvSpPr/>
          <p:nvPr/>
        </p:nvSpPr>
        <p:spPr bwMode="auto">
          <a:xfrm>
            <a:off x="3511136" y="3860003"/>
            <a:ext cx="4937754" cy="311825"/>
          </a:xfrm>
          <a:prstGeom prst="roundRect">
            <a:avLst/>
          </a:prstGeom>
          <a:solidFill>
            <a:srgbClr val="A2CEE8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3616826" y="3931979"/>
            <a:ext cx="3547462" cy="611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7236296" y="4026659"/>
            <a:ext cx="1086964" cy="4571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4863190" y="1224974"/>
            <a:ext cx="936103" cy="2612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July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349200" y="1693503"/>
            <a:ext cx="1275383" cy="2269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PoC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V2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2051720" y="1783058"/>
            <a:ext cx="1412713" cy="919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349200" y="1996765"/>
            <a:ext cx="1275383" cy="226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Pilot V2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3570646" y="2043891"/>
            <a:ext cx="177316" cy="111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427337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xoserve" id="{D47006C2-C1B0-42D3-A243-EE770BCFFD74}" vid="{CAC6DE05-E055-4E5F-BC6F-AAC99F9707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0000b9c7-cfe6-4101-af03-8c6442b2627a" xsi:nil="true"/>
    <_DCDateCreated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5D0B3E76E49441B92A855DCC700274" ma:contentTypeVersion="11" ma:contentTypeDescription="Create a new document." ma:contentTypeScope="" ma:versionID="4122728b2ce56d911f71847a8f7438a0">
  <xsd:schema xmlns:xsd="http://www.w3.org/2001/XMLSchema" xmlns:xs="http://www.w3.org/2001/XMLSchema" xmlns:p="http://schemas.microsoft.com/office/2006/metadata/properties" xmlns:ns2="0000b9c7-cfe6-4101-af03-8c6442b2627a" xmlns:ns3="cbef56bf-521e-4e53-98cb-191d412eb650" xmlns:ns4="http://schemas.microsoft.com/sharepoint/v3/fields" targetNamespace="http://schemas.microsoft.com/office/2006/metadata/properties" ma:root="true" ma:fieldsID="b00b5d98f2c58b8f7e4eb3f066a81207" ns2:_="" ns3:_="" ns4:_="">
    <xsd:import namespace="0000b9c7-cfe6-4101-af03-8c6442b2627a"/>
    <xsd:import namespace="cbef56bf-521e-4e53-98cb-191d412eb650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4:_DCDateCreated" minOccurs="0"/>
                <xsd:element ref="ns2:Comm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0b9c7-cfe6-4101-af03-8c6442b262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Comments" ma:index="17" nillable="true" ma:displayName="Comments" ma:format="Dropdown" ma:internalName="Comment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56bf-521e-4e53-98cb-191d412eb65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6" nillable="true" ma:displayName="Date Created" ma:description="The date on which this resource was created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sharepoint/v3/fields"/>
    <ds:schemaRef ds:uri="http://schemas.microsoft.com/office/2006/metadata/properties"/>
    <ds:schemaRef ds:uri="cbef56bf-521e-4e53-98cb-191d412eb650"/>
    <ds:schemaRef ds:uri="0000b9c7-cfe6-4101-af03-8c6442b2627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3AC0541-BA6C-4313-9A17-D1C1E86505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00b9c7-cfe6-4101-af03-8c6442b2627a"/>
    <ds:schemaRef ds:uri="cbef56bf-521e-4e53-98cb-191d412eb650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</Template>
  <TotalTime>9809</TotalTime>
  <Words>464</Words>
  <Application>Microsoft Office PowerPoint</Application>
  <PresentationFormat>On-screen Show (16:9)</PresentationFormat>
  <Paragraphs>72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xoserve</vt:lpstr>
      <vt:lpstr>Xoserve IX Refresh</vt:lpstr>
      <vt:lpstr>IX Refresh Customer Update (Raj Draft) </vt:lpstr>
      <vt:lpstr>Look Forward: IX Program Quarterly Activity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4117.2 STC Pack</dc:title>
  <dc:creator>National Grid;Chris.Himmelsbach@xoserve.com</dc:creator>
  <cp:lastModifiedBy>National Grid</cp:lastModifiedBy>
  <cp:revision>439</cp:revision>
  <dcterms:created xsi:type="dcterms:W3CDTF">2018-09-02T17:12:15Z</dcterms:created>
  <dcterms:modified xsi:type="dcterms:W3CDTF">2019-05-01T11:38:05Z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1959224041</vt:i4>
  </property>
  <property fmtid="{D5CDD505-2E9C-101B-9397-08002B2CF9AE}" pid="3" name="_NewReviewCycle">
    <vt:lpwstr/>
  </property>
  <property fmtid="{D5CDD505-2E9C-101B-9397-08002B2CF9AE}" pid="4" name="_EmailSubject">
    <vt:lpwstr>Late Paper for ChMC - AOB - 14.1 </vt:lpwstr>
  </property>
  <property fmtid="{D5CDD505-2E9C-101B-9397-08002B2CF9AE}" pid="5" name="_AuthorEmail">
    <vt:lpwstr>Richard.Johnson@Xoserve.com</vt:lpwstr>
  </property>
  <property fmtid="{D5CDD505-2E9C-101B-9397-08002B2CF9AE}" pid="6" name="_AuthorEmailDisplayName">
    <vt:lpwstr>Johnson, Richard</vt:lpwstr>
  </property>
  <property fmtid="{D5CDD505-2E9C-101B-9397-08002B2CF9AE}" pid="7" name="_PreviousAdHocReviewCycleID">
    <vt:i4>1405218796</vt:i4>
  </property>
  <property fmtid="{D5CDD505-2E9C-101B-9397-08002B2CF9AE}" pid="8" name="ContentTypeId">
    <vt:lpwstr>0x010100415D0B3E76E49441B92A855DCC700274</vt:lpwstr>
  </property>
</Properties>
</file>