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300" r:id="rId5"/>
    <p:sldId id="299" r:id="rId6"/>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BB20"/>
    <a:srgbClr val="40D1F5"/>
    <a:srgbClr val="FFFFFF"/>
    <a:srgbClr val="B1D6E8"/>
    <a:srgbClr val="84B8DA"/>
    <a:srgbClr val="9C4877"/>
    <a:srgbClr val="2B80B1"/>
    <a:srgbClr val="9CCB3B"/>
    <a:srgbClr val="F5835D"/>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98" d="100"/>
          <a:sy n="98" d="100"/>
        </p:scale>
        <p:origin x="-26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23/04/2019</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7544" y="267494"/>
            <a:ext cx="8229600" cy="637580"/>
          </a:xfrm>
        </p:spPr>
        <p:txBody>
          <a:bodyPr>
            <a:noAutofit/>
          </a:bodyPr>
          <a:lstStyle/>
          <a:p>
            <a:r>
              <a:rPr lang="en-GB" sz="2400" dirty="0" smtClean="0"/>
              <a:t>CSS Consequential Programme </a:t>
            </a:r>
            <a:br>
              <a:rPr lang="en-GB" sz="2400" dirty="0" smtClean="0"/>
            </a:br>
            <a:r>
              <a:rPr lang="en-GB" sz="2400" dirty="0" smtClean="0"/>
              <a:t>Change Assurance March, 2019</a:t>
            </a:r>
          </a:p>
        </p:txBody>
      </p:sp>
      <p:sp>
        <p:nvSpPr>
          <p:cNvPr id="2" name="Content Placeholder 1"/>
          <p:cNvSpPr>
            <a:spLocks noGrp="1"/>
          </p:cNvSpPr>
          <p:nvPr>
            <p:ph idx="1"/>
          </p:nvPr>
        </p:nvSpPr>
        <p:spPr>
          <a:xfrm>
            <a:off x="457200" y="1203598"/>
            <a:ext cx="8229600" cy="3528392"/>
          </a:xfrm>
        </p:spPr>
        <p:txBody>
          <a:bodyPr>
            <a:normAutofit/>
          </a:bodyPr>
          <a:lstStyle/>
          <a:p>
            <a:r>
              <a:rPr lang="en-GB" sz="1600" dirty="0" smtClean="0"/>
              <a:t>Ahead of embedded assurance commencement, Xoserve’s Change Assurance team conducted a Healthcheck with two objectives:</a:t>
            </a:r>
          </a:p>
          <a:p>
            <a:pPr marL="622300" indent="-261938">
              <a:buFont typeface="+mj-lt"/>
              <a:buAutoNum type="arabicPeriod"/>
            </a:pPr>
            <a:r>
              <a:rPr lang="en-GB" sz="1600" dirty="0" smtClean="0"/>
              <a:t>Assess readiness for Stage Gate B (start-up) – no risk was identified and the Gate was passed successfully</a:t>
            </a:r>
          </a:p>
          <a:p>
            <a:pPr marL="622300" indent="-261938">
              <a:buFont typeface="+mj-lt"/>
              <a:buAutoNum type="arabicPeriod"/>
            </a:pPr>
            <a:r>
              <a:rPr lang="en-GB" sz="1600" dirty="0" smtClean="0"/>
              <a:t>With CSS C approaching Detailed Design, look beyond Gate B to overall Programme health</a:t>
            </a:r>
          </a:p>
          <a:p>
            <a:r>
              <a:rPr lang="en-GB" sz="1600" dirty="0" smtClean="0"/>
              <a:t>Since agreeing the Healthcheck findings, the CSS C Programme has addressed  recommendations made, 4 findings have been closed, and plan-aligned completion dates agreed for all </a:t>
            </a:r>
            <a:r>
              <a:rPr lang="en-GB" sz="1600" dirty="0" smtClean="0"/>
              <a:t>others. </a:t>
            </a:r>
          </a:p>
          <a:p>
            <a:r>
              <a:rPr lang="en-GB" sz="1600" dirty="0" smtClean="0"/>
              <a:t>No </a:t>
            </a:r>
            <a:r>
              <a:rPr lang="en-GB" sz="1600" dirty="0" smtClean="0"/>
              <a:t>action is therefore requested from </a:t>
            </a:r>
            <a:r>
              <a:rPr lang="en-GB" sz="1600" dirty="0" smtClean="0"/>
              <a:t>the change Management Committee </a:t>
            </a:r>
            <a:r>
              <a:rPr lang="en-GB" sz="1600" dirty="0" smtClean="0"/>
              <a:t>and the following summary dashboard is provided for information.  </a:t>
            </a:r>
            <a:endParaRPr lang="en-GB" sz="1600" dirty="0"/>
          </a:p>
        </p:txBody>
      </p:sp>
    </p:spTree>
    <p:extLst>
      <p:ext uri="{BB962C8B-B14F-4D97-AF65-F5344CB8AC3E}">
        <p14:creationId xmlns:p14="http://schemas.microsoft.com/office/powerpoint/2010/main" val="36993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360040"/>
          </a:xfrm>
        </p:spPr>
        <p:txBody>
          <a:bodyPr>
            <a:normAutofit/>
          </a:bodyPr>
          <a:lstStyle/>
          <a:p>
            <a:r>
              <a:rPr lang="en-GB" sz="1600" dirty="0" smtClean="0"/>
              <a:t>CSS C Programme Early Assurance Summary Dashboard</a:t>
            </a:r>
            <a:endParaRPr lang="en-GB" sz="1600" dirty="0"/>
          </a:p>
        </p:txBody>
      </p:sp>
      <p:graphicFrame>
        <p:nvGraphicFramePr>
          <p:cNvPr id="3" name="Table 2"/>
          <p:cNvGraphicFramePr>
            <a:graphicFrameLocks noGrp="1"/>
          </p:cNvGraphicFramePr>
          <p:nvPr>
            <p:extLst>
              <p:ext uri="{D42A27DB-BD31-4B8C-83A1-F6EECF244321}">
                <p14:modId xmlns:p14="http://schemas.microsoft.com/office/powerpoint/2010/main" val="154462148"/>
              </p:ext>
            </p:extLst>
          </p:nvPr>
        </p:nvGraphicFramePr>
        <p:xfrm>
          <a:off x="107505" y="1069832"/>
          <a:ext cx="8856983" cy="3981943"/>
        </p:xfrm>
        <a:graphic>
          <a:graphicData uri="http://schemas.openxmlformats.org/drawingml/2006/table">
            <a:tbl>
              <a:tblPr firstRow="1" bandRow="1"/>
              <a:tblGrid>
                <a:gridCol w="369041"/>
                <a:gridCol w="457180"/>
                <a:gridCol w="792088"/>
                <a:gridCol w="2016224"/>
                <a:gridCol w="1182423"/>
                <a:gridCol w="4040027"/>
              </a:tblGrid>
              <a:tr h="19553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37864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baseline="0" dirty="0" smtClean="0"/>
                        <a:t>March 2019</a:t>
                      </a:r>
                      <a:endParaRPr lang="en-GB" sz="80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CSS Consequential Programme Change Assurance</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Other </a:t>
                      </a:r>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lvl="0" indent="-171450">
                        <a:lnSpc>
                          <a:spcPct val="107000"/>
                        </a:lnSpc>
                        <a:spcAft>
                          <a:spcPts val="0"/>
                        </a:spcAft>
                        <a:buFont typeface="Arial" panose="020B0604020202020204" pitchFamily="34" charset="0"/>
                        <a:buChar char="•"/>
                      </a:pPr>
                      <a:r>
                        <a:rPr lang="en-GB" sz="1000" dirty="0" smtClean="0">
                          <a:effectLst/>
                          <a:latin typeface="Calibri"/>
                          <a:ea typeface="Calibri"/>
                          <a:cs typeface="Arial"/>
                        </a:rPr>
                        <a:t>A significant number of roles remain open in the Programme org structure. Although a resource model is in place and recruitment is in progress, there is a continuing risk of resources not being available when required, and of contractor engagement for urgently-required roles, in place of planned permanent resource.</a:t>
                      </a:r>
                      <a:endParaRPr lang="en-GB" sz="1100" dirty="0" smtClean="0">
                        <a:effectLst/>
                        <a:latin typeface="Calibri"/>
                        <a:ea typeface="Calibri"/>
                        <a:cs typeface="Times New Roman"/>
                      </a:endParaRPr>
                    </a:p>
                    <a:p>
                      <a:pPr marL="171450" lvl="0" indent="-171450">
                        <a:lnSpc>
                          <a:spcPct val="107000"/>
                        </a:lnSpc>
                        <a:spcAft>
                          <a:spcPts val="0"/>
                        </a:spcAft>
                        <a:buFont typeface="Arial" panose="020B0604020202020204" pitchFamily="34" charset="0"/>
                        <a:buChar char="•"/>
                      </a:pPr>
                      <a:r>
                        <a:rPr lang="en-GB" sz="1000" dirty="0" smtClean="0">
                          <a:effectLst/>
                          <a:latin typeface="Calibri"/>
                          <a:ea typeface="Calibri"/>
                          <a:cs typeface="Arial"/>
                        </a:rPr>
                        <a:t>The Programme’s governance structure alongside existing Platform and functional Xoserve governance, needs to be consolidated and lean, to avoid duplication and unclear escalation and decision-making routes.</a:t>
                      </a:r>
                      <a:endParaRPr lang="en-GB" sz="1100" dirty="0" smtClean="0">
                        <a:effectLst/>
                        <a:latin typeface="Calibri"/>
                        <a:ea typeface="Calibri"/>
                        <a:cs typeface="Times New Roman"/>
                      </a:endParaRPr>
                    </a:p>
                    <a:p>
                      <a:pPr marL="171450" lvl="0" indent="-171450">
                        <a:lnSpc>
                          <a:spcPct val="107000"/>
                        </a:lnSpc>
                        <a:spcAft>
                          <a:spcPts val="0"/>
                        </a:spcAft>
                        <a:buFont typeface="Arial" panose="020B0604020202020204" pitchFamily="34" charset="0"/>
                        <a:buChar char="•"/>
                      </a:pPr>
                      <a:r>
                        <a:rPr lang="en-GB" sz="1000" dirty="0" smtClean="0">
                          <a:effectLst/>
                          <a:latin typeface="Calibri"/>
                          <a:ea typeface="Calibri"/>
                          <a:cs typeface="Arial"/>
                        </a:rPr>
                        <a:t>The decision to bring design forward against a backdrop of requirement and solution uncertainty places risk on the HLD to DD transition, the mitigation and control of which needs to be clear in phase governance.</a:t>
                      </a:r>
                      <a:endParaRPr lang="en-GB" sz="1100" dirty="0" smtClean="0">
                        <a:effectLst/>
                        <a:latin typeface="Calibri"/>
                        <a:ea typeface="Calibri"/>
                        <a:cs typeface="Times New Roman"/>
                      </a:endParaRPr>
                    </a:p>
                    <a:p>
                      <a:pPr marL="171450" lvl="0" indent="-171450">
                        <a:lnSpc>
                          <a:spcPct val="107000"/>
                        </a:lnSpc>
                        <a:spcAft>
                          <a:spcPts val="800"/>
                        </a:spcAft>
                        <a:buFont typeface="Arial" panose="020B0604020202020204" pitchFamily="34" charset="0"/>
                        <a:buChar char="•"/>
                      </a:pPr>
                      <a:r>
                        <a:rPr lang="en-GB" sz="1000" dirty="0" smtClean="0">
                          <a:effectLst/>
                          <a:latin typeface="Calibri"/>
                          <a:ea typeface="Calibri"/>
                          <a:cs typeface="Arial"/>
                        </a:rPr>
                        <a:t>There is a possibility of significant external scope change well into our Detailed Design phase and the Programme will need an effective Change Control process.</a:t>
                      </a:r>
                    </a:p>
                    <a:p>
                      <a:pPr marL="171450" lvl="0" indent="-171450">
                        <a:lnSpc>
                          <a:spcPct val="107000"/>
                        </a:lnSpc>
                        <a:spcAft>
                          <a:spcPts val="800"/>
                        </a:spcAft>
                        <a:buFont typeface="Arial" panose="020B0604020202020204" pitchFamily="34" charset="0"/>
                        <a:buChar char="•"/>
                      </a:pPr>
                      <a:r>
                        <a:rPr lang="en-GB" sz="1000" kern="1200" dirty="0" smtClean="0">
                          <a:solidFill>
                            <a:schemeClr val="dk1"/>
                          </a:solidFill>
                          <a:effectLst/>
                          <a:latin typeface="Calibri"/>
                          <a:ea typeface="Calibri"/>
                          <a:cs typeface="Arial"/>
                        </a:rPr>
                        <a:t>Engagement of TCS for Detailed Design without significant prior Xoserve solution knowledge gives risk to Detailed Design and may impact response to scope change and delivery.</a:t>
                      </a:r>
                    </a:p>
                    <a:p>
                      <a:pPr marL="171450" lvl="0" indent="-171450">
                        <a:lnSpc>
                          <a:spcPct val="107000"/>
                        </a:lnSpc>
                        <a:spcAft>
                          <a:spcPts val="800"/>
                        </a:spcAft>
                        <a:buFont typeface="Arial" panose="020B0604020202020204" pitchFamily="34" charset="0"/>
                        <a:buChar char="•"/>
                      </a:pPr>
                      <a:r>
                        <a:rPr lang="en-US" sz="1000" kern="1200" dirty="0" smtClean="0">
                          <a:solidFill>
                            <a:schemeClr val="dk1"/>
                          </a:solidFill>
                          <a:effectLst/>
                          <a:latin typeface="Calibri"/>
                          <a:ea typeface="Calibri"/>
                          <a:cs typeface="Arial"/>
                        </a:rPr>
                        <a:t>The Programme needed to make clear how it will control the gap between Stage Gate governance and the actual lifecycle phase, which are not due to align until Gate C, end of design. </a:t>
                      </a:r>
                      <a:r>
                        <a:rPr lang="en-US" sz="1000" i="1" kern="1200" dirty="0" smtClean="0">
                          <a:solidFill>
                            <a:schemeClr val="dk1"/>
                          </a:solidFill>
                          <a:effectLst/>
                          <a:latin typeface="Calibri"/>
                          <a:ea typeface="Calibri"/>
                          <a:cs typeface="Arial"/>
                        </a:rPr>
                        <a:t>This has been addressed and the finding closed.</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grpSp>
        <p:nvGrpSpPr>
          <p:cNvPr id="4" name="Group 3"/>
          <p:cNvGrpSpPr/>
          <p:nvPr/>
        </p:nvGrpSpPr>
        <p:grpSpPr>
          <a:xfrm>
            <a:off x="2191599" y="2600256"/>
            <a:ext cx="1280962" cy="1117992"/>
            <a:chOff x="3830339" y="964780"/>
            <a:chExt cx="1304389" cy="1117992"/>
          </a:xfrm>
        </p:grpSpPr>
        <p:sp>
          <p:nvSpPr>
            <p:cNvPr id="5" name="Rectangle 4"/>
            <p:cNvSpPr/>
            <p:nvPr/>
          </p:nvSpPr>
          <p:spPr>
            <a:xfrm>
              <a:off x="3830339" y="964780"/>
              <a:ext cx="682229"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6" name="Rectangle 5"/>
            <p:cNvSpPr/>
            <p:nvPr/>
          </p:nvSpPr>
          <p:spPr>
            <a:xfrm>
              <a:off x="4257419" y="122987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7" name="Rectangle 6"/>
            <p:cNvSpPr/>
            <p:nvPr/>
          </p:nvSpPr>
          <p:spPr>
            <a:xfrm>
              <a:off x="4257419" y="1468137"/>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8" name="Rectangle 7"/>
            <p:cNvSpPr/>
            <p:nvPr/>
          </p:nvSpPr>
          <p:spPr>
            <a:xfrm>
              <a:off x="4257419" y="17240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9" name="Rectangle 8"/>
            <p:cNvSpPr/>
            <p:nvPr/>
          </p:nvSpPr>
          <p:spPr>
            <a:xfrm>
              <a:off x="4257419" y="1961058"/>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10" name="Rectangle 9"/>
            <p:cNvSpPr/>
            <p:nvPr/>
          </p:nvSpPr>
          <p:spPr>
            <a:xfrm>
              <a:off x="5004048" y="12298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 name="Rectangle 10"/>
            <p:cNvSpPr/>
            <p:nvPr/>
          </p:nvSpPr>
          <p:spPr>
            <a:xfrm>
              <a:off x="5004048" y="1468137"/>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 name="Rectangle 11"/>
            <p:cNvSpPr/>
            <p:nvPr/>
          </p:nvSpPr>
          <p:spPr>
            <a:xfrm>
              <a:off x="5004048"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sp>
        <p:nvSpPr>
          <p:cNvPr id="15" name="Rectangle 14"/>
          <p:cNvSpPr/>
          <p:nvPr/>
        </p:nvSpPr>
        <p:spPr>
          <a:xfrm>
            <a:off x="4155088" y="2811863"/>
            <a:ext cx="314122"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2</a:t>
            </a:r>
          </a:p>
        </p:txBody>
      </p:sp>
      <p:sp>
        <p:nvSpPr>
          <p:cNvPr id="16" name="Rectangle 15"/>
          <p:cNvSpPr/>
          <p:nvPr/>
        </p:nvSpPr>
        <p:spPr>
          <a:xfrm>
            <a:off x="4148212" y="3072870"/>
            <a:ext cx="314122" cy="183200"/>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smtClean="0">
                <a:latin typeface="Calibri" panose="020F0502020204030204"/>
              </a:rPr>
              <a:t>10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7" name="Rectangle 16"/>
          <p:cNvSpPr/>
          <p:nvPr/>
        </p:nvSpPr>
        <p:spPr>
          <a:xfrm>
            <a:off x="4155087" y="3324334"/>
            <a:ext cx="314123" cy="192150"/>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smtClean="0">
                <a:latin typeface="Calibri" panose="020F0502020204030204"/>
              </a:rPr>
              <a:t>15</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8" name="Rectangle 17"/>
          <p:cNvSpPr/>
          <p:nvPr/>
        </p:nvSpPr>
        <p:spPr>
          <a:xfrm>
            <a:off x="4148212" y="3570241"/>
            <a:ext cx="309992" cy="174299"/>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smtClean="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9" name="TextBox 18"/>
          <p:cNvSpPr txBox="1"/>
          <p:nvPr/>
        </p:nvSpPr>
        <p:spPr>
          <a:xfrm>
            <a:off x="107504" y="483518"/>
            <a:ext cx="8856984" cy="586314"/>
          </a:xfrm>
          <a:prstGeom prst="rect">
            <a:avLst/>
          </a:prstGeom>
          <a:noFill/>
        </p:spPr>
        <p:txBody>
          <a:bodyPr wrap="square" rtlCol="0">
            <a:spAutoFit/>
          </a:bodyPr>
          <a:lstStyle/>
          <a:p>
            <a:pPr lvl="0">
              <a:lnSpc>
                <a:spcPct val="107000"/>
              </a:lnSpc>
            </a:pPr>
            <a:r>
              <a:rPr lang="en-GB" sz="1000" dirty="0">
                <a:solidFill>
                  <a:prstClr val="black"/>
                </a:solidFill>
                <a:latin typeface="Calibri"/>
                <a:ea typeface="Calibri"/>
                <a:cs typeface="Arial"/>
              </a:rPr>
              <a:t>A</a:t>
            </a:r>
            <a:r>
              <a:rPr lang="en-GB" sz="1000" dirty="0" smtClean="0">
                <a:solidFill>
                  <a:prstClr val="black"/>
                </a:solidFill>
                <a:latin typeface="Calibri"/>
                <a:ea typeface="Calibri"/>
                <a:cs typeface="Arial"/>
              </a:rPr>
              <a:t>ssurance </a:t>
            </a:r>
            <a:r>
              <a:rPr lang="en-GB" sz="1000" dirty="0">
                <a:solidFill>
                  <a:prstClr val="black"/>
                </a:solidFill>
                <a:latin typeface="Calibri"/>
                <a:ea typeface="Calibri"/>
                <a:cs typeface="Arial"/>
              </a:rPr>
              <a:t>was performed </a:t>
            </a:r>
            <a:r>
              <a:rPr lang="en-GB" sz="1000" dirty="0" smtClean="0">
                <a:solidFill>
                  <a:prstClr val="black"/>
                </a:solidFill>
                <a:latin typeface="Calibri"/>
                <a:ea typeface="Calibri"/>
                <a:cs typeface="Arial"/>
              </a:rPr>
              <a:t>ahead of Stage Gate B (Startup), against which only minor gaps were noted, and Gate passed. As the Programme is transitioning from High-Level to Detailed design, the assurance  also looked beyond Gate B to the wider health of CSS C, as reflected in the below findings, which have been updated to reflect progress since the Healthcheck.</a:t>
            </a:r>
            <a:endParaRPr lang="en-GB" sz="1000" dirty="0">
              <a:solidFill>
                <a:prstClr val="black"/>
              </a:solidFill>
              <a:latin typeface="Calibri"/>
              <a:ea typeface="Calibri"/>
              <a:cs typeface="Arial"/>
            </a:endParaRPr>
          </a:p>
        </p:txBody>
      </p:sp>
      <p:sp>
        <p:nvSpPr>
          <p:cNvPr id="20" name="TextBox 19"/>
          <p:cNvSpPr txBox="1"/>
          <p:nvPr/>
        </p:nvSpPr>
        <p:spPr>
          <a:xfrm>
            <a:off x="2675175" y="3718248"/>
            <a:ext cx="997507" cy="1077218"/>
          </a:xfrm>
          <a:prstGeom prst="rect">
            <a:avLst/>
          </a:prstGeom>
          <a:noFill/>
        </p:spPr>
        <p:txBody>
          <a:bodyPr wrap="square" rtlCol="0">
            <a:spAutoFit/>
          </a:bodyPr>
          <a:lstStyle/>
          <a:p>
            <a:pPr marL="85725" indent="-85725">
              <a:buFont typeface="Arial" panose="020B0604020202020204" pitchFamily="34" charset="0"/>
              <a:buChar char="•"/>
            </a:pPr>
            <a:r>
              <a:rPr lang="en-GB" sz="800" dirty="0" smtClean="0">
                <a:latin typeface="Calibri" panose="020F0502020204030204" pitchFamily="34" charset="0"/>
              </a:rPr>
              <a:t>Info Security</a:t>
            </a:r>
          </a:p>
          <a:p>
            <a:pPr marL="85725" indent="-85725">
              <a:buFont typeface="Arial" panose="020B0604020202020204" pitchFamily="34" charset="0"/>
              <a:buChar char="•"/>
            </a:pPr>
            <a:r>
              <a:rPr lang="en-GB" sz="800" dirty="0" smtClean="0">
                <a:latin typeface="Calibri" panose="020F0502020204030204" pitchFamily="34" charset="0"/>
              </a:rPr>
              <a:t>Business Readiness</a:t>
            </a:r>
          </a:p>
          <a:p>
            <a:pPr marL="85725" indent="-85725">
              <a:buFont typeface="Arial" panose="020B0604020202020204" pitchFamily="34" charset="0"/>
              <a:buChar char="•"/>
            </a:pPr>
            <a:r>
              <a:rPr lang="en-GB" sz="800" dirty="0" smtClean="0">
                <a:latin typeface="Calibri" panose="020F0502020204030204" pitchFamily="34" charset="0"/>
              </a:rPr>
              <a:t>Suppliers</a:t>
            </a:r>
          </a:p>
          <a:p>
            <a:pPr marL="85725" indent="-85725">
              <a:buFont typeface="Arial" panose="020B0604020202020204" pitchFamily="34" charset="0"/>
              <a:buChar char="•"/>
            </a:pPr>
            <a:r>
              <a:rPr lang="en-GB" sz="800" dirty="0" smtClean="0">
                <a:latin typeface="Calibri" panose="020F0502020204030204" pitchFamily="34" charset="0"/>
              </a:rPr>
              <a:t>Finances</a:t>
            </a:r>
          </a:p>
          <a:p>
            <a:pPr marL="85725" indent="-85725">
              <a:buFont typeface="Arial" panose="020B0604020202020204" pitchFamily="34" charset="0"/>
              <a:buChar char="•"/>
            </a:pPr>
            <a:r>
              <a:rPr lang="en-GB" sz="800" dirty="0" err="1" smtClean="0">
                <a:latin typeface="Calibri" panose="020F0502020204030204" pitchFamily="34" charset="0"/>
              </a:rPr>
              <a:t>Pocurement</a:t>
            </a:r>
            <a:endParaRPr lang="en-GB" sz="800" dirty="0" smtClean="0">
              <a:latin typeface="Calibri" panose="020F0502020204030204" pitchFamily="34" charset="0"/>
            </a:endParaRPr>
          </a:p>
          <a:p>
            <a:pPr marL="85725" indent="-85725">
              <a:buFont typeface="Arial" panose="020B0604020202020204" pitchFamily="34" charset="0"/>
              <a:buChar char="•"/>
            </a:pPr>
            <a:r>
              <a:rPr lang="en-GB" sz="800" dirty="0" smtClean="0">
                <a:latin typeface="Calibri" panose="020F0502020204030204" pitchFamily="34" charset="0"/>
              </a:rPr>
              <a:t>Contract Management</a:t>
            </a:r>
          </a:p>
        </p:txBody>
      </p:sp>
      <p:sp>
        <p:nvSpPr>
          <p:cNvPr id="26" name="Rectangle 25"/>
          <p:cNvSpPr/>
          <p:nvPr/>
        </p:nvSpPr>
        <p:spPr>
          <a:xfrm>
            <a:off x="3496702" y="3939902"/>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7" name="Rectangle 26"/>
          <p:cNvSpPr/>
          <p:nvPr/>
        </p:nvSpPr>
        <p:spPr>
          <a:xfrm>
            <a:off x="3498548" y="4083918"/>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8" name="Rectangle 27"/>
          <p:cNvSpPr/>
          <p:nvPr/>
        </p:nvSpPr>
        <p:spPr>
          <a:xfrm>
            <a:off x="3498548" y="4230228"/>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9" name="Rectangle 28"/>
          <p:cNvSpPr/>
          <p:nvPr/>
        </p:nvSpPr>
        <p:spPr>
          <a:xfrm>
            <a:off x="3498548" y="4371950"/>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5" name="Rectangle 24"/>
          <p:cNvSpPr/>
          <p:nvPr/>
        </p:nvSpPr>
        <p:spPr>
          <a:xfrm>
            <a:off x="3498548" y="379588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4" name="Rectangle 23"/>
          <p:cNvSpPr/>
          <p:nvPr/>
        </p:nvSpPr>
        <p:spPr>
          <a:xfrm>
            <a:off x="4499227" y="2811863"/>
            <a:ext cx="283009"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2</a:t>
            </a:r>
          </a:p>
        </p:txBody>
      </p:sp>
      <p:sp>
        <p:nvSpPr>
          <p:cNvPr id="30" name="Rectangle 29"/>
          <p:cNvSpPr/>
          <p:nvPr/>
        </p:nvSpPr>
        <p:spPr>
          <a:xfrm>
            <a:off x="4502970" y="3072870"/>
            <a:ext cx="287097" cy="183200"/>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9</a:t>
            </a:r>
          </a:p>
        </p:txBody>
      </p:sp>
      <p:sp>
        <p:nvSpPr>
          <p:cNvPr id="31" name="Rectangle 30"/>
          <p:cNvSpPr/>
          <p:nvPr/>
        </p:nvSpPr>
        <p:spPr>
          <a:xfrm>
            <a:off x="4499227" y="3319418"/>
            <a:ext cx="288797" cy="201357"/>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12</a:t>
            </a:r>
          </a:p>
        </p:txBody>
      </p:sp>
      <p:sp>
        <p:nvSpPr>
          <p:cNvPr id="32" name="Rectangle 31"/>
          <p:cNvSpPr/>
          <p:nvPr/>
        </p:nvSpPr>
        <p:spPr>
          <a:xfrm>
            <a:off x="4505015" y="3567026"/>
            <a:ext cx="290497" cy="174445"/>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0</a:t>
            </a:r>
          </a:p>
        </p:txBody>
      </p:sp>
      <p:sp>
        <p:nvSpPr>
          <p:cNvPr id="13" name="TextBox 12"/>
          <p:cNvSpPr txBox="1"/>
          <p:nvPr/>
        </p:nvSpPr>
        <p:spPr>
          <a:xfrm>
            <a:off x="4148212" y="1923678"/>
            <a:ext cx="307777" cy="822191"/>
          </a:xfrm>
          <a:prstGeom prst="rect">
            <a:avLst/>
          </a:prstGeom>
          <a:noFill/>
        </p:spPr>
        <p:txBody>
          <a:bodyPr vert="vert270" wrap="square" rtlCol="0" anchor="ctr">
            <a:spAutoFit/>
          </a:bodyPr>
          <a:lstStyle/>
          <a:p>
            <a:r>
              <a:rPr lang="en-GB" sz="800" dirty="0" smtClean="0"/>
              <a:t>At Healthcheck</a:t>
            </a:r>
            <a:endParaRPr lang="en-GB" sz="800" dirty="0"/>
          </a:p>
        </p:txBody>
      </p:sp>
      <p:sp>
        <p:nvSpPr>
          <p:cNvPr id="33" name="TextBox 32"/>
          <p:cNvSpPr txBox="1"/>
          <p:nvPr/>
        </p:nvSpPr>
        <p:spPr>
          <a:xfrm>
            <a:off x="4474459" y="1715189"/>
            <a:ext cx="307777" cy="1030680"/>
          </a:xfrm>
          <a:prstGeom prst="rect">
            <a:avLst/>
          </a:prstGeom>
          <a:noFill/>
        </p:spPr>
        <p:txBody>
          <a:bodyPr vert="vert270" wrap="square" rtlCol="0" anchor="ctr">
            <a:spAutoFit/>
          </a:bodyPr>
          <a:lstStyle/>
          <a:p>
            <a:r>
              <a:rPr lang="en-GB" sz="800" dirty="0" smtClean="0"/>
              <a:t>Update 09/04/19</a:t>
            </a:r>
            <a:endParaRPr lang="en-GB" sz="800" dirty="0"/>
          </a:p>
        </p:txBody>
      </p:sp>
      <p:sp>
        <p:nvSpPr>
          <p:cNvPr id="34" name="Rectangle 33"/>
          <p:cNvSpPr/>
          <p:nvPr/>
        </p:nvSpPr>
        <p:spPr>
          <a:xfrm>
            <a:off x="3496702" y="451596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5260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3E825A80442449A378920108535122" ma:contentTypeVersion="8" ma:contentTypeDescription="Create a new document." ma:contentTypeScope="" ma:versionID="8b616d1d355e7854dd1140b29a1a9a37">
  <xsd:schema xmlns:xsd="http://www.w3.org/2001/XMLSchema" xmlns:xs="http://www.w3.org/2001/XMLSchema" xmlns:p="http://schemas.microsoft.com/office/2006/metadata/properties" xmlns:ns2="9afbca7d-6292-4540-93d0-bdb3d9928507" xmlns:ns3="147368bb-89ea-45a9-809f-73e1558d95c8" targetNamespace="http://schemas.microsoft.com/office/2006/metadata/properties" ma:root="true" ma:fieldsID="82be41854e22a2b6f5b60bbe993d0a53" ns2:_="" ns3:_="">
    <xsd:import namespace="9afbca7d-6292-4540-93d0-bdb3d9928507"/>
    <xsd:import namespace="147368bb-89ea-45a9-809f-73e1558d95c8"/>
    <xsd:element name="properties">
      <xsd:complexType>
        <xsd:sequence>
          <xsd:element name="documentManagement">
            <xsd:complexType>
              <xsd:all>
                <xsd:element ref="ns2:SharedWithUsers" minOccurs="0"/>
                <xsd:element ref="ns2:SharedWithDetails" minOccurs="0"/>
                <xsd:element ref="ns3:Description0" minOccurs="0"/>
                <xsd:element ref="ns3:MediaServiceMetadata" minOccurs="0"/>
                <xsd:element ref="ns3:MediaServiceFastMetadata" minOccurs="0"/>
                <xsd:element ref="ns3:MediaServiceEventHashCode" minOccurs="0"/>
                <xsd:element ref="ns3:MediaServiceGenerationTime"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bca7d-6292-4540-93d0-bdb3d992850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7368bb-89ea-45a9-809f-73e1558d95c8" elementFormDefault="qualified">
    <xsd:import namespace="http://schemas.microsoft.com/office/2006/documentManagement/types"/>
    <xsd:import namespace="http://schemas.microsoft.com/office/infopath/2007/PartnerControls"/>
    <xsd:element name="Description0" ma:index="10" nillable="true" ma:displayName="Description" ma:description="Column is used to give a high level overview of content" ma:internalName="Description0">
      <xsd:simpleType>
        <xsd:restriction base="dms:Text">
          <xsd:maxLength value="255"/>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147368bb-89ea-45a9-809f-73e1558d95c8" xsi:nil="true"/>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37AF3AF5-296F-441C-805B-57F2BB7C4E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fbca7d-6292-4540-93d0-bdb3d9928507"/>
    <ds:schemaRef ds:uri="147368bb-89ea-45a9-809f-73e1558d95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purl.org/dc/elements/1.1/"/>
    <ds:schemaRef ds:uri="http://schemas.microsoft.com/office/2006/metadata/properties"/>
    <ds:schemaRef ds:uri="9afbca7d-6292-4540-93d0-bdb3d9928507"/>
    <ds:schemaRef ds:uri="http://purl.org/dc/terms/"/>
    <ds:schemaRef ds:uri="http://schemas.microsoft.com/office/infopath/2007/PartnerControls"/>
    <ds:schemaRef ds:uri="http://www.w3.org/XML/1998/namespace"/>
    <ds:schemaRef ds:uri="147368bb-89ea-45a9-809f-73e1558d95c8"/>
    <ds:schemaRef ds:uri="http://schemas.microsoft.com/office/2006/documentManagement/types"/>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1919</TotalTime>
  <Words>460</Words>
  <Application>Microsoft Office PowerPoint</Application>
  <PresentationFormat>On-screen Show (16:9)</PresentationFormat>
  <Paragraphs>58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CSS Consequential Programme  Change Assurance March, 2019</vt:lpstr>
      <vt:lpstr>CSS C Programme Early Assurance Summary Dashboard</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125</cp:revision>
  <cp:lastPrinted>2019-04-11T08:09:30Z</cp:lastPrinted>
  <dcterms:created xsi:type="dcterms:W3CDTF">2018-09-02T17:12:15Z</dcterms:created>
  <dcterms:modified xsi:type="dcterms:W3CDTF">2019-04-23T13:18:28Z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1263951860</vt:i4>
  </property>
  <property fmtid="{D5CDD505-2E9C-101B-9397-08002B2CF9AE}" pid="3" name="_NewReviewCycle">
    <vt:lpwstr/>
  </property>
  <property fmtid="{D5CDD505-2E9C-101B-9397-08002B2CF9AE}" pid="4" name="_EmailSubject">
    <vt:lpwstr>Reminder: Change Management Committee Document Submission - May 2019</vt:lpwstr>
  </property>
  <property fmtid="{D5CDD505-2E9C-101B-9397-08002B2CF9AE}" pid="5" name="_AuthorEmail">
    <vt:lpwstr>Trevor.Howfield@xoserve.com</vt:lpwstr>
  </property>
  <property fmtid="{D5CDD505-2E9C-101B-9397-08002B2CF9AE}" pid="6" name="_AuthorEmailDisplayName">
    <vt:lpwstr>Howfield, Trevor</vt:lpwstr>
  </property>
  <property fmtid="{D5CDD505-2E9C-101B-9397-08002B2CF9AE}" pid="7" name="_PreviousAdHocReviewCycleID">
    <vt:i4>1696637420</vt:i4>
  </property>
  <property fmtid="{D5CDD505-2E9C-101B-9397-08002B2CF9AE}" pid="8" name="ContentTypeId">
    <vt:lpwstr>0x010100933E825A80442449A378920108535122</vt:lpwstr>
  </property>
</Properties>
</file>