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Lst>
  <p:notesMasterIdLst>
    <p:notesMasterId r:id="rId13"/>
  </p:notesMasterIdLst>
  <p:sldIdLst>
    <p:sldId id="298" r:id="rId6"/>
    <p:sldId id="299" r:id="rId7"/>
    <p:sldId id="356" r:id="rId8"/>
    <p:sldId id="355" r:id="rId9"/>
    <p:sldId id="354" r:id="rId10"/>
    <p:sldId id="352" r:id="rId11"/>
    <p:sldId id="357" r:id="rId12"/>
  </p:sldIdLst>
  <p:sldSz cx="9144000" cy="5143500" type="screen16x9"/>
  <p:notesSz cx="6669088" cy="9867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ional Grid" initials="N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632" autoAdjust="0"/>
  </p:normalViewPr>
  <p:slideViewPr>
    <p:cSldViewPr>
      <p:cViewPr>
        <p:scale>
          <a:sx n="110" d="100"/>
          <a:sy n="110" d="100"/>
        </p:scale>
        <p:origin x="-120" y="6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anne Jackson" userId="S::leanne.jackson@xoserve.com::4fc50b8f-0f04-40c7-b5ef-9b7faaa6da53" providerId="AD" clId="Web-{25740957-2BD8-6FBC-058E-E9488985CF7B}"/>
    <pc:docChg chg="modSld">
      <pc:chgData name="Leanne Jackson" userId="S::leanne.jackson@xoserve.com::4fc50b8f-0f04-40c7-b5ef-9b7faaa6da53" providerId="AD" clId="Web-{25740957-2BD8-6FBC-058E-E9488985CF7B}" dt="2018-12-04T12:33:02.925" v="79" actId="20577"/>
      <pc:docMkLst>
        <pc:docMk/>
      </pc:docMkLst>
      <pc:sldChg chg="modSp">
        <pc:chgData name="Leanne Jackson" userId="S::leanne.jackson@xoserve.com::4fc50b8f-0f04-40c7-b5ef-9b7faaa6da53" providerId="AD" clId="Web-{25740957-2BD8-6FBC-058E-E9488985CF7B}" dt="2018-12-04T12:33:02.925" v="78" actId="20577"/>
        <pc:sldMkLst>
          <pc:docMk/>
          <pc:sldMk cId="949750898" sldId="299"/>
        </pc:sldMkLst>
        <pc:spChg chg="mod">
          <ac:chgData name="Leanne Jackson" userId="S::leanne.jackson@xoserve.com::4fc50b8f-0f04-40c7-b5ef-9b7faaa6da53" providerId="AD" clId="Web-{25740957-2BD8-6FBC-058E-E9488985CF7B}" dt="2018-12-04T12:33:02.925" v="78" actId="20577"/>
          <ac:spMkLst>
            <pc:docMk/>
            <pc:sldMk cId="949750898" sldId="299"/>
            <ac:spMk id="3" creationId="{00000000-0000-0000-0000-000000000000}"/>
          </ac:spMkLst>
        </pc:spChg>
      </pc:sldChg>
    </pc:docChg>
  </pc:docChgLst>
  <pc:docChgLst>
    <pc:chgData name="Leanne Jackson" userId="S::leanne.jackson@xoserve.com::4fc50b8f-0f04-40c7-b5ef-9b7faaa6da53" providerId="AD" clId="Web-{48F9BBEA-0821-4D72-BA5A-713C15023510}"/>
    <pc:docChg chg="modSld">
      <pc:chgData name="Leanne Jackson" userId="S::leanne.jackson@xoserve.com::4fc50b8f-0f04-40c7-b5ef-9b7faaa6da53" providerId="AD" clId="Web-{48F9BBEA-0821-4D72-BA5A-713C15023510}" dt="2019-02-08T10:29:35.048" v="10" actId="20577"/>
      <pc:docMkLst>
        <pc:docMk/>
      </pc:docMkLst>
      <pc:sldChg chg="modSp">
        <pc:chgData name="Leanne Jackson" userId="S::leanne.jackson@xoserve.com::4fc50b8f-0f04-40c7-b5ef-9b7faaa6da53" providerId="AD" clId="Web-{48F9BBEA-0821-4D72-BA5A-713C15023510}" dt="2019-02-08T10:29:26.389" v="8" actId="20577"/>
        <pc:sldMkLst>
          <pc:docMk/>
          <pc:sldMk cId="949750898" sldId="299"/>
        </pc:sldMkLst>
        <pc:spChg chg="mod">
          <ac:chgData name="Leanne Jackson" userId="S::leanne.jackson@xoserve.com::4fc50b8f-0f04-40c7-b5ef-9b7faaa6da53" providerId="AD" clId="Web-{48F9BBEA-0821-4D72-BA5A-713C15023510}" dt="2019-02-08T10:29:26.389" v="8" actId="20577"/>
          <ac:spMkLst>
            <pc:docMk/>
            <pc:sldMk cId="949750898" sldId="299"/>
            <ac:spMk id="3" creationId="{00000000-0000-0000-0000-000000000000}"/>
          </ac:spMkLst>
        </pc:spChg>
      </pc:sldChg>
    </pc:docChg>
  </pc:docChgLst>
  <pc:docChgLst>
    <pc:chgData name="Fiona Cottam" userId="S::fiona.cottam@xoserve.com::4a9a0019-769b-4ad5-a76b-ecc693a74d4a" providerId="AD" clId="Web-{D081FA4E-6511-1A1D-DE8A-C24E7D222634}"/>
    <pc:docChg chg="modSld">
      <pc:chgData name="Fiona Cottam" userId="S::fiona.cottam@xoserve.com::4a9a0019-769b-4ad5-a76b-ecc693a74d4a" providerId="AD" clId="Web-{D081FA4E-6511-1A1D-DE8A-C24E7D222634}" dt="2019-04-02T07:50:22.044" v="6" actId="20577"/>
      <pc:docMkLst>
        <pc:docMk/>
      </pc:docMkLst>
      <pc:sldChg chg="modSp">
        <pc:chgData name="Fiona Cottam" userId="S::fiona.cottam@xoserve.com::4a9a0019-769b-4ad5-a76b-ecc693a74d4a" providerId="AD" clId="Web-{D081FA4E-6511-1A1D-DE8A-C24E7D222634}" dt="2019-04-02T07:50:22.028" v="5" actId="20577"/>
        <pc:sldMkLst>
          <pc:docMk/>
          <pc:sldMk cId="3330649644" sldId="353"/>
        </pc:sldMkLst>
        <pc:spChg chg="mod">
          <ac:chgData name="Fiona Cottam" userId="S::fiona.cottam@xoserve.com::4a9a0019-769b-4ad5-a76b-ecc693a74d4a" providerId="AD" clId="Web-{D081FA4E-6511-1A1D-DE8A-C24E7D222634}" dt="2019-04-02T07:50:22.028" v="5" actId="20577"/>
          <ac:spMkLst>
            <pc:docMk/>
            <pc:sldMk cId="3330649644" sldId="353"/>
            <ac:spMk id="3" creationId="{00000000-0000-0000-0000-000000000000}"/>
          </ac:spMkLst>
        </pc:spChg>
      </pc:sldChg>
      <pc:sldChg chg="modSp">
        <pc:chgData name="Fiona Cottam" userId="S::fiona.cottam@xoserve.com::4a9a0019-769b-4ad5-a76b-ecc693a74d4a" providerId="AD" clId="Web-{D081FA4E-6511-1A1D-DE8A-C24E7D222634}" dt="2019-04-02T07:48:42.215" v="2" actId="20577"/>
        <pc:sldMkLst>
          <pc:docMk/>
          <pc:sldMk cId="4247575030" sldId="354"/>
        </pc:sldMkLst>
        <pc:spChg chg="mod">
          <ac:chgData name="Fiona Cottam" userId="S::fiona.cottam@xoserve.com::4a9a0019-769b-4ad5-a76b-ecc693a74d4a" providerId="AD" clId="Web-{D081FA4E-6511-1A1D-DE8A-C24E7D222634}" dt="2019-04-02T07:48:42.215" v="2" actId="20577"/>
          <ac:spMkLst>
            <pc:docMk/>
            <pc:sldMk cId="4247575030" sldId="354"/>
            <ac:spMk id="4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889938" cy="493395"/>
          </a:xfrm>
          <a:prstGeom prst="rect">
            <a:avLst/>
          </a:prstGeom>
        </p:spPr>
        <p:txBody>
          <a:bodyPr vert="horz" lIns="91093" tIns="45546" rIns="91093" bIns="45546" rtlCol="0"/>
          <a:lstStyle>
            <a:lvl1pPr algn="l">
              <a:defRPr sz="1200"/>
            </a:lvl1pPr>
          </a:lstStyle>
          <a:p>
            <a:endParaRPr lang="en-GB" dirty="0"/>
          </a:p>
        </p:txBody>
      </p:sp>
      <p:sp>
        <p:nvSpPr>
          <p:cNvPr id="3" name="Date Placeholder 2"/>
          <p:cNvSpPr>
            <a:spLocks noGrp="1"/>
          </p:cNvSpPr>
          <p:nvPr>
            <p:ph type="dt" idx="1"/>
          </p:nvPr>
        </p:nvSpPr>
        <p:spPr>
          <a:xfrm>
            <a:off x="3777607" y="1"/>
            <a:ext cx="2889938" cy="493395"/>
          </a:xfrm>
          <a:prstGeom prst="rect">
            <a:avLst/>
          </a:prstGeom>
        </p:spPr>
        <p:txBody>
          <a:bodyPr vert="horz" lIns="91093" tIns="45546" rIns="91093" bIns="45546" rtlCol="0"/>
          <a:lstStyle>
            <a:lvl1pPr algn="r">
              <a:defRPr sz="1200"/>
            </a:lvl1pPr>
          </a:lstStyle>
          <a:p>
            <a:fld id="{30CC7C86-2D66-4C55-8F99-E153512351BA}" type="datetimeFigureOut">
              <a:rPr lang="en-GB" smtClean="0"/>
              <a:t>30/04/2019</a:t>
            </a:fld>
            <a:endParaRPr lang="en-GB" dirty="0"/>
          </a:p>
        </p:txBody>
      </p:sp>
      <p:sp>
        <p:nvSpPr>
          <p:cNvPr id="4" name="Slide Image Placeholder 3"/>
          <p:cNvSpPr>
            <a:spLocks noGrp="1" noRot="1" noChangeAspect="1"/>
          </p:cNvSpPr>
          <p:nvPr>
            <p:ph type="sldImg" idx="2"/>
          </p:nvPr>
        </p:nvSpPr>
        <p:spPr>
          <a:xfrm>
            <a:off x="47625" y="741363"/>
            <a:ext cx="6573838" cy="3698875"/>
          </a:xfrm>
          <a:prstGeom prst="rect">
            <a:avLst/>
          </a:prstGeom>
          <a:noFill/>
          <a:ln w="12700">
            <a:solidFill>
              <a:prstClr val="black"/>
            </a:solidFill>
          </a:ln>
        </p:spPr>
        <p:txBody>
          <a:bodyPr vert="horz" lIns="91093" tIns="45546" rIns="91093" bIns="45546" rtlCol="0" anchor="ctr"/>
          <a:lstStyle/>
          <a:p>
            <a:endParaRPr lang="en-GB" dirty="0"/>
          </a:p>
        </p:txBody>
      </p:sp>
      <p:sp>
        <p:nvSpPr>
          <p:cNvPr id="5" name="Notes Placeholder 4"/>
          <p:cNvSpPr>
            <a:spLocks noGrp="1"/>
          </p:cNvSpPr>
          <p:nvPr>
            <p:ph type="body" sz="quarter" idx="3"/>
          </p:nvPr>
        </p:nvSpPr>
        <p:spPr>
          <a:xfrm>
            <a:off x="666909" y="4687253"/>
            <a:ext cx="5335270" cy="4440555"/>
          </a:xfrm>
          <a:prstGeom prst="rect">
            <a:avLst/>
          </a:prstGeom>
        </p:spPr>
        <p:txBody>
          <a:bodyPr vert="horz" lIns="91093" tIns="45546" rIns="91093" bIns="455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372793"/>
            <a:ext cx="2889938" cy="493395"/>
          </a:xfrm>
          <a:prstGeom prst="rect">
            <a:avLst/>
          </a:prstGeom>
        </p:spPr>
        <p:txBody>
          <a:bodyPr vert="horz" lIns="91093" tIns="45546" rIns="91093" bIns="45546" rtlCol="0" anchor="b"/>
          <a:lstStyle>
            <a:lvl1pPr algn="l">
              <a:defRPr sz="1200"/>
            </a:lvl1pPr>
          </a:lstStyle>
          <a:p>
            <a:endParaRPr lang="en-GB" dirty="0"/>
          </a:p>
        </p:txBody>
      </p:sp>
      <p:sp>
        <p:nvSpPr>
          <p:cNvPr id="7" name="Slide Number Placeholder 6"/>
          <p:cNvSpPr>
            <a:spLocks noGrp="1"/>
          </p:cNvSpPr>
          <p:nvPr>
            <p:ph type="sldNum" sz="quarter" idx="5"/>
          </p:nvPr>
        </p:nvSpPr>
        <p:spPr>
          <a:xfrm>
            <a:off x="3777607" y="9372793"/>
            <a:ext cx="2889938" cy="493395"/>
          </a:xfrm>
          <a:prstGeom prst="rect">
            <a:avLst/>
          </a:prstGeom>
        </p:spPr>
        <p:txBody>
          <a:bodyPr vert="horz" lIns="91093" tIns="45546" rIns="91093" bIns="45546"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2357B9-A31F-4FC7-A38A-70DF36F645F3}" type="slidenum">
              <a:rPr lang="en-GB" smtClean="0"/>
              <a:t>1</a:t>
            </a:fld>
            <a:endParaRPr lang="en-GB" dirty="0"/>
          </a:p>
        </p:txBody>
      </p:sp>
    </p:spTree>
    <p:extLst>
      <p:ext uri="{BB962C8B-B14F-4D97-AF65-F5344CB8AC3E}">
        <p14:creationId xmlns:p14="http://schemas.microsoft.com/office/powerpoint/2010/main" val="2570387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2357B9-A31F-4FC7-A38A-70DF36F645F3}" type="slidenum">
              <a:rPr lang="en-GB" smtClean="0"/>
              <a:t>2</a:t>
            </a:fld>
            <a:endParaRPr lang="en-GB" dirty="0"/>
          </a:p>
        </p:txBody>
      </p:sp>
    </p:spTree>
    <p:extLst>
      <p:ext uri="{BB962C8B-B14F-4D97-AF65-F5344CB8AC3E}">
        <p14:creationId xmlns:p14="http://schemas.microsoft.com/office/powerpoint/2010/main" val="2443589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dirty="0"/>
          </a:p>
        </p:txBody>
      </p:sp>
    </p:spTree>
    <p:extLst>
      <p:ext uri="{BB962C8B-B14F-4D97-AF65-F5344CB8AC3E}">
        <p14:creationId xmlns:p14="http://schemas.microsoft.com/office/powerpoint/2010/main" val="2869233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625" y="741363"/>
            <a:ext cx="6573838" cy="369887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2357B9-A31F-4FC7-A38A-70DF36F645F3}" type="slidenum">
              <a:rPr lang="en-GB" smtClean="0"/>
              <a:t>4</a:t>
            </a:fld>
            <a:endParaRPr lang="en-GB" dirty="0"/>
          </a:p>
        </p:txBody>
      </p:sp>
    </p:spTree>
    <p:extLst>
      <p:ext uri="{BB962C8B-B14F-4D97-AF65-F5344CB8AC3E}">
        <p14:creationId xmlns:p14="http://schemas.microsoft.com/office/powerpoint/2010/main" val="155930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038" y="739775"/>
            <a:ext cx="6577012" cy="3700463"/>
          </a:xfrm>
        </p:spPr>
      </p:sp>
      <p:sp>
        <p:nvSpPr>
          <p:cNvPr id="3" name="Notes Placeholder 2"/>
          <p:cNvSpPr>
            <a:spLocks noGrp="1"/>
          </p:cNvSpPr>
          <p:nvPr>
            <p:ph type="body" idx="1"/>
          </p:nvPr>
        </p:nvSpPr>
        <p:spPr/>
        <p:txBody>
          <a:bodyPr/>
          <a:lstStyle/>
          <a:p>
            <a:pPr marL="285684" indent="-285684">
              <a:buFont typeface="Arial" panose="020B0604020202020204" pitchFamily="34" charset="0"/>
              <a:buChar char="•"/>
            </a:pPr>
            <a:r>
              <a:rPr lang="en-GB" dirty="0" smtClean="0"/>
              <a:t>95 lines in recommendation</a:t>
            </a:r>
            <a:r>
              <a:rPr lang="en-GB" baseline="0" dirty="0" smtClean="0"/>
              <a:t> tracker</a:t>
            </a:r>
          </a:p>
          <a:p>
            <a:pPr marL="285684" indent="-285684">
              <a:buFont typeface="Arial" panose="020B0604020202020204" pitchFamily="34" charset="0"/>
              <a:buChar char="•"/>
            </a:pPr>
            <a:endParaRPr lang="en-GB" baseline="0" dirty="0" smtClean="0"/>
          </a:p>
          <a:p>
            <a:pPr marL="285684" indent="-285684">
              <a:buFont typeface="Arial" panose="020B0604020202020204" pitchFamily="34" charset="0"/>
              <a:buChar char="•"/>
            </a:pPr>
            <a:r>
              <a:rPr lang="en-GB" baseline="0" dirty="0" smtClean="0"/>
              <a:t>10 new recommendation options for 3.2.5.</a:t>
            </a:r>
          </a:p>
          <a:p>
            <a:pPr marL="285684" indent="-285684">
              <a:buFont typeface="Arial" panose="020B0604020202020204" pitchFamily="34" charset="0"/>
              <a:buChar char="•"/>
            </a:pPr>
            <a:r>
              <a:rPr lang="en-GB" baseline="0" dirty="0" smtClean="0"/>
              <a:t>40 lines closed =</a:t>
            </a:r>
          </a:p>
          <a:p>
            <a:pPr marL="285684" indent="-285684">
              <a:buFont typeface="Arial" panose="020B0604020202020204" pitchFamily="34" charset="0"/>
              <a:buChar char="•"/>
            </a:pPr>
            <a:r>
              <a:rPr lang="en-GB" baseline="0" dirty="0" smtClean="0"/>
              <a:t>10 do nothing: 3.2.1 option 1, 3.2.2 option 1, 1 option 1, 12.1/12.3 option 1, 12.2 option 1, 3.2.8 option 1, 3.1 option1, 13.2.5 option 1, 2 option 1, 13.2.2 option 1.</a:t>
            </a:r>
          </a:p>
          <a:p>
            <a:pPr marL="285684" indent="-285684">
              <a:buFont typeface="Arial" panose="020B0604020202020204" pitchFamily="34" charset="0"/>
              <a:buChar char="•"/>
            </a:pPr>
            <a:r>
              <a:rPr lang="en-GB" baseline="0" dirty="0" err="1" smtClean="0"/>
              <a:t>Bau</a:t>
            </a:r>
            <a:r>
              <a:rPr lang="en-GB" baseline="0" dirty="0" smtClean="0"/>
              <a:t>=2.  3.2.2 option 5.  3.2.8 option2</a:t>
            </a:r>
          </a:p>
          <a:p>
            <a:pPr marL="285684" indent="-285684" defTabSz="914295">
              <a:buFont typeface="Arial" panose="020B0604020202020204" pitchFamily="34" charset="0"/>
              <a:buChar char="•"/>
              <a:defRPr/>
            </a:pPr>
            <a:r>
              <a:rPr lang="en-GB" baseline="0" dirty="0" smtClean="0"/>
              <a:t>Completed =7. 2 option 2, 2 option 3, 13.2.2 option 2, 13.2.5 option 2, 13.2.5 option 3. 3.2.1 option 2, 3.1 option 2.  CR delivered – 3.2.1 option 2 - CR4867 sites over 58.6m kWh that need reconfirming</a:t>
            </a:r>
          </a:p>
          <a:p>
            <a:pPr marL="285684" indent="-285684">
              <a:buFont typeface="Arial" panose="020B0604020202020204" pitchFamily="34" charset="0"/>
              <a:buChar char="•"/>
            </a:pPr>
            <a:endParaRPr lang="en-GB" baseline="0" dirty="0" smtClean="0"/>
          </a:p>
          <a:p>
            <a:pPr marL="285684" indent="-285684">
              <a:buFont typeface="Arial" panose="020B0604020202020204" pitchFamily="34" charset="0"/>
              <a:buChar char="•"/>
            </a:pPr>
            <a:r>
              <a:rPr lang="en-GB" baseline="0" dirty="0" smtClean="0"/>
              <a:t>Progressed another option =21. 1 option 5,8. 3.2.1 option 5,8,9.  3.2.2 option 2,3,4,7a,8. 12.1/12.3 option 5,7,8,9b.  3.2.8 option 6, 10, 11.  3.1 option 3,4,8,9.</a:t>
            </a:r>
          </a:p>
          <a:p>
            <a:pPr marL="285684" indent="-285684">
              <a:buFont typeface="Arial" panose="020B0604020202020204" pitchFamily="34" charset="0"/>
              <a:buChar char="•"/>
            </a:pPr>
            <a:endParaRPr lang="en-GB" baseline="0" dirty="0" smtClean="0"/>
          </a:p>
          <a:p>
            <a:pPr marL="285684" indent="-285684">
              <a:buFont typeface="Arial" panose="020B0604020202020204" pitchFamily="34" charset="0"/>
              <a:buChar char="•"/>
            </a:pPr>
            <a:r>
              <a:rPr lang="en-GB" baseline="0" dirty="0" smtClean="0"/>
              <a:t>7 lines PAC/Xoserve action = 3.2.1 option 3 &amp; 4 – with Xoserve/</a:t>
            </a:r>
            <a:r>
              <a:rPr lang="en-GB" baseline="0" dirty="0" err="1" smtClean="0"/>
              <a:t>pac</a:t>
            </a:r>
            <a:r>
              <a:rPr lang="en-GB" baseline="0" dirty="0" smtClean="0"/>
              <a:t> to deliver.  12.1/12.3 option 6 with </a:t>
            </a:r>
            <a:r>
              <a:rPr lang="en-GB" baseline="0" dirty="0" err="1" smtClean="0"/>
              <a:t>xoserve</a:t>
            </a:r>
            <a:r>
              <a:rPr lang="en-GB" baseline="0" dirty="0" smtClean="0"/>
              <a:t>/</a:t>
            </a:r>
            <a:r>
              <a:rPr lang="en-GB" baseline="0" dirty="0" err="1" smtClean="0"/>
              <a:t>pac.</a:t>
            </a:r>
            <a:r>
              <a:rPr lang="en-GB" baseline="0" dirty="0" smtClean="0"/>
              <a:t> 3.2.2 option 10 covered under 4876.  1 option 4 covered under 4795.  12.1&amp;12.3 option 3 covered under 4876 . 3.2.8 option 5 covered under 4876. </a:t>
            </a:r>
          </a:p>
          <a:p>
            <a:pPr marL="285684" indent="-285684">
              <a:buFont typeface="Arial" panose="020B0604020202020204" pitchFamily="34" charset="0"/>
              <a:buChar char="•"/>
            </a:pPr>
            <a:endParaRPr lang="en-GB" baseline="0" dirty="0" smtClean="0"/>
          </a:p>
          <a:p>
            <a:pPr marL="285684" indent="-285684">
              <a:buFont typeface="Arial" panose="020B0604020202020204" pitchFamily="34" charset="0"/>
              <a:buChar char="•"/>
            </a:pPr>
            <a:r>
              <a:rPr lang="en-GB" baseline="0" dirty="0" smtClean="0"/>
              <a:t>3 lines EON/Xoserve MOD = 12.1&amp;12.3 option 9a, 10, &amp; 11.</a:t>
            </a:r>
          </a:p>
          <a:p>
            <a:pPr marL="285684" indent="-285684">
              <a:buFont typeface="Arial" panose="020B0604020202020204" pitchFamily="34" charset="0"/>
              <a:buChar char="•"/>
            </a:pPr>
            <a:r>
              <a:rPr lang="en-GB" baseline="0" dirty="0" smtClean="0"/>
              <a:t>9 lines Scottish power sponsored mod – 12.2 options 2,3,4,5,6,7,8,9&amp;10.</a:t>
            </a:r>
          </a:p>
          <a:p>
            <a:pPr marL="285684" indent="-285684">
              <a:buFont typeface="Arial" panose="020B0604020202020204" pitchFamily="34" charset="0"/>
              <a:buChar char="•"/>
            </a:pPr>
            <a:r>
              <a:rPr lang="en-GB" baseline="0" dirty="0" smtClean="0"/>
              <a:t>2 lines BG sponsored mod 3.2.1 options 6,7 </a:t>
            </a:r>
          </a:p>
          <a:p>
            <a:pPr marL="285684" indent="-285684">
              <a:buFont typeface="Arial" panose="020B0604020202020204" pitchFamily="34" charset="0"/>
              <a:buChar char="•"/>
            </a:pPr>
            <a:r>
              <a:rPr lang="en-GB" baseline="0" dirty="0" smtClean="0"/>
              <a:t>1 line Total sponsored mod 3.2.1 option10.</a:t>
            </a:r>
          </a:p>
          <a:p>
            <a:pPr marL="285684" indent="-285684">
              <a:buFont typeface="Arial" panose="020B0604020202020204" pitchFamily="34" charset="0"/>
              <a:buChar char="•"/>
            </a:pPr>
            <a:endParaRPr lang="en-GB" baseline="0" dirty="0" smtClean="0"/>
          </a:p>
          <a:p>
            <a:pPr marL="285684" indent="-285684">
              <a:buFont typeface="Arial" panose="020B0604020202020204" pitchFamily="34" charset="0"/>
              <a:buChar char="•"/>
            </a:pPr>
            <a:r>
              <a:rPr lang="en-GB" baseline="0" dirty="0" smtClean="0"/>
              <a:t>2 lines in progress = </a:t>
            </a:r>
          </a:p>
          <a:p>
            <a:pPr marL="285684" indent="-285684">
              <a:buFont typeface="Arial" panose="020B0604020202020204" pitchFamily="34" charset="0"/>
              <a:buChar char="•"/>
            </a:pPr>
            <a:r>
              <a:rPr lang="en-GB" baseline="0" dirty="0" smtClean="0"/>
              <a:t>1 ongoing engagement 12.1&amp;12.3 option 2, </a:t>
            </a:r>
          </a:p>
          <a:p>
            <a:pPr marL="285684" indent="-285684">
              <a:buFont typeface="Arial" panose="020B0604020202020204" pitchFamily="34" charset="0"/>
              <a:buChar char="•"/>
            </a:pPr>
            <a:r>
              <a:rPr lang="en-GB" baseline="0" dirty="0" smtClean="0"/>
              <a:t>1 CR in progress – 1 option 2 - CR4868 class 1&amp;2 read rejections</a:t>
            </a:r>
          </a:p>
          <a:p>
            <a:pPr marL="285684" indent="-285684">
              <a:buFont typeface="Arial" panose="020B0604020202020204" pitchFamily="34" charset="0"/>
              <a:buChar char="•"/>
            </a:pPr>
            <a:endParaRPr lang="en-GB" baseline="0" dirty="0" smtClean="0"/>
          </a:p>
          <a:p>
            <a:pPr marL="285684" indent="-285684">
              <a:buFont typeface="Arial" panose="020B0604020202020204" pitchFamily="34" charset="0"/>
              <a:buChar char="•"/>
            </a:pPr>
            <a:r>
              <a:rPr lang="en-GB" baseline="0" dirty="0" smtClean="0"/>
              <a:t>21 lines for future review = </a:t>
            </a:r>
          </a:p>
          <a:p>
            <a:pPr marL="285684" indent="-285684">
              <a:buFont typeface="Arial" panose="020B0604020202020204" pitchFamily="34" charset="0"/>
              <a:buChar char="•"/>
            </a:pPr>
            <a:r>
              <a:rPr lang="en-GB" baseline="0" dirty="0" smtClean="0"/>
              <a:t>2 review April 3.2.2 option6, 7b. </a:t>
            </a:r>
          </a:p>
          <a:p>
            <a:pPr marL="285684" indent="-285684">
              <a:buFont typeface="Arial" panose="020B0604020202020204" pitchFamily="34" charset="0"/>
              <a:buChar char="•"/>
            </a:pPr>
            <a:r>
              <a:rPr lang="en-GB" baseline="0" dirty="0" smtClean="0"/>
              <a:t>4 review May 2 option 5 &amp; 6.  1 option 3. 1 option 7 with </a:t>
            </a:r>
            <a:r>
              <a:rPr lang="en-GB" baseline="0" dirty="0" err="1" smtClean="0"/>
              <a:t>xoserve</a:t>
            </a:r>
            <a:r>
              <a:rPr lang="en-GB" baseline="0" dirty="0" smtClean="0"/>
              <a:t>/</a:t>
            </a:r>
            <a:r>
              <a:rPr lang="en-GB" baseline="0" dirty="0" err="1" smtClean="0"/>
              <a:t>pac</a:t>
            </a:r>
            <a:r>
              <a:rPr lang="en-GB" baseline="0" dirty="0" smtClean="0"/>
              <a:t> to deliver </a:t>
            </a:r>
          </a:p>
          <a:p>
            <a:pPr marL="285684" indent="-285684" defTabSz="914295">
              <a:buFont typeface="Arial" panose="020B0604020202020204" pitchFamily="34" charset="0"/>
              <a:buChar char="•"/>
              <a:defRPr/>
            </a:pPr>
            <a:r>
              <a:rPr lang="en-GB" baseline="0" dirty="0" smtClean="0"/>
              <a:t>4 review July 3.2.1 option 11. 3.2.8 option 3 &amp; 4. 12.1&amp;12.3 option 4.</a:t>
            </a:r>
          </a:p>
          <a:p>
            <a:pPr marL="285684" indent="-285684" defTabSz="914295">
              <a:buFont typeface="Arial" panose="020B0604020202020204" pitchFamily="34" charset="0"/>
              <a:buChar char="•"/>
              <a:defRPr/>
            </a:pPr>
            <a:r>
              <a:rPr lang="en-GB" baseline="0" dirty="0" smtClean="0"/>
              <a:t>4 review November 3.1 option 6, 2 option 7.  3.1 option 5 &amp; 7. (1 CP in progress – CP4866 removal of validation on uncorrected read – review in Nov 3.1 option 7), (1 CP in progress - 3.1 option 5 – CP4853 manual workaround starts April 2019)</a:t>
            </a:r>
          </a:p>
          <a:p>
            <a:pPr marL="285684" indent="-285684">
              <a:buFont typeface="Arial" panose="020B0604020202020204" pitchFamily="34" charset="0"/>
              <a:buChar char="•"/>
            </a:pPr>
            <a:r>
              <a:rPr lang="en-GB" baseline="0" dirty="0" smtClean="0"/>
              <a:t>4 review December 3.2.8 option 7, 8 &amp; 9. 2 option 4.</a:t>
            </a:r>
          </a:p>
          <a:p>
            <a:pPr marL="285684" indent="-285684">
              <a:buFont typeface="Arial" panose="020B0604020202020204" pitchFamily="34" charset="0"/>
              <a:buChar char="•"/>
            </a:pPr>
            <a:r>
              <a:rPr lang="en-GB" baseline="0" dirty="0" smtClean="0"/>
              <a:t>2 review June 3.2.2 option 9. 1 option 9. </a:t>
            </a:r>
          </a:p>
          <a:p>
            <a:pPr marL="285684" indent="-285684">
              <a:buFont typeface="Arial" panose="020B0604020202020204" pitchFamily="34" charset="0"/>
              <a:buChar char="•"/>
            </a:pPr>
            <a:r>
              <a:rPr lang="en-GB" baseline="0" dirty="0" smtClean="0"/>
              <a:t>1 review August 1 option 6.</a:t>
            </a:r>
          </a:p>
          <a:p>
            <a:pPr marL="285684" indent="-285684">
              <a:buFont typeface="Arial" panose="020B0604020202020204" pitchFamily="34" charset="0"/>
              <a:buChar char="•"/>
            </a:pPr>
            <a:endParaRPr lang="en-GB" baseline="0" dirty="0" smtClean="0"/>
          </a:p>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solidFill>
                  <a:prstClr val="black"/>
                </a:solidFill>
              </a:rPr>
              <a:pPr/>
              <a:t>5</a:t>
            </a:fld>
            <a:endParaRPr lang="en-GB" dirty="0">
              <a:solidFill>
                <a:prstClr val="black"/>
              </a:solidFill>
            </a:endParaRPr>
          </a:p>
        </p:txBody>
      </p:sp>
    </p:spTree>
    <p:extLst>
      <p:ext uri="{BB962C8B-B14F-4D97-AF65-F5344CB8AC3E}">
        <p14:creationId xmlns:p14="http://schemas.microsoft.com/office/powerpoint/2010/main" val="1836378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2357B9-A31F-4FC7-A38A-70DF36F645F3}" type="slidenum">
              <a:rPr lang="en-GB" smtClean="0"/>
              <a:t>6</a:t>
            </a:fld>
            <a:endParaRPr lang="en-GB" dirty="0"/>
          </a:p>
        </p:txBody>
      </p:sp>
    </p:spTree>
    <p:extLst>
      <p:ext uri="{BB962C8B-B14F-4D97-AF65-F5344CB8AC3E}">
        <p14:creationId xmlns:p14="http://schemas.microsoft.com/office/powerpoint/2010/main" val="51384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2357B9-A31F-4FC7-A38A-70DF36F645F3}" type="slidenum">
              <a:rPr lang="en-GB" smtClean="0"/>
              <a:t>7</a:t>
            </a:fld>
            <a:endParaRPr lang="en-GB" dirty="0"/>
          </a:p>
        </p:txBody>
      </p:sp>
    </p:spTree>
    <p:extLst>
      <p:ext uri="{BB962C8B-B14F-4D97-AF65-F5344CB8AC3E}">
        <p14:creationId xmlns:p14="http://schemas.microsoft.com/office/powerpoint/2010/main" val="23634760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5" y="4731546"/>
            <a:ext cx="4200525" cy="130969"/>
          </a:xfrm>
          <a:prstGeom prst="rect">
            <a:avLst/>
          </a:prstGeom>
        </p:spPr>
        <p:txBody>
          <a:bodyPr/>
          <a:lstStyle>
            <a:lvl1pPr>
              <a:defRPr/>
            </a:lvl1pPr>
          </a:lstStyle>
          <a:p>
            <a:pPr defTabSz="457200" fontAlgn="base">
              <a:spcBef>
                <a:spcPct val="0"/>
              </a:spcBef>
              <a:spcAft>
                <a:spcPct val="0"/>
              </a:spcAft>
              <a:defRPr/>
            </a:pPr>
            <a:fld id="{E502D9C5-17AE-4038-9F2D-B14BAC7D8A12}" type="slidenum">
              <a:rPr lang="en-GB">
                <a:solidFill>
                  <a:srgbClr val="000000"/>
                </a:solidFill>
                <a:ea typeface="ＭＳ Ｐゴシック" pitchFamily="34" charset="-128"/>
              </a:rPr>
              <a:pPr defTabSz="457200" fontAlgn="base">
                <a:spcBef>
                  <a:spcPct val="0"/>
                </a:spcBef>
                <a:spcAft>
                  <a:spcPct val="0"/>
                </a:spcAft>
                <a:defRPr/>
              </a:pPr>
              <a:t>‹#›</a:t>
            </a:fld>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897047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5" y="4731546"/>
            <a:ext cx="4200525" cy="130969"/>
          </a:xfrm>
          <a:prstGeom prst="rect">
            <a:avLst/>
          </a:prstGeom>
          <a:ln/>
        </p:spPr>
        <p:txBody>
          <a:bodyPr/>
          <a:lstStyle>
            <a:lvl1pPr>
              <a:defRPr/>
            </a:lvl1pPr>
          </a:lstStyle>
          <a:p>
            <a:pPr defTabSz="457200" fontAlgn="base">
              <a:spcBef>
                <a:spcPct val="0"/>
              </a:spcBef>
              <a:spcAft>
                <a:spcPct val="0"/>
              </a:spcAft>
              <a:defRPr/>
            </a:pPr>
            <a:fld id="{10AA87E4-1071-4181-ADC0-8B22760010CB}" type="slidenum">
              <a:rPr lang="en-GB">
                <a:solidFill>
                  <a:srgbClr val="000000"/>
                </a:solidFill>
                <a:ea typeface="ＭＳ Ｐゴシック" pitchFamily="34" charset="-128"/>
              </a:rPr>
              <a:pPr defTabSz="457200" fontAlgn="base">
                <a:spcBef>
                  <a:spcPct val="0"/>
                </a:spcBef>
                <a:spcAft>
                  <a:spcPct val="0"/>
                </a:spcAft>
                <a:defRPr/>
              </a:pPr>
              <a:t>‹#›</a:t>
            </a:fld>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985398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xfrm>
            <a:off x="2565405" y="4731546"/>
            <a:ext cx="4200525" cy="130969"/>
          </a:xfrm>
          <a:prstGeom prst="rect">
            <a:avLst/>
          </a:prstGeom>
          <a:ln/>
        </p:spPr>
        <p:txBody>
          <a:bodyPr/>
          <a:lstStyle>
            <a:lvl1pPr>
              <a:defRPr/>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9909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6" name="TextBox 5"/>
          <p:cNvSpPr txBox="1"/>
          <p:nvPr userDrawn="1"/>
        </p:nvSpPr>
        <p:spPr>
          <a:xfrm>
            <a:off x="8604448" y="195488"/>
            <a:ext cx="648072" cy="276999"/>
          </a:xfrm>
          <a:prstGeom prst="rect">
            <a:avLst/>
          </a:prstGeom>
          <a:noFill/>
        </p:spPr>
        <p:txBody>
          <a:bodyPr wrap="square" rtlCol="0">
            <a:spAutoFit/>
          </a:bodyPr>
          <a:lstStyle/>
          <a:p>
            <a:pPr defTabSz="457200" fontAlgn="base">
              <a:spcBef>
                <a:spcPct val="0"/>
              </a:spcBef>
              <a:spcAft>
                <a:spcPct val="0"/>
              </a:spcAft>
            </a:pPr>
            <a:fld id="{D86480B0-6847-4D27-B3EC-F99462D2DA11}" type="slidenum">
              <a:rPr lang="en-GB" sz="1200" smtClean="0">
                <a:solidFill>
                  <a:srgbClr val="000000"/>
                </a:solidFill>
                <a:ea typeface="ＭＳ Ｐゴシック" pitchFamily="34" charset="-128"/>
              </a:rPr>
              <a:pPr defTabSz="457200" fontAlgn="base">
                <a:spcBef>
                  <a:spcPct val="0"/>
                </a:spcBef>
                <a:spcAft>
                  <a:spcPct val="0"/>
                </a:spcAft>
              </a:pPr>
              <a:t>‹#›</a:t>
            </a:fld>
            <a:endParaRPr lang="en-GB" sz="1400" dirty="0">
              <a:solidFill>
                <a:srgbClr val="000000"/>
              </a:solidFill>
              <a:ea typeface="ＭＳ Ｐゴシック" pitchFamily="34" charset="-128"/>
            </a:endParaRPr>
          </a:p>
        </p:txBody>
      </p:sp>
    </p:spTree>
    <p:extLst>
      <p:ext uri="{BB962C8B-B14F-4D97-AF65-F5344CB8AC3E}">
        <p14:creationId xmlns:p14="http://schemas.microsoft.com/office/powerpoint/2010/main" val="292508890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UIG Task Force Progress Report</a:t>
            </a:r>
          </a:p>
        </p:txBody>
      </p:sp>
      <p:sp>
        <p:nvSpPr>
          <p:cNvPr id="3" name="Subtitle 2"/>
          <p:cNvSpPr>
            <a:spLocks noGrp="1"/>
          </p:cNvSpPr>
          <p:nvPr>
            <p:ph type="subTitle" idx="1"/>
          </p:nvPr>
        </p:nvSpPr>
        <p:spPr/>
        <p:txBody>
          <a:bodyPr/>
          <a:lstStyle/>
          <a:p>
            <a:r>
              <a:rPr lang="en-GB" dirty="0"/>
              <a:t> Change Management Committee </a:t>
            </a:r>
            <a:r>
              <a:rPr lang="en-GB" dirty="0" smtClean="0"/>
              <a:t>08/05/19</a:t>
            </a:r>
            <a:endParaRPr lang="en-GB" dirty="0"/>
          </a:p>
        </p:txBody>
      </p:sp>
    </p:spTree>
    <p:extLst>
      <p:ext uri="{BB962C8B-B14F-4D97-AF65-F5344CB8AC3E}">
        <p14:creationId xmlns:p14="http://schemas.microsoft.com/office/powerpoint/2010/main" val="4153817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3" name="Content Placeholder 2"/>
          <p:cNvSpPr>
            <a:spLocks noGrp="1"/>
          </p:cNvSpPr>
          <p:nvPr>
            <p:ph idx="1"/>
          </p:nvPr>
        </p:nvSpPr>
        <p:spPr>
          <a:xfrm>
            <a:off x="457200" y="843558"/>
            <a:ext cx="8229600" cy="3888432"/>
          </a:xfrm>
        </p:spPr>
        <p:txBody>
          <a:bodyPr vert="horz" lIns="91440" tIns="45720" rIns="91440" bIns="45720" rtlCol="0" anchor="t">
            <a:normAutofit fontScale="92500" lnSpcReduction="20000"/>
          </a:bodyPr>
          <a:lstStyle/>
          <a:p>
            <a:r>
              <a:rPr lang="en-GB" sz="1500" dirty="0"/>
              <a:t>Modification 0658: ‘CDSP to identify and develop improvements to LDZ settlement processes’ approved by Ofgem on 6th July 2018</a:t>
            </a:r>
          </a:p>
          <a:p>
            <a:pPr lvl="1"/>
            <a:r>
              <a:rPr lang="en-GB" sz="1500" dirty="0"/>
              <a:t>Modification raised to authorise the CDSP to assign resources and incur costs related to a Task Force to investigate the causes and influencers of Unidentified Gas (UIG), with a target of reducing the volatility and scale of UIG and developing a robust predictive model for daily UIG for use by all parties.</a:t>
            </a:r>
          </a:p>
          <a:p>
            <a:r>
              <a:rPr lang="en-GB" sz="1500" dirty="0"/>
              <a:t>BER for Change Reference Number XRN4695: ‘Investigating causes and contributors to levels and volatility of Unidentified Gas’ approved at ChMC on 11th July 2018</a:t>
            </a:r>
          </a:p>
          <a:p>
            <a:pPr lvl="1"/>
            <a:r>
              <a:rPr lang="en-GB" sz="1500" dirty="0"/>
              <a:t>This Change Proposal added an additional service line into the DSC to enable Xoserve access to investigate, using resources and technology, causes and contributors to levels and volatility of Unidentified Gas. Xoserve is to provide monthly update reports and recommend proposals and subsequent changes or modifications for the industry.</a:t>
            </a:r>
          </a:p>
          <a:p>
            <a:r>
              <a:rPr lang="en-GB" sz="1500" dirty="0"/>
              <a:t>The following slides provide: </a:t>
            </a:r>
          </a:p>
          <a:p>
            <a:pPr lvl="1"/>
            <a:r>
              <a:rPr lang="en-GB" sz="1500" dirty="0"/>
              <a:t>Task Force dashboard </a:t>
            </a:r>
          </a:p>
          <a:p>
            <a:pPr lvl="1"/>
            <a:r>
              <a:rPr lang="en-GB" sz="1500" dirty="0"/>
              <a:t>POAP</a:t>
            </a:r>
          </a:p>
          <a:p>
            <a:pPr lvl="1"/>
            <a:r>
              <a:rPr lang="en-GB" sz="1500" dirty="0">
                <a:latin typeface="Arial"/>
                <a:cs typeface="Arial"/>
              </a:rPr>
              <a:t>Recommendation stats</a:t>
            </a:r>
          </a:p>
          <a:p>
            <a:pPr lvl="1"/>
            <a:r>
              <a:rPr lang="en-GB" sz="1500" dirty="0"/>
              <a:t>Reporting on budget</a:t>
            </a:r>
          </a:p>
          <a:p>
            <a:pPr lvl="1"/>
            <a:r>
              <a:rPr lang="en-GB" sz="1500" dirty="0"/>
              <a:t>Task Force next steps</a:t>
            </a:r>
          </a:p>
          <a:p>
            <a:endParaRPr lang="en-GB" dirty="0"/>
          </a:p>
        </p:txBody>
      </p:sp>
    </p:spTree>
    <p:extLst>
      <p:ext uri="{BB962C8B-B14F-4D97-AF65-F5344CB8AC3E}">
        <p14:creationId xmlns:p14="http://schemas.microsoft.com/office/powerpoint/2010/main" val="949750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UIG Task Force: Dashboard</a:t>
            </a:r>
          </a:p>
        </p:txBody>
      </p:sp>
      <p:sp>
        <p:nvSpPr>
          <p:cNvPr id="5" name="Oval 9">
            <a:extLst>
              <a:ext uri="{FF2B5EF4-FFF2-40B4-BE49-F238E27FC236}">
                <a16:creationId xmlns="" xmlns:a16="http://schemas.microsoft.com/office/drawing/2014/main" id="{02D4E185-FBF5-3446-B3E1-6F3AB6C27A45}"/>
              </a:ext>
            </a:extLst>
          </p:cNvPr>
          <p:cNvSpPr>
            <a:spLocks noChangeAspect="1" noChangeArrowheads="1"/>
          </p:cNvSpPr>
          <p:nvPr/>
        </p:nvSpPr>
        <p:spPr bwMode="gray">
          <a:xfrm>
            <a:off x="1979712" y="1131912"/>
            <a:ext cx="431728" cy="431728"/>
          </a:xfrm>
          <a:prstGeom prst="ellipse">
            <a:avLst/>
          </a:prstGeom>
          <a:solidFill>
            <a:srgbClr val="00B050"/>
          </a:solidFill>
          <a:ln w="9525" algn="ctr">
            <a:solidFill>
              <a:srgbClr val="000000"/>
            </a:solidFill>
            <a:round/>
            <a:headEnd/>
            <a:tailEnd/>
          </a:ln>
        </p:spPr>
        <p:txBody>
          <a:bodyPr wrap="none" lIns="226314" tIns="0" rIns="226314" bIns="0" anchor="ctr"/>
          <a:lstStyle/>
          <a:p>
            <a:pPr algn="ctr" fontAlgn="base">
              <a:spcBef>
                <a:spcPct val="0"/>
              </a:spcBef>
              <a:spcAft>
                <a:spcPct val="0"/>
              </a:spcAft>
            </a:pPr>
            <a:r>
              <a:rPr lang="en-US" sz="2000" b="1" dirty="0">
                <a:solidFill>
                  <a:sysClr val="windowText" lastClr="000000"/>
                </a:solidFill>
              </a:rPr>
              <a:t>G</a:t>
            </a:r>
          </a:p>
        </p:txBody>
      </p:sp>
      <p:graphicFrame>
        <p:nvGraphicFramePr>
          <p:cNvPr id="6" name="Table 5">
            <a:extLst>
              <a:ext uri="{FF2B5EF4-FFF2-40B4-BE49-F238E27FC236}">
                <a16:creationId xmlns="" xmlns:a16="http://schemas.microsoft.com/office/drawing/2014/main" id="{AB117C66-3576-B549-9507-6BE43690B321}"/>
              </a:ext>
            </a:extLst>
          </p:cNvPr>
          <p:cNvGraphicFramePr>
            <a:graphicFrameLocks noGrp="1"/>
          </p:cNvGraphicFramePr>
          <p:nvPr>
            <p:extLst>
              <p:ext uri="{D42A27DB-BD31-4B8C-83A1-F6EECF244321}">
                <p14:modId xmlns:p14="http://schemas.microsoft.com/office/powerpoint/2010/main" val="3240264563"/>
              </p:ext>
            </p:extLst>
          </p:nvPr>
        </p:nvGraphicFramePr>
        <p:xfrm>
          <a:off x="247134" y="638207"/>
          <a:ext cx="1240410" cy="1514532"/>
        </p:xfrm>
        <a:graphic>
          <a:graphicData uri="http://schemas.openxmlformats.org/drawingml/2006/table">
            <a:tbl>
              <a:tblPr firstRow="1" bandRow="1">
                <a:tableStyleId>{5C22544A-7EE6-4342-B048-85BDC9FD1C3A}</a:tableStyleId>
              </a:tblPr>
              <a:tblGrid>
                <a:gridCol w="620205">
                  <a:extLst>
                    <a:ext uri="{9D8B030D-6E8A-4147-A177-3AD203B41FA5}">
                      <a16:colId xmlns="" xmlns:a16="http://schemas.microsoft.com/office/drawing/2014/main" val="20001"/>
                    </a:ext>
                  </a:extLst>
                </a:gridCol>
                <a:gridCol w="620205">
                  <a:extLst>
                    <a:ext uri="{9D8B030D-6E8A-4147-A177-3AD203B41FA5}">
                      <a16:colId xmlns="" xmlns:a16="http://schemas.microsoft.com/office/drawing/2014/main" val="3698224449"/>
                    </a:ext>
                  </a:extLst>
                </a:gridCol>
              </a:tblGrid>
              <a:tr h="180884">
                <a:tc gridSpan="2">
                  <a:txBody>
                    <a:bodyPr/>
                    <a:lstStyle/>
                    <a:p>
                      <a:pPr marL="0" algn="ctr" defTabSz="914400" rtl="0" eaLnBrk="1" latinLnBrk="0" hangingPunct="1"/>
                      <a:r>
                        <a:rPr lang="en-US" sz="800" b="1" kern="1200" dirty="0">
                          <a:solidFill>
                            <a:schemeClr val="tx2"/>
                          </a:solidFill>
                          <a:latin typeface="+mn-lt"/>
                          <a:ea typeface="+mn-ea"/>
                          <a:cs typeface="+mn-cs"/>
                        </a:rPr>
                        <a:t>RAG</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hMerge="1">
                  <a:txBody>
                    <a:bodyPr/>
                    <a:lstStyle/>
                    <a:p>
                      <a:pPr marL="0" algn="ctr" defTabSz="914400" rtl="0" eaLnBrk="1" latinLnBrk="0" hangingPunct="1"/>
                      <a:endParaRPr lang="en-US" sz="800" b="1" kern="1200" dirty="0">
                        <a:solidFill>
                          <a:schemeClr val="tx2"/>
                        </a:solidFill>
                        <a:latin typeface="+mn-lt"/>
                        <a:ea typeface="+mn-ea"/>
                        <a:cs typeface="+mn-cs"/>
                      </a:endParaRP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10000"/>
                  </a:ext>
                </a:extLst>
              </a:tr>
              <a:tr h="4402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Time</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4402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Cost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4402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Benefit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chemeClr val="tx1"/>
                          </a:solidFill>
                          <a:effectLst/>
                          <a:latin typeface="+mn-lt"/>
                          <a:ea typeface="+mn-ea"/>
                          <a:cs typeface="+mn-cs"/>
                        </a:rPr>
                        <a:t>N/A</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bl>
          </a:graphicData>
        </a:graphic>
      </p:graphicFrame>
      <p:graphicFrame>
        <p:nvGraphicFramePr>
          <p:cNvPr id="7" name="Table 6">
            <a:extLst>
              <a:ext uri="{FF2B5EF4-FFF2-40B4-BE49-F238E27FC236}">
                <a16:creationId xmlns="" xmlns:a16="http://schemas.microsoft.com/office/drawing/2014/main" id="{5466ECAB-8D53-6E47-AA0D-FA9A14E823BF}"/>
              </a:ext>
            </a:extLst>
          </p:cNvPr>
          <p:cNvGraphicFramePr>
            <a:graphicFrameLocks noGrp="1"/>
          </p:cNvGraphicFramePr>
          <p:nvPr>
            <p:extLst>
              <p:ext uri="{D42A27DB-BD31-4B8C-83A1-F6EECF244321}">
                <p14:modId xmlns:p14="http://schemas.microsoft.com/office/powerpoint/2010/main" val="2206448038"/>
              </p:ext>
            </p:extLst>
          </p:nvPr>
        </p:nvGraphicFramePr>
        <p:xfrm>
          <a:off x="238160" y="2376671"/>
          <a:ext cx="3483103" cy="2595731"/>
        </p:xfrm>
        <a:graphic>
          <a:graphicData uri="http://schemas.openxmlformats.org/drawingml/2006/table">
            <a:tbl>
              <a:tblPr firstRow="1" bandRow="1">
                <a:tableStyleId>{5C22544A-7EE6-4342-B048-85BDC9FD1C3A}</a:tableStyleId>
              </a:tblPr>
              <a:tblGrid>
                <a:gridCol w="2330976">
                  <a:extLst>
                    <a:ext uri="{9D8B030D-6E8A-4147-A177-3AD203B41FA5}">
                      <a16:colId xmlns="" xmlns:a16="http://schemas.microsoft.com/office/drawing/2014/main" val="20000"/>
                    </a:ext>
                  </a:extLst>
                </a:gridCol>
                <a:gridCol w="648072">
                  <a:extLst>
                    <a:ext uri="{9D8B030D-6E8A-4147-A177-3AD203B41FA5}">
                      <a16:colId xmlns="" xmlns:a16="http://schemas.microsoft.com/office/drawing/2014/main" val="20002"/>
                    </a:ext>
                  </a:extLst>
                </a:gridCol>
                <a:gridCol w="504055">
                  <a:extLst>
                    <a:ext uri="{9D8B030D-6E8A-4147-A177-3AD203B41FA5}">
                      <a16:colId xmlns="" xmlns:a16="http://schemas.microsoft.com/office/drawing/2014/main" val="20003"/>
                    </a:ext>
                  </a:extLst>
                </a:gridCol>
              </a:tblGrid>
              <a:tr h="260985">
                <a:tc>
                  <a:txBody>
                    <a:bodyPr/>
                    <a:lstStyle/>
                    <a:p>
                      <a:pPr algn="ctr" rtl="0" fontAlgn="ctr"/>
                      <a:r>
                        <a:rPr lang="en-GB" sz="800" b="1" i="0" u="none" strike="noStrike" dirty="0">
                          <a:solidFill>
                            <a:schemeClr val="tx2"/>
                          </a:solidFill>
                          <a:effectLst/>
                          <a:latin typeface="+mj-lt"/>
                        </a:rPr>
                        <a:t>Progress</a:t>
                      </a:r>
                      <a:r>
                        <a:rPr lang="en-GB" sz="800" b="1" i="0" u="none" strike="noStrike" baseline="0" dirty="0">
                          <a:solidFill>
                            <a:schemeClr val="tx2"/>
                          </a:solidFill>
                          <a:effectLst/>
                          <a:latin typeface="+mj-lt"/>
                        </a:rPr>
                        <a:t> since last month - k</a:t>
                      </a:r>
                      <a:r>
                        <a:rPr lang="en-GB" sz="800" b="1" i="0" u="none" strike="noStrike" dirty="0">
                          <a:solidFill>
                            <a:schemeClr val="tx2"/>
                          </a:solidFill>
                          <a:effectLst/>
                          <a:latin typeface="+mj-lt"/>
                        </a:rPr>
                        <a:t>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10000"/>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a:t>
                      </a:r>
                      <a:r>
                        <a:rPr lang="en-GB" sz="800" kern="1200" baseline="0" dirty="0">
                          <a:solidFill>
                            <a:schemeClr val="tx2"/>
                          </a:solidFill>
                          <a:latin typeface="+mj-lt"/>
                          <a:ea typeface="Calibri" panose="020F0502020204030204" pitchFamily="34" charset="0"/>
                          <a:cs typeface="Times New Roman" panose="02020603050405020304" pitchFamily="18" charset="0"/>
                        </a:rPr>
                        <a:t> UIG working group</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25/03/19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8"/>
                  </a:ext>
                </a:extLst>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March Change Management Committee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13/03/19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9"/>
                  </a:ext>
                </a:extLst>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March Contract</a:t>
                      </a:r>
                      <a:r>
                        <a:rPr lang="en-GB" sz="800" kern="1200" baseline="0" dirty="0">
                          <a:solidFill>
                            <a:schemeClr val="tx2"/>
                          </a:solidFill>
                          <a:latin typeface="+mj-lt"/>
                          <a:ea typeface="Calibri" panose="020F0502020204030204" pitchFamily="34" charset="0"/>
                          <a:cs typeface="Times New Roman" panose="02020603050405020304" pitchFamily="18" charset="0"/>
                        </a:rPr>
                        <a:t> Management Committee</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20/03/19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10"/>
                  </a:ext>
                </a:extLst>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UIG work</a:t>
                      </a:r>
                      <a:r>
                        <a:rPr lang="en-GB" sz="800" kern="1200" baseline="0" dirty="0">
                          <a:solidFill>
                            <a:schemeClr val="tx2"/>
                          </a:solidFill>
                          <a:latin typeface="+mj-lt"/>
                          <a:ea typeface="Calibri" panose="020F0502020204030204" pitchFamily="34" charset="0"/>
                          <a:cs typeface="Times New Roman" panose="02020603050405020304" pitchFamily="18" charset="0"/>
                        </a:rPr>
                        <a:t> group</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08/04/19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Complete</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Support Modification</a:t>
                      </a:r>
                      <a:r>
                        <a:rPr lang="en-GB" sz="800" kern="1200" baseline="0" dirty="0">
                          <a:solidFill>
                            <a:schemeClr val="tx2"/>
                          </a:solidFill>
                          <a:latin typeface="+mj-lt"/>
                          <a:ea typeface="Calibri" panose="020F0502020204030204" pitchFamily="34" charset="0"/>
                          <a:cs typeface="Times New Roman" panose="02020603050405020304" pitchFamily="18" charset="0"/>
                        </a:rPr>
                        <a:t> Development – </a:t>
                      </a:r>
                      <a:r>
                        <a:rPr lang="en-GB" sz="800" kern="1200" baseline="0" dirty="0" smtClean="0">
                          <a:solidFill>
                            <a:schemeClr val="tx2"/>
                          </a:solidFill>
                          <a:latin typeface="+mj-lt"/>
                          <a:ea typeface="Calibri" panose="020F0502020204030204" pitchFamily="34" charset="0"/>
                          <a:cs typeface="Times New Roman" panose="02020603050405020304" pitchFamily="18" charset="0"/>
                        </a:rPr>
                        <a:t>All draft modifications have allocated  sponsors</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08/04/19 - ongoing</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Complete</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b="0" kern="1200" dirty="0">
                          <a:solidFill>
                            <a:schemeClr val="tx2"/>
                          </a:solidFill>
                          <a:latin typeface="+mj-lt"/>
                          <a:ea typeface="Calibri" panose="020F0502020204030204" pitchFamily="34" charset="0"/>
                          <a:cs typeface="Times New Roman" panose="02020603050405020304" pitchFamily="18" charset="0"/>
                        </a:rPr>
                        <a:t>Attend</a:t>
                      </a:r>
                      <a:r>
                        <a:rPr lang="en-GB" sz="800" b="0" kern="1200" baseline="0" dirty="0">
                          <a:solidFill>
                            <a:schemeClr val="tx2"/>
                          </a:solidFill>
                          <a:latin typeface="+mj-lt"/>
                          <a:ea typeface="Calibri" panose="020F0502020204030204" pitchFamily="34" charset="0"/>
                          <a:cs typeface="Times New Roman" panose="02020603050405020304" pitchFamily="18" charset="0"/>
                        </a:rPr>
                        <a:t> April Change Management Committee</a:t>
                      </a:r>
                      <a:endParaRPr lang="en-GB" sz="800" b="0" kern="1200" dirty="0">
                        <a:solidFill>
                          <a:schemeClr val="tx2"/>
                        </a:solidFill>
                        <a:latin typeface="+mn-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0" kern="1200" baseline="0" dirty="0">
                          <a:solidFill>
                            <a:schemeClr val="tx2"/>
                          </a:solidFill>
                          <a:latin typeface="+mj-lt"/>
                          <a:ea typeface="Calibri" charset="0"/>
                          <a:cs typeface="Times New Roman" panose="02020603050405020304" pitchFamily="18" charset="0"/>
                        </a:rPr>
                        <a:t>10/04/19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Complete</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b="0" kern="1200" dirty="0">
                          <a:solidFill>
                            <a:schemeClr val="tx2"/>
                          </a:solidFill>
                          <a:latin typeface="+mj-lt"/>
                          <a:ea typeface="Calibri" panose="020F0502020204030204" pitchFamily="34" charset="0"/>
                          <a:cs typeface="Times New Roman" panose="02020603050405020304" pitchFamily="18" charset="0"/>
                        </a:rPr>
                        <a:t>Final walk through of AUG weighting</a:t>
                      </a:r>
                      <a:r>
                        <a:rPr lang="en-GB" sz="800" b="0" kern="1200" baseline="0" dirty="0">
                          <a:solidFill>
                            <a:schemeClr val="tx2"/>
                          </a:solidFill>
                          <a:latin typeface="+mj-lt"/>
                          <a:ea typeface="Calibri" panose="020F0502020204030204" pitchFamily="34" charset="0"/>
                          <a:cs typeface="Times New Roman" panose="02020603050405020304" pitchFamily="18" charset="0"/>
                        </a:rPr>
                        <a:t> factors (teleconference)  for vote</a:t>
                      </a:r>
                      <a:endParaRPr lang="en-GB" sz="800" b="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0" kern="1200" baseline="0" dirty="0">
                          <a:solidFill>
                            <a:schemeClr val="tx2"/>
                          </a:solidFill>
                          <a:latin typeface="+mj-lt"/>
                          <a:ea typeface="Calibri" charset="0"/>
                          <a:cs typeface="Times New Roman" panose="02020603050405020304" pitchFamily="18" charset="0"/>
                        </a:rPr>
                        <a:t>12/04/19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Complete</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a:t>
                      </a:r>
                      <a:r>
                        <a:rPr lang="en-GB" sz="800" kern="1200" dirty="0" smtClean="0">
                          <a:solidFill>
                            <a:schemeClr val="tx2"/>
                          </a:solidFill>
                          <a:latin typeface="+mj-lt"/>
                          <a:ea typeface="Calibri" panose="020F0502020204030204" pitchFamily="34" charset="0"/>
                          <a:cs typeface="Times New Roman" panose="02020603050405020304" pitchFamily="18" charset="0"/>
                        </a:rPr>
                        <a:t>April UIG</a:t>
                      </a:r>
                      <a:r>
                        <a:rPr lang="en-GB" sz="800" kern="1200" baseline="0" dirty="0" smtClean="0">
                          <a:solidFill>
                            <a:schemeClr val="tx2"/>
                          </a:solidFill>
                          <a:latin typeface="+mj-lt"/>
                          <a:ea typeface="Calibri" panose="020F0502020204030204" pitchFamily="34" charset="0"/>
                          <a:cs typeface="Times New Roman" panose="02020603050405020304" pitchFamily="18" charset="0"/>
                        </a:rPr>
                        <a:t> </a:t>
                      </a:r>
                      <a:r>
                        <a:rPr lang="en-GB" sz="800" kern="1200" baseline="0" dirty="0">
                          <a:solidFill>
                            <a:schemeClr val="tx2"/>
                          </a:solidFill>
                          <a:latin typeface="+mj-lt"/>
                          <a:ea typeface="Calibri" panose="020F0502020204030204" pitchFamily="34" charset="0"/>
                          <a:cs typeface="Times New Roman" panose="02020603050405020304" pitchFamily="18" charset="0"/>
                        </a:rPr>
                        <a:t>work group</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29/04/19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Complete</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bl>
          </a:graphicData>
        </a:graphic>
      </p:graphicFrame>
      <p:graphicFrame>
        <p:nvGraphicFramePr>
          <p:cNvPr id="8" name="Table 7">
            <a:extLst>
              <a:ext uri="{FF2B5EF4-FFF2-40B4-BE49-F238E27FC236}">
                <a16:creationId xmlns="" xmlns:a16="http://schemas.microsoft.com/office/drawing/2014/main" id="{5466ECAB-8D53-6E47-AA0D-FA9A14E823BF}"/>
              </a:ext>
            </a:extLst>
          </p:cNvPr>
          <p:cNvGraphicFramePr>
            <a:graphicFrameLocks noGrp="1"/>
          </p:cNvGraphicFramePr>
          <p:nvPr>
            <p:extLst>
              <p:ext uri="{D42A27DB-BD31-4B8C-83A1-F6EECF244321}">
                <p14:modId xmlns:p14="http://schemas.microsoft.com/office/powerpoint/2010/main" val="73407191"/>
              </p:ext>
            </p:extLst>
          </p:nvPr>
        </p:nvGraphicFramePr>
        <p:xfrm>
          <a:off x="4355976" y="2377827"/>
          <a:ext cx="3528392" cy="260985"/>
        </p:xfrm>
        <a:graphic>
          <a:graphicData uri="http://schemas.openxmlformats.org/drawingml/2006/table">
            <a:tbl>
              <a:tblPr firstRow="1" bandRow="1">
                <a:tableStyleId>{5C22544A-7EE6-4342-B048-85BDC9FD1C3A}</a:tableStyleId>
              </a:tblPr>
              <a:tblGrid>
                <a:gridCol w="2304256">
                  <a:extLst>
                    <a:ext uri="{9D8B030D-6E8A-4147-A177-3AD203B41FA5}">
                      <a16:colId xmlns="" xmlns:a16="http://schemas.microsoft.com/office/drawing/2014/main" val="20000"/>
                    </a:ext>
                  </a:extLst>
                </a:gridCol>
                <a:gridCol w="720080">
                  <a:extLst>
                    <a:ext uri="{9D8B030D-6E8A-4147-A177-3AD203B41FA5}">
                      <a16:colId xmlns="" xmlns:a16="http://schemas.microsoft.com/office/drawing/2014/main" val="20002"/>
                    </a:ext>
                  </a:extLst>
                </a:gridCol>
                <a:gridCol w="504056">
                  <a:extLst>
                    <a:ext uri="{9D8B030D-6E8A-4147-A177-3AD203B41FA5}">
                      <a16:colId xmlns="" xmlns:a16="http://schemas.microsoft.com/office/drawing/2014/main" val="20003"/>
                    </a:ext>
                  </a:extLst>
                </a:gridCol>
              </a:tblGrid>
              <a:tr h="260985">
                <a:tc>
                  <a:txBody>
                    <a:bodyPr/>
                    <a:lstStyle/>
                    <a:p>
                      <a:pPr algn="ctr" rtl="0" fontAlgn="ctr"/>
                      <a:r>
                        <a:rPr lang="en-GB" sz="800" b="1" i="0" u="none" strike="noStrike" dirty="0">
                          <a:solidFill>
                            <a:schemeClr val="tx2"/>
                          </a:solidFill>
                          <a:effectLst/>
                          <a:latin typeface="+mj-lt"/>
                        </a:rPr>
                        <a:t>Priorities for next month – key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10000"/>
                  </a:ext>
                </a:extLst>
              </a:tr>
            </a:tbl>
          </a:graphicData>
        </a:graphic>
      </p:graphicFrame>
      <p:sp>
        <p:nvSpPr>
          <p:cNvPr id="9" name="TextBox 8">
            <a:extLst>
              <a:ext uri="{FF2B5EF4-FFF2-40B4-BE49-F238E27FC236}">
                <a16:creationId xmlns="" xmlns:a16="http://schemas.microsoft.com/office/drawing/2014/main" id="{CB52235E-B02C-D446-8E73-FC4656F5C1A2}"/>
              </a:ext>
            </a:extLst>
          </p:cNvPr>
          <p:cNvSpPr txBox="1"/>
          <p:nvPr/>
        </p:nvSpPr>
        <p:spPr>
          <a:xfrm>
            <a:off x="1835696" y="752388"/>
            <a:ext cx="2304256" cy="307777"/>
          </a:xfrm>
          <a:prstGeom prst="rect">
            <a:avLst/>
          </a:prstGeom>
          <a:noFill/>
        </p:spPr>
        <p:txBody>
          <a:bodyPr wrap="square" rtlCol="0">
            <a:spAutoFit/>
          </a:bodyPr>
          <a:lstStyle/>
          <a:p>
            <a:r>
              <a:rPr lang="en-GB" sz="1400" dirty="0">
                <a:solidFill>
                  <a:schemeClr val="tx1">
                    <a:lumMod val="65000"/>
                    <a:lumOff val="35000"/>
                  </a:schemeClr>
                </a:solidFill>
              </a:rPr>
              <a:t>Overall RAG status:*</a:t>
            </a:r>
            <a:endParaRPr lang="en-US" sz="1400" dirty="0">
              <a:solidFill>
                <a:schemeClr val="tx1">
                  <a:lumMod val="65000"/>
                  <a:lumOff val="35000"/>
                </a:scheme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980795675"/>
              </p:ext>
            </p:extLst>
          </p:nvPr>
        </p:nvGraphicFramePr>
        <p:xfrm>
          <a:off x="4355976" y="2646030"/>
          <a:ext cx="3528392" cy="2200642"/>
        </p:xfrm>
        <a:graphic>
          <a:graphicData uri="http://schemas.openxmlformats.org/drawingml/2006/table">
            <a:tbl>
              <a:tblPr firstRow="1" bandRow="1">
                <a:tableStyleId>{5C22544A-7EE6-4342-B048-85BDC9FD1C3A}</a:tableStyleId>
              </a:tblPr>
              <a:tblGrid>
                <a:gridCol w="2330976">
                  <a:extLst>
                    <a:ext uri="{9D8B030D-6E8A-4147-A177-3AD203B41FA5}">
                      <a16:colId xmlns="" xmlns:a16="http://schemas.microsoft.com/office/drawing/2014/main" val="20000"/>
                    </a:ext>
                  </a:extLst>
                </a:gridCol>
                <a:gridCol w="693360">
                  <a:extLst>
                    <a:ext uri="{9D8B030D-6E8A-4147-A177-3AD203B41FA5}">
                      <a16:colId xmlns="" xmlns:a16="http://schemas.microsoft.com/office/drawing/2014/main" val="20001"/>
                    </a:ext>
                  </a:extLst>
                </a:gridCol>
                <a:gridCol w="504056">
                  <a:extLst>
                    <a:ext uri="{9D8B030D-6E8A-4147-A177-3AD203B41FA5}">
                      <a16:colId xmlns="" xmlns:a16="http://schemas.microsoft.com/office/drawing/2014/main" val="20002"/>
                    </a:ext>
                  </a:extLst>
                </a:gridCol>
              </a:tblGrid>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b="0" kern="1200" dirty="0">
                          <a:solidFill>
                            <a:schemeClr val="tx2"/>
                          </a:solidFill>
                          <a:latin typeface="+mj-lt"/>
                          <a:ea typeface="Calibri" panose="020F0502020204030204" pitchFamily="34" charset="0"/>
                          <a:cs typeface="Times New Roman" panose="02020603050405020304" pitchFamily="18" charset="0"/>
                        </a:rPr>
                        <a:t>Executive Summary Update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0" kern="1200" baseline="0" dirty="0">
                          <a:solidFill>
                            <a:schemeClr val="tx2"/>
                          </a:solidFill>
                          <a:latin typeface="+mj-lt"/>
                          <a:ea typeface="Calibri" charset="0"/>
                          <a:cs typeface="Times New Roman" panose="02020603050405020304" pitchFamily="18" charset="0"/>
                        </a:rPr>
                        <a:t>w/c 29/04/19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5"/>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Draft 3.2.5 Modification(s)</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29/04/19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May Contract Management Committee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01/05/19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7"/>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Customer Training Day - UIG</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03/05/19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Attend May</a:t>
                      </a:r>
                      <a:r>
                        <a:rPr lang="en-GB" sz="800" kern="1200" baseline="0" dirty="0" smtClean="0">
                          <a:solidFill>
                            <a:schemeClr val="tx2"/>
                          </a:solidFill>
                          <a:latin typeface="+mj-lt"/>
                          <a:ea typeface="Calibri" panose="020F0502020204030204" pitchFamily="34" charset="0"/>
                          <a:cs typeface="Times New Roman" panose="02020603050405020304" pitchFamily="18" charset="0"/>
                        </a:rPr>
                        <a:t> Change Management Committee</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08/05/19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Attend May Contract Management Committee</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15/05/19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Attend</a:t>
                      </a:r>
                      <a:r>
                        <a:rPr lang="en-GB" sz="800" kern="1200" baseline="0" dirty="0" smtClean="0">
                          <a:solidFill>
                            <a:schemeClr val="tx2"/>
                          </a:solidFill>
                          <a:latin typeface="+mj-lt"/>
                          <a:ea typeface="Calibri" panose="020F0502020204030204" pitchFamily="34" charset="0"/>
                          <a:cs typeface="Times New Roman" panose="02020603050405020304" pitchFamily="18" charset="0"/>
                        </a:rPr>
                        <a:t> UNC Modification Panel (support draft mods) </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16/05/19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Attend</a:t>
                      </a:r>
                      <a:r>
                        <a:rPr lang="en-GB" sz="800" kern="1200" baseline="0" dirty="0" smtClean="0">
                          <a:solidFill>
                            <a:schemeClr val="tx2"/>
                          </a:solidFill>
                          <a:latin typeface="+mj-lt"/>
                          <a:ea typeface="Calibri" panose="020F0502020204030204" pitchFamily="34" charset="0"/>
                          <a:cs typeface="Times New Roman" panose="02020603050405020304" pitchFamily="18" charset="0"/>
                        </a:rPr>
                        <a:t> May UIG work </a:t>
                      </a:r>
                      <a:r>
                        <a:rPr lang="en-GB" sz="800" kern="1200" baseline="0" dirty="0" smtClean="0">
                          <a:solidFill>
                            <a:schemeClr val="tx2"/>
                          </a:solidFill>
                          <a:latin typeface="+mj-lt"/>
                          <a:ea typeface="Calibri" panose="020F0502020204030204" pitchFamily="34" charset="0"/>
                          <a:cs typeface="Times New Roman" panose="02020603050405020304" pitchFamily="18" charset="0"/>
                        </a:rPr>
                        <a:t>group x 2</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20&amp;21/05/19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346274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Plan on </a:t>
            </a:r>
            <a:r>
              <a:rPr lang="en-GB" dirty="0" smtClean="0"/>
              <a:t>Page new</a:t>
            </a:r>
            <a:endParaRPr lang="en-GB" dirty="0"/>
          </a:p>
        </p:txBody>
      </p:sp>
      <p:sp>
        <p:nvSpPr>
          <p:cNvPr id="15" name="Rectangle 14">
            <a:extLst>
              <a:ext uri="{FF2B5EF4-FFF2-40B4-BE49-F238E27FC236}">
                <a16:creationId xmlns="" xmlns:a16="http://schemas.microsoft.com/office/drawing/2014/main" id="{B64306B3-3585-5E46-BA3A-D8B3C1223180}"/>
              </a:ext>
            </a:extLst>
          </p:cNvPr>
          <p:cNvSpPr/>
          <p:nvPr/>
        </p:nvSpPr>
        <p:spPr bwMode="auto">
          <a:xfrm>
            <a:off x="5508104" y="195488"/>
            <a:ext cx="3456384" cy="387845"/>
          </a:xfrm>
          <a:prstGeom prst="rect">
            <a:avLst/>
          </a:prstGeom>
          <a:solidFill>
            <a:schemeClr val="bg1">
              <a:alpha val="5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p:txBody>
      </p:sp>
      <p:sp>
        <p:nvSpPr>
          <p:cNvPr id="16" name="Diamond 15">
            <a:extLst>
              <a:ext uri="{FF2B5EF4-FFF2-40B4-BE49-F238E27FC236}">
                <a16:creationId xmlns="" xmlns:a16="http://schemas.microsoft.com/office/drawing/2014/main" id="{386EECE8-E9BF-8E4C-B2B2-6087159F6123}"/>
              </a:ext>
            </a:extLst>
          </p:cNvPr>
          <p:cNvSpPr/>
          <p:nvPr/>
        </p:nvSpPr>
        <p:spPr>
          <a:xfrm>
            <a:off x="6300192" y="262500"/>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7" name="TextBox 16">
            <a:extLst>
              <a:ext uri="{FF2B5EF4-FFF2-40B4-BE49-F238E27FC236}">
                <a16:creationId xmlns="" xmlns:a16="http://schemas.microsoft.com/office/drawing/2014/main" id="{F6B8063B-A63C-804E-BE6B-8BA555583BC4}"/>
              </a:ext>
            </a:extLst>
          </p:cNvPr>
          <p:cNvSpPr txBox="1"/>
          <p:nvPr/>
        </p:nvSpPr>
        <p:spPr>
          <a:xfrm>
            <a:off x="6479195" y="262500"/>
            <a:ext cx="613087" cy="221018"/>
          </a:xfrm>
          <a:prstGeom prst="rect">
            <a:avLst/>
          </a:prstGeom>
          <a:noFill/>
        </p:spPr>
        <p:txBody>
          <a:bodyPr wrap="square" lIns="18000" tIns="18000" rIns="18000" bIns="18000" rtlCol="0">
            <a:spAutoFit/>
          </a:bodyPr>
          <a:lstStyle/>
          <a:p>
            <a:r>
              <a:rPr lang="en-US" sz="600" dirty="0"/>
              <a:t>Delivery team milestone</a:t>
            </a:r>
          </a:p>
        </p:txBody>
      </p:sp>
      <p:sp>
        <p:nvSpPr>
          <p:cNvPr id="18" name="Diamond 17">
            <a:extLst>
              <a:ext uri="{FF2B5EF4-FFF2-40B4-BE49-F238E27FC236}">
                <a16:creationId xmlns="" xmlns:a16="http://schemas.microsoft.com/office/drawing/2014/main" id="{5F6F08A8-4516-2149-B434-0B4218F20DA7}"/>
              </a:ext>
            </a:extLst>
          </p:cNvPr>
          <p:cNvSpPr/>
          <p:nvPr/>
        </p:nvSpPr>
        <p:spPr>
          <a:xfrm>
            <a:off x="7236296" y="254952"/>
            <a:ext cx="180008"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kern="0" dirty="0">
                <a:solidFill>
                  <a:schemeClr val="tx1"/>
                </a:solidFill>
                <a:latin typeface="Arial"/>
                <a:ea typeface="ＭＳ Ｐゴシック" pitchFamily="34" charset="-128"/>
              </a:rPr>
              <a:t> </a:t>
            </a:r>
          </a:p>
        </p:txBody>
      </p:sp>
      <p:sp>
        <p:nvSpPr>
          <p:cNvPr id="19" name="TextBox 18">
            <a:extLst>
              <a:ext uri="{FF2B5EF4-FFF2-40B4-BE49-F238E27FC236}">
                <a16:creationId xmlns="" xmlns:a16="http://schemas.microsoft.com/office/drawing/2014/main" id="{B28A795C-A89F-7E4F-AFD7-DF1859237223}"/>
              </a:ext>
            </a:extLst>
          </p:cNvPr>
          <p:cNvSpPr txBox="1"/>
          <p:nvPr/>
        </p:nvSpPr>
        <p:spPr>
          <a:xfrm>
            <a:off x="7415298" y="254951"/>
            <a:ext cx="613087" cy="221018"/>
          </a:xfrm>
          <a:prstGeom prst="rect">
            <a:avLst/>
          </a:prstGeom>
          <a:noFill/>
        </p:spPr>
        <p:txBody>
          <a:bodyPr wrap="square" lIns="18000" tIns="18000" rIns="18000" bIns="18000" rtlCol="0">
            <a:spAutoFit/>
          </a:bodyPr>
          <a:lstStyle/>
          <a:p>
            <a:r>
              <a:rPr lang="en-US" sz="600" dirty="0"/>
              <a:t>Advanced Analytics</a:t>
            </a:r>
          </a:p>
        </p:txBody>
      </p:sp>
      <p:sp>
        <p:nvSpPr>
          <p:cNvPr id="20" name="Triangle 152">
            <a:extLst>
              <a:ext uri="{FF2B5EF4-FFF2-40B4-BE49-F238E27FC236}">
                <a16:creationId xmlns="" xmlns:a16="http://schemas.microsoft.com/office/drawing/2014/main" id="{AC124C8C-4F66-FD40-BCE9-4399FC098415}"/>
              </a:ext>
            </a:extLst>
          </p:cNvPr>
          <p:cNvSpPr/>
          <p:nvPr/>
        </p:nvSpPr>
        <p:spPr>
          <a:xfrm>
            <a:off x="8188370" y="298801"/>
            <a:ext cx="108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a:solidFill>
                  <a:schemeClr val="bg1"/>
                </a:solidFill>
              </a:rPr>
              <a:t>I  </a:t>
            </a:r>
          </a:p>
        </p:txBody>
      </p:sp>
      <p:sp>
        <p:nvSpPr>
          <p:cNvPr id="21" name="TextBox 20">
            <a:extLst>
              <a:ext uri="{FF2B5EF4-FFF2-40B4-BE49-F238E27FC236}">
                <a16:creationId xmlns="" xmlns:a16="http://schemas.microsoft.com/office/drawing/2014/main" id="{AD6031FF-D932-4F45-9D83-CFA5F6CB41C5}"/>
              </a:ext>
            </a:extLst>
          </p:cNvPr>
          <p:cNvSpPr txBox="1"/>
          <p:nvPr/>
        </p:nvSpPr>
        <p:spPr>
          <a:xfrm>
            <a:off x="8207389" y="265606"/>
            <a:ext cx="613087" cy="128685"/>
          </a:xfrm>
          <a:prstGeom prst="rect">
            <a:avLst/>
          </a:prstGeom>
          <a:noFill/>
        </p:spPr>
        <p:txBody>
          <a:bodyPr wrap="square" lIns="18000" tIns="18000" rIns="18000" bIns="18000" rtlCol="0">
            <a:spAutoFit/>
          </a:bodyPr>
          <a:lstStyle/>
          <a:p>
            <a:pPr algn="r"/>
            <a:r>
              <a:rPr lang="en-US" sz="600" dirty="0" smtClean="0"/>
              <a:t>Governance</a:t>
            </a:r>
            <a:endParaRPr lang="en-US" sz="600" dirty="0"/>
          </a:p>
        </p:txBody>
      </p:sp>
      <p:sp>
        <p:nvSpPr>
          <p:cNvPr id="22" name="Oval 21"/>
          <p:cNvSpPr>
            <a:spLocks noChangeAspect="1"/>
          </p:cNvSpPr>
          <p:nvPr/>
        </p:nvSpPr>
        <p:spPr bwMode="auto">
          <a:xfrm>
            <a:off x="5580112" y="284746"/>
            <a:ext cx="144000" cy="144000"/>
          </a:xfrm>
          <a:prstGeom prst="ellipse">
            <a:avLst/>
          </a:prstGeom>
          <a:solidFill>
            <a:srgbClr val="00B050"/>
          </a:solidFill>
          <a:ln>
            <a:noFill/>
          </a:ln>
          <a:ex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GB" sz="600" b="1" dirty="0">
                <a:solidFill>
                  <a:schemeClr val="tx1"/>
                </a:solidFill>
                <a:latin typeface="+mn-lt"/>
                <a:ea typeface="+mn-ea"/>
              </a:rPr>
              <a:t>C</a:t>
            </a:r>
          </a:p>
        </p:txBody>
      </p:sp>
      <p:sp>
        <p:nvSpPr>
          <p:cNvPr id="23" name="TextBox 22">
            <a:extLst>
              <a:ext uri="{FF2B5EF4-FFF2-40B4-BE49-F238E27FC236}">
                <a16:creationId xmlns="" xmlns:a16="http://schemas.microsoft.com/office/drawing/2014/main" id="{F6B8063B-A63C-804E-BE6B-8BA555583BC4}"/>
              </a:ext>
            </a:extLst>
          </p:cNvPr>
          <p:cNvSpPr txBox="1"/>
          <p:nvPr/>
        </p:nvSpPr>
        <p:spPr>
          <a:xfrm>
            <a:off x="5724132" y="262500"/>
            <a:ext cx="613087" cy="221018"/>
          </a:xfrm>
          <a:prstGeom prst="rect">
            <a:avLst/>
          </a:prstGeom>
          <a:noFill/>
        </p:spPr>
        <p:txBody>
          <a:bodyPr wrap="square" lIns="18000" tIns="18000" rIns="18000" bIns="18000" rtlCol="0">
            <a:spAutoFit/>
          </a:bodyPr>
          <a:lstStyle/>
          <a:p>
            <a:r>
              <a:rPr lang="en-US" sz="600" dirty="0"/>
              <a:t>Completed activity </a:t>
            </a:r>
          </a:p>
        </p:txBody>
      </p:sp>
      <p:graphicFrame>
        <p:nvGraphicFramePr>
          <p:cNvPr id="25" name="Table 24">
            <a:extLst>
              <a:ext uri="{FF2B5EF4-FFF2-40B4-BE49-F238E27FC236}">
                <a16:creationId xmlns="" xmlns:a16="http://schemas.microsoft.com/office/drawing/2014/main" id="{67DD9588-713D-6541-B74F-36D3C98AF17D}"/>
              </a:ext>
            </a:extLst>
          </p:cNvPr>
          <p:cNvGraphicFramePr>
            <a:graphicFrameLocks noGrp="1"/>
          </p:cNvGraphicFramePr>
          <p:nvPr>
            <p:extLst>
              <p:ext uri="{D42A27DB-BD31-4B8C-83A1-F6EECF244321}">
                <p14:modId xmlns:p14="http://schemas.microsoft.com/office/powerpoint/2010/main" val="854863342"/>
              </p:ext>
            </p:extLst>
          </p:nvPr>
        </p:nvGraphicFramePr>
        <p:xfrm>
          <a:off x="162128" y="722977"/>
          <a:ext cx="8080835" cy="4010600"/>
        </p:xfrm>
        <a:graphic>
          <a:graphicData uri="http://schemas.openxmlformats.org/drawingml/2006/table">
            <a:tbl>
              <a:tblPr firstRow="1" bandRow="1">
                <a:tableStyleId>{69CF1AB2-1976-4502-BF36-3FF5EA218861}</a:tableStyleId>
              </a:tblPr>
              <a:tblGrid>
                <a:gridCol w="166298">
                  <a:extLst>
                    <a:ext uri="{9D8B030D-6E8A-4147-A177-3AD203B41FA5}">
                      <a16:colId xmlns="" xmlns:a16="http://schemas.microsoft.com/office/drawing/2014/main" val="4177888447"/>
                    </a:ext>
                  </a:extLst>
                </a:gridCol>
                <a:gridCol w="293131">
                  <a:extLst>
                    <a:ext uri="{9D8B030D-6E8A-4147-A177-3AD203B41FA5}">
                      <a16:colId xmlns="" xmlns:a16="http://schemas.microsoft.com/office/drawing/2014/main" val="3013069579"/>
                    </a:ext>
                  </a:extLst>
                </a:gridCol>
                <a:gridCol w="293131">
                  <a:extLst>
                    <a:ext uri="{9D8B030D-6E8A-4147-A177-3AD203B41FA5}">
                      <a16:colId xmlns="" xmlns:a16="http://schemas.microsoft.com/office/drawing/2014/main" val="1475387405"/>
                    </a:ext>
                  </a:extLst>
                </a:gridCol>
                <a:gridCol w="293131">
                  <a:extLst>
                    <a:ext uri="{9D8B030D-6E8A-4147-A177-3AD203B41FA5}">
                      <a16:colId xmlns="" xmlns:a16="http://schemas.microsoft.com/office/drawing/2014/main" val="4167404248"/>
                    </a:ext>
                  </a:extLst>
                </a:gridCol>
                <a:gridCol w="293131">
                  <a:extLst>
                    <a:ext uri="{9D8B030D-6E8A-4147-A177-3AD203B41FA5}">
                      <a16:colId xmlns="" xmlns:a16="http://schemas.microsoft.com/office/drawing/2014/main" val="1882720330"/>
                    </a:ext>
                  </a:extLst>
                </a:gridCol>
                <a:gridCol w="293131"/>
                <a:gridCol w="293131">
                  <a:extLst>
                    <a:ext uri="{9D8B030D-6E8A-4147-A177-3AD203B41FA5}">
                      <a16:colId xmlns="" xmlns:a16="http://schemas.microsoft.com/office/drawing/2014/main" val="20006"/>
                    </a:ext>
                  </a:extLst>
                </a:gridCol>
                <a:gridCol w="293131">
                  <a:extLst>
                    <a:ext uri="{9D8B030D-6E8A-4147-A177-3AD203B41FA5}">
                      <a16:colId xmlns="" xmlns:a16="http://schemas.microsoft.com/office/drawing/2014/main" val="20007"/>
                    </a:ext>
                  </a:extLst>
                </a:gridCol>
                <a:gridCol w="293131">
                  <a:extLst>
                    <a:ext uri="{9D8B030D-6E8A-4147-A177-3AD203B41FA5}">
                      <a16:colId xmlns="" xmlns:a16="http://schemas.microsoft.com/office/drawing/2014/main" val="20008"/>
                    </a:ext>
                  </a:extLst>
                </a:gridCol>
                <a:gridCol w="293131"/>
                <a:gridCol w="293131">
                  <a:extLst>
                    <a:ext uri="{9D8B030D-6E8A-4147-A177-3AD203B41FA5}">
                      <a16:colId xmlns="" xmlns:a16="http://schemas.microsoft.com/office/drawing/2014/main" val="20010"/>
                    </a:ext>
                  </a:extLst>
                </a:gridCol>
                <a:gridCol w="293131">
                  <a:extLst>
                    <a:ext uri="{9D8B030D-6E8A-4147-A177-3AD203B41FA5}">
                      <a16:colId xmlns="" xmlns:a16="http://schemas.microsoft.com/office/drawing/2014/main" val="20011"/>
                    </a:ext>
                  </a:extLst>
                </a:gridCol>
                <a:gridCol w="293131">
                  <a:extLst>
                    <a:ext uri="{9D8B030D-6E8A-4147-A177-3AD203B41FA5}">
                      <a16:colId xmlns="" xmlns:a16="http://schemas.microsoft.com/office/drawing/2014/main" val="20012"/>
                    </a:ext>
                  </a:extLst>
                </a:gridCol>
                <a:gridCol w="293131"/>
                <a:gridCol w="293131">
                  <a:extLst>
                    <a:ext uri="{9D8B030D-6E8A-4147-A177-3AD203B41FA5}">
                      <a16:colId xmlns="" xmlns:a16="http://schemas.microsoft.com/office/drawing/2014/main" val="20015"/>
                    </a:ext>
                  </a:extLst>
                </a:gridCol>
                <a:gridCol w="293131">
                  <a:extLst>
                    <a:ext uri="{9D8B030D-6E8A-4147-A177-3AD203B41FA5}">
                      <a16:colId xmlns="" xmlns:a16="http://schemas.microsoft.com/office/drawing/2014/main" val="20016"/>
                    </a:ext>
                  </a:extLst>
                </a:gridCol>
                <a:gridCol w="293131">
                  <a:extLst>
                    <a:ext uri="{9D8B030D-6E8A-4147-A177-3AD203B41FA5}">
                      <a16:colId xmlns="" xmlns:a16="http://schemas.microsoft.com/office/drawing/2014/main" val="20017"/>
                    </a:ext>
                  </a:extLst>
                </a:gridCol>
                <a:gridCol w="293131">
                  <a:extLst>
                    <a:ext uri="{9D8B030D-6E8A-4147-A177-3AD203B41FA5}">
                      <a16:colId xmlns="" xmlns:a16="http://schemas.microsoft.com/office/drawing/2014/main" val="20023"/>
                    </a:ext>
                  </a:extLst>
                </a:gridCol>
                <a:gridCol w="293131"/>
                <a:gridCol w="293131">
                  <a:extLst>
                    <a:ext uri="{9D8B030D-6E8A-4147-A177-3AD203B41FA5}">
                      <a16:colId xmlns="" xmlns:a16="http://schemas.microsoft.com/office/drawing/2014/main" val="20019"/>
                    </a:ext>
                  </a:extLst>
                </a:gridCol>
                <a:gridCol w="293131">
                  <a:extLst>
                    <a:ext uri="{9D8B030D-6E8A-4147-A177-3AD203B41FA5}">
                      <a16:colId xmlns="" xmlns:a16="http://schemas.microsoft.com/office/drawing/2014/main" val="20020"/>
                    </a:ext>
                  </a:extLst>
                </a:gridCol>
                <a:gridCol w="293131">
                  <a:extLst>
                    <a:ext uri="{9D8B030D-6E8A-4147-A177-3AD203B41FA5}">
                      <a16:colId xmlns="" xmlns:a16="http://schemas.microsoft.com/office/drawing/2014/main" val="20021"/>
                    </a:ext>
                  </a:extLst>
                </a:gridCol>
                <a:gridCol w="293131"/>
                <a:gridCol w="293131">
                  <a:extLst>
                    <a:ext uri="{9D8B030D-6E8A-4147-A177-3AD203B41FA5}">
                      <a16:colId xmlns="" xmlns:a16="http://schemas.microsoft.com/office/drawing/2014/main" val="20024"/>
                    </a:ext>
                  </a:extLst>
                </a:gridCol>
                <a:gridCol w="293131">
                  <a:extLst>
                    <a:ext uri="{9D8B030D-6E8A-4147-A177-3AD203B41FA5}">
                      <a16:colId xmlns="" xmlns:a16="http://schemas.microsoft.com/office/drawing/2014/main" val="20025"/>
                    </a:ext>
                  </a:extLst>
                </a:gridCol>
                <a:gridCol w="293131">
                  <a:extLst>
                    <a:ext uri="{9D8B030D-6E8A-4147-A177-3AD203B41FA5}">
                      <a16:colId xmlns="" xmlns:a16="http://schemas.microsoft.com/office/drawing/2014/main" val="20026"/>
                    </a:ext>
                  </a:extLst>
                </a:gridCol>
                <a:gridCol w="293131"/>
                <a:gridCol w="293131"/>
              </a:tblGrid>
              <a:tr h="187300">
                <a:tc>
                  <a:txBody>
                    <a:bodyPr/>
                    <a:lstStyle/>
                    <a:p>
                      <a:pPr algn="ctr"/>
                      <a:endParaRPr lang="en-US" sz="600" b="0" dirty="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gridSpan="5">
                  <a:txBody>
                    <a:bodyPr/>
                    <a:lstStyle/>
                    <a:p>
                      <a:pPr algn="ctr"/>
                      <a:r>
                        <a:rPr lang="en-US" sz="600" b="1" dirty="0" smtClean="0">
                          <a:solidFill>
                            <a:schemeClr val="bg1"/>
                          </a:solidFill>
                        </a:rPr>
                        <a:t>April</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smtClean="0">
                          <a:solidFill>
                            <a:schemeClr val="bg1"/>
                          </a:solidFill>
                        </a:rPr>
                        <a:t>May</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smtClean="0">
                          <a:solidFill>
                            <a:schemeClr val="bg1"/>
                          </a:solidFill>
                        </a:rPr>
                        <a:t>June</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5">
                  <a:txBody>
                    <a:bodyPr/>
                    <a:lstStyle/>
                    <a:p>
                      <a:pPr algn="ctr"/>
                      <a:r>
                        <a:rPr lang="en-US" sz="600" b="1" dirty="0" smtClean="0">
                          <a:solidFill>
                            <a:schemeClr val="bg1"/>
                          </a:solidFill>
                        </a:rPr>
                        <a:t>July</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smtClean="0">
                          <a:solidFill>
                            <a:schemeClr val="bg1"/>
                          </a:solidFill>
                        </a:rPr>
                        <a:t>August</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smtClean="0">
                          <a:solidFill>
                            <a:schemeClr val="bg1"/>
                          </a:solidFill>
                        </a:rPr>
                        <a:t>September</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endParaRPr lang="en-GB"/>
                    </a:p>
                  </a:txBody>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extLst>
                  <a:ext uri="{0D108BD9-81ED-4DB2-BD59-A6C34878D82A}">
                    <a16:rowId xmlns="" xmlns:a16="http://schemas.microsoft.com/office/drawing/2014/main" val="2645138973"/>
                  </a:ext>
                </a:extLst>
              </a:tr>
              <a:tr h="187300">
                <a:tc>
                  <a:txBody>
                    <a:bodyPr/>
                    <a:lstStyle/>
                    <a:p>
                      <a:pPr algn="ctr"/>
                      <a:endParaRPr lang="en-US" sz="600" b="0" dirty="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01/04</a:t>
                      </a:r>
                      <a:endParaRPr lang="en-US" sz="600" b="1" dirty="0">
                        <a:solidFill>
                          <a:schemeClr val="bg1"/>
                        </a:solidFill>
                      </a:endParaRP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08/04</a:t>
                      </a:r>
                      <a:endParaRPr lang="en-US" sz="600" b="1" dirty="0">
                        <a:solidFill>
                          <a:schemeClr val="bg1"/>
                        </a:solidFill>
                      </a:endParaRP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15/04</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22/04</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29/04</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06/05</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13/05</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20/05</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27/05</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03/06</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10/06</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17/06</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24/06</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01/07</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08/07</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15/07</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22/07</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29/07</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05/08</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12/08</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19/08</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26/08</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02/09</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09/09</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16/09</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23/09</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30/09</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extLst>
                  <a:ext uri="{0D108BD9-81ED-4DB2-BD59-A6C34878D82A}">
                    <a16:rowId xmlns="" xmlns:a16="http://schemas.microsoft.com/office/drawing/2014/main" val="4105972714"/>
                  </a:ext>
                </a:extLst>
              </a:tr>
              <a:tr h="3636000">
                <a:tc>
                  <a:txBody>
                    <a:bodyPr/>
                    <a:lstStyle/>
                    <a:p>
                      <a:pPr algn="ctr"/>
                      <a:endParaRPr lang="en-US" sz="600" b="0" dirty="0">
                        <a:solidFill>
                          <a:schemeClr val="bg1"/>
                        </a:solidFill>
                      </a:endParaRPr>
                    </a:p>
                  </a:txBody>
                  <a:tcPr marL="36000" marR="36000" marT="36000" marB="36000" vert="vert270">
                    <a:lnL w="3175" cap="flat" cmpd="sng" algn="ctr">
                      <a:solidFill>
                        <a:schemeClr val="tx1">
                          <a:lumMod val="50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1149007"/>
                  </a:ext>
                </a:extLst>
              </a:tr>
            </a:tbl>
          </a:graphicData>
        </a:graphic>
      </p:graphicFrame>
      <p:sp>
        <p:nvSpPr>
          <p:cNvPr id="29" name="Rectangle 28">
            <a:extLst>
              <a:ext uri="{FF2B5EF4-FFF2-40B4-BE49-F238E27FC236}">
                <a16:creationId xmlns="" xmlns:a16="http://schemas.microsoft.com/office/drawing/2014/main" id="{F3EB2757-1D02-F943-B54B-ECECCBAAC990}"/>
              </a:ext>
            </a:extLst>
          </p:cNvPr>
          <p:cNvSpPr/>
          <p:nvPr/>
        </p:nvSpPr>
        <p:spPr>
          <a:xfrm>
            <a:off x="323528" y="3291830"/>
            <a:ext cx="7632848" cy="216024"/>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Issue analysis and tracking (Investigation Tracker updated and published bi-weekly)</a:t>
            </a:r>
          </a:p>
        </p:txBody>
      </p:sp>
      <p:sp>
        <p:nvSpPr>
          <p:cNvPr id="115" name="Rectangle 114">
            <a:extLst>
              <a:ext uri="{FF2B5EF4-FFF2-40B4-BE49-F238E27FC236}">
                <a16:creationId xmlns="" xmlns:a16="http://schemas.microsoft.com/office/drawing/2014/main" id="{8B803917-08C4-B347-AB2A-57446C6406BD}"/>
              </a:ext>
            </a:extLst>
          </p:cNvPr>
          <p:cNvSpPr/>
          <p:nvPr/>
        </p:nvSpPr>
        <p:spPr>
          <a:xfrm>
            <a:off x="323528" y="2438754"/>
            <a:ext cx="7632848"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Develop Findings template and Recommendation Packs</a:t>
            </a:r>
          </a:p>
        </p:txBody>
      </p:sp>
      <p:sp>
        <p:nvSpPr>
          <p:cNvPr id="120" name="Rectangle 119">
            <a:extLst>
              <a:ext uri="{FF2B5EF4-FFF2-40B4-BE49-F238E27FC236}">
                <a16:creationId xmlns="" xmlns:a16="http://schemas.microsoft.com/office/drawing/2014/main" id="{72FAFA24-C1FC-B24F-9807-690D8DF306C9}"/>
              </a:ext>
            </a:extLst>
          </p:cNvPr>
          <p:cNvSpPr/>
          <p:nvPr/>
        </p:nvSpPr>
        <p:spPr>
          <a:xfrm>
            <a:off x="323528" y="2715765"/>
            <a:ext cx="7632848" cy="2636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Investigation Analysis</a:t>
            </a:r>
            <a:endParaRPr lang="en-US" sz="600" i="1" kern="0" dirty="0">
              <a:solidFill>
                <a:srgbClr val="000000"/>
              </a:solidFill>
              <a:ea typeface="ＭＳ Ｐゴシック" pitchFamily="34" charset="-128"/>
            </a:endParaRPr>
          </a:p>
        </p:txBody>
      </p:sp>
      <p:sp>
        <p:nvSpPr>
          <p:cNvPr id="63" name="Rectangle 62">
            <a:extLst>
              <a:ext uri="{FF2B5EF4-FFF2-40B4-BE49-F238E27FC236}">
                <a16:creationId xmlns="" xmlns:a16="http://schemas.microsoft.com/office/drawing/2014/main" id="{8B803917-08C4-B347-AB2A-57446C6406BD}"/>
              </a:ext>
            </a:extLst>
          </p:cNvPr>
          <p:cNvSpPr/>
          <p:nvPr/>
        </p:nvSpPr>
        <p:spPr>
          <a:xfrm>
            <a:off x="323528" y="2094954"/>
            <a:ext cx="7632848"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Develop Xoserve owned Recommendation options – update and publish recommendation tracker in line with UIG working group meetings</a:t>
            </a:r>
          </a:p>
        </p:txBody>
      </p:sp>
      <p:sp>
        <p:nvSpPr>
          <p:cNvPr id="75" name="Rectangle 74">
            <a:extLst>
              <a:ext uri="{FF2B5EF4-FFF2-40B4-BE49-F238E27FC236}">
                <a16:creationId xmlns="" xmlns:a16="http://schemas.microsoft.com/office/drawing/2014/main" id="{8B803917-08C4-B347-AB2A-57446C6406BD}"/>
              </a:ext>
            </a:extLst>
          </p:cNvPr>
          <p:cNvSpPr/>
          <p:nvPr/>
        </p:nvSpPr>
        <p:spPr>
          <a:xfrm>
            <a:off x="611560" y="3555438"/>
            <a:ext cx="907546" cy="384464"/>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Draft Mods to support recommendations</a:t>
            </a:r>
          </a:p>
        </p:txBody>
      </p:sp>
      <p:sp>
        <p:nvSpPr>
          <p:cNvPr id="47" name="Rectangle 46">
            <a:extLst>
              <a:ext uri="{FF2B5EF4-FFF2-40B4-BE49-F238E27FC236}">
                <a16:creationId xmlns="" xmlns:a16="http://schemas.microsoft.com/office/drawing/2014/main" id="{8B803917-08C4-B347-AB2A-57446C6406BD}"/>
              </a:ext>
            </a:extLst>
          </p:cNvPr>
          <p:cNvSpPr/>
          <p:nvPr/>
        </p:nvSpPr>
        <p:spPr>
          <a:xfrm>
            <a:off x="323528" y="3003798"/>
            <a:ext cx="7632848"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Support Mod development</a:t>
            </a:r>
          </a:p>
        </p:txBody>
      </p:sp>
      <p:sp>
        <p:nvSpPr>
          <p:cNvPr id="48" name="Triangle 123">
            <a:extLst>
              <a:ext uri="{FF2B5EF4-FFF2-40B4-BE49-F238E27FC236}">
                <a16:creationId xmlns="" xmlns:a16="http://schemas.microsoft.com/office/drawing/2014/main" id="{6F9210BC-760F-B640-8FBC-6D5BC3A96AFB}"/>
              </a:ext>
            </a:extLst>
          </p:cNvPr>
          <p:cNvSpPr/>
          <p:nvPr/>
        </p:nvSpPr>
        <p:spPr>
          <a:xfrm>
            <a:off x="780130" y="1178854"/>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49" name="TextBox 48">
            <a:extLst>
              <a:ext uri="{FF2B5EF4-FFF2-40B4-BE49-F238E27FC236}">
                <a16:creationId xmlns="" xmlns:a16="http://schemas.microsoft.com/office/drawing/2014/main" id="{6ECF800B-C755-FD4C-8704-BB42D910CD1F}"/>
              </a:ext>
            </a:extLst>
          </p:cNvPr>
          <p:cNvSpPr txBox="1"/>
          <p:nvPr/>
        </p:nvSpPr>
        <p:spPr>
          <a:xfrm>
            <a:off x="467544" y="1342620"/>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10/04 DSC ChMC</a:t>
            </a:r>
          </a:p>
        </p:txBody>
      </p:sp>
      <p:sp>
        <p:nvSpPr>
          <p:cNvPr id="50" name="TextBox 49">
            <a:extLst>
              <a:ext uri="{FF2B5EF4-FFF2-40B4-BE49-F238E27FC236}">
                <a16:creationId xmlns="" xmlns:a16="http://schemas.microsoft.com/office/drawing/2014/main" id="{8DE52843-4138-1442-9B64-C4E1D836BDAC}"/>
              </a:ext>
            </a:extLst>
          </p:cNvPr>
          <p:cNvSpPr txBox="1"/>
          <p:nvPr/>
        </p:nvSpPr>
        <p:spPr>
          <a:xfrm>
            <a:off x="1564257" y="1563638"/>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29/4 Exec Summary </a:t>
            </a:r>
          </a:p>
        </p:txBody>
      </p:sp>
      <p:sp>
        <p:nvSpPr>
          <p:cNvPr id="53" name="Diamond 52">
            <a:extLst>
              <a:ext uri="{FF2B5EF4-FFF2-40B4-BE49-F238E27FC236}">
                <a16:creationId xmlns="" xmlns:a16="http://schemas.microsoft.com/office/drawing/2014/main" id="{386EECE8-E9BF-8E4C-B2B2-6087159F6123}"/>
              </a:ext>
            </a:extLst>
          </p:cNvPr>
          <p:cNvSpPr/>
          <p:nvPr/>
        </p:nvSpPr>
        <p:spPr>
          <a:xfrm>
            <a:off x="1519106" y="1799986"/>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54" name="Triangle 123">
            <a:extLst>
              <a:ext uri="{FF2B5EF4-FFF2-40B4-BE49-F238E27FC236}">
                <a16:creationId xmlns="" xmlns:a16="http://schemas.microsoft.com/office/drawing/2014/main" id="{6F9210BC-760F-B640-8FBC-6D5BC3A96AFB}"/>
              </a:ext>
            </a:extLst>
          </p:cNvPr>
          <p:cNvSpPr/>
          <p:nvPr/>
        </p:nvSpPr>
        <p:spPr>
          <a:xfrm>
            <a:off x="1932258" y="1178854"/>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55" name="TextBox 54">
            <a:extLst>
              <a:ext uri="{FF2B5EF4-FFF2-40B4-BE49-F238E27FC236}">
                <a16:creationId xmlns="" xmlns:a16="http://schemas.microsoft.com/office/drawing/2014/main" id="{6ECF800B-C755-FD4C-8704-BB42D910CD1F}"/>
              </a:ext>
            </a:extLst>
          </p:cNvPr>
          <p:cNvSpPr txBox="1"/>
          <p:nvPr/>
        </p:nvSpPr>
        <p:spPr>
          <a:xfrm>
            <a:off x="1619672" y="1342620"/>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08/05 DSC ChMC</a:t>
            </a:r>
          </a:p>
        </p:txBody>
      </p:sp>
      <p:sp>
        <p:nvSpPr>
          <p:cNvPr id="62" name="Triangle 123">
            <a:extLst>
              <a:ext uri="{FF2B5EF4-FFF2-40B4-BE49-F238E27FC236}">
                <a16:creationId xmlns="" xmlns:a16="http://schemas.microsoft.com/office/drawing/2014/main" id="{6F9210BC-760F-B640-8FBC-6D5BC3A96AFB}"/>
              </a:ext>
            </a:extLst>
          </p:cNvPr>
          <p:cNvSpPr/>
          <p:nvPr/>
        </p:nvSpPr>
        <p:spPr>
          <a:xfrm>
            <a:off x="3570800" y="1178854"/>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66" name="TextBox 65">
            <a:extLst>
              <a:ext uri="{FF2B5EF4-FFF2-40B4-BE49-F238E27FC236}">
                <a16:creationId xmlns="" xmlns:a16="http://schemas.microsoft.com/office/drawing/2014/main" id="{6ECF800B-C755-FD4C-8704-BB42D910CD1F}"/>
              </a:ext>
            </a:extLst>
          </p:cNvPr>
          <p:cNvSpPr txBox="1"/>
          <p:nvPr/>
        </p:nvSpPr>
        <p:spPr>
          <a:xfrm>
            <a:off x="3258214" y="1342620"/>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12/06 DSC ChMC</a:t>
            </a:r>
          </a:p>
        </p:txBody>
      </p:sp>
      <p:sp>
        <p:nvSpPr>
          <p:cNvPr id="67" name="TextBox 66">
            <a:extLst>
              <a:ext uri="{FF2B5EF4-FFF2-40B4-BE49-F238E27FC236}">
                <a16:creationId xmlns="" xmlns:a16="http://schemas.microsoft.com/office/drawing/2014/main" id="{8DE52843-4138-1442-9B64-C4E1D836BDAC}"/>
              </a:ext>
            </a:extLst>
          </p:cNvPr>
          <p:cNvSpPr txBox="1"/>
          <p:nvPr/>
        </p:nvSpPr>
        <p:spPr>
          <a:xfrm>
            <a:off x="1475656" y="4392274"/>
            <a:ext cx="729436" cy="313350"/>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03/05 Attend Customer Training Day</a:t>
            </a:r>
          </a:p>
        </p:txBody>
      </p:sp>
      <p:sp>
        <p:nvSpPr>
          <p:cNvPr id="70" name="Diamond 69">
            <a:extLst>
              <a:ext uri="{FF2B5EF4-FFF2-40B4-BE49-F238E27FC236}">
                <a16:creationId xmlns="" xmlns:a16="http://schemas.microsoft.com/office/drawing/2014/main" id="{650F2950-62D4-654B-A968-D32695357EDC}"/>
              </a:ext>
            </a:extLst>
          </p:cNvPr>
          <p:cNvSpPr/>
          <p:nvPr/>
        </p:nvSpPr>
        <p:spPr>
          <a:xfrm>
            <a:off x="1619672" y="4608298"/>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endParaRPr lang="en-US" sz="600" kern="0" dirty="0">
              <a:solidFill>
                <a:srgbClr val="000000"/>
              </a:solidFill>
              <a:ea typeface="ＭＳ Ｐゴシック" pitchFamily="34" charset="-128"/>
            </a:endParaRPr>
          </a:p>
        </p:txBody>
      </p:sp>
      <p:sp>
        <p:nvSpPr>
          <p:cNvPr id="73" name="Triangle 123">
            <a:extLst>
              <a:ext uri="{FF2B5EF4-FFF2-40B4-BE49-F238E27FC236}">
                <a16:creationId xmlns="" xmlns:a16="http://schemas.microsoft.com/office/drawing/2014/main" id="{6F9210BC-760F-B640-8FBC-6D5BC3A96AFB}"/>
              </a:ext>
            </a:extLst>
          </p:cNvPr>
          <p:cNvSpPr/>
          <p:nvPr/>
        </p:nvSpPr>
        <p:spPr>
          <a:xfrm>
            <a:off x="593239" y="408391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74" name="TextBox 73">
            <a:extLst>
              <a:ext uri="{FF2B5EF4-FFF2-40B4-BE49-F238E27FC236}">
                <a16:creationId xmlns="" xmlns:a16="http://schemas.microsoft.com/office/drawing/2014/main" id="{6ECF800B-C755-FD4C-8704-BB42D910CD1F}"/>
              </a:ext>
            </a:extLst>
          </p:cNvPr>
          <p:cNvSpPr txBox="1"/>
          <p:nvPr/>
        </p:nvSpPr>
        <p:spPr>
          <a:xfrm>
            <a:off x="251520" y="4243265"/>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08/04 UIG WG</a:t>
            </a:r>
          </a:p>
        </p:txBody>
      </p:sp>
      <p:sp>
        <p:nvSpPr>
          <p:cNvPr id="76" name="Triangle 123">
            <a:extLst>
              <a:ext uri="{FF2B5EF4-FFF2-40B4-BE49-F238E27FC236}">
                <a16:creationId xmlns="" xmlns:a16="http://schemas.microsoft.com/office/drawing/2014/main" id="{6F9210BC-760F-B640-8FBC-6D5BC3A96AFB}"/>
              </a:ext>
            </a:extLst>
          </p:cNvPr>
          <p:cNvSpPr/>
          <p:nvPr/>
        </p:nvSpPr>
        <p:spPr>
          <a:xfrm>
            <a:off x="1500211" y="41086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2" name="TextBox 81">
            <a:extLst>
              <a:ext uri="{FF2B5EF4-FFF2-40B4-BE49-F238E27FC236}">
                <a16:creationId xmlns="" xmlns:a16="http://schemas.microsoft.com/office/drawing/2014/main" id="{6ECF800B-C755-FD4C-8704-BB42D910CD1F}"/>
              </a:ext>
            </a:extLst>
          </p:cNvPr>
          <p:cNvSpPr txBox="1"/>
          <p:nvPr/>
        </p:nvSpPr>
        <p:spPr>
          <a:xfrm>
            <a:off x="1259632" y="4272428"/>
            <a:ext cx="575867"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29/04 UIG WG</a:t>
            </a:r>
          </a:p>
        </p:txBody>
      </p:sp>
      <p:sp>
        <p:nvSpPr>
          <p:cNvPr id="83" name="Triangle 123">
            <a:extLst>
              <a:ext uri="{FF2B5EF4-FFF2-40B4-BE49-F238E27FC236}">
                <a16:creationId xmlns="" xmlns:a16="http://schemas.microsoft.com/office/drawing/2014/main" id="{6F9210BC-760F-B640-8FBC-6D5BC3A96AFB}"/>
              </a:ext>
            </a:extLst>
          </p:cNvPr>
          <p:cNvSpPr/>
          <p:nvPr/>
        </p:nvSpPr>
        <p:spPr>
          <a:xfrm>
            <a:off x="2364306" y="41086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4" name="TextBox 83">
            <a:extLst>
              <a:ext uri="{FF2B5EF4-FFF2-40B4-BE49-F238E27FC236}">
                <a16:creationId xmlns="" xmlns:a16="http://schemas.microsoft.com/office/drawing/2014/main" id="{6ECF800B-C755-FD4C-8704-BB42D910CD1F}"/>
              </a:ext>
            </a:extLst>
          </p:cNvPr>
          <p:cNvSpPr txBox="1"/>
          <p:nvPr/>
        </p:nvSpPr>
        <p:spPr>
          <a:xfrm>
            <a:off x="2123728" y="4272428"/>
            <a:ext cx="593706"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20&amp;21/05 </a:t>
            </a:r>
            <a:r>
              <a:rPr lang="en-US" sz="600" dirty="0">
                <a:solidFill>
                  <a:srgbClr val="000000"/>
                </a:solidFill>
                <a:ea typeface="ＭＳ Ｐゴシック" pitchFamily="34" charset="-128"/>
              </a:rPr>
              <a:t>UIG WG</a:t>
            </a:r>
          </a:p>
        </p:txBody>
      </p:sp>
      <p:sp>
        <p:nvSpPr>
          <p:cNvPr id="85" name="Triangle 123">
            <a:extLst>
              <a:ext uri="{FF2B5EF4-FFF2-40B4-BE49-F238E27FC236}">
                <a16:creationId xmlns="" xmlns:a16="http://schemas.microsoft.com/office/drawing/2014/main" id="{6F9210BC-760F-B640-8FBC-6D5BC3A96AFB}"/>
              </a:ext>
            </a:extLst>
          </p:cNvPr>
          <p:cNvSpPr/>
          <p:nvPr/>
        </p:nvSpPr>
        <p:spPr>
          <a:xfrm>
            <a:off x="3858832" y="41086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6" name="TextBox 85">
            <a:extLst>
              <a:ext uri="{FF2B5EF4-FFF2-40B4-BE49-F238E27FC236}">
                <a16:creationId xmlns="" xmlns:a16="http://schemas.microsoft.com/office/drawing/2014/main" id="{6ECF800B-C755-FD4C-8704-BB42D910CD1F}"/>
              </a:ext>
            </a:extLst>
          </p:cNvPr>
          <p:cNvSpPr txBox="1"/>
          <p:nvPr/>
        </p:nvSpPr>
        <p:spPr>
          <a:xfrm>
            <a:off x="3563888" y="4272428"/>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24/06 UIG WG</a:t>
            </a:r>
          </a:p>
        </p:txBody>
      </p:sp>
      <p:sp>
        <p:nvSpPr>
          <p:cNvPr id="87" name="Triangle 123">
            <a:extLst>
              <a:ext uri="{FF2B5EF4-FFF2-40B4-BE49-F238E27FC236}">
                <a16:creationId xmlns="" xmlns:a16="http://schemas.microsoft.com/office/drawing/2014/main" id="{6F9210BC-760F-B640-8FBC-6D5BC3A96AFB}"/>
              </a:ext>
            </a:extLst>
          </p:cNvPr>
          <p:cNvSpPr/>
          <p:nvPr/>
        </p:nvSpPr>
        <p:spPr>
          <a:xfrm>
            <a:off x="1698592" y="3651870"/>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8" name="TextBox 87">
            <a:extLst>
              <a:ext uri="{FF2B5EF4-FFF2-40B4-BE49-F238E27FC236}">
                <a16:creationId xmlns="" xmlns:a16="http://schemas.microsoft.com/office/drawing/2014/main" id="{6ECF800B-C755-FD4C-8704-BB42D910CD1F}"/>
              </a:ext>
            </a:extLst>
          </p:cNvPr>
          <p:cNvSpPr txBox="1"/>
          <p:nvPr/>
        </p:nvSpPr>
        <p:spPr>
          <a:xfrm>
            <a:off x="1356873" y="3811217"/>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01/05 </a:t>
            </a:r>
            <a:r>
              <a:rPr lang="en-US" sz="600" dirty="0" err="1">
                <a:solidFill>
                  <a:srgbClr val="000000"/>
                </a:solidFill>
                <a:ea typeface="ＭＳ Ｐゴシック" pitchFamily="34" charset="-128"/>
              </a:rPr>
              <a:t>CoMC</a:t>
            </a:r>
            <a:endParaRPr lang="en-US" sz="600" dirty="0">
              <a:solidFill>
                <a:srgbClr val="000000"/>
              </a:solidFill>
              <a:ea typeface="ＭＳ Ｐゴシック" pitchFamily="34" charset="-128"/>
            </a:endParaRPr>
          </a:p>
        </p:txBody>
      </p:sp>
      <p:sp>
        <p:nvSpPr>
          <p:cNvPr id="89" name="Triangle 123">
            <a:extLst>
              <a:ext uri="{FF2B5EF4-FFF2-40B4-BE49-F238E27FC236}">
                <a16:creationId xmlns="" xmlns:a16="http://schemas.microsoft.com/office/drawing/2014/main" id="{6F9210BC-760F-B640-8FBC-6D5BC3A96AFB}"/>
              </a:ext>
            </a:extLst>
          </p:cNvPr>
          <p:cNvSpPr/>
          <p:nvPr/>
        </p:nvSpPr>
        <p:spPr>
          <a:xfrm>
            <a:off x="2177415" y="3651870"/>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0" name="TextBox 89">
            <a:extLst>
              <a:ext uri="{FF2B5EF4-FFF2-40B4-BE49-F238E27FC236}">
                <a16:creationId xmlns="" xmlns:a16="http://schemas.microsoft.com/office/drawing/2014/main" id="{6ECF800B-C755-FD4C-8704-BB42D910CD1F}"/>
              </a:ext>
            </a:extLst>
          </p:cNvPr>
          <p:cNvSpPr txBox="1"/>
          <p:nvPr/>
        </p:nvSpPr>
        <p:spPr>
          <a:xfrm>
            <a:off x="1835696" y="3811217"/>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15/05 </a:t>
            </a:r>
            <a:r>
              <a:rPr lang="en-US" sz="600" dirty="0" err="1">
                <a:solidFill>
                  <a:srgbClr val="000000"/>
                </a:solidFill>
                <a:ea typeface="ＭＳ Ｐゴシック" pitchFamily="34" charset="-128"/>
              </a:rPr>
              <a:t>CoMC</a:t>
            </a:r>
            <a:endParaRPr lang="en-US" sz="600" dirty="0">
              <a:solidFill>
                <a:srgbClr val="000000"/>
              </a:solidFill>
              <a:ea typeface="ＭＳ Ｐゴシック" pitchFamily="34" charset="-128"/>
            </a:endParaRPr>
          </a:p>
        </p:txBody>
      </p:sp>
      <p:sp>
        <p:nvSpPr>
          <p:cNvPr id="91" name="Triangle 123">
            <a:extLst>
              <a:ext uri="{FF2B5EF4-FFF2-40B4-BE49-F238E27FC236}">
                <a16:creationId xmlns="" xmlns:a16="http://schemas.microsoft.com/office/drawing/2014/main" id="{6F9210BC-760F-B640-8FBC-6D5BC3A96AFB}"/>
              </a:ext>
            </a:extLst>
          </p:cNvPr>
          <p:cNvSpPr/>
          <p:nvPr/>
        </p:nvSpPr>
        <p:spPr>
          <a:xfrm>
            <a:off x="3498792" y="3651870"/>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2" name="TextBox 91">
            <a:extLst>
              <a:ext uri="{FF2B5EF4-FFF2-40B4-BE49-F238E27FC236}">
                <a16:creationId xmlns="" xmlns:a16="http://schemas.microsoft.com/office/drawing/2014/main" id="{6ECF800B-C755-FD4C-8704-BB42D910CD1F}"/>
              </a:ext>
            </a:extLst>
          </p:cNvPr>
          <p:cNvSpPr txBox="1"/>
          <p:nvPr/>
        </p:nvSpPr>
        <p:spPr>
          <a:xfrm>
            <a:off x="3157073" y="3811217"/>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19/06 </a:t>
            </a:r>
            <a:r>
              <a:rPr lang="en-US" sz="600" dirty="0" err="1">
                <a:solidFill>
                  <a:srgbClr val="000000"/>
                </a:solidFill>
                <a:ea typeface="ＭＳ Ｐゴシック" pitchFamily="34" charset="-128"/>
              </a:rPr>
              <a:t>CoMC</a:t>
            </a:r>
            <a:endParaRPr lang="en-US" sz="600" dirty="0">
              <a:solidFill>
                <a:srgbClr val="000000"/>
              </a:solidFill>
              <a:ea typeface="ＭＳ Ｐゴシック" pitchFamily="34" charset="-128"/>
            </a:endParaRPr>
          </a:p>
        </p:txBody>
      </p:sp>
      <p:sp>
        <p:nvSpPr>
          <p:cNvPr id="71" name="Triangle 123">
            <a:extLst>
              <a:ext uri="{FF2B5EF4-FFF2-40B4-BE49-F238E27FC236}">
                <a16:creationId xmlns="" xmlns:a16="http://schemas.microsoft.com/office/drawing/2014/main" id="{6F9210BC-760F-B640-8FBC-6D5BC3A96AFB}"/>
              </a:ext>
            </a:extLst>
          </p:cNvPr>
          <p:cNvSpPr/>
          <p:nvPr/>
        </p:nvSpPr>
        <p:spPr>
          <a:xfrm>
            <a:off x="4668562"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72" name="TextBox 71">
            <a:extLst>
              <a:ext uri="{FF2B5EF4-FFF2-40B4-BE49-F238E27FC236}">
                <a16:creationId xmlns="" xmlns:a16="http://schemas.microsoft.com/office/drawing/2014/main" id="{6ECF800B-C755-FD4C-8704-BB42D910CD1F}"/>
              </a:ext>
            </a:extLst>
          </p:cNvPr>
          <p:cNvSpPr txBox="1"/>
          <p:nvPr/>
        </p:nvSpPr>
        <p:spPr>
          <a:xfrm>
            <a:off x="4355976" y="1367364"/>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10/07 </a:t>
            </a:r>
            <a:r>
              <a:rPr lang="en-US" sz="600" dirty="0">
                <a:solidFill>
                  <a:srgbClr val="000000"/>
                </a:solidFill>
                <a:ea typeface="ＭＳ Ｐゴシック" pitchFamily="34" charset="-128"/>
              </a:rPr>
              <a:t>DSC ChMC</a:t>
            </a:r>
          </a:p>
        </p:txBody>
      </p:sp>
      <p:sp>
        <p:nvSpPr>
          <p:cNvPr id="77" name="Triangle 123">
            <a:extLst>
              <a:ext uri="{FF2B5EF4-FFF2-40B4-BE49-F238E27FC236}">
                <a16:creationId xmlns="" xmlns:a16="http://schemas.microsoft.com/office/drawing/2014/main" id="{6F9210BC-760F-B640-8FBC-6D5BC3A96AFB}"/>
              </a:ext>
            </a:extLst>
          </p:cNvPr>
          <p:cNvSpPr/>
          <p:nvPr/>
        </p:nvSpPr>
        <p:spPr>
          <a:xfrm>
            <a:off x="5803048"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78" name="TextBox 77">
            <a:extLst>
              <a:ext uri="{FF2B5EF4-FFF2-40B4-BE49-F238E27FC236}">
                <a16:creationId xmlns="" xmlns:a16="http://schemas.microsoft.com/office/drawing/2014/main" id="{6ECF800B-C755-FD4C-8704-BB42D910CD1F}"/>
              </a:ext>
            </a:extLst>
          </p:cNvPr>
          <p:cNvSpPr txBox="1"/>
          <p:nvPr/>
        </p:nvSpPr>
        <p:spPr>
          <a:xfrm>
            <a:off x="5490462" y="1367364"/>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07/08 </a:t>
            </a:r>
            <a:r>
              <a:rPr lang="en-US" sz="600" dirty="0">
                <a:solidFill>
                  <a:srgbClr val="000000"/>
                </a:solidFill>
                <a:ea typeface="ＭＳ Ｐゴシック" pitchFamily="34" charset="-128"/>
              </a:rPr>
              <a:t>DSC ChMC</a:t>
            </a:r>
          </a:p>
        </p:txBody>
      </p:sp>
      <p:sp>
        <p:nvSpPr>
          <p:cNvPr id="79" name="Triangle 123">
            <a:extLst>
              <a:ext uri="{FF2B5EF4-FFF2-40B4-BE49-F238E27FC236}">
                <a16:creationId xmlns="" xmlns:a16="http://schemas.microsoft.com/office/drawing/2014/main" id="{6F9210BC-760F-B640-8FBC-6D5BC3A96AFB}"/>
              </a:ext>
            </a:extLst>
          </p:cNvPr>
          <p:cNvSpPr/>
          <p:nvPr/>
        </p:nvSpPr>
        <p:spPr>
          <a:xfrm>
            <a:off x="7243208"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0" name="TextBox 79">
            <a:extLst>
              <a:ext uri="{FF2B5EF4-FFF2-40B4-BE49-F238E27FC236}">
                <a16:creationId xmlns="" xmlns:a16="http://schemas.microsoft.com/office/drawing/2014/main" id="{6ECF800B-C755-FD4C-8704-BB42D910CD1F}"/>
              </a:ext>
            </a:extLst>
          </p:cNvPr>
          <p:cNvSpPr txBox="1"/>
          <p:nvPr/>
        </p:nvSpPr>
        <p:spPr>
          <a:xfrm>
            <a:off x="6930622" y="1367364"/>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11/09 </a:t>
            </a:r>
            <a:r>
              <a:rPr lang="en-US" sz="600" dirty="0">
                <a:solidFill>
                  <a:srgbClr val="000000"/>
                </a:solidFill>
                <a:ea typeface="ＭＳ Ｐゴシック" pitchFamily="34" charset="-128"/>
              </a:rPr>
              <a:t>DSC ChMC</a:t>
            </a:r>
          </a:p>
        </p:txBody>
      </p:sp>
      <p:sp>
        <p:nvSpPr>
          <p:cNvPr id="81" name="Triangle 123">
            <a:extLst>
              <a:ext uri="{FF2B5EF4-FFF2-40B4-BE49-F238E27FC236}">
                <a16:creationId xmlns="" xmlns:a16="http://schemas.microsoft.com/office/drawing/2014/main" id="{6F9210BC-760F-B640-8FBC-6D5BC3A96AFB}"/>
              </a:ext>
            </a:extLst>
          </p:cNvPr>
          <p:cNvSpPr/>
          <p:nvPr/>
        </p:nvSpPr>
        <p:spPr>
          <a:xfrm>
            <a:off x="4794936" y="3651870"/>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5" name="TextBox 94">
            <a:extLst>
              <a:ext uri="{FF2B5EF4-FFF2-40B4-BE49-F238E27FC236}">
                <a16:creationId xmlns="" xmlns:a16="http://schemas.microsoft.com/office/drawing/2014/main" id="{6ECF800B-C755-FD4C-8704-BB42D910CD1F}"/>
              </a:ext>
            </a:extLst>
          </p:cNvPr>
          <p:cNvSpPr txBox="1"/>
          <p:nvPr/>
        </p:nvSpPr>
        <p:spPr>
          <a:xfrm>
            <a:off x="4453217" y="3811217"/>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17/07 </a:t>
            </a:r>
            <a:r>
              <a:rPr lang="en-US" sz="600" dirty="0" err="1">
                <a:solidFill>
                  <a:srgbClr val="000000"/>
                </a:solidFill>
                <a:ea typeface="ＭＳ Ｐゴシック" pitchFamily="34" charset="-128"/>
              </a:rPr>
              <a:t>CoMC</a:t>
            </a:r>
            <a:endParaRPr lang="en-US" sz="600" dirty="0">
              <a:solidFill>
                <a:srgbClr val="000000"/>
              </a:solidFill>
              <a:ea typeface="ＭＳ Ｐゴシック" pitchFamily="34" charset="-128"/>
            </a:endParaRPr>
          </a:p>
        </p:txBody>
      </p:sp>
      <p:sp>
        <p:nvSpPr>
          <p:cNvPr id="96" name="Triangle 123">
            <a:extLst>
              <a:ext uri="{FF2B5EF4-FFF2-40B4-BE49-F238E27FC236}">
                <a16:creationId xmlns="" xmlns:a16="http://schemas.microsoft.com/office/drawing/2014/main" id="{6F9210BC-760F-B640-8FBC-6D5BC3A96AFB}"/>
              </a:ext>
            </a:extLst>
          </p:cNvPr>
          <p:cNvSpPr/>
          <p:nvPr/>
        </p:nvSpPr>
        <p:spPr>
          <a:xfrm>
            <a:off x="5875056" y="3651870"/>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7" name="TextBox 96">
            <a:extLst>
              <a:ext uri="{FF2B5EF4-FFF2-40B4-BE49-F238E27FC236}">
                <a16:creationId xmlns="" xmlns:a16="http://schemas.microsoft.com/office/drawing/2014/main" id="{6ECF800B-C755-FD4C-8704-BB42D910CD1F}"/>
              </a:ext>
            </a:extLst>
          </p:cNvPr>
          <p:cNvSpPr txBox="1"/>
          <p:nvPr/>
        </p:nvSpPr>
        <p:spPr>
          <a:xfrm>
            <a:off x="5533337" y="3811217"/>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14/08 </a:t>
            </a:r>
            <a:r>
              <a:rPr lang="en-US" sz="600" dirty="0" err="1">
                <a:solidFill>
                  <a:srgbClr val="000000"/>
                </a:solidFill>
                <a:ea typeface="ＭＳ Ｐゴシック" pitchFamily="34" charset="-128"/>
              </a:rPr>
              <a:t>CoMC</a:t>
            </a:r>
            <a:endParaRPr lang="en-US" sz="600" dirty="0">
              <a:solidFill>
                <a:srgbClr val="000000"/>
              </a:solidFill>
              <a:ea typeface="ＭＳ Ｐゴシック" pitchFamily="34" charset="-128"/>
            </a:endParaRPr>
          </a:p>
        </p:txBody>
      </p:sp>
      <p:sp>
        <p:nvSpPr>
          <p:cNvPr id="98" name="Triangle 123">
            <a:extLst>
              <a:ext uri="{FF2B5EF4-FFF2-40B4-BE49-F238E27FC236}">
                <a16:creationId xmlns="" xmlns:a16="http://schemas.microsoft.com/office/drawing/2014/main" id="{6F9210BC-760F-B640-8FBC-6D5BC3A96AFB}"/>
              </a:ext>
            </a:extLst>
          </p:cNvPr>
          <p:cNvSpPr/>
          <p:nvPr/>
        </p:nvSpPr>
        <p:spPr>
          <a:xfrm>
            <a:off x="7387224" y="3651870"/>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3" name="TextBox 102">
            <a:extLst>
              <a:ext uri="{FF2B5EF4-FFF2-40B4-BE49-F238E27FC236}">
                <a16:creationId xmlns="" xmlns:a16="http://schemas.microsoft.com/office/drawing/2014/main" id="{6ECF800B-C755-FD4C-8704-BB42D910CD1F}"/>
              </a:ext>
            </a:extLst>
          </p:cNvPr>
          <p:cNvSpPr txBox="1"/>
          <p:nvPr/>
        </p:nvSpPr>
        <p:spPr>
          <a:xfrm>
            <a:off x="7045505" y="3811217"/>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18/09 </a:t>
            </a:r>
            <a:r>
              <a:rPr lang="en-US" sz="600" dirty="0" err="1">
                <a:solidFill>
                  <a:srgbClr val="000000"/>
                </a:solidFill>
                <a:ea typeface="ＭＳ Ｐゴシック" pitchFamily="34" charset="-128"/>
              </a:rPr>
              <a:t>CoMC</a:t>
            </a:r>
            <a:endParaRPr lang="en-US" sz="600" dirty="0">
              <a:solidFill>
                <a:srgbClr val="000000"/>
              </a:solidFill>
              <a:ea typeface="ＭＳ Ｐゴシック" pitchFamily="34" charset="-128"/>
            </a:endParaRPr>
          </a:p>
        </p:txBody>
      </p:sp>
      <p:sp>
        <p:nvSpPr>
          <p:cNvPr id="104" name="Triangle 123">
            <a:extLst>
              <a:ext uri="{FF2B5EF4-FFF2-40B4-BE49-F238E27FC236}">
                <a16:creationId xmlns="" xmlns:a16="http://schemas.microsoft.com/office/drawing/2014/main" id="{6F9210BC-760F-B640-8FBC-6D5BC3A96AFB}"/>
              </a:ext>
            </a:extLst>
          </p:cNvPr>
          <p:cNvSpPr/>
          <p:nvPr/>
        </p:nvSpPr>
        <p:spPr>
          <a:xfrm>
            <a:off x="5010960" y="408391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5" name="TextBox 104">
            <a:extLst>
              <a:ext uri="{FF2B5EF4-FFF2-40B4-BE49-F238E27FC236}">
                <a16:creationId xmlns="" xmlns:a16="http://schemas.microsoft.com/office/drawing/2014/main" id="{6ECF800B-C755-FD4C-8704-BB42D910CD1F}"/>
              </a:ext>
            </a:extLst>
          </p:cNvPr>
          <p:cNvSpPr txBox="1"/>
          <p:nvPr/>
        </p:nvSpPr>
        <p:spPr>
          <a:xfrm>
            <a:off x="4716016" y="4247684"/>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23/07 </a:t>
            </a:r>
            <a:r>
              <a:rPr lang="en-US" sz="600" dirty="0">
                <a:solidFill>
                  <a:srgbClr val="000000"/>
                </a:solidFill>
                <a:ea typeface="ＭＳ Ｐゴシック" pitchFamily="34" charset="-128"/>
              </a:rPr>
              <a:t>UIG WG</a:t>
            </a:r>
          </a:p>
        </p:txBody>
      </p:sp>
      <p:sp>
        <p:nvSpPr>
          <p:cNvPr id="106" name="Triangle 123">
            <a:extLst>
              <a:ext uri="{FF2B5EF4-FFF2-40B4-BE49-F238E27FC236}">
                <a16:creationId xmlns="" xmlns:a16="http://schemas.microsoft.com/office/drawing/2014/main" id="{6F9210BC-760F-B640-8FBC-6D5BC3A96AFB}"/>
              </a:ext>
            </a:extLst>
          </p:cNvPr>
          <p:cNvSpPr/>
          <p:nvPr/>
        </p:nvSpPr>
        <p:spPr>
          <a:xfrm>
            <a:off x="6235096" y="408391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7" name="TextBox 106">
            <a:extLst>
              <a:ext uri="{FF2B5EF4-FFF2-40B4-BE49-F238E27FC236}">
                <a16:creationId xmlns="" xmlns:a16="http://schemas.microsoft.com/office/drawing/2014/main" id="{6ECF800B-C755-FD4C-8704-BB42D910CD1F}"/>
              </a:ext>
            </a:extLst>
          </p:cNvPr>
          <p:cNvSpPr txBox="1"/>
          <p:nvPr/>
        </p:nvSpPr>
        <p:spPr>
          <a:xfrm>
            <a:off x="5940152" y="4247684"/>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20/08 </a:t>
            </a:r>
            <a:r>
              <a:rPr lang="en-US" sz="600" dirty="0">
                <a:solidFill>
                  <a:srgbClr val="000000"/>
                </a:solidFill>
                <a:ea typeface="ＭＳ Ｐゴシック" pitchFamily="34" charset="-128"/>
              </a:rPr>
              <a:t>UIG WG</a:t>
            </a:r>
          </a:p>
        </p:txBody>
      </p:sp>
      <p:sp>
        <p:nvSpPr>
          <p:cNvPr id="108" name="Triangle 123">
            <a:extLst>
              <a:ext uri="{FF2B5EF4-FFF2-40B4-BE49-F238E27FC236}">
                <a16:creationId xmlns="" xmlns:a16="http://schemas.microsoft.com/office/drawing/2014/main" id="{6F9210BC-760F-B640-8FBC-6D5BC3A96AFB}"/>
              </a:ext>
            </a:extLst>
          </p:cNvPr>
          <p:cNvSpPr/>
          <p:nvPr/>
        </p:nvSpPr>
        <p:spPr>
          <a:xfrm>
            <a:off x="7315216" y="408391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9" name="TextBox 108">
            <a:extLst>
              <a:ext uri="{FF2B5EF4-FFF2-40B4-BE49-F238E27FC236}">
                <a16:creationId xmlns="" xmlns:a16="http://schemas.microsoft.com/office/drawing/2014/main" id="{6ECF800B-C755-FD4C-8704-BB42D910CD1F}"/>
              </a:ext>
            </a:extLst>
          </p:cNvPr>
          <p:cNvSpPr txBox="1"/>
          <p:nvPr/>
        </p:nvSpPr>
        <p:spPr>
          <a:xfrm>
            <a:off x="7020272" y="4247684"/>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23/09 </a:t>
            </a:r>
            <a:r>
              <a:rPr lang="en-US" sz="600" dirty="0">
                <a:solidFill>
                  <a:srgbClr val="000000"/>
                </a:solidFill>
                <a:ea typeface="ＭＳ Ｐゴシック" pitchFamily="34" charset="-128"/>
              </a:rPr>
              <a:t>UIG WG</a:t>
            </a:r>
          </a:p>
        </p:txBody>
      </p:sp>
      <p:sp>
        <p:nvSpPr>
          <p:cNvPr id="64" name="TextBox 63">
            <a:extLst>
              <a:ext uri="{FF2B5EF4-FFF2-40B4-BE49-F238E27FC236}">
                <a16:creationId xmlns="" xmlns:a16="http://schemas.microsoft.com/office/drawing/2014/main" id="{8DE52843-4138-1442-9B64-C4E1D836BDAC}"/>
              </a:ext>
            </a:extLst>
          </p:cNvPr>
          <p:cNvSpPr txBox="1"/>
          <p:nvPr/>
        </p:nvSpPr>
        <p:spPr>
          <a:xfrm>
            <a:off x="2788393" y="1563638"/>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a:t>
            </a:r>
            <a:r>
              <a:rPr lang="en-US" sz="600" dirty="0" smtClean="0">
                <a:solidFill>
                  <a:srgbClr val="000000"/>
                </a:solidFill>
                <a:ea typeface="ＭＳ Ｐゴシック" pitchFamily="34" charset="-128"/>
              </a:rPr>
              <a:t>01/06/Exec </a:t>
            </a:r>
            <a:r>
              <a:rPr lang="en-US" sz="600" dirty="0">
                <a:solidFill>
                  <a:srgbClr val="000000"/>
                </a:solidFill>
                <a:ea typeface="ＭＳ Ｐゴシック" pitchFamily="34" charset="-128"/>
              </a:rPr>
              <a:t>Summary </a:t>
            </a:r>
          </a:p>
        </p:txBody>
      </p:sp>
      <p:sp>
        <p:nvSpPr>
          <p:cNvPr id="65" name="Diamond 64">
            <a:extLst>
              <a:ext uri="{FF2B5EF4-FFF2-40B4-BE49-F238E27FC236}">
                <a16:creationId xmlns="" xmlns:a16="http://schemas.microsoft.com/office/drawing/2014/main" id="{386EECE8-E9BF-8E4C-B2B2-6087159F6123}"/>
              </a:ext>
            </a:extLst>
          </p:cNvPr>
          <p:cNvSpPr/>
          <p:nvPr/>
        </p:nvSpPr>
        <p:spPr>
          <a:xfrm>
            <a:off x="2743242" y="1799986"/>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68" name="TextBox 67">
            <a:extLst>
              <a:ext uri="{FF2B5EF4-FFF2-40B4-BE49-F238E27FC236}">
                <a16:creationId xmlns="" xmlns:a16="http://schemas.microsoft.com/office/drawing/2014/main" id="{8DE52843-4138-1442-9B64-C4E1D836BDAC}"/>
              </a:ext>
            </a:extLst>
          </p:cNvPr>
          <p:cNvSpPr txBox="1"/>
          <p:nvPr/>
        </p:nvSpPr>
        <p:spPr>
          <a:xfrm>
            <a:off x="4228553" y="1563638"/>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a:t>
            </a:r>
            <a:r>
              <a:rPr lang="en-US" sz="600" dirty="0" smtClean="0">
                <a:solidFill>
                  <a:srgbClr val="000000"/>
                </a:solidFill>
                <a:ea typeface="ＭＳ Ｐゴシック" pitchFamily="34" charset="-128"/>
              </a:rPr>
              <a:t>01/07 </a:t>
            </a:r>
            <a:r>
              <a:rPr lang="en-US" sz="600" dirty="0">
                <a:solidFill>
                  <a:srgbClr val="000000"/>
                </a:solidFill>
                <a:ea typeface="ＭＳ Ｐゴシック" pitchFamily="34" charset="-128"/>
              </a:rPr>
              <a:t>Exec Summary </a:t>
            </a:r>
          </a:p>
        </p:txBody>
      </p:sp>
      <p:sp>
        <p:nvSpPr>
          <p:cNvPr id="69" name="Diamond 68">
            <a:extLst>
              <a:ext uri="{FF2B5EF4-FFF2-40B4-BE49-F238E27FC236}">
                <a16:creationId xmlns="" xmlns:a16="http://schemas.microsoft.com/office/drawing/2014/main" id="{386EECE8-E9BF-8E4C-B2B2-6087159F6123}"/>
              </a:ext>
            </a:extLst>
          </p:cNvPr>
          <p:cNvSpPr/>
          <p:nvPr/>
        </p:nvSpPr>
        <p:spPr>
          <a:xfrm>
            <a:off x="4183402" y="1799986"/>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93" name="TextBox 92">
            <a:extLst>
              <a:ext uri="{FF2B5EF4-FFF2-40B4-BE49-F238E27FC236}">
                <a16:creationId xmlns="" xmlns:a16="http://schemas.microsoft.com/office/drawing/2014/main" id="{8DE52843-4138-1442-9B64-C4E1D836BDAC}"/>
              </a:ext>
            </a:extLst>
          </p:cNvPr>
          <p:cNvSpPr txBox="1"/>
          <p:nvPr/>
        </p:nvSpPr>
        <p:spPr>
          <a:xfrm>
            <a:off x="5668713" y="1563638"/>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a:t>
            </a:r>
            <a:r>
              <a:rPr lang="en-US" sz="600" dirty="0" smtClean="0">
                <a:solidFill>
                  <a:srgbClr val="000000"/>
                </a:solidFill>
                <a:ea typeface="ＭＳ Ｐゴシック" pitchFamily="34" charset="-128"/>
              </a:rPr>
              <a:t>01/08 </a:t>
            </a:r>
            <a:r>
              <a:rPr lang="en-US" sz="600" dirty="0">
                <a:solidFill>
                  <a:srgbClr val="000000"/>
                </a:solidFill>
                <a:ea typeface="ＭＳ Ｐゴシック" pitchFamily="34" charset="-128"/>
              </a:rPr>
              <a:t>Exec Summary </a:t>
            </a:r>
          </a:p>
        </p:txBody>
      </p:sp>
      <p:sp>
        <p:nvSpPr>
          <p:cNvPr id="94" name="Diamond 93">
            <a:extLst>
              <a:ext uri="{FF2B5EF4-FFF2-40B4-BE49-F238E27FC236}">
                <a16:creationId xmlns="" xmlns:a16="http://schemas.microsoft.com/office/drawing/2014/main" id="{386EECE8-E9BF-8E4C-B2B2-6087159F6123}"/>
              </a:ext>
            </a:extLst>
          </p:cNvPr>
          <p:cNvSpPr/>
          <p:nvPr/>
        </p:nvSpPr>
        <p:spPr>
          <a:xfrm>
            <a:off x="5623562" y="1799986"/>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99" name="TextBox 98">
            <a:extLst>
              <a:ext uri="{FF2B5EF4-FFF2-40B4-BE49-F238E27FC236}">
                <a16:creationId xmlns="" xmlns:a16="http://schemas.microsoft.com/office/drawing/2014/main" id="{8DE52843-4138-1442-9B64-C4E1D836BDAC}"/>
              </a:ext>
            </a:extLst>
          </p:cNvPr>
          <p:cNvSpPr txBox="1"/>
          <p:nvPr/>
        </p:nvSpPr>
        <p:spPr>
          <a:xfrm>
            <a:off x="6820841" y="1563638"/>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a:t>
            </a:r>
            <a:r>
              <a:rPr lang="en-US" sz="600" dirty="0" smtClean="0">
                <a:solidFill>
                  <a:srgbClr val="000000"/>
                </a:solidFill>
                <a:ea typeface="ＭＳ Ｐゴシック" pitchFamily="34" charset="-128"/>
              </a:rPr>
              <a:t>02/09 </a:t>
            </a:r>
            <a:r>
              <a:rPr lang="en-US" sz="600" dirty="0">
                <a:solidFill>
                  <a:srgbClr val="000000"/>
                </a:solidFill>
                <a:ea typeface="ＭＳ Ｐゴシック" pitchFamily="34" charset="-128"/>
              </a:rPr>
              <a:t>Exec Summary </a:t>
            </a:r>
          </a:p>
        </p:txBody>
      </p:sp>
      <p:sp>
        <p:nvSpPr>
          <p:cNvPr id="100" name="Diamond 99">
            <a:extLst>
              <a:ext uri="{FF2B5EF4-FFF2-40B4-BE49-F238E27FC236}">
                <a16:creationId xmlns="" xmlns:a16="http://schemas.microsoft.com/office/drawing/2014/main" id="{386EECE8-E9BF-8E4C-B2B2-6087159F6123}"/>
              </a:ext>
            </a:extLst>
          </p:cNvPr>
          <p:cNvSpPr/>
          <p:nvPr/>
        </p:nvSpPr>
        <p:spPr>
          <a:xfrm>
            <a:off x="6775690" y="1799986"/>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cxnSp>
        <p:nvCxnSpPr>
          <p:cNvPr id="26" name="Straight Connector 25">
            <a:extLst>
              <a:ext uri="{FF2B5EF4-FFF2-40B4-BE49-F238E27FC236}">
                <a16:creationId xmlns="" xmlns:a16="http://schemas.microsoft.com/office/drawing/2014/main" id="{9E42E2F7-1B55-0246-A79F-66DE70F6DB26}"/>
              </a:ext>
            </a:extLst>
          </p:cNvPr>
          <p:cNvCxnSpPr>
            <a:cxnSpLocks/>
          </p:cNvCxnSpPr>
          <p:nvPr/>
        </p:nvCxnSpPr>
        <p:spPr>
          <a:xfrm>
            <a:off x="755576" y="915566"/>
            <a:ext cx="0" cy="3744000"/>
          </a:xfrm>
          <a:prstGeom prst="line">
            <a:avLst/>
          </a:prstGeom>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01" name="Rectangle 100">
            <a:extLst>
              <a:ext uri="{FF2B5EF4-FFF2-40B4-BE49-F238E27FC236}">
                <a16:creationId xmlns="" xmlns:a16="http://schemas.microsoft.com/office/drawing/2014/main" id="{8B803917-08C4-B347-AB2A-57446C6406BD}"/>
              </a:ext>
            </a:extLst>
          </p:cNvPr>
          <p:cNvSpPr/>
          <p:nvPr/>
        </p:nvSpPr>
        <p:spPr>
          <a:xfrm>
            <a:off x="2177414" y="4491542"/>
            <a:ext cx="5418921"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smtClean="0">
                <a:solidFill>
                  <a:srgbClr val="000000"/>
                </a:solidFill>
              </a:rPr>
              <a:t>Review/draft updates to UIG user guide ongoing</a:t>
            </a:r>
            <a:endParaRPr lang="en-US" sz="600" dirty="0">
              <a:solidFill>
                <a:srgbClr val="000000"/>
              </a:solidFill>
            </a:endParaRPr>
          </a:p>
        </p:txBody>
      </p:sp>
      <p:sp>
        <p:nvSpPr>
          <p:cNvPr id="102" name="TextBox 101">
            <a:extLst>
              <a:ext uri="{FF2B5EF4-FFF2-40B4-BE49-F238E27FC236}">
                <a16:creationId xmlns="" xmlns:a16="http://schemas.microsoft.com/office/drawing/2014/main" id="{8DE52843-4138-1442-9B64-C4E1D836BDAC}"/>
              </a:ext>
            </a:extLst>
          </p:cNvPr>
          <p:cNvSpPr txBox="1"/>
          <p:nvPr/>
        </p:nvSpPr>
        <p:spPr>
          <a:xfrm>
            <a:off x="7713495" y="4182291"/>
            <a:ext cx="631479" cy="405683"/>
          </a:xfrm>
          <a:prstGeom prst="rect">
            <a:avLst/>
          </a:prstGeom>
          <a:solidFill>
            <a:schemeClr val="accent3">
              <a:lumMod val="40000"/>
              <a:lumOff val="60000"/>
            </a:schemeClr>
          </a:solid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a:t>
            </a:r>
            <a:r>
              <a:rPr lang="en-US" sz="600" dirty="0" smtClean="0">
                <a:solidFill>
                  <a:srgbClr val="000000"/>
                </a:solidFill>
                <a:ea typeface="ＭＳ Ｐゴシック" pitchFamily="34" charset="-128"/>
              </a:rPr>
              <a:t>23/09 Publish UIG Investigation guide V.2 </a:t>
            </a:r>
            <a:endParaRPr lang="en-US" sz="600" dirty="0">
              <a:solidFill>
                <a:srgbClr val="000000"/>
              </a:solidFill>
              <a:ea typeface="ＭＳ Ｐゴシック" pitchFamily="34" charset="-128"/>
            </a:endParaRPr>
          </a:p>
        </p:txBody>
      </p:sp>
      <p:sp>
        <p:nvSpPr>
          <p:cNvPr id="110" name="Diamond 109">
            <a:extLst>
              <a:ext uri="{FF2B5EF4-FFF2-40B4-BE49-F238E27FC236}">
                <a16:creationId xmlns="" xmlns:a16="http://schemas.microsoft.com/office/drawing/2014/main" id="{386EECE8-E9BF-8E4C-B2B2-6087159F6123}"/>
              </a:ext>
            </a:extLst>
          </p:cNvPr>
          <p:cNvSpPr/>
          <p:nvPr/>
        </p:nvSpPr>
        <p:spPr>
          <a:xfrm>
            <a:off x="7668344" y="4608298"/>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11" name="Diamond 110">
            <a:extLst>
              <a:ext uri="{FF2B5EF4-FFF2-40B4-BE49-F238E27FC236}">
                <a16:creationId xmlns="" xmlns:a16="http://schemas.microsoft.com/office/drawing/2014/main" id="{386EECE8-E9BF-8E4C-B2B2-6087159F6123}"/>
              </a:ext>
            </a:extLst>
          </p:cNvPr>
          <p:cNvSpPr/>
          <p:nvPr/>
        </p:nvSpPr>
        <p:spPr>
          <a:xfrm>
            <a:off x="4067944" y="3960226"/>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12" name="TextBox 111">
            <a:extLst>
              <a:ext uri="{FF2B5EF4-FFF2-40B4-BE49-F238E27FC236}">
                <a16:creationId xmlns="" xmlns:a16="http://schemas.microsoft.com/office/drawing/2014/main" id="{8DE52843-4138-1442-9B64-C4E1D836BDAC}"/>
              </a:ext>
            </a:extLst>
          </p:cNvPr>
          <p:cNvSpPr txBox="1"/>
          <p:nvPr/>
        </p:nvSpPr>
        <p:spPr>
          <a:xfrm>
            <a:off x="4228553" y="3939902"/>
            <a:ext cx="631479" cy="313350"/>
          </a:xfrm>
          <a:prstGeom prst="rect">
            <a:avLst/>
          </a:prstGeom>
          <a:solidFill>
            <a:schemeClr val="accent3">
              <a:lumMod val="40000"/>
              <a:lumOff val="60000"/>
            </a:schemeClr>
          </a:solid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a:t>
            </a:r>
            <a:r>
              <a:rPr lang="en-US" sz="600" dirty="0" smtClean="0">
                <a:solidFill>
                  <a:srgbClr val="000000"/>
                </a:solidFill>
                <a:ea typeface="ＭＳ Ｐゴシック" pitchFamily="34" charset="-128"/>
              </a:rPr>
              <a:t>01/07 create close out activity plan</a:t>
            </a:r>
            <a:endParaRPr lang="en-US" sz="600" dirty="0">
              <a:solidFill>
                <a:srgbClr val="000000"/>
              </a:solidFill>
              <a:ea typeface="ＭＳ Ｐゴシック" pitchFamily="34" charset="-128"/>
            </a:endParaRPr>
          </a:p>
        </p:txBody>
      </p:sp>
    </p:spTree>
    <p:extLst>
      <p:ext uri="{BB962C8B-B14F-4D97-AF65-F5344CB8AC3E}">
        <p14:creationId xmlns:p14="http://schemas.microsoft.com/office/powerpoint/2010/main" val="11742164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Down Arrow 56"/>
          <p:cNvSpPr/>
          <p:nvPr/>
        </p:nvSpPr>
        <p:spPr>
          <a:xfrm>
            <a:off x="6012160"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58" name="Rectangle 57"/>
          <p:cNvSpPr/>
          <p:nvPr/>
        </p:nvSpPr>
        <p:spPr>
          <a:xfrm>
            <a:off x="7668344" y="3516625"/>
            <a:ext cx="712126" cy="522141"/>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1</a:t>
            </a:r>
            <a:r>
              <a:rPr lang="en-GB" sz="800" dirty="0" smtClean="0">
                <a:solidFill>
                  <a:prstClr val="white"/>
                </a:solidFill>
              </a:rPr>
              <a:t> CR4868  in progress - TBC</a:t>
            </a:r>
            <a:endParaRPr lang="en-GB" sz="800" dirty="0">
              <a:solidFill>
                <a:prstClr val="white"/>
              </a:solidFill>
            </a:endParaRPr>
          </a:p>
        </p:txBody>
      </p:sp>
      <p:sp>
        <p:nvSpPr>
          <p:cNvPr id="59" name="Down Arrow 58"/>
          <p:cNvSpPr/>
          <p:nvPr/>
        </p:nvSpPr>
        <p:spPr>
          <a:xfrm>
            <a:off x="7668344" y="3217898"/>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54" name="Rectangle 53"/>
          <p:cNvSpPr/>
          <p:nvPr/>
        </p:nvSpPr>
        <p:spPr>
          <a:xfrm>
            <a:off x="5492880" y="3500545"/>
            <a:ext cx="735304" cy="57406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prstClr val="white"/>
                </a:solidFill>
              </a:rPr>
              <a:t>1 ongoing engagement using existing MI</a:t>
            </a:r>
            <a:endParaRPr lang="en-GB" sz="800" dirty="0">
              <a:solidFill>
                <a:prstClr val="white"/>
              </a:solidFill>
            </a:endParaRPr>
          </a:p>
        </p:txBody>
      </p:sp>
      <p:sp>
        <p:nvSpPr>
          <p:cNvPr id="55" name="Down Arrow 54"/>
          <p:cNvSpPr/>
          <p:nvPr/>
        </p:nvSpPr>
        <p:spPr>
          <a:xfrm>
            <a:off x="5564888" y="3201818"/>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0" name="Down Arrow 39"/>
          <p:cNvSpPr/>
          <p:nvPr/>
        </p:nvSpPr>
        <p:spPr>
          <a:xfrm>
            <a:off x="7020272" y="1437625"/>
            <a:ext cx="732784" cy="14041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 name="Title 1"/>
          <p:cNvSpPr>
            <a:spLocks noGrp="1"/>
          </p:cNvSpPr>
          <p:nvPr>
            <p:ph type="title"/>
          </p:nvPr>
        </p:nvSpPr>
        <p:spPr>
          <a:xfrm>
            <a:off x="457200" y="123478"/>
            <a:ext cx="8229600" cy="539940"/>
          </a:xfrm>
        </p:spPr>
        <p:txBody>
          <a:bodyPr>
            <a:normAutofit/>
          </a:bodyPr>
          <a:lstStyle/>
          <a:p>
            <a:r>
              <a:rPr lang="en-GB" dirty="0" smtClean="0"/>
              <a:t>Recommendations - where we are</a:t>
            </a:r>
            <a:endParaRPr lang="en-GB" dirty="0"/>
          </a:p>
        </p:txBody>
      </p:sp>
      <p:sp>
        <p:nvSpPr>
          <p:cNvPr id="24" name="Rectangle 23"/>
          <p:cNvSpPr/>
          <p:nvPr/>
        </p:nvSpPr>
        <p:spPr>
          <a:xfrm>
            <a:off x="4355976" y="1995685"/>
            <a:ext cx="1512168" cy="84609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prstClr val="white"/>
                </a:solidFill>
              </a:rPr>
              <a:t>3 lines MOD –  (3.2.1) = 3 MODS – 1 sponsored Total, 2 sponsored British Gas 0690 &amp; 0691</a:t>
            </a:r>
            <a:endParaRPr lang="en-GB" sz="1100" dirty="0">
              <a:solidFill>
                <a:prstClr val="white"/>
              </a:solidFill>
            </a:endParaRPr>
          </a:p>
        </p:txBody>
      </p:sp>
      <p:sp>
        <p:nvSpPr>
          <p:cNvPr id="33" name="Down Arrow 32"/>
          <p:cNvSpPr/>
          <p:nvPr/>
        </p:nvSpPr>
        <p:spPr>
          <a:xfrm>
            <a:off x="726762" y="1473630"/>
            <a:ext cx="732784" cy="18954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5" name="Down Arrow 34"/>
          <p:cNvSpPr/>
          <p:nvPr/>
        </p:nvSpPr>
        <p:spPr>
          <a:xfrm>
            <a:off x="4703312"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grpSp>
        <p:nvGrpSpPr>
          <p:cNvPr id="5" name="Group 4"/>
          <p:cNvGrpSpPr/>
          <p:nvPr/>
        </p:nvGrpSpPr>
        <p:grpSpPr>
          <a:xfrm>
            <a:off x="604910" y="3405463"/>
            <a:ext cx="4255122" cy="943979"/>
            <a:chOff x="741970" y="2636912"/>
            <a:chExt cx="5265331" cy="1896211"/>
          </a:xfrm>
        </p:grpSpPr>
        <p:sp>
          <p:nvSpPr>
            <p:cNvPr id="22" name="Rectangle 21"/>
            <p:cNvSpPr/>
            <p:nvPr/>
          </p:nvSpPr>
          <p:spPr>
            <a:xfrm>
              <a:off x="741970" y="2636912"/>
              <a:ext cx="5265331" cy="6720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prstClr val="white"/>
                  </a:solidFill>
                </a:rPr>
                <a:t>25 Future review</a:t>
              </a:r>
              <a:endParaRPr lang="en-GB" dirty="0">
                <a:solidFill>
                  <a:prstClr val="white"/>
                </a:solidFill>
              </a:endParaRPr>
            </a:p>
          </p:txBody>
        </p:sp>
        <p:sp>
          <p:nvSpPr>
            <p:cNvPr id="27" name="Rectangle 26"/>
            <p:cNvSpPr/>
            <p:nvPr/>
          </p:nvSpPr>
          <p:spPr>
            <a:xfrm>
              <a:off x="1008376" y="3909054"/>
              <a:ext cx="792088" cy="62406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prstClr val="white"/>
                  </a:solidFill>
                </a:rPr>
                <a:t>4 review May</a:t>
              </a:r>
              <a:endParaRPr lang="en-GB" sz="800" dirty="0">
                <a:solidFill>
                  <a:prstClr val="white"/>
                </a:solidFill>
              </a:endParaRPr>
            </a:p>
          </p:txBody>
        </p:sp>
        <p:sp>
          <p:nvSpPr>
            <p:cNvPr id="29" name="Down Arrow 28"/>
            <p:cNvSpPr/>
            <p:nvPr/>
          </p:nvSpPr>
          <p:spPr>
            <a:xfrm>
              <a:off x="998533" y="3308988"/>
              <a:ext cx="732784" cy="6720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4" name="Rectangle 33"/>
            <p:cNvSpPr/>
            <p:nvPr/>
          </p:nvSpPr>
          <p:spPr>
            <a:xfrm>
              <a:off x="1800464" y="3909054"/>
              <a:ext cx="792088" cy="62406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prstClr val="white"/>
                  </a:solidFill>
                </a:rPr>
                <a:t>2 review June</a:t>
              </a:r>
              <a:endParaRPr lang="en-GB" sz="800" dirty="0">
                <a:solidFill>
                  <a:prstClr val="white"/>
                </a:solidFill>
              </a:endParaRPr>
            </a:p>
          </p:txBody>
        </p:sp>
        <p:sp>
          <p:nvSpPr>
            <p:cNvPr id="41" name="Down Arrow 40"/>
            <p:cNvSpPr/>
            <p:nvPr/>
          </p:nvSpPr>
          <p:spPr>
            <a:xfrm>
              <a:off x="1800464" y="3308988"/>
              <a:ext cx="732784" cy="6720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5" name="Rectangle 44"/>
            <p:cNvSpPr/>
            <p:nvPr/>
          </p:nvSpPr>
          <p:spPr>
            <a:xfrm>
              <a:off x="2602395" y="3909054"/>
              <a:ext cx="890248" cy="62406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6</a:t>
              </a:r>
              <a:r>
                <a:rPr lang="en-GB" sz="800" dirty="0" smtClean="0">
                  <a:solidFill>
                    <a:prstClr val="white"/>
                  </a:solidFill>
                </a:rPr>
                <a:t> review </a:t>
              </a:r>
              <a:r>
                <a:rPr lang="en-GB" sz="800" dirty="0">
                  <a:solidFill>
                    <a:prstClr val="white"/>
                  </a:solidFill>
                </a:rPr>
                <a:t> </a:t>
              </a:r>
              <a:r>
                <a:rPr lang="en-GB" sz="800" dirty="0" smtClean="0">
                  <a:solidFill>
                    <a:prstClr val="white"/>
                  </a:solidFill>
                </a:rPr>
                <a:t>July</a:t>
              </a:r>
              <a:endParaRPr lang="en-GB" sz="800" dirty="0">
                <a:solidFill>
                  <a:prstClr val="white"/>
                </a:solidFill>
              </a:endParaRPr>
            </a:p>
          </p:txBody>
        </p:sp>
        <p:sp>
          <p:nvSpPr>
            <p:cNvPr id="46" name="Down Arrow 45"/>
            <p:cNvSpPr/>
            <p:nvPr/>
          </p:nvSpPr>
          <p:spPr>
            <a:xfrm>
              <a:off x="2602395" y="3308988"/>
              <a:ext cx="732784" cy="6720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7" name="Rectangle 46"/>
            <p:cNvSpPr/>
            <p:nvPr/>
          </p:nvSpPr>
          <p:spPr>
            <a:xfrm>
              <a:off x="3493429" y="3909054"/>
              <a:ext cx="801931" cy="62406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4</a:t>
              </a:r>
              <a:r>
                <a:rPr lang="en-GB" sz="800" dirty="0" smtClean="0">
                  <a:solidFill>
                    <a:prstClr val="white"/>
                  </a:solidFill>
                </a:rPr>
                <a:t> review August</a:t>
              </a:r>
              <a:endParaRPr lang="en-GB" sz="900" dirty="0">
                <a:solidFill>
                  <a:prstClr val="white"/>
                </a:solidFill>
              </a:endParaRPr>
            </a:p>
          </p:txBody>
        </p:sp>
        <p:sp>
          <p:nvSpPr>
            <p:cNvPr id="48" name="Down Arrow 47"/>
            <p:cNvSpPr/>
            <p:nvPr/>
          </p:nvSpPr>
          <p:spPr>
            <a:xfrm>
              <a:off x="3404326" y="3308988"/>
              <a:ext cx="732784" cy="6720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grpSp>
      <p:sp>
        <p:nvSpPr>
          <p:cNvPr id="30" name="Rectangle 29"/>
          <p:cNvSpPr/>
          <p:nvPr/>
        </p:nvSpPr>
        <p:spPr>
          <a:xfrm>
            <a:off x="1331641" y="1995477"/>
            <a:ext cx="1266171" cy="1008321"/>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prstClr val="white"/>
                </a:solidFill>
              </a:rPr>
              <a:t>6 lines PAC /Xoserve – covered under existing changes 4876 &amp; 4795. 4 with Xoserve</a:t>
            </a:r>
            <a:endParaRPr lang="en-GB" sz="1100" dirty="0">
              <a:solidFill>
                <a:prstClr val="white"/>
              </a:solidFill>
            </a:endParaRPr>
          </a:p>
        </p:txBody>
      </p:sp>
      <p:sp>
        <p:nvSpPr>
          <p:cNvPr id="32" name="Down Arrow 31"/>
          <p:cNvSpPr/>
          <p:nvPr/>
        </p:nvSpPr>
        <p:spPr>
          <a:xfrm>
            <a:off x="1619668"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8" name="Rectangle 37"/>
          <p:cNvSpPr/>
          <p:nvPr/>
        </p:nvSpPr>
        <p:spPr>
          <a:xfrm>
            <a:off x="2597812" y="1995477"/>
            <a:ext cx="878733" cy="68428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prstClr val="white"/>
                </a:solidFill>
              </a:rPr>
              <a:t>3 </a:t>
            </a:r>
            <a:r>
              <a:rPr lang="en-GB" sz="1100" dirty="0" smtClean="0">
                <a:solidFill>
                  <a:prstClr val="white"/>
                </a:solidFill>
              </a:rPr>
              <a:t>lines MOD 0681 – EON</a:t>
            </a:r>
          </a:p>
        </p:txBody>
      </p:sp>
      <p:sp>
        <p:nvSpPr>
          <p:cNvPr id="39" name="Down Arrow 38"/>
          <p:cNvSpPr/>
          <p:nvPr/>
        </p:nvSpPr>
        <p:spPr>
          <a:xfrm>
            <a:off x="2627784"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3" name="Rectangle 42"/>
          <p:cNvSpPr/>
          <p:nvPr/>
        </p:nvSpPr>
        <p:spPr>
          <a:xfrm>
            <a:off x="7760389" y="1492254"/>
            <a:ext cx="1276107" cy="207128"/>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prstClr val="white"/>
                </a:solidFill>
              </a:rPr>
              <a:t>43 CLOSED</a:t>
            </a:r>
            <a:endParaRPr lang="en-GB" sz="1100" dirty="0">
              <a:solidFill>
                <a:prstClr val="white"/>
              </a:solidFill>
            </a:endParaRPr>
          </a:p>
        </p:txBody>
      </p:sp>
      <p:sp>
        <p:nvSpPr>
          <p:cNvPr id="6" name="TextBox 5"/>
          <p:cNvSpPr txBox="1"/>
          <p:nvPr/>
        </p:nvSpPr>
        <p:spPr>
          <a:xfrm>
            <a:off x="7674696" y="4659982"/>
            <a:ext cx="929752" cy="246221"/>
          </a:xfrm>
          <a:prstGeom prst="rect">
            <a:avLst/>
          </a:prstGeom>
          <a:noFill/>
        </p:spPr>
        <p:txBody>
          <a:bodyPr wrap="square" rtlCol="0">
            <a:spAutoFit/>
          </a:bodyPr>
          <a:lstStyle/>
          <a:p>
            <a:r>
              <a:rPr lang="en-GB" sz="1000" dirty="0">
                <a:solidFill>
                  <a:prstClr val="black"/>
                </a:solidFill>
              </a:rPr>
              <a:t>As at </a:t>
            </a:r>
            <a:r>
              <a:rPr lang="en-GB" sz="1000" dirty="0" smtClean="0">
                <a:solidFill>
                  <a:prstClr val="black"/>
                </a:solidFill>
              </a:rPr>
              <a:t>30</a:t>
            </a:r>
            <a:r>
              <a:rPr lang="en-GB" sz="1000" dirty="0" smtClean="0">
                <a:solidFill>
                  <a:prstClr val="black"/>
                </a:solidFill>
              </a:rPr>
              <a:t>/4/19</a:t>
            </a:r>
            <a:endParaRPr lang="en-GB" sz="1000" dirty="0">
              <a:solidFill>
                <a:prstClr val="black"/>
              </a:solidFill>
            </a:endParaRPr>
          </a:p>
        </p:txBody>
      </p:sp>
      <p:sp>
        <p:nvSpPr>
          <p:cNvPr id="51" name="Rectangle 50"/>
          <p:cNvSpPr/>
          <p:nvPr/>
        </p:nvSpPr>
        <p:spPr>
          <a:xfrm>
            <a:off x="3476544" y="1995687"/>
            <a:ext cx="907372" cy="123467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prstClr val="white"/>
                </a:solidFill>
              </a:rPr>
              <a:t>9 lines MOD – Scottish Power (12.2) = 1 MOD – sponsored</a:t>
            </a:r>
            <a:endParaRPr lang="en-GB" sz="1100" dirty="0">
              <a:solidFill>
                <a:prstClr val="white"/>
              </a:solidFill>
            </a:endParaRPr>
          </a:p>
        </p:txBody>
      </p:sp>
      <p:sp>
        <p:nvSpPr>
          <p:cNvPr id="52" name="Down Arrow 51"/>
          <p:cNvSpPr/>
          <p:nvPr/>
        </p:nvSpPr>
        <p:spPr>
          <a:xfrm>
            <a:off x="3563888"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 name="Bent Arrow 3"/>
          <p:cNvSpPr/>
          <p:nvPr/>
        </p:nvSpPr>
        <p:spPr>
          <a:xfrm rot="5400000">
            <a:off x="7854275" y="1117163"/>
            <a:ext cx="389390" cy="28803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3" name="Rectangle 52"/>
          <p:cNvSpPr/>
          <p:nvPr/>
        </p:nvSpPr>
        <p:spPr>
          <a:xfrm>
            <a:off x="5292080" y="2895786"/>
            <a:ext cx="3308322" cy="3345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white"/>
                </a:solidFill>
              </a:rPr>
              <a:t>3</a:t>
            </a:r>
            <a:r>
              <a:rPr lang="en-GB" dirty="0" smtClean="0">
                <a:solidFill>
                  <a:prstClr val="white"/>
                </a:solidFill>
              </a:rPr>
              <a:t> In progress</a:t>
            </a:r>
            <a:endParaRPr lang="en-GB" dirty="0">
              <a:solidFill>
                <a:prstClr val="white"/>
              </a:solidFill>
            </a:endParaRPr>
          </a:p>
        </p:txBody>
      </p:sp>
      <p:sp>
        <p:nvSpPr>
          <p:cNvPr id="7" name="TextBox 6"/>
          <p:cNvSpPr txBox="1"/>
          <p:nvPr/>
        </p:nvSpPr>
        <p:spPr>
          <a:xfrm>
            <a:off x="145864" y="4515967"/>
            <a:ext cx="7034553" cy="600164"/>
          </a:xfrm>
          <a:prstGeom prst="rect">
            <a:avLst/>
          </a:prstGeom>
          <a:noFill/>
        </p:spPr>
        <p:txBody>
          <a:bodyPr wrap="square" rtlCol="0">
            <a:spAutoFit/>
          </a:bodyPr>
          <a:lstStyle/>
          <a:p>
            <a:r>
              <a:rPr lang="en-GB" sz="1100" dirty="0" smtClean="0"/>
              <a:t>All future reviews include non task force related changes that are pending, defects with planned resolution dates, other options which may be considered if engagement/PAC reporting does not deliver results. (PAC can look to deliver these when PAC reporting is updated).</a:t>
            </a:r>
            <a:endParaRPr lang="en-GB" sz="1100" dirty="0"/>
          </a:p>
        </p:txBody>
      </p:sp>
      <p:sp>
        <p:nvSpPr>
          <p:cNvPr id="42" name="Rectangle 41"/>
          <p:cNvSpPr/>
          <p:nvPr/>
        </p:nvSpPr>
        <p:spPr>
          <a:xfrm>
            <a:off x="7760390" y="1710346"/>
            <a:ext cx="1276107" cy="20712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prstClr val="white"/>
                </a:solidFill>
              </a:rPr>
              <a:t>11 do nothing</a:t>
            </a:r>
            <a:endParaRPr lang="en-GB" sz="1100" dirty="0">
              <a:solidFill>
                <a:prstClr val="white"/>
              </a:solidFill>
            </a:endParaRPr>
          </a:p>
        </p:txBody>
      </p:sp>
      <p:sp>
        <p:nvSpPr>
          <p:cNvPr id="44" name="Rectangle 43"/>
          <p:cNvSpPr/>
          <p:nvPr/>
        </p:nvSpPr>
        <p:spPr>
          <a:xfrm>
            <a:off x="7760390" y="1928437"/>
            <a:ext cx="1276107" cy="20712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prstClr val="white"/>
                </a:solidFill>
              </a:rPr>
              <a:t>2</a:t>
            </a:r>
            <a:r>
              <a:rPr lang="en-GB" sz="1100" dirty="0" smtClean="0">
                <a:solidFill>
                  <a:prstClr val="white"/>
                </a:solidFill>
              </a:rPr>
              <a:t> BAU</a:t>
            </a:r>
            <a:endParaRPr lang="en-GB" sz="1100" dirty="0">
              <a:solidFill>
                <a:prstClr val="white"/>
              </a:solidFill>
            </a:endParaRPr>
          </a:p>
        </p:txBody>
      </p:sp>
      <p:sp>
        <p:nvSpPr>
          <p:cNvPr id="49" name="Rectangle 48"/>
          <p:cNvSpPr/>
          <p:nvPr/>
        </p:nvSpPr>
        <p:spPr>
          <a:xfrm>
            <a:off x="7760390" y="2146529"/>
            <a:ext cx="1276107" cy="20712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prstClr val="white"/>
                </a:solidFill>
              </a:rPr>
              <a:t>7 completed</a:t>
            </a:r>
            <a:endParaRPr lang="en-GB" sz="1100" dirty="0">
              <a:solidFill>
                <a:prstClr val="white"/>
              </a:solidFill>
            </a:endParaRPr>
          </a:p>
        </p:txBody>
      </p:sp>
      <p:sp>
        <p:nvSpPr>
          <p:cNvPr id="50" name="Rectangle 49"/>
          <p:cNvSpPr/>
          <p:nvPr/>
        </p:nvSpPr>
        <p:spPr>
          <a:xfrm>
            <a:off x="7760390" y="2364622"/>
            <a:ext cx="1276107" cy="47715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prstClr val="white"/>
                </a:solidFill>
              </a:rPr>
              <a:t>23 other options progressed</a:t>
            </a:r>
            <a:endParaRPr lang="en-GB" sz="1100" dirty="0">
              <a:solidFill>
                <a:prstClr val="white"/>
              </a:solidFill>
            </a:endParaRPr>
          </a:p>
        </p:txBody>
      </p:sp>
      <p:sp>
        <p:nvSpPr>
          <p:cNvPr id="64" name="Rectangle 63"/>
          <p:cNvSpPr/>
          <p:nvPr/>
        </p:nvSpPr>
        <p:spPr>
          <a:xfrm>
            <a:off x="3449288" y="4038766"/>
            <a:ext cx="690664" cy="31067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prstClr val="white"/>
                </a:solidFill>
              </a:rPr>
              <a:t>5 review November</a:t>
            </a:r>
            <a:endParaRPr lang="en-GB" sz="900" dirty="0">
              <a:solidFill>
                <a:prstClr val="white"/>
              </a:solidFill>
            </a:endParaRPr>
          </a:p>
        </p:txBody>
      </p:sp>
      <p:sp>
        <p:nvSpPr>
          <p:cNvPr id="65" name="Down Arrow 64"/>
          <p:cNvSpPr/>
          <p:nvPr/>
        </p:nvSpPr>
        <p:spPr>
          <a:xfrm>
            <a:off x="3377280" y="3740039"/>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66" name="Rectangle 65"/>
          <p:cNvSpPr/>
          <p:nvPr/>
        </p:nvSpPr>
        <p:spPr>
          <a:xfrm>
            <a:off x="4131888" y="4038766"/>
            <a:ext cx="728144" cy="31067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prstClr val="white"/>
                </a:solidFill>
              </a:rPr>
              <a:t>4 review December</a:t>
            </a:r>
            <a:endParaRPr lang="en-GB" sz="900" dirty="0">
              <a:solidFill>
                <a:prstClr val="white"/>
              </a:solidFill>
            </a:endParaRPr>
          </a:p>
        </p:txBody>
      </p:sp>
      <p:sp>
        <p:nvSpPr>
          <p:cNvPr id="67" name="Down Arrow 66"/>
          <p:cNvSpPr/>
          <p:nvPr/>
        </p:nvSpPr>
        <p:spPr>
          <a:xfrm>
            <a:off x="3987872" y="3740039"/>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0" name="Rectangle 19"/>
          <p:cNvSpPr/>
          <p:nvPr/>
        </p:nvSpPr>
        <p:spPr>
          <a:xfrm>
            <a:off x="251520" y="1005459"/>
            <a:ext cx="7645650" cy="4681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prstClr val="white"/>
                </a:solidFill>
              </a:rPr>
              <a:t>14 </a:t>
            </a:r>
            <a:r>
              <a:rPr lang="en-GB" dirty="0">
                <a:solidFill>
                  <a:prstClr val="white"/>
                </a:solidFill>
              </a:rPr>
              <a:t>finding &amp; recommendations = </a:t>
            </a:r>
            <a:r>
              <a:rPr lang="en-GB" dirty="0" smtClean="0">
                <a:solidFill>
                  <a:prstClr val="white"/>
                </a:solidFill>
              </a:rPr>
              <a:t>95 </a:t>
            </a:r>
            <a:r>
              <a:rPr lang="en-GB" dirty="0">
                <a:solidFill>
                  <a:prstClr val="white"/>
                </a:solidFill>
              </a:rPr>
              <a:t>recommendation lines</a:t>
            </a:r>
          </a:p>
        </p:txBody>
      </p:sp>
      <p:sp>
        <p:nvSpPr>
          <p:cNvPr id="61" name="Rectangle 60"/>
          <p:cNvSpPr/>
          <p:nvPr/>
        </p:nvSpPr>
        <p:spPr>
          <a:xfrm>
            <a:off x="5868145" y="1977684"/>
            <a:ext cx="1078097" cy="68428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prstClr val="white"/>
                </a:solidFill>
              </a:rPr>
              <a:t>3 lines Xoserve drafted MODs 3.2.5</a:t>
            </a:r>
          </a:p>
        </p:txBody>
      </p:sp>
      <p:sp>
        <p:nvSpPr>
          <p:cNvPr id="60" name="Rectangle 59"/>
          <p:cNvSpPr/>
          <p:nvPr/>
        </p:nvSpPr>
        <p:spPr>
          <a:xfrm>
            <a:off x="6500992" y="3518549"/>
            <a:ext cx="735304" cy="520217"/>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prstClr val="white"/>
                </a:solidFill>
              </a:rPr>
              <a:t>1 ongoing 3.2.5 option 3</a:t>
            </a:r>
            <a:endParaRPr lang="en-GB" sz="800" dirty="0">
              <a:solidFill>
                <a:prstClr val="white"/>
              </a:solidFill>
            </a:endParaRPr>
          </a:p>
        </p:txBody>
      </p:sp>
      <p:sp>
        <p:nvSpPr>
          <p:cNvPr id="62" name="Down Arrow 61"/>
          <p:cNvSpPr/>
          <p:nvPr/>
        </p:nvSpPr>
        <p:spPr>
          <a:xfrm>
            <a:off x="6573000" y="3219822"/>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Tree>
    <p:extLst>
      <p:ext uri="{BB962C8B-B14F-4D97-AF65-F5344CB8AC3E}">
        <p14:creationId xmlns:p14="http://schemas.microsoft.com/office/powerpoint/2010/main" val="11206515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 Of Task Force Funding</a:t>
            </a:r>
          </a:p>
        </p:txBody>
      </p:sp>
      <p:sp>
        <p:nvSpPr>
          <p:cNvPr id="3" name="TextBox 2"/>
          <p:cNvSpPr txBox="1"/>
          <p:nvPr/>
        </p:nvSpPr>
        <p:spPr>
          <a:xfrm>
            <a:off x="611560" y="987574"/>
            <a:ext cx="7344816" cy="369332"/>
          </a:xfrm>
          <a:prstGeom prst="rect">
            <a:avLst/>
          </a:prstGeom>
          <a:noFill/>
        </p:spPr>
        <p:txBody>
          <a:bodyPr wrap="square" rtlCol="0">
            <a:spAutoFit/>
          </a:bodyPr>
          <a:lstStyle/>
          <a:p>
            <a:r>
              <a:rPr lang="en-GB" dirty="0" smtClean="0">
                <a:solidFill>
                  <a:srgbClr val="FF0000"/>
                </a:solidFill>
              </a:rPr>
              <a:t>TO BE PROVIDED REAL TIME ON THE DAY AND WALKED IN</a:t>
            </a:r>
            <a:endParaRPr lang="en-GB" dirty="0">
              <a:solidFill>
                <a:srgbClr val="FF0000"/>
              </a:solidFill>
            </a:endParaRPr>
          </a:p>
        </p:txBody>
      </p:sp>
    </p:spTree>
    <p:extLst>
      <p:ext uri="{BB962C8B-B14F-4D97-AF65-F5344CB8AC3E}">
        <p14:creationId xmlns:p14="http://schemas.microsoft.com/office/powerpoint/2010/main" val="981284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Task Force Next Steps</a:t>
            </a:r>
          </a:p>
        </p:txBody>
      </p:sp>
      <p:sp>
        <p:nvSpPr>
          <p:cNvPr id="3" name="Content Placeholder 2"/>
          <p:cNvSpPr>
            <a:spLocks noGrp="1"/>
          </p:cNvSpPr>
          <p:nvPr>
            <p:ph idx="1"/>
          </p:nvPr>
        </p:nvSpPr>
        <p:spPr>
          <a:xfrm>
            <a:off x="457200" y="843558"/>
            <a:ext cx="8229600" cy="3888432"/>
          </a:xfrm>
        </p:spPr>
        <p:txBody>
          <a:bodyPr vert="horz" lIns="91440" tIns="45720" rIns="91440" bIns="45720" rtlCol="0" anchor="t">
            <a:normAutofit fontScale="92500"/>
          </a:bodyPr>
          <a:lstStyle/>
          <a:p>
            <a:r>
              <a:rPr lang="en-GB" sz="1600" dirty="0"/>
              <a:t>Use the UNC UIG Work Group as the mechanism to </a:t>
            </a:r>
            <a:r>
              <a:rPr lang="en-GB" sz="1600" b="1" dirty="0"/>
              <a:t>share progress </a:t>
            </a:r>
            <a:r>
              <a:rPr lang="en-GB" sz="1600" dirty="0"/>
              <a:t>on all recommendations where options residing with Xoserve.</a:t>
            </a:r>
          </a:p>
          <a:p>
            <a:r>
              <a:rPr lang="en-GB" sz="1600" dirty="0"/>
              <a:t>Provide updates to the “</a:t>
            </a:r>
            <a:r>
              <a:rPr lang="en-GB" sz="1600" b="1" dirty="0"/>
              <a:t>Recommendation Tracker</a:t>
            </a:r>
            <a:r>
              <a:rPr lang="en-GB" sz="1600" dirty="0"/>
              <a:t>” in line with UNC UIG Work Group timescales.</a:t>
            </a:r>
          </a:p>
          <a:p>
            <a:r>
              <a:rPr lang="en-GB" sz="1600" b="1" dirty="0"/>
              <a:t>Continue analysis </a:t>
            </a:r>
            <a:r>
              <a:rPr lang="en-GB" sz="1600" dirty="0"/>
              <a:t>on investigation lines &amp; publish investigation tracker updates fortnightly.</a:t>
            </a:r>
          </a:p>
          <a:p>
            <a:r>
              <a:rPr lang="en-GB" sz="1600" b="1" dirty="0"/>
              <a:t>Publish any new findings/recommendations </a:t>
            </a:r>
            <a:r>
              <a:rPr lang="en-GB" sz="1600" dirty="0"/>
              <a:t>drawn from investigation lines which are currently “work in progress” when completed.</a:t>
            </a:r>
          </a:p>
          <a:p>
            <a:r>
              <a:rPr lang="en-GB" sz="1600" b="1" dirty="0" smtClean="0">
                <a:latin typeface="Arial"/>
                <a:cs typeface="Arial"/>
              </a:rPr>
              <a:t>Engage with customers to find sponsors </a:t>
            </a:r>
            <a:r>
              <a:rPr lang="en-GB" sz="1600" dirty="0" smtClean="0">
                <a:latin typeface="Arial"/>
                <a:cs typeface="Arial"/>
              </a:rPr>
              <a:t>for draft Modifications in line with re</a:t>
            </a:r>
            <a:r>
              <a:rPr lang="en-GB" sz="1600" dirty="0" smtClean="0">
                <a:latin typeface="Arial"/>
                <a:cs typeface="Arial"/>
              </a:rPr>
              <a:t>commendation </a:t>
            </a:r>
            <a:r>
              <a:rPr lang="en-GB" sz="1600" dirty="0">
                <a:latin typeface="Arial"/>
                <a:cs typeface="Arial"/>
              </a:rPr>
              <a:t>options for 3.2.5 Inaccurate or out of date AQs –</a:t>
            </a:r>
            <a:r>
              <a:rPr lang="en-GB" sz="1600" b="1" dirty="0">
                <a:latin typeface="Arial"/>
                <a:cs typeface="Arial"/>
              </a:rPr>
              <a:t> </a:t>
            </a:r>
            <a:r>
              <a:rPr lang="en-GB" sz="1600" dirty="0">
                <a:latin typeface="Arial"/>
                <a:cs typeface="Arial"/>
              </a:rPr>
              <a:t>impact of rolling </a:t>
            </a:r>
            <a:r>
              <a:rPr lang="en-GB" sz="1600" dirty="0" smtClean="0">
                <a:latin typeface="Arial"/>
                <a:cs typeface="Arial"/>
              </a:rPr>
              <a:t>AQ.</a:t>
            </a:r>
            <a:endParaRPr lang="en-GB" sz="1600" dirty="0">
              <a:latin typeface="Arial"/>
              <a:cs typeface="Arial"/>
            </a:endParaRPr>
          </a:p>
          <a:p>
            <a:r>
              <a:rPr lang="en-GB" sz="1600" dirty="0"/>
              <a:t>Continue the </a:t>
            </a:r>
            <a:r>
              <a:rPr lang="en-GB" sz="1600" b="1" dirty="0"/>
              <a:t>customer engagement</a:t>
            </a:r>
            <a:r>
              <a:rPr lang="en-GB" sz="1600" dirty="0"/>
              <a:t>, progress the  </a:t>
            </a:r>
            <a:r>
              <a:rPr lang="en-GB" sz="1600" b="1" dirty="0"/>
              <a:t>CPs</a:t>
            </a:r>
            <a:r>
              <a:rPr lang="en-GB" sz="1600" dirty="0"/>
              <a:t> &amp; </a:t>
            </a:r>
            <a:r>
              <a:rPr lang="en-GB" sz="1600" b="1" dirty="0"/>
              <a:t>CRs</a:t>
            </a:r>
            <a:r>
              <a:rPr lang="en-GB" sz="1600" dirty="0"/>
              <a:t> raised to support the recommendation options agreed at 28</a:t>
            </a:r>
            <a:r>
              <a:rPr lang="en-GB" sz="1600" baseline="30000" dirty="0"/>
              <a:t>th</a:t>
            </a:r>
            <a:r>
              <a:rPr lang="en-GB" sz="1600" dirty="0"/>
              <a:t> January UIG-Recommendation session.</a:t>
            </a:r>
          </a:p>
          <a:p>
            <a:r>
              <a:rPr lang="en-GB" sz="1600" b="1" dirty="0"/>
              <a:t>Supporting MOD development </a:t>
            </a:r>
            <a:r>
              <a:rPr lang="en-GB" sz="1600" dirty="0" smtClean="0"/>
              <a:t>to </a:t>
            </a:r>
            <a:r>
              <a:rPr lang="en-GB" sz="1600" dirty="0"/>
              <a:t>progress </a:t>
            </a:r>
            <a:r>
              <a:rPr lang="en-GB" sz="1600" dirty="0" smtClean="0"/>
              <a:t>all </a:t>
            </a:r>
            <a:r>
              <a:rPr lang="en-GB" sz="1600" dirty="0" smtClean="0"/>
              <a:t>sponsored and draft </a:t>
            </a:r>
            <a:r>
              <a:rPr lang="en-GB" sz="1600" dirty="0" smtClean="0"/>
              <a:t>modifications.</a:t>
            </a:r>
            <a:endParaRPr lang="en-GB" sz="1600" dirty="0"/>
          </a:p>
          <a:p>
            <a:r>
              <a:rPr lang="en-GB" sz="1600" b="1" dirty="0"/>
              <a:t>Continue </a:t>
            </a:r>
            <a:r>
              <a:rPr lang="en-GB" sz="1600" dirty="0"/>
              <a:t>the development of existing non Task Force changes 4876 &amp; 4795 to support the</a:t>
            </a:r>
            <a:r>
              <a:rPr lang="en-GB" sz="1600" b="1" dirty="0"/>
              <a:t> PAC report recommendations.</a:t>
            </a:r>
            <a:endParaRPr lang="en-GB" sz="1600" dirty="0"/>
          </a:p>
        </p:txBody>
      </p:sp>
    </p:spTree>
    <p:extLst>
      <p:ext uri="{BB962C8B-B14F-4D97-AF65-F5344CB8AC3E}">
        <p14:creationId xmlns:p14="http://schemas.microsoft.com/office/powerpoint/2010/main" val="24646779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A9D4E94D94ABB48A35A572EF9A60258" ma:contentTypeVersion="10" ma:contentTypeDescription="Create a new document." ma:contentTypeScope="" ma:versionID="258bf23aee0806eb12ff8426427e7c82">
  <xsd:schema xmlns:xsd="http://www.w3.org/2001/XMLSchema" xmlns:xs="http://www.w3.org/2001/XMLSchema" xmlns:p="http://schemas.microsoft.com/office/2006/metadata/properties" xmlns:ns2="5844fa40-a696-4ac9-bd38-c0330d295109" xmlns:ns3="c78a4dae-5fc0-4ed3-ad80-da51122ab114" targetNamespace="http://schemas.microsoft.com/office/2006/metadata/properties" ma:root="true" ma:fieldsID="c8dde2d04d648a22d8f791b223ed7057" ns2:_="" ns3:_="">
    <xsd:import namespace="5844fa40-a696-4ac9-bd38-c0330d295109"/>
    <xsd:import namespace="c78a4dae-5fc0-4ed3-ad80-da51122ab114"/>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3:SharedWithUsers" minOccurs="0"/>
                <xsd:element ref="ns3:SharedWithDetails" minOccurs="0"/>
                <xsd:element ref="ns2:MediaServiceAutoTags" minOccurs="0"/>
                <xsd:element ref="ns2:MediaServiceOCR"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44fa40-a696-4ac9-bd38-c0330d2951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8a4dae-5fc0-4ed3-ad80-da51122ab1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B2E31-4703-4F4D-BB47-74A8364BAC36}">
  <ds:schemaRefs>
    <ds:schemaRef ds:uri="http://purl.org/dc/dcmitype/"/>
    <ds:schemaRef ds:uri="http://www.w3.org/XML/1998/namespace"/>
    <ds:schemaRef ds:uri="http://purl.org/dc/terms/"/>
    <ds:schemaRef ds:uri="5844fa40-a696-4ac9-bd38-c0330d295109"/>
    <ds:schemaRef ds:uri="http://purl.org/dc/elements/1.1/"/>
    <ds:schemaRef ds:uri="c78a4dae-5fc0-4ed3-ad80-da51122ab114"/>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D796A4FC-DDA6-41AE-8264-071069CB95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44fa40-a696-4ac9-bd38-c0330d295109"/>
    <ds:schemaRef ds:uri="c78a4dae-5fc0-4ed3-ad80-da51122ab1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23165</TotalTime>
  <Words>1318</Words>
  <Application>Microsoft Office PowerPoint</Application>
  <PresentationFormat>On-screen Show (16:9)</PresentationFormat>
  <Paragraphs>251</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Office Theme</vt:lpstr>
      <vt:lpstr>xoserve templates</vt:lpstr>
      <vt:lpstr>UIG Task Force Progress Report</vt:lpstr>
      <vt:lpstr>Background</vt:lpstr>
      <vt:lpstr>UIG Task Force: Dashboard</vt:lpstr>
      <vt:lpstr>Plan on Page new</vt:lpstr>
      <vt:lpstr>Recommendations - where we are</vt:lpstr>
      <vt:lpstr>Overview Of Task Force Funding</vt:lpstr>
      <vt:lpstr>Task Force Next Steps</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National Grid</cp:lastModifiedBy>
  <cp:revision>165</cp:revision>
  <cp:lastPrinted>2019-04-01T09:05:35Z</cp:lastPrinted>
  <dcterms:created xsi:type="dcterms:W3CDTF">2018-09-02T17:12:15Z</dcterms:created>
  <dcterms:modified xsi:type="dcterms:W3CDTF">2019-04-30T10:48:12Z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1859066211</vt:i4>
  </property>
  <property fmtid="{D5CDD505-2E9C-101B-9397-08002B2CF9AE}" pid="3" name="_NewReviewCycle">
    <vt:lpwstr/>
  </property>
  <property fmtid="{D5CDD505-2E9C-101B-9397-08002B2CF9AE}" pid="4" name="_EmailSubject">
    <vt:lpwstr>ChMC Meeting Documents - Sections 8 and 9</vt:lpwstr>
  </property>
  <property fmtid="{D5CDD505-2E9C-101B-9397-08002B2CF9AE}" pid="5" name="_AuthorEmail">
    <vt:lpwstr>Richard.Johnson@Xoserve.com</vt:lpwstr>
  </property>
  <property fmtid="{D5CDD505-2E9C-101B-9397-08002B2CF9AE}" pid="6" name="_AuthorEmailDisplayName">
    <vt:lpwstr>Johnson, Richard</vt:lpwstr>
  </property>
  <property fmtid="{D5CDD505-2E9C-101B-9397-08002B2CF9AE}" pid="7" name="_PreviousAdHocReviewCycleID">
    <vt:i4>1438235381</vt:i4>
  </property>
  <property fmtid="{D5CDD505-2E9C-101B-9397-08002B2CF9AE}" pid="8" name="ContentTypeId">
    <vt:lpwstr>0x0101002A9D4E94D94ABB48A35A572EF9A60258</vt:lpwstr>
  </property>
</Properties>
</file>