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6.xml" ContentType="application/vnd.openxmlformats-officedocument.drawingml.chart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4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65" r:id="rId2"/>
  </p:sldMasterIdLst>
  <p:notesMasterIdLst>
    <p:notesMasterId r:id="rId11"/>
  </p:notesMasterIdLst>
  <p:sldIdLst>
    <p:sldId id="341" r:id="rId3"/>
    <p:sldId id="415" r:id="rId4"/>
    <p:sldId id="416" r:id="rId5"/>
    <p:sldId id="417" r:id="rId6"/>
    <p:sldId id="418" r:id="rId7"/>
    <p:sldId id="420" r:id="rId8"/>
    <p:sldId id="419" r:id="rId9"/>
    <p:sldId id="412" r:id="rId1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/>
              <a:t>Monthly</a:t>
            </a:r>
            <a:r>
              <a:rPr lang="en-GB" baseline="0"/>
              <a:t> Breakdown of Invoices Due</a:t>
            </a:r>
            <a:endParaRPr lang="en-GB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75744752069319"/>
          <c:y val="0.15821810383458165"/>
          <c:w val="0.7897381643370196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'Cash Collection'!$D$3</c:f>
              <c:strCache>
                <c:ptCount val="1"/>
                <c:pt idx="0">
                  <c:v>Total Collection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64274322169059E-2"/>
                  <c:y val="0.142276422764227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1260162601626016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0.117772869854682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9.5693779904306216E-3"/>
                  <c:y val="8.12976121887203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8.7032362581471578E-3"/>
                  <c:y val="5.28455284552845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9303645656733099E-3"/>
                  <c:y val="0.1585365853658536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94896331738437E-3"/>
                  <c:y val="-3.25203252032520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8.1300813008130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3.189792663476874E-3"/>
                  <c:y val="7.72357723577235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5946451669619022E-3"/>
                  <c:y val="2.0325203252032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"/>
                  <c:y val="3.25203252032520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'Cash Collection'!$C$13:$C$24</c:f>
              <c:numCache>
                <c:formatCode>mmm\-yy</c:formatCode>
                <c:ptCount val="12"/>
                <c:pt idx="0">
                  <c:v>43221</c:v>
                </c:pt>
                <c:pt idx="1">
                  <c:v>43252</c:v>
                </c:pt>
                <c:pt idx="2">
                  <c:v>43282</c:v>
                </c:pt>
                <c:pt idx="3">
                  <c:v>43313</c:v>
                </c:pt>
                <c:pt idx="4">
                  <c:v>43344</c:v>
                </c:pt>
                <c:pt idx="5">
                  <c:v>43374</c:v>
                </c:pt>
                <c:pt idx="6">
                  <c:v>43405</c:v>
                </c:pt>
                <c:pt idx="7">
                  <c:v>43435</c:v>
                </c:pt>
                <c:pt idx="8">
                  <c:v>43466</c:v>
                </c:pt>
                <c:pt idx="9">
                  <c:v>43497</c:v>
                </c:pt>
                <c:pt idx="10">
                  <c:v>43525</c:v>
                </c:pt>
                <c:pt idx="11">
                  <c:v>43556</c:v>
                </c:pt>
              </c:numCache>
            </c:numRef>
          </c:cat>
          <c:val>
            <c:numRef>
              <c:f>'Cash Collection'!$D$13:$D$24</c:f>
              <c:numCache>
                <c:formatCode>"£"#,##0.00</c:formatCode>
                <c:ptCount val="12"/>
                <c:pt idx="0">
                  <c:v>5359451.68</c:v>
                </c:pt>
                <c:pt idx="1">
                  <c:v>7761387.4100000001</c:v>
                </c:pt>
                <c:pt idx="2">
                  <c:v>6123398.1999999983</c:v>
                </c:pt>
                <c:pt idx="3">
                  <c:v>6013068.0700000003</c:v>
                </c:pt>
                <c:pt idx="4">
                  <c:v>5987791.9400000004</c:v>
                </c:pt>
                <c:pt idx="5">
                  <c:v>5980035.9000000004</c:v>
                </c:pt>
                <c:pt idx="6">
                  <c:v>6047133.7599999998</c:v>
                </c:pt>
                <c:pt idx="7">
                  <c:v>6015776.7300000004</c:v>
                </c:pt>
                <c:pt idx="8">
                  <c:v>5548769.1699999999</c:v>
                </c:pt>
                <c:pt idx="9">
                  <c:v>5544181.1699999999</c:v>
                </c:pt>
                <c:pt idx="10">
                  <c:v>5555231.5</c:v>
                </c:pt>
                <c:pt idx="11">
                  <c:v>5520303.0599999996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346304"/>
        <c:axId val="33347840"/>
      </c:barChart>
      <c:dateAx>
        <c:axId val="333463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3347840"/>
        <c:crosses val="autoZero"/>
        <c:auto val="1"/>
        <c:lblOffset val="100"/>
        <c:baseTimeUnit val="months"/>
      </c:dateAx>
      <c:valAx>
        <c:axId val="33347840"/>
        <c:scaling>
          <c:orientation val="minMax"/>
        </c:scaling>
        <c:delete val="0"/>
        <c:axPos val="l"/>
        <c:majorGridlines/>
        <c:numFmt formatCode="&quot;£&quot;#,##0.0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3346304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40329504693091867"/>
          <c:y val="0.92674892772549777"/>
          <c:w val="0.12725957348912725"/>
          <c:h val="7.0167082773189934E-2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/>
              <a:t>Monthly Breakdown of Cash Collected At Payment Due Date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374000256713273"/>
          <c:y val="0.29197724530995889"/>
          <c:w val="0.82986885492601792"/>
          <c:h val="0.50823473841043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'Cash Collection'!$E$30</c:f>
              <c:strCache>
                <c:ptCount val="1"/>
                <c:pt idx="0">
                  <c:v>PDD Collection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2872454448017148E-3"/>
                  <c:y val="9.78593083658535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4.55840374033178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'Cash Collection'!$C$40:$C$51</c:f>
              <c:numCache>
                <c:formatCode>mmm\-yy</c:formatCode>
                <c:ptCount val="12"/>
                <c:pt idx="0">
                  <c:v>43221</c:v>
                </c:pt>
                <c:pt idx="1">
                  <c:v>43252</c:v>
                </c:pt>
                <c:pt idx="2">
                  <c:v>43282</c:v>
                </c:pt>
                <c:pt idx="3">
                  <c:v>43313</c:v>
                </c:pt>
                <c:pt idx="4">
                  <c:v>43344</c:v>
                </c:pt>
                <c:pt idx="5">
                  <c:v>43374</c:v>
                </c:pt>
                <c:pt idx="6">
                  <c:v>43405</c:v>
                </c:pt>
                <c:pt idx="7">
                  <c:v>43435</c:v>
                </c:pt>
                <c:pt idx="8">
                  <c:v>43466</c:v>
                </c:pt>
                <c:pt idx="9">
                  <c:v>43497</c:v>
                </c:pt>
                <c:pt idx="10">
                  <c:v>43525</c:v>
                </c:pt>
                <c:pt idx="11">
                  <c:v>43556</c:v>
                </c:pt>
              </c:numCache>
            </c:numRef>
          </c:cat>
          <c:val>
            <c:numRef>
              <c:f>'Cash Collection'!$E$40:$E$51</c:f>
              <c:numCache>
                <c:formatCode>0.00%</c:formatCode>
                <c:ptCount val="12"/>
                <c:pt idx="0">
                  <c:v>0.96074381810640763</c:v>
                </c:pt>
                <c:pt idx="1">
                  <c:v>0.97784209434276903</c:v>
                </c:pt>
                <c:pt idx="2">
                  <c:v>0.96276964316970304</c:v>
                </c:pt>
                <c:pt idx="3">
                  <c:v>0.99814978312726799</c:v>
                </c:pt>
                <c:pt idx="4">
                  <c:v>0.99922605861285152</c:v>
                </c:pt>
                <c:pt idx="5">
                  <c:v>0.98679850901898425</c:v>
                </c:pt>
                <c:pt idx="6">
                  <c:v>0.99263505790220852</c:v>
                </c:pt>
                <c:pt idx="7">
                  <c:v>0.98707844830537772</c:v>
                </c:pt>
                <c:pt idx="8">
                  <c:v>0.99061000585829018</c:v>
                </c:pt>
                <c:pt idx="9">
                  <c:v>1</c:v>
                </c:pt>
                <c:pt idx="10">
                  <c:v>0.98321270499708269</c:v>
                </c:pt>
                <c:pt idx="11">
                  <c:v>0.77413301471894191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50976"/>
        <c:axId val="211552512"/>
      </c:barChart>
      <c:catAx>
        <c:axId val="21155097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211552512"/>
        <c:crosses val="autoZero"/>
        <c:auto val="0"/>
        <c:lblAlgn val="ctr"/>
        <c:lblOffset val="100"/>
        <c:noMultiLvlLbl val="1"/>
      </c:catAx>
      <c:valAx>
        <c:axId val="211552512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% Of Cash Collected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211550976"/>
        <c:crosses val="autoZero"/>
        <c:crossBetween val="between"/>
        <c:majorUnit val="0.1"/>
        <c:minorUnit val="1.0000000000000002E-3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50942111156847381"/>
          <c:y val="0.89855721137677069"/>
          <c:w val="0.19827984402455595"/>
          <c:h val="8.2429220014048496E-2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GB" sz="1100"/>
              <a:t>Monthly</a:t>
            </a:r>
            <a:r>
              <a:rPr lang="en-GB" sz="1100" baseline="0"/>
              <a:t> Breakdown of Cash Collected At Payment Due Date + 3</a:t>
            </a:r>
            <a:endParaRPr lang="en-GB" sz="1100"/>
          </a:p>
        </c:rich>
      </c:tx>
      <c:layout>
        <c:manualLayout>
          <c:xMode val="edge"/>
          <c:yMode val="edge"/>
          <c:x val="0.35763017072177167"/>
          <c:y val="2.033369203182717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487724748692129"/>
          <c:y val="0.16407345920711613"/>
          <c:w val="0.84249040298534117"/>
          <c:h val="0.6214751866935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'Cash Collection'!$G$30</c:f>
              <c:strCache>
                <c:ptCount val="1"/>
                <c:pt idx="0">
                  <c:v>PDD+3 Collection%</c:v>
                </c:pt>
              </c:strCache>
            </c:strRef>
          </c:tx>
          <c:invertIfNegative val="0"/>
          <c:cat>
            <c:numRef>
              <c:f>'Cash Collection'!$C$40:$C$51</c:f>
              <c:numCache>
                <c:formatCode>mmm\-yy</c:formatCode>
                <c:ptCount val="12"/>
                <c:pt idx="0">
                  <c:v>43221</c:v>
                </c:pt>
                <c:pt idx="1">
                  <c:v>43252</c:v>
                </c:pt>
                <c:pt idx="2">
                  <c:v>43282</c:v>
                </c:pt>
                <c:pt idx="3">
                  <c:v>43313</c:v>
                </c:pt>
                <c:pt idx="4">
                  <c:v>43344</c:v>
                </c:pt>
                <c:pt idx="5">
                  <c:v>43374</c:v>
                </c:pt>
                <c:pt idx="6">
                  <c:v>43405</c:v>
                </c:pt>
                <c:pt idx="7">
                  <c:v>43435</c:v>
                </c:pt>
                <c:pt idx="8">
                  <c:v>43466</c:v>
                </c:pt>
                <c:pt idx="9">
                  <c:v>43497</c:v>
                </c:pt>
                <c:pt idx="10">
                  <c:v>43525</c:v>
                </c:pt>
                <c:pt idx="11">
                  <c:v>43556</c:v>
                </c:pt>
              </c:numCache>
            </c:numRef>
          </c:cat>
          <c:val>
            <c:numRef>
              <c:f>'Cash Collection'!$G$40:$G$51</c:f>
              <c:numCache>
                <c:formatCode>0.00%</c:formatCode>
                <c:ptCount val="12"/>
                <c:pt idx="0">
                  <c:v>0.99946579236628186</c:v>
                </c:pt>
                <c:pt idx="1">
                  <c:v>0.99237934187851606</c:v>
                </c:pt>
                <c:pt idx="2">
                  <c:v>0.99843393656809742</c:v>
                </c:pt>
                <c:pt idx="3">
                  <c:v>0.99959428365493286</c:v>
                </c:pt>
                <c:pt idx="4">
                  <c:v>0.99922379734523636</c:v>
                </c:pt>
                <c:pt idx="5">
                  <c:v>0.99983244916640046</c:v>
                </c:pt>
                <c:pt idx="6">
                  <c:v>0.99607776825495586</c:v>
                </c:pt>
                <c:pt idx="7">
                  <c:v>0.99699913896239289</c:v>
                </c:pt>
                <c:pt idx="8">
                  <c:v>0.99849295587114861</c:v>
                </c:pt>
                <c:pt idx="9">
                  <c:v>0.99782184967811949</c:v>
                </c:pt>
                <c:pt idx="10">
                  <c:v>0.99561341413044635</c:v>
                </c:pt>
                <c:pt idx="11">
                  <c:v>0.99616842594145527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7627776"/>
        <c:axId val="227630080"/>
      </c:barChart>
      <c:dateAx>
        <c:axId val="22762777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27630080"/>
        <c:crosses val="autoZero"/>
        <c:auto val="1"/>
        <c:lblOffset val="100"/>
        <c:baseTimeUnit val="months"/>
      </c:dateAx>
      <c:valAx>
        <c:axId val="227630080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% Of</a:t>
                </a:r>
                <a:r>
                  <a:rPr lang="en-GB" baseline="0"/>
                  <a:t> Cash Collected</a:t>
                </a:r>
                <a:endParaRPr lang="en-GB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27627776"/>
        <c:crosses val="autoZero"/>
        <c:crossBetween val="between"/>
        <c:majorUnit val="0.1"/>
        <c:minorUnit val="1.0000000000000002E-3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47624725480743479"/>
          <c:y val="0.86782135513566805"/>
          <c:w val="0.24484118056671492"/>
          <c:h val="0.12762279320517358"/>
        </c:manualLayout>
      </c:layout>
      <c:overlay val="0"/>
      <c:txPr>
        <a:bodyPr/>
        <a:lstStyle/>
        <a:p>
          <a:pPr rtl="0">
            <a:defRPr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No. of Failure to Pay Notices Issued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6012331791859344E-2"/>
          <c:y val="0.1299886993292505"/>
          <c:w val="0.90250585343498735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FTPN!$D$4</c:f>
              <c:strCache>
                <c:ptCount val="1"/>
                <c:pt idx="0">
                  <c:v>No. of Failure to Pay Notices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FTPN!$C$13:$C$24</c:f>
              <c:numCache>
                <c:formatCode>mmm\-yy</c:formatCode>
                <c:ptCount val="12"/>
                <c:pt idx="0">
                  <c:v>43221</c:v>
                </c:pt>
                <c:pt idx="1">
                  <c:v>43252</c:v>
                </c:pt>
                <c:pt idx="2">
                  <c:v>43282</c:v>
                </c:pt>
                <c:pt idx="3">
                  <c:v>43313</c:v>
                </c:pt>
                <c:pt idx="4">
                  <c:v>43344</c:v>
                </c:pt>
                <c:pt idx="5">
                  <c:v>43374</c:v>
                </c:pt>
                <c:pt idx="6">
                  <c:v>43405</c:v>
                </c:pt>
                <c:pt idx="7">
                  <c:v>43435</c:v>
                </c:pt>
                <c:pt idx="8">
                  <c:v>43466</c:v>
                </c:pt>
                <c:pt idx="9">
                  <c:v>43497</c:v>
                </c:pt>
                <c:pt idx="10">
                  <c:v>43525</c:v>
                </c:pt>
                <c:pt idx="11">
                  <c:v>43556</c:v>
                </c:pt>
              </c:numCache>
            </c:numRef>
          </c:cat>
          <c:val>
            <c:numRef>
              <c:f>FTPN!$D$13:$D$24</c:f>
              <c:numCache>
                <c:formatCode>0</c:formatCode>
                <c:ptCount val="12"/>
                <c:pt idx="0">
                  <c:v>18</c:v>
                </c:pt>
                <c:pt idx="1">
                  <c:v>31</c:v>
                </c:pt>
                <c:pt idx="2">
                  <c:v>10</c:v>
                </c:pt>
                <c:pt idx="3">
                  <c:v>12</c:v>
                </c:pt>
                <c:pt idx="4">
                  <c:v>7</c:v>
                </c:pt>
                <c:pt idx="5">
                  <c:v>14</c:v>
                </c:pt>
                <c:pt idx="6">
                  <c:v>15</c:v>
                </c:pt>
                <c:pt idx="7">
                  <c:v>17</c:v>
                </c:pt>
                <c:pt idx="8">
                  <c:v>10</c:v>
                </c:pt>
                <c:pt idx="9">
                  <c:v>27</c:v>
                </c:pt>
                <c:pt idx="10">
                  <c:v>23</c:v>
                </c:pt>
                <c:pt idx="11">
                  <c:v>20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9158272"/>
        <c:axId val="229475840"/>
      </c:barChart>
      <c:dateAx>
        <c:axId val="22915827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29475840"/>
        <c:crosses val="autoZero"/>
        <c:auto val="1"/>
        <c:lblOffset val="100"/>
        <c:baseTimeUnit val="months"/>
      </c:dateAx>
      <c:valAx>
        <c:axId val="229475840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No.</a:t>
                </a:r>
                <a:r>
                  <a:rPr lang="en-GB" baseline="0"/>
                  <a:t> of Failure to pay notices issued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5.9347181008902079E-3"/>
              <c:y val="0.24641252324277879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29158272"/>
        <c:crosses val="autoZero"/>
        <c:crossBetween val="between"/>
        <c:majorUnit val="10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39015839686705828"/>
          <c:y val="0.9369079508148298"/>
          <c:w val="0.34105853434987293"/>
          <c:h val="6.0569043452901719E-2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100"/>
              <a:t>Value of Failure to Pay Notices Issued</a:t>
            </a:r>
            <a:r>
              <a:rPr lang="en-US"/>
              <a:t> </a:t>
            </a:r>
          </a:p>
        </c:rich>
      </c:tx>
      <c:layout>
        <c:manualLayout>
          <c:xMode val="edge"/>
          <c:yMode val="edge"/>
          <c:x val="0.31257150162819908"/>
          <c:y val="1.973236385916731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618164396117151"/>
          <c:y val="0.10221092155147274"/>
          <c:w val="0.81361696454609844"/>
          <c:h val="0.72625364537766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FTPN!$D$28</c:f>
              <c:strCache>
                <c:ptCount val="1"/>
                <c:pt idx="0">
                  <c:v>Value of Failure to Pay Notices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-1.7204303405883112E-2"/>
                  <c:y val="-0.116860973606708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5.7306586376304983E-3"/>
                  <c:y val="8.01456965002376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8204393505253103E-3"/>
                  <c:y val="2.91438896364500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FTPN!$C$38:$C$49</c:f>
              <c:numCache>
                <c:formatCode>mmm\-yy</c:formatCode>
                <c:ptCount val="12"/>
                <c:pt idx="0">
                  <c:v>43221</c:v>
                </c:pt>
                <c:pt idx="1">
                  <c:v>43252</c:v>
                </c:pt>
                <c:pt idx="2">
                  <c:v>43282</c:v>
                </c:pt>
                <c:pt idx="3">
                  <c:v>43313</c:v>
                </c:pt>
                <c:pt idx="4">
                  <c:v>43344</c:v>
                </c:pt>
                <c:pt idx="5">
                  <c:v>43374</c:v>
                </c:pt>
                <c:pt idx="6">
                  <c:v>43405</c:v>
                </c:pt>
                <c:pt idx="7">
                  <c:v>43435</c:v>
                </c:pt>
                <c:pt idx="8">
                  <c:v>43466</c:v>
                </c:pt>
                <c:pt idx="9">
                  <c:v>43497</c:v>
                </c:pt>
                <c:pt idx="10">
                  <c:v>43525</c:v>
                </c:pt>
                <c:pt idx="11">
                  <c:v>43556</c:v>
                </c:pt>
              </c:numCache>
            </c:numRef>
          </c:cat>
          <c:val>
            <c:numRef>
              <c:f>FTPN!$D$38:$D$49</c:f>
              <c:numCache>
                <c:formatCode>"£"#,##0.00</c:formatCode>
                <c:ptCount val="12"/>
                <c:pt idx="0">
                  <c:v>217091.42</c:v>
                </c:pt>
                <c:pt idx="1">
                  <c:v>171962.82</c:v>
                </c:pt>
                <c:pt idx="2">
                  <c:v>228124.12</c:v>
                </c:pt>
                <c:pt idx="3">
                  <c:v>27897.119999999999</c:v>
                </c:pt>
                <c:pt idx="4">
                  <c:v>9794.44</c:v>
                </c:pt>
                <c:pt idx="5">
                  <c:v>65819.649999999994</c:v>
                </c:pt>
                <c:pt idx="6">
                  <c:v>44670.02</c:v>
                </c:pt>
                <c:pt idx="7">
                  <c:v>61347.94</c:v>
                </c:pt>
                <c:pt idx="8">
                  <c:v>50209.05</c:v>
                </c:pt>
                <c:pt idx="9">
                  <c:v>71825.08</c:v>
                </c:pt>
                <c:pt idx="10">
                  <c:v>80287.47</c:v>
                </c:pt>
                <c:pt idx="11">
                  <c:v>40396.080000000002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51164928"/>
        <c:axId val="251192832"/>
      </c:barChart>
      <c:dateAx>
        <c:axId val="2511649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251192832"/>
        <c:crosses val="autoZero"/>
        <c:auto val="1"/>
        <c:lblOffset val="100"/>
        <c:baseTimeUnit val="months"/>
      </c:dateAx>
      <c:valAx>
        <c:axId val="251192832"/>
        <c:scaling>
          <c:orientation val="minMax"/>
          <c:max val="290000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Value  of Failure to pay notices issued	</a:t>
                </a:r>
              </a:p>
            </c:rich>
          </c:tx>
          <c:layout>
            <c:manualLayout>
              <c:xMode val="edge"/>
              <c:yMode val="edge"/>
              <c:x val="0"/>
              <c:y val="0.15313684747739867"/>
            </c:manualLayout>
          </c:layout>
          <c:overlay val="0"/>
        </c:title>
        <c:numFmt formatCode="&quot;£&quot;#,##0.00" sourceLinked="1"/>
        <c:majorTickMark val="out"/>
        <c:minorTickMark val="none"/>
        <c:tickLblPos val="nextTo"/>
        <c:crossAx val="251164928"/>
        <c:crosses val="autoZero"/>
        <c:crossBetween val="between"/>
        <c:majorUnit val="19900"/>
        <c:minorUnit val="200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40982454557077214"/>
          <c:y val="0.94127276758809353"/>
          <c:w val="0.34105853434987293"/>
          <c:h val="5.6546603976706689E-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GB" sz="1100"/>
              <a:t>DSC</a:t>
            </a:r>
            <a:r>
              <a:rPr lang="en-GB" sz="1100" baseline="0"/>
              <a:t> / UUA / Third Party Customers</a:t>
            </a:r>
            <a:endParaRPr lang="en-GB" sz="1100"/>
          </a:p>
        </c:rich>
      </c:tx>
      <c:layout>
        <c:manualLayout>
          <c:xMode val="edge"/>
          <c:yMode val="edge"/>
          <c:x val="0.31634442683571051"/>
          <c:y val="2.136752136752136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987236397569058"/>
          <c:y val="0.12162756061522324"/>
          <c:w val="0.55566240481848683"/>
          <c:h val="0.8424979914781708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6.837480899699569E-2"/>
                  <c:y val="0.102525123294875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049177749970896"/>
                  <c:y val="-0.298906888623727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9.9267621189006269E-2"/>
                  <c:y val="0.1448518346460499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Security!$C$14:$C$17</c:f>
              <c:strCache>
                <c:ptCount val="4"/>
                <c:pt idx="0">
                  <c:v>Secured - Exposure underwritten by a third party ie. LOC/PCG</c:v>
                </c:pt>
                <c:pt idx="1">
                  <c:v>Unsecured - Supported by a Published Credit Rating</c:v>
                </c:pt>
                <c:pt idx="2">
                  <c:v>Unsecured - Exposure less than £500, not supported by a Published Credit Rating</c:v>
                </c:pt>
                <c:pt idx="3">
                  <c:v>Unsecured - Payments Upfront and revised payment term</c:v>
                </c:pt>
              </c:strCache>
            </c:strRef>
          </c:cat>
          <c:val>
            <c:numRef>
              <c:f>Security!$D$14:$D$17</c:f>
              <c:numCache>
                <c:formatCode>General</c:formatCode>
                <c:ptCount val="4"/>
                <c:pt idx="0">
                  <c:v>5</c:v>
                </c:pt>
                <c:pt idx="1">
                  <c:v>323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2"/>
      </c:pieChart>
    </c:plotArea>
    <c:legend>
      <c:legendPos val="r"/>
      <c:layout>
        <c:manualLayout>
          <c:xMode val="edge"/>
          <c:yMode val="edge"/>
          <c:x val="0.7976972126950389"/>
          <c:y val="0.10933216681248177"/>
          <c:w val="0.20230278730496112"/>
          <c:h val="0.89066783318751819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62B6A-3670-4B9B-82CC-6687771E8EC9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4C656-CAC5-4BCE-B4D8-DF844AFA9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82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C656-CAC5-4BCE-B4D8-DF844AFA9C2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5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0" y="4221832"/>
            <a:ext cx="9144000" cy="1295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ctr">
              <a:defRPr sz="400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5013176"/>
            <a:ext cx="9144000" cy="1275432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CCCCFF"/>
                </a:solidFill>
                <a:effectLst/>
              </a:defRPr>
            </a:lvl1pPr>
          </a:lstStyle>
          <a:p>
            <a:pPr lvl="0"/>
            <a:r>
              <a:rPr lang="en-GB" noProof="0" dirty="0" smtClean="0"/>
              <a:t>Click to edit Master subtitle style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D9C5-17AE-4038-9F2D-B14BAC7D8A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06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059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56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2493393"/>
            <a:ext cx="7772400" cy="893763"/>
          </a:xfrm>
        </p:spPr>
        <p:txBody>
          <a:bodyPr/>
          <a:lstStyle>
            <a:lvl1pPr algn="ctr">
              <a:defRPr sz="3600">
                <a:solidFill>
                  <a:srgbClr val="68AEE0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11560" y="3356993"/>
            <a:ext cx="6400800" cy="7921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dirty="0" smtClean="0"/>
              <a:t>Click to edit Master subtitle style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A87E4-1071-4181-ADC0-8B22760010C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2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-56480"/>
            <a:ext cx="8688388" cy="965200"/>
          </a:xfrm>
        </p:spPr>
        <p:txBody>
          <a:bodyPr/>
          <a:lstStyle>
            <a:lvl1pPr algn="l">
              <a:defRPr sz="3000">
                <a:solidFill>
                  <a:srgbClr val="1D3E6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86800" cy="46085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480B0-6847-4D27-B3EC-F99462D2DA1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2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48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23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39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58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64637"/>
            <a:ext cx="8229600" cy="850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30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60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5425" y="-57151"/>
            <a:ext cx="8688388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3"/>
            <a:ext cx="868680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2C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5401" y="6308744"/>
            <a:ext cx="4200525" cy="1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1D3E6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F429D2F-F2C8-4089-BC92-4AD68084899C}" type="slidenum">
              <a:rPr lang="en-GB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ea typeface="ＭＳ Ｐゴシック" pitchFamily="34" charset="-128"/>
            </a:endParaRPr>
          </a:p>
        </p:txBody>
      </p:sp>
      <p:sp>
        <p:nvSpPr>
          <p:cNvPr id="15381" name="Rectangle 2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331913" y="6234113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6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2400">
          <a:solidFill>
            <a:srgbClr val="3E5AA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2000">
          <a:solidFill>
            <a:srgbClr val="3E5AA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>
          <a:solidFill>
            <a:srgbClr val="3E5AA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rgbClr val="3E5AA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rgbClr val="3E5AA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4637"/>
            <a:ext cx="8229600" cy="850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80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3E5AA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smtClean="0"/>
              <a:t>DSC Credit Committee Operational Performance Update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1"/>
                </a:solidFill>
              </a:rPr>
              <a:t>20</a:t>
            </a:r>
            <a:r>
              <a:rPr lang="en-GB" sz="4000" b="1" baseline="30000" dirty="0" smtClean="0">
                <a:solidFill>
                  <a:schemeClr val="accent1"/>
                </a:solidFill>
              </a:rPr>
              <a:t>th</a:t>
            </a:r>
            <a:r>
              <a:rPr lang="en-GB" sz="4000" b="1" dirty="0" smtClean="0">
                <a:solidFill>
                  <a:schemeClr val="accent1"/>
                </a:solidFill>
              </a:rPr>
              <a:t> May 2019</a:t>
            </a:r>
            <a:endParaRPr lang="en-GB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/>
          <p:cNvSpPr txBox="1"/>
          <p:nvPr/>
        </p:nvSpPr>
        <p:spPr>
          <a:xfrm>
            <a:off x="179512" y="5796591"/>
            <a:ext cx="8712968" cy="6477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The</a:t>
            </a:r>
            <a:r>
              <a:rPr lang="en-GB" sz="1100" baseline="0" dirty="0"/>
              <a:t> above graph is a monthly breakdown of the monthly figures that were due for collection in a month.</a:t>
            </a:r>
          </a:p>
          <a:p>
            <a:endParaRPr lang="en-GB" sz="1100" baseline="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130158"/>
              </p:ext>
            </p:extLst>
          </p:nvPr>
        </p:nvGraphicFramePr>
        <p:xfrm>
          <a:off x="142503" y="364176"/>
          <a:ext cx="8740239" cy="5415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01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321481" y="5272060"/>
            <a:ext cx="8643007" cy="6720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The above graph is</a:t>
            </a:r>
            <a:r>
              <a:rPr lang="en-GB" sz="1100" baseline="0" dirty="0"/>
              <a:t> a monthly breakdown of the monthly figures that were collected on payment due date.</a:t>
            </a:r>
            <a:endParaRPr lang="en-GB" sz="11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02676"/>
              </p:ext>
            </p:extLst>
          </p:nvPr>
        </p:nvGraphicFramePr>
        <p:xfrm>
          <a:off x="321479" y="260649"/>
          <a:ext cx="8643007" cy="5025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54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107504" y="5541235"/>
            <a:ext cx="8640960" cy="6477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The above graph is</a:t>
            </a:r>
            <a:r>
              <a:rPr lang="en-GB" sz="1100" baseline="0" dirty="0"/>
              <a:t> a monthly breakdown of the monthly figures that were collected on payment due date + 3 days.</a:t>
            </a:r>
            <a:endParaRPr lang="en-GB" sz="11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810133"/>
              </p:ext>
            </p:extLst>
          </p:nvPr>
        </p:nvGraphicFramePr>
        <p:xfrm>
          <a:off x="107504" y="725058"/>
          <a:ext cx="8640960" cy="4816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12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64637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kern="0" dirty="0">
                <a:solidFill>
                  <a:srgbClr val="00005A"/>
                </a:solidFill>
              </a:rPr>
              <a:t>Failure to Pay Notices Issued</a:t>
            </a:r>
            <a:br>
              <a:rPr lang="en-GB" sz="2000" kern="0" dirty="0">
                <a:solidFill>
                  <a:srgbClr val="00005A"/>
                </a:solidFill>
              </a:rPr>
            </a:br>
            <a:endParaRPr lang="en-GB" sz="2000" dirty="0">
              <a:solidFill>
                <a:srgbClr val="00005A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935044"/>
              </p:ext>
            </p:extLst>
          </p:nvPr>
        </p:nvGraphicFramePr>
        <p:xfrm>
          <a:off x="122938" y="740285"/>
          <a:ext cx="8913558" cy="2949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105668"/>
              </p:ext>
            </p:extLst>
          </p:nvPr>
        </p:nvGraphicFramePr>
        <p:xfrm>
          <a:off x="121042" y="3675285"/>
          <a:ext cx="8927955" cy="299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66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64637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kern="0" dirty="0">
                <a:solidFill>
                  <a:srgbClr val="00005A"/>
                </a:solidFill>
              </a:rPr>
              <a:t>Failure to Pay Notices Issued</a:t>
            </a:r>
            <a:br>
              <a:rPr lang="en-GB" sz="2000" kern="0" dirty="0">
                <a:solidFill>
                  <a:srgbClr val="00005A"/>
                </a:solidFill>
              </a:rPr>
            </a:br>
            <a:endParaRPr lang="en-GB" sz="2000" dirty="0">
              <a:solidFill>
                <a:srgbClr val="00005A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96925"/>
              </p:ext>
            </p:extLst>
          </p:nvPr>
        </p:nvGraphicFramePr>
        <p:xfrm>
          <a:off x="611560" y="1371598"/>
          <a:ext cx="4570039" cy="2244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833"/>
                <a:gridCol w="1422603"/>
                <a:gridCol w="1422603"/>
              </a:tblGrid>
              <a:tr h="374128">
                <a:tc>
                  <a:txBody>
                    <a:bodyPr/>
                    <a:lstStyle/>
                    <a:p>
                      <a:r>
                        <a:rPr lang="en-GB" dirty="0" smtClean="0"/>
                        <a:t>Service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Volume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Value</a:t>
                      </a:r>
                      <a:endParaRPr lang="en-GB" dirty="0"/>
                    </a:p>
                  </a:txBody>
                  <a:tcPr/>
                </a:tc>
              </a:tr>
              <a:tr h="374128">
                <a:tc>
                  <a:txBody>
                    <a:bodyPr/>
                    <a:lstStyle/>
                    <a:p>
                      <a:r>
                        <a:rPr lang="en-GB" dirty="0" smtClean="0"/>
                        <a:t>Specific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£33,861.09</a:t>
                      </a:r>
                      <a:endParaRPr lang="en-GB" dirty="0"/>
                    </a:p>
                  </a:txBody>
                  <a:tcPr/>
                </a:tc>
              </a:tr>
              <a:tr h="374128">
                <a:tc>
                  <a:txBody>
                    <a:bodyPr/>
                    <a:lstStyle/>
                    <a:p>
                      <a:r>
                        <a:rPr lang="en-GB" dirty="0" smtClean="0"/>
                        <a:t>General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£1,303.20</a:t>
                      </a:r>
                      <a:endParaRPr lang="en-GB" dirty="0"/>
                    </a:p>
                  </a:txBody>
                  <a:tcPr/>
                </a:tc>
              </a:tr>
              <a:tr h="374128">
                <a:tc>
                  <a:txBody>
                    <a:bodyPr/>
                    <a:lstStyle/>
                    <a:p>
                      <a:r>
                        <a:rPr lang="en-GB" dirty="0" smtClean="0"/>
                        <a:t>Additional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£3,300.00</a:t>
                      </a:r>
                      <a:endParaRPr lang="en-GB" dirty="0"/>
                    </a:p>
                  </a:txBody>
                  <a:tcPr/>
                </a:tc>
              </a:tr>
              <a:tr h="374128">
                <a:tc>
                  <a:txBody>
                    <a:bodyPr/>
                    <a:lstStyle/>
                    <a:p>
                      <a:r>
                        <a:rPr lang="en-GB" dirty="0" smtClean="0"/>
                        <a:t>Third</a:t>
                      </a:r>
                      <a:r>
                        <a:rPr lang="en-GB" baseline="0" dirty="0" smtClean="0"/>
                        <a:t> Party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£1,931,79</a:t>
                      </a:r>
                      <a:endParaRPr lang="en-GB" dirty="0"/>
                    </a:p>
                  </a:txBody>
                  <a:tcPr/>
                </a:tc>
              </a:tr>
              <a:tr h="3741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£40,396.08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9789" y="872523"/>
            <a:ext cx="483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 Late Payment Notices Issued in April 2019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78903" y="3733800"/>
            <a:ext cx="803169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5</a:t>
            </a:r>
            <a:r>
              <a:rPr lang="en-GB" sz="1400" dirty="0" smtClean="0"/>
              <a:t> </a:t>
            </a:r>
            <a:r>
              <a:rPr lang="en-GB" sz="1400" dirty="0" smtClean="0"/>
              <a:t>Failure </a:t>
            </a:r>
            <a:r>
              <a:rPr lang="en-GB" sz="1400" dirty="0" smtClean="0"/>
              <a:t>to Pay notices relate to </a:t>
            </a:r>
            <a:r>
              <a:rPr lang="en-GB" sz="1400" dirty="0" smtClean="0"/>
              <a:t>a linked company (Rivers </a:t>
            </a:r>
            <a:r>
              <a:rPr lang="en-GB" sz="1400" dirty="0" err="1" smtClean="0"/>
              <a:t>Evenlode</a:t>
            </a:r>
            <a:r>
              <a:rPr lang="en-GB" sz="1400" dirty="0" smtClean="0"/>
              <a:t>, Effra, Brent and Cuckmere)  </a:t>
            </a:r>
            <a:r>
              <a:rPr lang="en-GB" sz="1400" dirty="0" smtClean="0"/>
              <a:t>(£16,076.46). Issues with purchase orders and internal authorisation leading to delays in payment</a:t>
            </a:r>
            <a:r>
              <a:rPr lang="en-GB" sz="1400" dirty="0" smtClean="0"/>
              <a:t>. </a:t>
            </a:r>
            <a:r>
              <a:rPr lang="en-GB" sz="1400" b="1" dirty="0" smtClean="0">
                <a:solidFill>
                  <a:srgbClr val="FF0000"/>
                </a:solidFill>
              </a:rPr>
              <a:t>1</a:t>
            </a:r>
            <a:r>
              <a:rPr lang="en-GB" sz="1400" dirty="0" smtClean="0"/>
              <a:t> remains outstanding for River </a:t>
            </a:r>
            <a:r>
              <a:rPr lang="en-GB" sz="1400" dirty="0" err="1" smtClean="0"/>
              <a:t>Evenlode</a:t>
            </a:r>
            <a:r>
              <a:rPr lang="en-GB" sz="1400" dirty="0" smtClean="0"/>
              <a:t> (£1,772.40 as Purchase Order does not match invoice value). We are working with the customer and Customer Advocate to resolve.</a:t>
            </a:r>
            <a:endParaRPr lang="en-GB" sz="1400" dirty="0" smtClean="0"/>
          </a:p>
          <a:p>
            <a:endParaRPr lang="en-GB" sz="1400" dirty="0"/>
          </a:p>
          <a:p>
            <a:r>
              <a:rPr lang="en-GB" sz="1400" b="1" dirty="0" smtClean="0">
                <a:solidFill>
                  <a:srgbClr val="FF0000"/>
                </a:solidFill>
              </a:rPr>
              <a:t>2</a:t>
            </a:r>
            <a:r>
              <a:rPr lang="en-GB" sz="1400" dirty="0" smtClean="0"/>
              <a:t> of the Failure to Pay notices relate to </a:t>
            </a:r>
            <a:r>
              <a:rPr lang="en-GB" sz="1400" dirty="0" smtClean="0"/>
              <a:t> River Bark (£</a:t>
            </a:r>
            <a:r>
              <a:rPr lang="en-GB" sz="1400" dirty="0" smtClean="0"/>
              <a:t>1,376.18) where there was nobody in their Accounts Department </a:t>
            </a:r>
            <a:r>
              <a:rPr lang="en-GB" sz="1400" dirty="0" smtClean="0"/>
              <a:t>over </a:t>
            </a:r>
            <a:r>
              <a:rPr lang="en-GB" sz="1400" dirty="0" smtClean="0"/>
              <a:t>the Easter period in order to make payment.</a:t>
            </a:r>
          </a:p>
          <a:p>
            <a:endParaRPr lang="en-GB" sz="1400" dirty="0"/>
          </a:p>
          <a:p>
            <a:r>
              <a:rPr lang="en-GB" sz="1400" b="1" dirty="0" smtClean="0">
                <a:solidFill>
                  <a:srgbClr val="FF0000"/>
                </a:solidFill>
              </a:rPr>
              <a:t>8 </a:t>
            </a:r>
            <a:r>
              <a:rPr lang="en-GB" sz="1400" dirty="0" smtClean="0"/>
              <a:t>of the 20 paid within 2 days of the payment due date</a:t>
            </a:r>
            <a:r>
              <a:rPr lang="en-GB" sz="1400" dirty="0" smtClean="0"/>
              <a:t>.</a:t>
            </a:r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806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43075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005A"/>
                </a:solidFill>
              </a:rPr>
              <a:t>Exposure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721767"/>
              </p:ext>
            </p:extLst>
          </p:nvPr>
        </p:nvGraphicFramePr>
        <p:xfrm>
          <a:off x="1290638" y="644691"/>
          <a:ext cx="6449714" cy="599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86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Update on Terminated Contracts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202003"/>
              </p:ext>
            </p:extLst>
          </p:nvPr>
        </p:nvGraphicFramePr>
        <p:xfrm>
          <a:off x="152398" y="533396"/>
          <a:ext cx="8839201" cy="6095999"/>
        </p:xfrm>
        <a:graphic>
          <a:graphicData uri="http://schemas.openxmlformats.org/drawingml/2006/table">
            <a:tbl>
              <a:tblPr/>
              <a:tblGrid>
                <a:gridCol w="2325073"/>
                <a:gridCol w="745593"/>
                <a:gridCol w="745593"/>
                <a:gridCol w="745593"/>
                <a:gridCol w="745593"/>
                <a:gridCol w="745593"/>
                <a:gridCol w="745593"/>
                <a:gridCol w="2040570"/>
              </a:tblGrid>
              <a:tr h="5050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Terminated Values by Customer </a:t>
                      </a: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13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Customer Name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Short Code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Type of Customer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Date Ceased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Date Administrator Appointed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Date Proof of Debt Raised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Value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Comments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Brilliant Energy Supply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BEU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11.03.2019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£162.43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&lt;£1000 pre VAT no proof of debt lodged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Economy Energy Trading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ENY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08.01.2019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14.01.2019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14.05.2019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£1,651.39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Submitted via Portal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Future Energy (Supply)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FES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25.01.2018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31.01.2018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05.03.2018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£352.36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Lodged prior to ruling on debt &gt;£1000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GB Energy Supply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GBE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26.11.2016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06.12.2016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05.03.2018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£5,246.44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 update following submission.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Iresa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IRE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£658.75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&lt;£1000 pre VAT no proof of debt lodged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One Wales Energy - Un Ynni Cymru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WAL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21.09.2018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£9.02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&lt;£1000 pre VAT no proof of debt lodged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Oneselect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ONE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10.12.2018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£1,082.89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&lt;£1000 pre VAT no proof of debt lodged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Our Power Energy Supply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OUP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25.01.2019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01.02.2019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14.05.2019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£1,773.22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Submitted via email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Snowdrop Energy Supply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SNO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20.10.2018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£329.38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&lt;£1000 pre VAT no proof of debt lodged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4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Usio Energy Supply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USI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Supplier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15.10.2018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£9.02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&lt;£1000 pre VAT no proof of debt lodged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733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Utility Professional Business Operations Limited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UPB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Shipper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27.11.2018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04.12.2018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26.02.2019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£37,219.72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Updated Proof of Debt submitted 14/05/19</a:t>
                      </a:r>
                    </a:p>
                  </a:txBody>
                  <a:tcPr marL="6850" marR="6850" marT="68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713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£48,494.62</a:t>
                      </a: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850" marR="6850" marT="68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9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oserve templates">
  <a:themeElements>
    <a:clrScheme name="Xoserve Colour Scheme">
      <a:dk1>
        <a:srgbClr val="000000"/>
      </a:dk1>
      <a:lt1>
        <a:srgbClr val="FFFFFF"/>
      </a:lt1>
      <a:dk2>
        <a:srgbClr val="1D3E61"/>
      </a:dk2>
      <a:lt2>
        <a:srgbClr val="DCDDDE"/>
      </a:lt2>
      <a:accent1>
        <a:srgbClr val="3E5AA8"/>
      </a:accent1>
      <a:accent2>
        <a:srgbClr val="84B8DA"/>
      </a:accent2>
      <a:accent3>
        <a:srgbClr val="56CF9E"/>
      </a:accent3>
      <a:accent4>
        <a:srgbClr val="F5835D"/>
      </a:accent4>
      <a:accent5>
        <a:srgbClr val="B1D6E8"/>
      </a:accent5>
      <a:accent6>
        <a:srgbClr val="2B80B1"/>
      </a:accent6>
      <a:hlink>
        <a:srgbClr val="D2232A"/>
      </a:hlink>
      <a:folHlink>
        <a:srgbClr val="9CCB3B"/>
      </a:folHlink>
    </a:clrScheme>
    <a:fontScheme name="xoserve templat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xoserve template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oserve template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oserve template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oserve template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oserve template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Xoserve 2018">
      <a:dk1>
        <a:sysClr val="windowText" lastClr="000000"/>
      </a:dk1>
      <a:lt1>
        <a:sysClr val="window" lastClr="FFFFFF"/>
      </a:lt1>
      <a:dk2>
        <a:srgbClr val="1D3E61"/>
      </a:dk2>
      <a:lt2>
        <a:srgbClr val="EEECE1"/>
      </a:lt2>
      <a:accent1>
        <a:srgbClr val="3E5AA8"/>
      </a:accent1>
      <a:accent2>
        <a:srgbClr val="D75733"/>
      </a:accent2>
      <a:accent3>
        <a:srgbClr val="56CF9E"/>
      </a:accent3>
      <a:accent4>
        <a:srgbClr val="6440A3"/>
      </a:accent4>
      <a:accent5>
        <a:srgbClr val="40D1F5"/>
      </a:accent5>
      <a:accent6>
        <a:srgbClr val="FCBC55"/>
      </a:accent6>
      <a:hlink>
        <a:srgbClr val="6440A3"/>
      </a:hlink>
      <a:folHlink>
        <a:srgbClr val="D2232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564</Words>
  <Application>Microsoft Office PowerPoint</Application>
  <PresentationFormat>On-screen Show (4:3)</PresentationFormat>
  <Paragraphs>160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xoserve templates</vt:lpstr>
      <vt:lpstr>Office Theme</vt:lpstr>
      <vt:lpstr>DSC Credit Committee Operational Performance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on Terminated Contracts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Credit Review Panel Slides</dc:title>
  <dc:creator>Dworkin, Sandra</dc:creator>
  <cp:lastModifiedBy>National Grid</cp:lastModifiedBy>
  <cp:revision>69</cp:revision>
  <cp:lastPrinted>2018-12-18T10:56:03Z</cp:lastPrinted>
  <dcterms:created xsi:type="dcterms:W3CDTF">2006-08-16T00:00:00Z</dcterms:created>
  <dcterms:modified xsi:type="dcterms:W3CDTF">2019-05-17T08:34:04Z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-10201333</vt:i4>
  </property>
  <property fmtid="{D5CDD505-2E9C-101B-9397-08002B2CF9AE}" pid="3" name="_NewReviewCycle">
    <vt:lpwstr/>
  </property>
  <property fmtid="{D5CDD505-2E9C-101B-9397-08002B2CF9AE}" pid="4" name="_EmailSubject">
    <vt:lpwstr>DSC Credit Committee Operational Performance</vt:lpwstr>
  </property>
  <property fmtid="{D5CDD505-2E9C-101B-9397-08002B2CF9AE}" pid="5" name="_AuthorEmail">
    <vt:lpwstr>brendan.gill@xoserve.com</vt:lpwstr>
  </property>
  <property fmtid="{D5CDD505-2E9C-101B-9397-08002B2CF9AE}" pid="6" name="_AuthorEmailDisplayName">
    <vt:lpwstr>Gill, Brendan</vt:lpwstr>
  </property>
</Properties>
</file>