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7" r:id="rId2"/>
    <p:sldId id="258" r:id="rId3"/>
    <p:sldId id="259" r:id="rId4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792" y="-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F23782-E564-47F2-B5A1-ED55ED642C96}" type="datetimeFigureOut">
              <a:rPr lang="en-GB" smtClean="0"/>
              <a:t>14/05/2019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CAB1AD4-E8F7-463F-83B9-8A1EBB4DCA4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915435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2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876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2357B9-A31F-4FC7-A38A-70DF36F645F3}" type="slidenum">
              <a:rPr lang="en-GB" smtClean="0">
                <a:solidFill>
                  <a:prstClr val="black"/>
                </a:solidFill>
              </a:rPr>
              <a:pPr/>
              <a:t>3</a:t>
            </a:fld>
            <a:endParaRPr lang="en-GB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28768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84935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236741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61005947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279303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24978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32606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065276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337844167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5098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1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23478"/>
            <a:ext cx="8229600" cy="63758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059582"/>
            <a:ext cx="8229600" cy="3672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391294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2800" b="1" kern="1200">
          <a:solidFill>
            <a:srgbClr val="3E5AA8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templates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89149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7152"/>
            <a:ext cx="8229600" cy="637580"/>
          </a:xfrm>
        </p:spPr>
        <p:txBody>
          <a:bodyPr/>
          <a:lstStyle/>
          <a:p>
            <a:r>
              <a:rPr lang="en-GB" dirty="0" smtClean="0"/>
              <a:t>Change proposal template – updates (1 of 2)</a:t>
            </a:r>
            <a:endParaRPr lang="en-GB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79512" y="577731"/>
            <a:ext cx="8856984" cy="4536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1200" b="1" dirty="0" smtClean="0"/>
              <a:t>Please note there are no changes anticipated to the Change Proposal creation template on Xoserve.com</a:t>
            </a:r>
          </a:p>
          <a:p>
            <a:endParaRPr lang="en-GB" sz="800" b="1" dirty="0" smtClean="0"/>
          </a:p>
          <a:p>
            <a:pPr marL="0" indent="0">
              <a:buNone/>
            </a:pPr>
            <a:r>
              <a:rPr lang="en-GB" sz="1200" b="1" dirty="0" smtClean="0"/>
              <a:t>Changes proposed to the full Change proposal template: </a:t>
            </a:r>
          </a:p>
          <a:p>
            <a:r>
              <a:rPr lang="en-GB" sz="1200" b="1" dirty="0" smtClean="0"/>
              <a:t>Add </a:t>
            </a:r>
            <a:r>
              <a:rPr lang="en-GB" sz="1200" b="1" dirty="0" smtClean="0">
                <a:solidFill>
                  <a:srgbClr val="FF0000"/>
                </a:solidFill>
              </a:rPr>
              <a:t>Business Owner </a:t>
            </a:r>
            <a:r>
              <a:rPr lang="en-GB" sz="1200" b="1" dirty="0" smtClean="0"/>
              <a:t>for Xoserve purposes only (Section A1)</a:t>
            </a:r>
          </a:p>
          <a:p>
            <a:pPr lvl="1"/>
            <a:r>
              <a:rPr lang="en-GB" sz="1200" dirty="0" smtClean="0"/>
              <a:t>Who is responsible for delivery of DSC Service Line(s) impacted by this change</a:t>
            </a:r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Add </a:t>
            </a:r>
            <a:r>
              <a:rPr lang="en-GB" sz="1200" b="1" dirty="0"/>
              <a:t>in option for ‘</a:t>
            </a:r>
            <a:r>
              <a:rPr lang="en-GB" sz="1200" b="1" dirty="0">
                <a:solidFill>
                  <a:srgbClr val="FF0000"/>
                </a:solidFill>
              </a:rPr>
              <a:t>All</a:t>
            </a:r>
            <a:r>
              <a:rPr lang="en-GB" sz="1200" b="1" dirty="0"/>
              <a:t>’  for </a:t>
            </a:r>
            <a:r>
              <a:rPr lang="en-GB" sz="1200" b="1" dirty="0">
                <a:solidFill>
                  <a:srgbClr val="FF0000"/>
                </a:solidFill>
              </a:rPr>
              <a:t>Customer classes </a:t>
            </a:r>
            <a:r>
              <a:rPr lang="en-GB" sz="1200" b="1" dirty="0"/>
              <a:t>in Impacted Parties (Section A2)</a:t>
            </a:r>
          </a:p>
          <a:p>
            <a:pPr lvl="1"/>
            <a:r>
              <a:rPr lang="en-GB" sz="1200" dirty="0"/>
              <a:t>To enable proposer to select </a:t>
            </a:r>
            <a:r>
              <a:rPr lang="en-GB" sz="1200" dirty="0" smtClean="0"/>
              <a:t>‘All’ </a:t>
            </a:r>
            <a:r>
              <a:rPr lang="en-GB" sz="1200" dirty="0"/>
              <a:t>customers rather than tick every </a:t>
            </a:r>
            <a:r>
              <a:rPr lang="en-GB" sz="1200" dirty="0" smtClean="0"/>
              <a:t>box to do so</a:t>
            </a:r>
            <a:endParaRPr lang="en-GB" sz="1200" dirty="0"/>
          </a:p>
          <a:p>
            <a:pPr lvl="1"/>
            <a:endParaRPr lang="en-GB" sz="1200" dirty="0"/>
          </a:p>
          <a:p>
            <a:r>
              <a:rPr lang="en-GB" sz="1200" b="1" dirty="0" smtClean="0"/>
              <a:t>Add </a:t>
            </a:r>
            <a:r>
              <a:rPr lang="en-GB" sz="1200" b="1" dirty="0"/>
              <a:t>in </a:t>
            </a:r>
            <a:r>
              <a:rPr lang="en-GB" sz="1200" b="1" dirty="0">
                <a:solidFill>
                  <a:srgbClr val="FF0000"/>
                </a:solidFill>
              </a:rPr>
              <a:t>Justification for Impacted customer classes </a:t>
            </a:r>
            <a:r>
              <a:rPr lang="en-GB" sz="1200" b="1" dirty="0"/>
              <a:t>(Section A2)</a:t>
            </a:r>
          </a:p>
          <a:p>
            <a:pPr lvl="1"/>
            <a:r>
              <a:rPr lang="en-GB" sz="1200" dirty="0"/>
              <a:t>To provide detail </a:t>
            </a:r>
            <a:r>
              <a:rPr lang="en-GB" sz="1200" dirty="0" smtClean="0"/>
              <a:t>as to </a:t>
            </a:r>
            <a:r>
              <a:rPr lang="en-GB" sz="1200" dirty="0"/>
              <a:t>why the change proposer believes these are the </a:t>
            </a:r>
            <a:r>
              <a:rPr lang="en-GB" sz="1200" dirty="0" smtClean="0"/>
              <a:t>customer classes </a:t>
            </a:r>
            <a:r>
              <a:rPr lang="en-GB" sz="1200" dirty="0"/>
              <a:t>impacted by the change</a:t>
            </a:r>
          </a:p>
          <a:p>
            <a:pPr lvl="1"/>
            <a:endParaRPr lang="en-GB" sz="1200" dirty="0" smtClean="0"/>
          </a:p>
          <a:p>
            <a:r>
              <a:rPr lang="en-GB" sz="1200" b="1" dirty="0" smtClean="0">
                <a:solidFill>
                  <a:srgbClr val="FF0000"/>
                </a:solidFill>
              </a:rPr>
              <a:t>DSC Service line and UK Link Manual assessment</a:t>
            </a:r>
            <a:r>
              <a:rPr lang="en-GB" sz="1200" b="1" dirty="0" smtClean="0"/>
              <a:t> – at CP Creation and at solution review stage (Sections A6 &amp; D)</a:t>
            </a:r>
          </a:p>
          <a:p>
            <a:pPr lvl="1"/>
            <a:r>
              <a:rPr lang="en-GB" sz="1200" dirty="0" smtClean="0"/>
              <a:t>Ensure Service Line and UK Link Manual impacts are considered for all changes in respect of the DSC Contract. </a:t>
            </a:r>
          </a:p>
          <a:p>
            <a:pPr lvl="1"/>
            <a:r>
              <a:rPr lang="en-GB" sz="1200" dirty="0" smtClean="0">
                <a:solidFill>
                  <a:srgbClr val="2B80B1"/>
                </a:solidFill>
              </a:rPr>
              <a:t>In DSC Change Management procedures the completion of this section is responsibility of Change proposer (Section 4.6.4) not Xoserve – should the template be changed to reflect this?</a:t>
            </a:r>
          </a:p>
          <a:p>
            <a:pPr lvl="1"/>
            <a:endParaRPr lang="en-GB" sz="1200" b="1" dirty="0" smtClean="0"/>
          </a:p>
          <a:p>
            <a:r>
              <a:rPr lang="en-GB" sz="1200" b="1" dirty="0" smtClean="0"/>
              <a:t>Funding for </a:t>
            </a:r>
            <a:r>
              <a:rPr lang="en-GB" sz="1200" b="1" dirty="0" smtClean="0">
                <a:solidFill>
                  <a:srgbClr val="FF0000"/>
                </a:solidFill>
              </a:rPr>
              <a:t>on-going service delivery </a:t>
            </a:r>
            <a:r>
              <a:rPr lang="en-GB" sz="1200" b="1" dirty="0" smtClean="0"/>
              <a:t>to be included (Section A6)</a:t>
            </a:r>
          </a:p>
          <a:p>
            <a:pPr lvl="1"/>
            <a:r>
              <a:rPr lang="en-GB" sz="1200" dirty="0" smtClean="0"/>
              <a:t>Need to consider on-going funding for delivery of the change and what Budget Amendments are needed. Occasionally Change funding classes  may also differ to the </a:t>
            </a:r>
            <a:r>
              <a:rPr lang="en-GB" sz="1200" dirty="0"/>
              <a:t>on-going </a:t>
            </a:r>
            <a:r>
              <a:rPr lang="en-GB" sz="1200" dirty="0" smtClean="0"/>
              <a:t>costs</a:t>
            </a:r>
          </a:p>
          <a:p>
            <a:pPr lvl="1"/>
            <a:endParaRPr lang="en-GB" sz="900" dirty="0" smtClean="0"/>
          </a:p>
          <a:p>
            <a:pPr lvl="1"/>
            <a:endParaRPr lang="en-GB" sz="600" b="1" dirty="0"/>
          </a:p>
        </p:txBody>
      </p:sp>
    </p:spTree>
    <p:extLst>
      <p:ext uri="{BB962C8B-B14F-4D97-AF65-F5344CB8AC3E}">
        <p14:creationId xmlns:p14="http://schemas.microsoft.com/office/powerpoint/2010/main" val="34235005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467544" y="123478"/>
            <a:ext cx="8229600" cy="637580"/>
          </a:xfrm>
        </p:spPr>
        <p:txBody>
          <a:bodyPr/>
          <a:lstStyle/>
          <a:p>
            <a:r>
              <a:rPr lang="en-GB" dirty="0" smtClean="0"/>
              <a:t>Change proposal template – </a:t>
            </a:r>
            <a:r>
              <a:rPr lang="en-GB" dirty="0"/>
              <a:t>updates </a:t>
            </a:r>
            <a:r>
              <a:rPr lang="en-GB" dirty="0" smtClean="0"/>
              <a:t>(2 </a:t>
            </a:r>
            <a:r>
              <a:rPr lang="en-GB" dirty="0"/>
              <a:t>of 2)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166171" y="507970"/>
            <a:ext cx="8856984" cy="4536504"/>
          </a:xfrm>
        </p:spPr>
        <p:txBody>
          <a:bodyPr>
            <a:noAutofit/>
          </a:bodyPr>
          <a:lstStyle/>
          <a:p>
            <a:pPr lvl="1"/>
            <a:endParaRPr lang="en-GB" sz="1100" dirty="0" smtClean="0"/>
          </a:p>
          <a:p>
            <a:r>
              <a:rPr lang="en-GB" sz="1200" b="1" dirty="0" smtClean="0">
                <a:solidFill>
                  <a:srgbClr val="FF0000"/>
                </a:solidFill>
              </a:rPr>
              <a:t>Initial review period </a:t>
            </a:r>
            <a:r>
              <a:rPr lang="en-GB" sz="1200" b="1" dirty="0" smtClean="0"/>
              <a:t>– Amend to 10, 15, 20 and other  (Sections A3 &amp; A7)</a:t>
            </a:r>
          </a:p>
          <a:p>
            <a:pPr lvl="1"/>
            <a:r>
              <a:rPr lang="en-GB" sz="1200" dirty="0" smtClean="0"/>
              <a:t>Adding 15 Days as an additional option to enable the change to return to the next </a:t>
            </a:r>
            <a:r>
              <a:rPr lang="en-GB" sz="1200" dirty="0" err="1" smtClean="0"/>
              <a:t>ChMC</a:t>
            </a:r>
            <a:endParaRPr lang="en-GB" sz="1200" dirty="0" smtClean="0"/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Change description to be renamed as </a:t>
            </a:r>
            <a:r>
              <a:rPr lang="en-GB" sz="1200" b="1" dirty="0" smtClean="0">
                <a:solidFill>
                  <a:srgbClr val="FF0000"/>
                </a:solidFill>
              </a:rPr>
              <a:t>Problem statement </a:t>
            </a:r>
            <a:r>
              <a:rPr lang="en-GB" sz="1200" b="1" dirty="0" smtClean="0"/>
              <a:t>(Section A3)</a:t>
            </a:r>
          </a:p>
          <a:p>
            <a:pPr lvl="1"/>
            <a:r>
              <a:rPr lang="en-GB" sz="1200" dirty="0" smtClean="0"/>
              <a:t>To detail what the current problem is that this change has been raised to </a:t>
            </a:r>
            <a:r>
              <a:rPr lang="en-GB" sz="1200" dirty="0" smtClean="0"/>
              <a:t>solve</a:t>
            </a:r>
          </a:p>
          <a:p>
            <a:pPr lvl="1"/>
            <a:r>
              <a:rPr lang="en-GB" sz="1200" dirty="0" smtClean="0">
                <a:solidFill>
                  <a:srgbClr val="0070C0"/>
                </a:solidFill>
              </a:rPr>
              <a:t>Following review at DSC Governance Review Group Change Description Text box has re-added in after Problem Statement</a:t>
            </a:r>
            <a:endParaRPr lang="en-GB" sz="1200" dirty="0" smtClean="0">
              <a:solidFill>
                <a:srgbClr val="0070C0"/>
              </a:solidFill>
            </a:endParaRPr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Remove ‘</a:t>
            </a:r>
            <a:r>
              <a:rPr lang="en-GB" sz="1200" b="1" dirty="0" smtClean="0">
                <a:solidFill>
                  <a:srgbClr val="FF0000"/>
                </a:solidFill>
              </a:rPr>
              <a:t>X</a:t>
            </a:r>
            <a:r>
              <a:rPr lang="en-GB" sz="1200" b="1" dirty="0" smtClean="0"/>
              <a:t>’ from Release (Sections A3</a:t>
            </a:r>
            <a:r>
              <a:rPr lang="en-GB" sz="1200" b="1" dirty="0"/>
              <a:t> </a:t>
            </a:r>
            <a:r>
              <a:rPr lang="en-GB" sz="1200" b="1" dirty="0" smtClean="0"/>
              <a:t>&amp; A8)</a:t>
            </a:r>
          </a:p>
          <a:p>
            <a:pPr lvl="1"/>
            <a:r>
              <a:rPr lang="en-GB" sz="1200" dirty="0" smtClean="0"/>
              <a:t>Major Releases are named as Feb, June and Nov for each year. Release X is no longer  needed</a:t>
            </a:r>
          </a:p>
          <a:p>
            <a:pPr lvl="1"/>
            <a:endParaRPr lang="en-GB" sz="1200" dirty="0" smtClean="0"/>
          </a:p>
          <a:p>
            <a:r>
              <a:rPr lang="en-GB" sz="1200" b="1" dirty="0"/>
              <a:t>Remove </a:t>
            </a:r>
            <a:r>
              <a:rPr lang="en-GB" sz="1200" b="1" dirty="0" smtClean="0">
                <a:solidFill>
                  <a:srgbClr val="FF0000"/>
                </a:solidFill>
              </a:rPr>
              <a:t>Section A5 </a:t>
            </a:r>
            <a:r>
              <a:rPr lang="en-GB" sz="1200" b="1" dirty="0" smtClean="0"/>
              <a:t>as duplicated by Section C</a:t>
            </a:r>
            <a:endParaRPr lang="en-GB" sz="1200" dirty="0" smtClean="0"/>
          </a:p>
          <a:p>
            <a:pPr lvl="1"/>
            <a:endParaRPr lang="en-GB" sz="1200" dirty="0" smtClean="0"/>
          </a:p>
          <a:p>
            <a:r>
              <a:rPr lang="en-GB" sz="1200" b="1" dirty="0" smtClean="0"/>
              <a:t>Wording simplified in Questions 3 &amp; 4  </a:t>
            </a:r>
            <a:r>
              <a:rPr lang="en-GB" sz="1200" b="1" dirty="0" err="1" smtClean="0">
                <a:solidFill>
                  <a:srgbClr val="FF0000"/>
                </a:solidFill>
              </a:rPr>
              <a:t>ChMC</a:t>
            </a:r>
            <a:r>
              <a:rPr lang="en-GB" sz="1200" b="1" dirty="0" smtClean="0">
                <a:solidFill>
                  <a:srgbClr val="FF0000"/>
                </a:solidFill>
              </a:rPr>
              <a:t> Industry consultation </a:t>
            </a:r>
            <a:r>
              <a:rPr lang="en-GB" sz="1200" b="1" dirty="0" smtClean="0"/>
              <a:t>(Section B1)</a:t>
            </a:r>
          </a:p>
          <a:p>
            <a:pPr lvl="1"/>
            <a:r>
              <a:rPr lang="en-GB" sz="1200" dirty="0" smtClean="0"/>
              <a:t>To reflect the new on-line Change </a:t>
            </a:r>
            <a:r>
              <a:rPr lang="en-GB" sz="1200" dirty="0"/>
              <a:t>P</a:t>
            </a:r>
            <a:r>
              <a:rPr lang="en-GB" sz="1200" dirty="0" smtClean="0"/>
              <a:t>ack process</a:t>
            </a:r>
          </a:p>
          <a:p>
            <a:pPr lvl="1"/>
            <a:endParaRPr lang="en-GB" sz="1100" dirty="0" smtClean="0"/>
          </a:p>
          <a:p>
            <a:r>
              <a:rPr lang="en-GB" sz="1200" b="1" dirty="0" smtClean="0"/>
              <a:t>NB: Other changes may be needed to cater for Requests for Data and Urgent Change proposals. </a:t>
            </a:r>
            <a:endParaRPr lang="en-GB" sz="1200" b="1" dirty="0"/>
          </a:p>
          <a:p>
            <a:endParaRPr lang="en-GB" sz="1100" dirty="0" smtClean="0"/>
          </a:p>
          <a:p>
            <a:pPr lvl="1"/>
            <a:endParaRPr lang="en-GB" sz="600" b="1" dirty="0"/>
          </a:p>
        </p:txBody>
      </p:sp>
    </p:spTree>
    <p:extLst>
      <p:ext uri="{BB962C8B-B14F-4D97-AF65-F5344CB8AC3E}">
        <p14:creationId xmlns:p14="http://schemas.microsoft.com/office/powerpoint/2010/main" val="118364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Office Theme">
  <a:themeElements>
    <a:clrScheme name="Xoserve 2018">
      <a:dk1>
        <a:sysClr val="windowText" lastClr="000000"/>
      </a:dk1>
      <a:lt1>
        <a:sysClr val="window" lastClr="FFFFFF"/>
      </a:lt1>
      <a:dk2>
        <a:srgbClr val="1D3E61"/>
      </a:dk2>
      <a:lt2>
        <a:srgbClr val="EEECE1"/>
      </a:lt2>
      <a:accent1>
        <a:srgbClr val="3E5AA8"/>
      </a:accent1>
      <a:accent2>
        <a:srgbClr val="D75733"/>
      </a:accent2>
      <a:accent3>
        <a:srgbClr val="56CF9E"/>
      </a:accent3>
      <a:accent4>
        <a:srgbClr val="6440A3"/>
      </a:accent4>
      <a:accent5>
        <a:srgbClr val="40D1F5"/>
      </a:accent5>
      <a:accent6>
        <a:srgbClr val="FCBC55"/>
      </a:accent6>
      <a:hlink>
        <a:srgbClr val="6440A3"/>
      </a:hlink>
      <a:folHlink>
        <a:srgbClr val="D2232A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410</Words>
  <Application>Microsoft Office PowerPoint</Application>
  <PresentationFormat>On-screen Show (16:9)</PresentationFormat>
  <Paragraphs>40</Paragraphs>
  <Slides>3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1_Office Theme</vt:lpstr>
      <vt:lpstr>templates</vt:lpstr>
      <vt:lpstr>Change proposal template – updates (1 of 2)</vt:lpstr>
      <vt:lpstr>Change proposal template – updates (2 of 2)</vt:lpstr>
    </vt:vector>
  </TitlesOfParts>
  <Company>National Grid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templates</dc:title>
  <dc:creator>Alison Cross</dc:creator>
  <cp:lastModifiedBy>Alison Cross</cp:lastModifiedBy>
  <cp:revision>1</cp:revision>
  <dcterms:created xsi:type="dcterms:W3CDTF">2019-05-14T09:56:16Z</dcterms:created>
  <dcterms:modified xsi:type="dcterms:W3CDTF">2019-05-14T09:58:16Z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296292065</vt:i4>
  </property>
  <property fmtid="{D5CDD505-2E9C-101B-9397-08002B2CF9AE}" pid="3" name="_NewReviewCycle">
    <vt:lpwstr/>
  </property>
  <property fmtid="{D5CDD505-2E9C-101B-9397-08002B2CF9AE}" pid="4" name="_EmailSubject">
    <vt:lpwstr>Change Proposal Template updates - for ChMC approval</vt:lpwstr>
  </property>
  <property fmtid="{D5CDD505-2E9C-101B-9397-08002B2CF9AE}" pid="5" name="_AuthorEmail">
    <vt:lpwstr>Alison.Cross@Xoserve.com</vt:lpwstr>
  </property>
  <property fmtid="{D5CDD505-2E9C-101B-9397-08002B2CF9AE}" pid="6" name="_AuthorEmailDisplayName">
    <vt:lpwstr>Cross, Alison</vt:lpwstr>
  </property>
</Properties>
</file>