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1"/>
  </p:notesMasterIdLst>
  <p:sldIdLst>
    <p:sldId id="88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FF99"/>
    <a:srgbClr val="FFFF99"/>
    <a:srgbClr val="FFFF66"/>
    <a:srgbClr val="FF99FF"/>
    <a:srgbClr val="FFCCFF"/>
    <a:srgbClr val="40D1F5"/>
    <a:srgbClr val="FFFFFF"/>
    <a:srgbClr val="B1D6E8"/>
    <a:srgbClr val="D8F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8" autoAdjust="0"/>
    <p:restoredTop sz="94660"/>
  </p:normalViewPr>
  <p:slideViewPr>
    <p:cSldViewPr>
      <p:cViewPr>
        <p:scale>
          <a:sx n="110" d="100"/>
          <a:sy n="110" d="100"/>
        </p:scale>
        <p:origin x="-612" y="-2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AAB7F775-B62D-4B10-B2D6-35D8917FF020}"/>
              </a:ext>
            </a:extLst>
          </p:cNvPr>
          <p:cNvSpPr txBox="1">
            <a:spLocks/>
          </p:cNvSpPr>
          <p:nvPr/>
        </p:nvSpPr>
        <p:spPr>
          <a:xfrm>
            <a:off x="28329" y="-20538"/>
            <a:ext cx="8688388" cy="5258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1400" dirty="0" smtClean="0"/>
              <a:t>Proposed June 2020 UK Link Major Release Scope / Governance Timeline </a:t>
            </a:r>
            <a:endParaRPr lang="en-GB" sz="1400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5724128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6432849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650930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686142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6681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296568" y="3924823"/>
            <a:ext cx="0" cy="109519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493330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676310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7897570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810806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831345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8527941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739970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228184" y="3867894"/>
            <a:ext cx="8874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22007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472932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4228507" y="3939902"/>
            <a:ext cx="2662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737792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229228" y="3867894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2748140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2231740" y="3867894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1760705" y="3939902"/>
            <a:ext cx="0" cy="10801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1259632" y="3867894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755576" y="3867894"/>
            <a:ext cx="0" cy="115212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251520" y="3795886"/>
            <a:ext cx="0" cy="122413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984779"/>
              </p:ext>
            </p:extLst>
          </p:nvPr>
        </p:nvGraphicFramePr>
        <p:xfrm>
          <a:off x="251520" y="3346556"/>
          <a:ext cx="8496944" cy="30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/>
                <a:gridCol w="2520280"/>
              </a:tblGrid>
              <a:tr h="305314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2019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2020</a:t>
                      </a:r>
                      <a:endParaRPr lang="en-GB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71225"/>
              </p:ext>
            </p:extLst>
          </p:nvPr>
        </p:nvGraphicFramePr>
        <p:xfrm>
          <a:off x="251520" y="3651870"/>
          <a:ext cx="5976668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  <a:gridCol w="498056"/>
                <a:gridCol w="498055"/>
                <a:gridCol w="498056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Jan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Feb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Apr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May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Jun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Jul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Aug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Sep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Oct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Nov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 smtClean="0"/>
                        <a:t>Dec</a:t>
                      </a:r>
                      <a:endParaRPr lang="en-GB" sz="8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84647"/>
              </p:ext>
            </p:extLst>
          </p:nvPr>
        </p:nvGraphicFramePr>
        <p:xfrm>
          <a:off x="6228184" y="3651870"/>
          <a:ext cx="2499360" cy="27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270750"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F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M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J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A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S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O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N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00" dirty="0" smtClean="0"/>
                        <a:t>D</a:t>
                      </a:r>
                      <a:endParaRPr lang="en-GB" sz="600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8" name="Rectangle 147"/>
          <p:cNvSpPr/>
          <p:nvPr/>
        </p:nvSpPr>
        <p:spPr>
          <a:xfrm>
            <a:off x="1637420" y="4267424"/>
            <a:ext cx="122413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2861556" y="426742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437620" y="426742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4013684" y="426742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4589748" y="4267424"/>
            <a:ext cx="576064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5165812" y="4267424"/>
            <a:ext cx="792088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5957900" y="4267424"/>
            <a:ext cx="558316" cy="216024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prstClr val="white"/>
              </a:solidFill>
            </a:endParaRPr>
          </a:p>
        </p:txBody>
      </p:sp>
      <p:sp>
        <p:nvSpPr>
          <p:cNvPr id="155" name="5-Point Star 154"/>
          <p:cNvSpPr/>
          <p:nvPr/>
        </p:nvSpPr>
        <p:spPr>
          <a:xfrm>
            <a:off x="5868144" y="4252963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xtBox 155"/>
          <p:cNvSpPr txBox="1"/>
          <p:nvPr/>
        </p:nvSpPr>
        <p:spPr>
          <a:xfrm>
            <a:off x="5436096" y="4496221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Change Pack Issue</a:t>
            </a:r>
          </a:p>
          <a:p>
            <a:pPr algn="ctr"/>
            <a:r>
              <a:rPr lang="en-GB" sz="700" dirty="0" smtClean="0"/>
              <a:t>Dec-19</a:t>
            </a:r>
            <a:endParaRPr lang="en-GB" sz="700" dirty="0"/>
          </a:p>
        </p:txBody>
      </p:sp>
      <p:sp>
        <p:nvSpPr>
          <p:cNvPr id="157" name="5-Point Star 156"/>
          <p:cNvSpPr/>
          <p:nvPr/>
        </p:nvSpPr>
        <p:spPr>
          <a:xfrm>
            <a:off x="3347864" y="4252963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58" name="5-Point Star 157"/>
          <p:cNvSpPr/>
          <p:nvPr/>
        </p:nvSpPr>
        <p:spPr>
          <a:xfrm>
            <a:off x="4355976" y="4247679"/>
            <a:ext cx="288032" cy="20156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TextBox 158"/>
          <p:cNvSpPr txBox="1"/>
          <p:nvPr/>
        </p:nvSpPr>
        <p:spPr>
          <a:xfrm>
            <a:off x="3946215" y="4496221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BER Approval</a:t>
            </a:r>
          </a:p>
          <a:p>
            <a:pPr algn="ctr"/>
            <a:r>
              <a:rPr lang="en-GB" sz="700" dirty="0" smtClean="0"/>
              <a:t>Sept-19</a:t>
            </a:r>
            <a:endParaRPr lang="en-GB" sz="7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915816" y="3939902"/>
            <a:ext cx="1129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 smtClean="0"/>
              <a:t>EQR Approval</a:t>
            </a:r>
          </a:p>
          <a:p>
            <a:pPr algn="ctr"/>
            <a:r>
              <a:rPr lang="en-GB" sz="700" dirty="0" smtClean="0"/>
              <a:t>Jul-19</a:t>
            </a:r>
            <a:endParaRPr lang="en-GB" sz="700" dirty="0"/>
          </a:p>
        </p:txBody>
      </p:sp>
      <p:sp>
        <p:nvSpPr>
          <p:cNvPr id="161" name="5-Point Star 160"/>
          <p:cNvSpPr/>
          <p:nvPr/>
        </p:nvSpPr>
        <p:spPr>
          <a:xfrm>
            <a:off x="2771800" y="4247679"/>
            <a:ext cx="288032" cy="201563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C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339752" y="4443958"/>
            <a:ext cx="1129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 smtClean="0"/>
              <a:t>Scope Approval</a:t>
            </a:r>
          </a:p>
          <a:p>
            <a:pPr algn="ctr"/>
            <a:r>
              <a:rPr lang="en-GB" sz="1000" dirty="0" smtClean="0"/>
              <a:t>Jun-19</a:t>
            </a:r>
            <a:endParaRPr lang="en-GB" sz="1000" dirty="0"/>
          </a:p>
        </p:txBody>
      </p:sp>
      <p:sp>
        <p:nvSpPr>
          <p:cNvPr id="188" name="TextBox 187"/>
          <p:cNvSpPr txBox="1"/>
          <p:nvPr/>
        </p:nvSpPr>
        <p:spPr>
          <a:xfrm>
            <a:off x="280072" y="538995"/>
            <a:ext cx="8352928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07504" y="321493"/>
            <a:ext cx="8352928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Ready for inclusion:</a:t>
            </a:r>
            <a:r>
              <a:rPr lang="en-GB" sz="950" dirty="0" smtClean="0">
                <a:solidFill>
                  <a:schemeClr val="tx2"/>
                </a:solidFill>
                <a:latin typeface="Calibri" panose="020F0502020204030204" pitchFamily="34" charset="0"/>
              </a:rPr>
              <a:t> 4772, 4691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Awaiting solution decision</a:t>
            </a: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GB" sz="950" dirty="0" smtClean="0">
                <a:solidFill>
                  <a:schemeClr val="tx2"/>
                </a:solidFill>
                <a:latin typeface="Calibri" panose="020F0502020204030204" pitchFamily="34" charset="0"/>
              </a:rPr>
              <a:t>MOD647 - </a:t>
            </a:r>
            <a:r>
              <a:rPr lang="en-US" sz="950" dirty="0">
                <a:latin typeface="Calibri" panose="020F0502020204030204" pitchFamily="34" charset="0"/>
              </a:rPr>
              <a:t>Opening Class 1 reads to </a:t>
            </a:r>
            <a:r>
              <a:rPr lang="en-US" sz="950" dirty="0" smtClean="0">
                <a:latin typeface="Calibri" panose="020F0502020204030204" pitchFamily="34" charset="0"/>
              </a:rPr>
              <a:t>Competition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4692 - </a:t>
            </a:r>
            <a:r>
              <a:rPr lang="en-GB" sz="950" dirty="0">
                <a:latin typeface="Calibri" panose="020F0502020204030204" pitchFamily="34" charset="0"/>
              </a:rPr>
              <a:t>CSEPs: IGT and GT File Formats (CIN Files</a:t>
            </a:r>
            <a:r>
              <a:rPr lang="en-GB" sz="950" dirty="0" smtClean="0">
                <a:latin typeface="Calibri" panose="020F0502020204030204" pitchFamily="34" charset="0"/>
              </a:rPr>
              <a:t>)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4780b – </a:t>
            </a:r>
            <a:r>
              <a:rPr lang="en-GB" sz="950" dirty="0">
                <a:latin typeface="Calibri" panose="020F0502020204030204" pitchFamily="34" charset="0"/>
              </a:rPr>
              <a:t>CSSC MAP </a:t>
            </a:r>
            <a:r>
              <a:rPr lang="en-GB" sz="950" dirty="0" smtClean="0">
                <a:latin typeface="Calibri" panose="020F0502020204030204" pitchFamily="34" charset="0"/>
              </a:rPr>
              <a:t>ID</a:t>
            </a:r>
            <a:endParaRPr lang="en-GB" sz="950" dirty="0" smtClean="0"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 smtClean="0">
                <a:solidFill>
                  <a:schemeClr val="tx2"/>
                </a:solidFill>
                <a:latin typeface="Calibri" panose="020F0502020204030204" pitchFamily="34" charset="0"/>
              </a:rPr>
              <a:t>4865 - </a:t>
            </a:r>
            <a:r>
              <a:rPr lang="en-US" sz="950" dirty="0">
                <a:latin typeface="Calibri" panose="020F0502020204030204" pitchFamily="34" charset="0"/>
              </a:rPr>
              <a:t>Amendment to Treatment and Reporting  of CYCL </a:t>
            </a:r>
            <a:r>
              <a:rPr lang="en-US" sz="950" dirty="0" smtClean="0">
                <a:latin typeface="Calibri" panose="020F0502020204030204" pitchFamily="34" charset="0"/>
              </a:rPr>
              <a:t>Reads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4930 - </a:t>
            </a:r>
            <a:r>
              <a:rPr lang="en-GB" sz="950" dirty="0">
                <a:latin typeface="Calibri" panose="020F0502020204030204" pitchFamily="34" charset="0"/>
              </a:rPr>
              <a:t>Requirement to Inform Shipper of Meter Link Code </a:t>
            </a:r>
            <a:r>
              <a:rPr lang="en-GB" sz="950" dirty="0" smtClean="0">
                <a:latin typeface="Calibri" panose="020F0502020204030204" pitchFamily="34" charset="0"/>
              </a:rPr>
              <a:t>Change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4932 - </a:t>
            </a:r>
            <a:r>
              <a:rPr lang="en-GB" sz="950" dirty="0">
                <a:latin typeface="Calibri" panose="020F0502020204030204" pitchFamily="34" charset="0"/>
              </a:rPr>
              <a:t>Improvements to the quality of conversion factor values on the supply point register</a:t>
            </a:r>
            <a:r>
              <a:rPr lang="en-GB" sz="950" dirty="0" smtClean="0">
                <a:latin typeface="Calibri" panose="020F0502020204030204" pitchFamily="34" charset="0"/>
              </a:rPr>
              <a:t>.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4941 - </a:t>
            </a:r>
            <a:r>
              <a:rPr lang="en-GB" sz="950" dirty="0">
                <a:latin typeface="Calibri" panose="020F0502020204030204" pitchFamily="34" charset="0"/>
              </a:rPr>
              <a:t>Auto updates to meter read frequency (MOD 692</a:t>
            </a:r>
            <a:r>
              <a:rPr lang="en-GB" sz="950" dirty="0" smtClean="0">
                <a:latin typeface="Calibri" panose="020F0502020204030204" pitchFamily="34" charset="0"/>
              </a:rPr>
              <a:t>)</a:t>
            </a:r>
            <a:endParaRPr lang="en-GB" sz="950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In High Level Solution Options Assessment</a:t>
            </a: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4801 - </a:t>
            </a:r>
            <a:r>
              <a:rPr lang="en-US" sz="950" dirty="0">
                <a:latin typeface="Calibri" panose="020F0502020204030204" pitchFamily="34" charset="0"/>
              </a:rPr>
              <a:t>Additional information to be made viewable on </a:t>
            </a:r>
            <a:r>
              <a:rPr lang="en-US" sz="950" dirty="0" smtClean="0">
                <a:latin typeface="Calibri" panose="020F0502020204030204" pitchFamily="34" charset="0"/>
              </a:rPr>
              <a:t>DES</a:t>
            </a:r>
            <a:endParaRPr lang="en-GB" sz="95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2" indent="-171450">
              <a:buFont typeface="Courier New" panose="02070309020205020404" pitchFamily="49" charset="0"/>
              <a:buChar char="o"/>
            </a:pPr>
            <a:r>
              <a:rPr lang="en-GB" sz="950" dirty="0" smtClean="0">
                <a:solidFill>
                  <a:schemeClr val="tx2"/>
                </a:solidFill>
                <a:latin typeface="Calibri" panose="020F0502020204030204" pitchFamily="34" charset="0"/>
              </a:rPr>
              <a:t>4850 </a:t>
            </a: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- </a:t>
            </a:r>
            <a:r>
              <a:rPr lang="en-US" sz="950" dirty="0">
                <a:latin typeface="Calibri" panose="020F0502020204030204" pitchFamily="34" charset="0"/>
              </a:rPr>
              <a:t>Notification of Customer Contact Details to Transporters</a:t>
            </a:r>
            <a:endParaRPr lang="en-GB" sz="95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2" indent="-171450">
              <a:buFont typeface="Courier New" panose="02070309020205020404" pitchFamily="49" charset="0"/>
              <a:buChar char="o"/>
            </a:pPr>
            <a:r>
              <a:rPr lang="en-GB" sz="950" dirty="0" smtClean="0">
                <a:solidFill>
                  <a:schemeClr val="tx2"/>
                </a:solidFill>
                <a:latin typeface="Calibri" panose="020F0502020204030204" pitchFamily="34" charset="0"/>
              </a:rPr>
              <a:t>4931 </a:t>
            </a: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- </a:t>
            </a:r>
            <a:r>
              <a:rPr lang="en-GB" sz="950" dirty="0">
                <a:latin typeface="Calibri" panose="020F0502020204030204" pitchFamily="34" charset="0"/>
              </a:rPr>
              <a:t>Submission of Space in Mandatory Data on Multiple SPA Files</a:t>
            </a: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Requirements </a:t>
            </a:r>
            <a:r>
              <a:rPr lang="en-GB" sz="950" b="1" dirty="0">
                <a:solidFill>
                  <a:schemeClr val="tx2"/>
                </a:solidFill>
                <a:latin typeface="Calibri" panose="020F0502020204030204" pitchFamily="34" charset="0"/>
              </a:rPr>
              <a:t>Sign Off: </a:t>
            </a:r>
            <a:endParaRPr lang="en-GB" sz="95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2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4871b - </a:t>
            </a:r>
            <a:r>
              <a:rPr lang="en-US" sz="950" dirty="0">
                <a:latin typeface="Calibri" panose="020F0502020204030204" pitchFamily="34" charset="0"/>
              </a:rPr>
              <a:t>Modification 0665 – Changes to Ratchet </a:t>
            </a:r>
            <a:r>
              <a:rPr lang="en-US" sz="950" dirty="0" smtClean="0">
                <a:latin typeface="Calibri" panose="020F0502020204030204" pitchFamily="34" charset="0"/>
              </a:rPr>
              <a:t>Regime</a:t>
            </a:r>
            <a:endParaRPr lang="en-GB" sz="95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4888 - </a:t>
            </a:r>
            <a:r>
              <a:rPr lang="en-US" sz="950" dirty="0">
                <a:latin typeface="Calibri" panose="020F0502020204030204" pitchFamily="34" charset="0"/>
              </a:rPr>
              <a:t>Removing Duplicate Address Update Validation for IGT Supply Meter Points via Contact Management Service (</a:t>
            </a:r>
            <a:r>
              <a:rPr lang="en-US" sz="950" dirty="0" smtClean="0">
                <a:latin typeface="Calibri" panose="020F0502020204030204" pitchFamily="34" charset="0"/>
              </a:rPr>
              <a:t>CMS)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Requirements Gathering: </a:t>
            </a:r>
            <a:endParaRPr lang="en-GB" sz="95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>
                <a:solidFill>
                  <a:schemeClr val="tx2"/>
                </a:solidFill>
                <a:latin typeface="Calibri" panose="020F0502020204030204" pitchFamily="34" charset="0"/>
              </a:rPr>
              <a:t>4925 - </a:t>
            </a:r>
            <a:r>
              <a:rPr lang="en-US" sz="950" dirty="0">
                <a:latin typeface="Calibri" panose="020F0502020204030204" pitchFamily="34" charset="0"/>
              </a:rPr>
              <a:t>Incorrect display of read and asset information on </a:t>
            </a:r>
            <a:r>
              <a:rPr lang="en-US" sz="950" dirty="0" smtClean="0">
                <a:latin typeface="Calibri" panose="020F0502020204030204" pitchFamily="34" charset="0"/>
              </a:rPr>
              <a:t>DES</a:t>
            </a:r>
            <a:endParaRPr lang="en-GB" sz="95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Not </a:t>
            </a:r>
            <a:r>
              <a:rPr lang="en-GB" sz="95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Looked At (Low Priority)</a:t>
            </a:r>
            <a:endParaRPr lang="en-GB" sz="95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628650" lvl="1" indent="-171450">
              <a:buFont typeface="Courier New" panose="02070309020205020404" pitchFamily="49" charset="0"/>
              <a:buChar char="o"/>
            </a:pPr>
            <a:r>
              <a:rPr lang="en-GB" sz="950" dirty="0" smtClean="0">
                <a:solidFill>
                  <a:schemeClr val="tx2"/>
                </a:solidFill>
                <a:latin typeface="Calibri" panose="020F0502020204030204" pitchFamily="34" charset="0"/>
              </a:rPr>
              <a:t>4645 - </a:t>
            </a:r>
            <a:r>
              <a:rPr lang="en-US" sz="950" dirty="0">
                <a:latin typeface="Calibri" panose="020F0502020204030204" pitchFamily="34" charset="0"/>
              </a:rPr>
              <a:t>The rejection of incrementing reads submitted for an Isolated Supply Meter Point (RGMA flows</a:t>
            </a:r>
            <a:r>
              <a:rPr lang="en-US" sz="950" dirty="0" smtClean="0">
                <a:latin typeface="Calibri" panose="020F0502020204030204" pitchFamily="34" charset="0"/>
              </a:rPr>
              <a:t>)</a:t>
            </a:r>
            <a:endParaRPr lang="en-GB" sz="95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10524</TotalTime>
  <Words>246</Words>
  <Application>Microsoft Office PowerPoint</Application>
  <PresentationFormat>On-screen Show (16:9)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PowerPoint Presentation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363</cp:revision>
  <dcterms:created xsi:type="dcterms:W3CDTF">2018-09-02T17:12:15Z</dcterms:created>
  <dcterms:modified xsi:type="dcterms:W3CDTF">2019-06-04T09:51:36Z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1583239819</vt:i4>
  </property>
  <property fmtid="{D5CDD505-2E9C-101B-9397-08002B2CF9AE}" pid="3" name="_NewReviewCycle">
    <vt:lpwstr/>
  </property>
  <property fmtid="{D5CDD505-2E9C-101B-9397-08002B2CF9AE}" pid="4" name="_EmailSubject">
    <vt:lpwstr>R&amp;N Slides for ChMC - June 2020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-1871242614</vt:i4>
  </property>
  <property fmtid="{D5CDD505-2E9C-101B-9397-08002B2CF9AE}" pid="8" name="ContentTypeId">
    <vt:lpwstr>0x0101006E927B77B7F39148B9CB17AE711C8D35</vt:lpwstr>
  </property>
</Properties>
</file>