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5"/>
  </p:notesMasterIdLst>
  <p:sldIdLst>
    <p:sldId id="298" r:id="rId6"/>
    <p:sldId id="299" r:id="rId7"/>
    <p:sldId id="356" r:id="rId8"/>
    <p:sldId id="355" r:id="rId9"/>
    <p:sldId id="358" r:id="rId10"/>
    <p:sldId id="352" r:id="rId11"/>
    <p:sldId id="360" r:id="rId12"/>
    <p:sldId id="361" r:id="rId13"/>
    <p:sldId id="357" r:id="rId14"/>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91" autoAdjust="0"/>
  </p:normalViewPr>
  <p:slideViewPr>
    <p:cSldViewPr>
      <p:cViewPr>
        <p:scale>
          <a:sx n="110" d="100"/>
          <a:sy n="110" d="100"/>
        </p:scale>
        <p:origin x="-216"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docChgLst>
    <pc:chgData name="Fiona Cottam" userId="S::fiona.cottam@xoserve.com::4a9a0019-769b-4ad5-a76b-ecc693a74d4a" providerId="AD" clId="Web-{D081FA4E-6511-1A1D-DE8A-C24E7D222634}"/>
    <pc:docChg chg="modSld">
      <pc:chgData name="Fiona Cottam" userId="S::fiona.cottam@xoserve.com::4a9a0019-769b-4ad5-a76b-ecc693a74d4a" providerId="AD" clId="Web-{D081FA4E-6511-1A1D-DE8A-C24E7D222634}" dt="2019-04-02T07:50:22.044" v="6" actId="20577"/>
      <pc:docMkLst>
        <pc:docMk/>
      </pc:docMkLst>
      <pc:sldChg chg="modSp">
        <pc:chgData name="Fiona Cottam" userId="S::fiona.cottam@xoserve.com::4a9a0019-769b-4ad5-a76b-ecc693a74d4a" providerId="AD" clId="Web-{D081FA4E-6511-1A1D-DE8A-C24E7D222634}" dt="2019-04-02T07:50:22.028" v="5" actId="20577"/>
        <pc:sldMkLst>
          <pc:docMk/>
          <pc:sldMk cId="3330649644" sldId="353"/>
        </pc:sldMkLst>
        <pc:spChg chg="mod">
          <ac:chgData name="Fiona Cottam" userId="S::fiona.cottam@xoserve.com::4a9a0019-769b-4ad5-a76b-ecc693a74d4a" providerId="AD" clId="Web-{D081FA4E-6511-1A1D-DE8A-C24E7D222634}" dt="2019-04-02T07:50:22.028" v="5" actId="20577"/>
          <ac:spMkLst>
            <pc:docMk/>
            <pc:sldMk cId="3330649644" sldId="353"/>
            <ac:spMk id="3" creationId="{00000000-0000-0000-0000-000000000000}"/>
          </ac:spMkLst>
        </pc:spChg>
      </pc:sldChg>
      <pc:sldChg chg="modSp">
        <pc:chgData name="Fiona Cottam" userId="S::fiona.cottam@xoserve.com::4a9a0019-769b-4ad5-a76b-ecc693a74d4a" providerId="AD" clId="Web-{D081FA4E-6511-1A1D-DE8A-C24E7D222634}" dt="2019-04-02T07:48:42.215" v="2" actId="20577"/>
        <pc:sldMkLst>
          <pc:docMk/>
          <pc:sldMk cId="4247575030" sldId="354"/>
        </pc:sldMkLst>
        <pc:spChg chg="mod">
          <ac:chgData name="Fiona Cottam" userId="S::fiona.cottam@xoserve.com::4a9a0019-769b-4ad5-a76b-ecc693a74d4a" providerId="AD" clId="Web-{D081FA4E-6511-1A1D-DE8A-C24E7D222634}" dt="2019-04-02T07:48:42.215" v="2" actId="20577"/>
          <ac:spMkLst>
            <pc:docMk/>
            <pc:sldMk cId="4247575030" sldId="354"/>
            <ac:spMk id="4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04/06/2019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9</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xoserve.com/media/4096/1326-accuracy-of-ndm-algorithm-advanced-machine-learning.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a:t>
            </a:r>
            <a:r>
              <a:rPr lang="en-GB" dirty="0" smtClean="0"/>
              <a:t>12/06/19</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a:t>
            </a:r>
            <a:r>
              <a:rPr lang="en-GB" sz="1500" dirty="0" smtClean="0"/>
              <a:t>budget</a:t>
            </a:r>
          </a:p>
          <a:p>
            <a:pPr lvl="1"/>
            <a:r>
              <a:rPr lang="en-GB" sz="1500" dirty="0" smtClean="0"/>
              <a:t>Advanced machine learning options</a:t>
            </a:r>
            <a:endParaRPr lang="en-GB" sz="1500" dirty="0"/>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1017568197"/>
              </p:ext>
            </p:extLst>
          </p:nvPr>
        </p:nvGraphicFramePr>
        <p:xfrm>
          <a:off x="251519" y="2376671"/>
          <a:ext cx="3469743" cy="2595731"/>
        </p:xfrm>
        <a:graphic>
          <a:graphicData uri="http://schemas.openxmlformats.org/drawingml/2006/table">
            <a:tbl>
              <a:tblPr firstRow="1" bandRow="1">
                <a:tableStyleId>{5C22544A-7EE6-4342-B048-85BDC9FD1C3A}</a:tableStyleId>
              </a:tblPr>
              <a:tblGrid>
                <a:gridCol w="2232249">
                  <a:extLst>
                    <a:ext uri="{9D8B030D-6E8A-4147-A177-3AD203B41FA5}">
                      <a16:colId xmlns:a16="http://schemas.microsoft.com/office/drawing/2014/main" xmlns="" val="20000"/>
                    </a:ext>
                  </a:extLst>
                </a:gridCol>
                <a:gridCol w="733439">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29/04/19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Draft 3.2.5 Modification(s)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29/04/19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01/05/19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Customer Training Day - UIG</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03/05/19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Change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 Contract Management Committee (cancelled)</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15/05/19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UNC Modification Panel (support draft mods)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16/05/19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May UIG work group x 2</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20&amp;21/05/19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Complete</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106116819"/>
              </p:ext>
            </p:extLst>
          </p:nvPr>
        </p:nvGraphicFramePr>
        <p:xfrm>
          <a:off x="4355976" y="2646030"/>
          <a:ext cx="3528392" cy="1888222"/>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693360">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a:t>
                      </a:r>
                      <a:r>
                        <a:rPr lang="en-GB" sz="800" b="0" kern="1200" baseline="0" dirty="0" smtClean="0">
                          <a:solidFill>
                            <a:schemeClr val="tx2"/>
                          </a:solidFill>
                          <a:latin typeface="+mj-lt"/>
                          <a:ea typeface="Calibri" charset="0"/>
                          <a:cs typeface="Times New Roman" panose="02020603050405020304" pitchFamily="18" charset="0"/>
                        </a:rPr>
                        <a:t>03/06/19</a:t>
                      </a:r>
                      <a:endParaRPr lang="en-GB" sz="800" b="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May Change</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12/06/19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May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19/06/19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June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24/06/19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Attend UIG Work Group Mod 0681</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07/06/19</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Support</a:t>
                      </a:r>
                      <a:r>
                        <a:rPr lang="en-GB" sz="800" kern="1200" baseline="0" dirty="0" smtClean="0">
                          <a:solidFill>
                            <a:schemeClr val="tx2"/>
                          </a:solidFill>
                          <a:latin typeface="+mj-lt"/>
                          <a:ea typeface="Calibri" panose="020F0502020204030204" pitchFamily="34" charset="0"/>
                          <a:cs typeface="Times New Roman" panose="02020603050405020304" pitchFamily="18" charset="0"/>
                        </a:rPr>
                        <a:t> Mod development (All)</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June ongoing</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panose="020F0502020204030204" pitchFamily="34" charset="0"/>
                          <a:cs typeface="Times New Roman" panose="02020603050405020304" pitchFamily="18" charset="0"/>
                        </a:rPr>
                        <a:t>Development of automated UIG reporting </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End of June</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4627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a:t>
            </a:r>
            <a:r>
              <a:rPr lang="en-GB" dirty="0" smtClean="0"/>
              <a:t>Page new</a:t>
            </a:r>
            <a:endParaRPr lang="en-GB" dirty="0"/>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smtClean="0"/>
              <a:t>Governance</a:t>
            </a:r>
            <a:endParaRPr lang="en-US" sz="600" dirty="0"/>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854863342"/>
              </p:ext>
            </p:extLst>
          </p:nvPr>
        </p:nvGraphicFramePr>
        <p:xfrm>
          <a:off x="162128" y="722977"/>
          <a:ext cx="8080835" cy="4010600"/>
        </p:xfrm>
        <a:graphic>
          <a:graphicData uri="http://schemas.openxmlformats.org/drawingml/2006/table">
            <a:tbl>
              <a:tblPr firstRow="1" bandRow="1">
                <a:tableStyleId>{69CF1AB2-1976-4502-BF36-3FF5EA218861}</a:tableStyleId>
              </a:tblPr>
              <a:tblGrid>
                <a:gridCol w="166298">
                  <a:extLst>
                    <a:ext uri="{9D8B030D-6E8A-4147-A177-3AD203B41FA5}">
                      <a16:colId xmlns:a16="http://schemas.microsoft.com/office/drawing/2014/main" xmlns="" val="4177888447"/>
                    </a:ext>
                  </a:extLst>
                </a:gridCol>
                <a:gridCol w="293131">
                  <a:extLst>
                    <a:ext uri="{9D8B030D-6E8A-4147-A177-3AD203B41FA5}">
                      <a16:colId xmlns:a16="http://schemas.microsoft.com/office/drawing/2014/main" xmlns="" val="3013069579"/>
                    </a:ext>
                  </a:extLst>
                </a:gridCol>
                <a:gridCol w="293131">
                  <a:extLst>
                    <a:ext uri="{9D8B030D-6E8A-4147-A177-3AD203B41FA5}">
                      <a16:colId xmlns:a16="http://schemas.microsoft.com/office/drawing/2014/main" xmlns="" val="1475387405"/>
                    </a:ext>
                  </a:extLst>
                </a:gridCol>
                <a:gridCol w="293131">
                  <a:extLst>
                    <a:ext uri="{9D8B030D-6E8A-4147-A177-3AD203B41FA5}">
                      <a16:colId xmlns:a16="http://schemas.microsoft.com/office/drawing/2014/main" xmlns="" val="4167404248"/>
                    </a:ext>
                  </a:extLst>
                </a:gridCol>
                <a:gridCol w="293131">
                  <a:extLst>
                    <a:ext uri="{9D8B030D-6E8A-4147-A177-3AD203B41FA5}">
                      <a16:colId xmlns:a16="http://schemas.microsoft.com/office/drawing/2014/main" xmlns="" val="1882720330"/>
                    </a:ext>
                  </a:extLst>
                </a:gridCol>
                <a:gridCol w="293131"/>
                <a:gridCol w="293131">
                  <a:extLst>
                    <a:ext uri="{9D8B030D-6E8A-4147-A177-3AD203B41FA5}">
                      <a16:colId xmlns:a16="http://schemas.microsoft.com/office/drawing/2014/main" xmlns="" val="20006"/>
                    </a:ext>
                  </a:extLst>
                </a:gridCol>
                <a:gridCol w="293131">
                  <a:extLst>
                    <a:ext uri="{9D8B030D-6E8A-4147-A177-3AD203B41FA5}">
                      <a16:colId xmlns:a16="http://schemas.microsoft.com/office/drawing/2014/main" xmlns="" val="20007"/>
                    </a:ext>
                  </a:extLst>
                </a:gridCol>
                <a:gridCol w="293131">
                  <a:extLst>
                    <a:ext uri="{9D8B030D-6E8A-4147-A177-3AD203B41FA5}">
                      <a16:colId xmlns:a16="http://schemas.microsoft.com/office/drawing/2014/main" xmlns="" val="20008"/>
                    </a:ext>
                  </a:extLst>
                </a:gridCol>
                <a:gridCol w="293131"/>
                <a:gridCol w="293131">
                  <a:extLst>
                    <a:ext uri="{9D8B030D-6E8A-4147-A177-3AD203B41FA5}">
                      <a16:colId xmlns:a16="http://schemas.microsoft.com/office/drawing/2014/main" xmlns="" val="20010"/>
                    </a:ext>
                  </a:extLst>
                </a:gridCol>
                <a:gridCol w="293131">
                  <a:extLst>
                    <a:ext uri="{9D8B030D-6E8A-4147-A177-3AD203B41FA5}">
                      <a16:colId xmlns:a16="http://schemas.microsoft.com/office/drawing/2014/main" xmlns="" val="20011"/>
                    </a:ext>
                  </a:extLst>
                </a:gridCol>
                <a:gridCol w="293131">
                  <a:extLst>
                    <a:ext uri="{9D8B030D-6E8A-4147-A177-3AD203B41FA5}">
                      <a16:colId xmlns:a16="http://schemas.microsoft.com/office/drawing/2014/main" xmlns="" val="20012"/>
                    </a:ext>
                  </a:extLst>
                </a:gridCol>
                <a:gridCol w="293131"/>
                <a:gridCol w="293131">
                  <a:extLst>
                    <a:ext uri="{9D8B030D-6E8A-4147-A177-3AD203B41FA5}">
                      <a16:colId xmlns:a16="http://schemas.microsoft.com/office/drawing/2014/main" xmlns="" val="20015"/>
                    </a:ext>
                  </a:extLst>
                </a:gridCol>
                <a:gridCol w="293131">
                  <a:extLst>
                    <a:ext uri="{9D8B030D-6E8A-4147-A177-3AD203B41FA5}">
                      <a16:colId xmlns:a16="http://schemas.microsoft.com/office/drawing/2014/main" xmlns="" val="20016"/>
                    </a:ext>
                  </a:extLst>
                </a:gridCol>
                <a:gridCol w="293131">
                  <a:extLst>
                    <a:ext uri="{9D8B030D-6E8A-4147-A177-3AD203B41FA5}">
                      <a16:colId xmlns:a16="http://schemas.microsoft.com/office/drawing/2014/main" xmlns="" val="20017"/>
                    </a:ext>
                  </a:extLst>
                </a:gridCol>
                <a:gridCol w="293131">
                  <a:extLst>
                    <a:ext uri="{9D8B030D-6E8A-4147-A177-3AD203B41FA5}">
                      <a16:colId xmlns:a16="http://schemas.microsoft.com/office/drawing/2014/main" xmlns="" val="20023"/>
                    </a:ext>
                  </a:extLst>
                </a:gridCol>
                <a:gridCol w="293131"/>
                <a:gridCol w="293131">
                  <a:extLst>
                    <a:ext uri="{9D8B030D-6E8A-4147-A177-3AD203B41FA5}">
                      <a16:colId xmlns:a16="http://schemas.microsoft.com/office/drawing/2014/main" xmlns="" val="20019"/>
                    </a:ext>
                  </a:extLst>
                </a:gridCol>
                <a:gridCol w="293131">
                  <a:extLst>
                    <a:ext uri="{9D8B030D-6E8A-4147-A177-3AD203B41FA5}">
                      <a16:colId xmlns:a16="http://schemas.microsoft.com/office/drawing/2014/main" xmlns="" val="20020"/>
                    </a:ext>
                  </a:extLst>
                </a:gridCol>
                <a:gridCol w="293131">
                  <a:extLst>
                    <a:ext uri="{9D8B030D-6E8A-4147-A177-3AD203B41FA5}">
                      <a16:colId xmlns:a16="http://schemas.microsoft.com/office/drawing/2014/main" xmlns="" val="20021"/>
                    </a:ext>
                  </a:extLst>
                </a:gridCol>
                <a:gridCol w="293131"/>
                <a:gridCol w="293131">
                  <a:extLst>
                    <a:ext uri="{9D8B030D-6E8A-4147-A177-3AD203B41FA5}">
                      <a16:colId xmlns:a16="http://schemas.microsoft.com/office/drawing/2014/main" xmlns="" val="20024"/>
                    </a:ext>
                  </a:extLst>
                </a:gridCol>
                <a:gridCol w="293131">
                  <a:extLst>
                    <a:ext uri="{9D8B030D-6E8A-4147-A177-3AD203B41FA5}">
                      <a16:colId xmlns:a16="http://schemas.microsoft.com/office/drawing/2014/main" xmlns="" val="20025"/>
                    </a:ext>
                  </a:extLst>
                </a:gridCol>
                <a:gridCol w="293131">
                  <a:extLst>
                    <a:ext uri="{9D8B030D-6E8A-4147-A177-3AD203B41FA5}">
                      <a16:colId xmlns:a16="http://schemas.microsoft.com/office/drawing/2014/main" xmlns="" val="20026"/>
                    </a:ext>
                  </a:extLst>
                </a:gridCol>
                <a:gridCol w="293131"/>
                <a:gridCol w="293131"/>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April</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May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June</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July</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August</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08/04</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29/04</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06/05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13/05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20/05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27/05</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24/06</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29/07</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02/09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09/09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16/09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23/09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30/09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323528" y="3291830"/>
            <a:ext cx="7632848"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xmlns="" id="{8B803917-08C4-B347-AB2A-57446C6406BD}"/>
              </a:ext>
            </a:extLst>
          </p:cNvPr>
          <p:cNvSpPr/>
          <p:nvPr/>
        </p:nvSpPr>
        <p:spPr>
          <a:xfrm>
            <a:off x="323528" y="24387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xmlns="" id="{72FAFA24-C1FC-B24F-9807-690D8DF306C9}"/>
              </a:ext>
            </a:extLst>
          </p:cNvPr>
          <p:cNvSpPr/>
          <p:nvPr/>
        </p:nvSpPr>
        <p:spPr>
          <a:xfrm>
            <a:off x="323528" y="2715765"/>
            <a:ext cx="7632848"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xmlns="" id="{8B803917-08C4-B347-AB2A-57446C6406BD}"/>
              </a:ext>
            </a:extLst>
          </p:cNvPr>
          <p:cNvSpPr/>
          <p:nvPr/>
        </p:nvSpPr>
        <p:spPr>
          <a:xfrm>
            <a:off x="323528" y="2094954"/>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75" name="Rectangle 74">
            <a:extLst>
              <a:ext uri="{FF2B5EF4-FFF2-40B4-BE49-F238E27FC236}">
                <a16:creationId xmlns:a16="http://schemas.microsoft.com/office/drawing/2014/main" xmlns="" id="{8B803917-08C4-B347-AB2A-57446C6406BD}"/>
              </a:ext>
            </a:extLst>
          </p:cNvPr>
          <p:cNvSpPr/>
          <p:nvPr/>
        </p:nvSpPr>
        <p:spPr>
          <a:xfrm>
            <a:off x="611560" y="3555438"/>
            <a:ext cx="907546" cy="3844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Draft Mods to support recommendations</a:t>
            </a:r>
          </a:p>
        </p:txBody>
      </p:sp>
      <p:sp>
        <p:nvSpPr>
          <p:cNvPr id="47" name="Rectangle 46">
            <a:extLst>
              <a:ext uri="{FF2B5EF4-FFF2-40B4-BE49-F238E27FC236}">
                <a16:creationId xmlns:a16="http://schemas.microsoft.com/office/drawing/2014/main" xmlns="" id="{8B803917-08C4-B347-AB2A-57446C6406BD}"/>
              </a:ext>
            </a:extLst>
          </p:cNvPr>
          <p:cNvSpPr/>
          <p:nvPr/>
        </p:nvSpPr>
        <p:spPr>
          <a:xfrm>
            <a:off x="323528" y="3003798"/>
            <a:ext cx="763284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48" name="Triangle 123">
            <a:extLst>
              <a:ext uri="{FF2B5EF4-FFF2-40B4-BE49-F238E27FC236}">
                <a16:creationId xmlns:a16="http://schemas.microsoft.com/office/drawing/2014/main" xmlns="" id="{6F9210BC-760F-B640-8FBC-6D5BC3A96AFB}"/>
              </a:ext>
            </a:extLst>
          </p:cNvPr>
          <p:cNvSpPr/>
          <p:nvPr/>
        </p:nvSpPr>
        <p:spPr>
          <a:xfrm>
            <a:off x="78013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49" name="TextBox 48">
            <a:extLst>
              <a:ext uri="{FF2B5EF4-FFF2-40B4-BE49-F238E27FC236}">
                <a16:creationId xmlns:a16="http://schemas.microsoft.com/office/drawing/2014/main" xmlns="" id="{6ECF800B-C755-FD4C-8704-BB42D910CD1F}"/>
              </a:ext>
            </a:extLst>
          </p:cNvPr>
          <p:cNvSpPr txBox="1"/>
          <p:nvPr/>
        </p:nvSpPr>
        <p:spPr>
          <a:xfrm>
            <a:off x="46754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10/04 DSC ChMC</a:t>
            </a:r>
          </a:p>
        </p:txBody>
      </p:sp>
      <p:sp>
        <p:nvSpPr>
          <p:cNvPr id="50" name="TextBox 49">
            <a:extLst>
              <a:ext uri="{FF2B5EF4-FFF2-40B4-BE49-F238E27FC236}">
                <a16:creationId xmlns:a16="http://schemas.microsoft.com/office/drawing/2014/main" xmlns="" id="{8DE52843-4138-1442-9B64-C4E1D836BDAC}"/>
              </a:ext>
            </a:extLst>
          </p:cNvPr>
          <p:cNvSpPr txBox="1"/>
          <p:nvPr/>
        </p:nvSpPr>
        <p:spPr>
          <a:xfrm>
            <a:off x="1564257"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29/4 Exec Summary </a:t>
            </a:r>
          </a:p>
        </p:txBody>
      </p:sp>
      <p:sp>
        <p:nvSpPr>
          <p:cNvPr id="53" name="Diamond 52">
            <a:extLst>
              <a:ext uri="{FF2B5EF4-FFF2-40B4-BE49-F238E27FC236}">
                <a16:creationId xmlns:a16="http://schemas.microsoft.com/office/drawing/2014/main" xmlns="" id="{386EECE8-E9BF-8E4C-B2B2-6087159F6123}"/>
              </a:ext>
            </a:extLst>
          </p:cNvPr>
          <p:cNvSpPr/>
          <p:nvPr/>
        </p:nvSpPr>
        <p:spPr>
          <a:xfrm>
            <a:off x="1519106"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54" name="Triangle 123">
            <a:extLst>
              <a:ext uri="{FF2B5EF4-FFF2-40B4-BE49-F238E27FC236}">
                <a16:creationId xmlns:a16="http://schemas.microsoft.com/office/drawing/2014/main" xmlns="" id="{6F9210BC-760F-B640-8FBC-6D5BC3A96AFB}"/>
              </a:ext>
            </a:extLst>
          </p:cNvPr>
          <p:cNvSpPr/>
          <p:nvPr/>
        </p:nvSpPr>
        <p:spPr>
          <a:xfrm>
            <a:off x="193225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xmlns="" id="{6ECF800B-C755-FD4C-8704-BB42D910CD1F}"/>
              </a:ext>
            </a:extLst>
          </p:cNvPr>
          <p:cNvSpPr txBox="1"/>
          <p:nvPr/>
        </p:nvSpPr>
        <p:spPr>
          <a:xfrm>
            <a:off x="1619672"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xmlns="" id="{6F9210BC-760F-B640-8FBC-6D5BC3A96AFB}"/>
              </a:ext>
            </a:extLst>
          </p:cNvPr>
          <p:cNvSpPr/>
          <p:nvPr/>
        </p:nvSpPr>
        <p:spPr>
          <a:xfrm>
            <a:off x="357080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xmlns="" id="{6ECF800B-C755-FD4C-8704-BB42D910CD1F}"/>
              </a:ext>
            </a:extLst>
          </p:cNvPr>
          <p:cNvSpPr txBox="1"/>
          <p:nvPr/>
        </p:nvSpPr>
        <p:spPr>
          <a:xfrm>
            <a:off x="325821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67" name="TextBox 66">
            <a:extLst>
              <a:ext uri="{FF2B5EF4-FFF2-40B4-BE49-F238E27FC236}">
                <a16:creationId xmlns:a16="http://schemas.microsoft.com/office/drawing/2014/main" xmlns="" id="{8DE52843-4138-1442-9B64-C4E1D836BDAC}"/>
              </a:ext>
            </a:extLst>
          </p:cNvPr>
          <p:cNvSpPr txBox="1"/>
          <p:nvPr/>
        </p:nvSpPr>
        <p:spPr>
          <a:xfrm>
            <a:off x="1475656" y="4392274"/>
            <a:ext cx="72943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03/05 Attend Customer Training Day</a:t>
            </a:r>
          </a:p>
        </p:txBody>
      </p:sp>
      <p:sp>
        <p:nvSpPr>
          <p:cNvPr id="70" name="Diamond 69">
            <a:extLst>
              <a:ext uri="{FF2B5EF4-FFF2-40B4-BE49-F238E27FC236}">
                <a16:creationId xmlns:a16="http://schemas.microsoft.com/office/drawing/2014/main" xmlns="" id="{650F2950-62D4-654B-A968-D32695357EDC}"/>
              </a:ext>
            </a:extLst>
          </p:cNvPr>
          <p:cNvSpPr/>
          <p:nvPr/>
        </p:nvSpPr>
        <p:spPr>
          <a:xfrm>
            <a:off x="1619672" y="460829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endParaRPr lang="en-US" sz="600" kern="0" dirty="0">
              <a:solidFill>
                <a:srgbClr val="000000"/>
              </a:solidFill>
              <a:ea typeface="ＭＳ Ｐゴシック" pitchFamily="34" charset="-128"/>
            </a:endParaRPr>
          </a:p>
        </p:txBody>
      </p:sp>
      <p:sp>
        <p:nvSpPr>
          <p:cNvPr id="73" name="Triangle 123">
            <a:extLst>
              <a:ext uri="{FF2B5EF4-FFF2-40B4-BE49-F238E27FC236}">
                <a16:creationId xmlns:a16="http://schemas.microsoft.com/office/drawing/2014/main" xmlns="" id="{6F9210BC-760F-B640-8FBC-6D5BC3A96AFB}"/>
              </a:ext>
            </a:extLst>
          </p:cNvPr>
          <p:cNvSpPr/>
          <p:nvPr/>
        </p:nvSpPr>
        <p:spPr>
          <a:xfrm>
            <a:off x="593239"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a16="http://schemas.microsoft.com/office/drawing/2014/main" xmlns="" id="{6ECF800B-C755-FD4C-8704-BB42D910CD1F}"/>
              </a:ext>
            </a:extLst>
          </p:cNvPr>
          <p:cNvSpPr txBox="1"/>
          <p:nvPr/>
        </p:nvSpPr>
        <p:spPr>
          <a:xfrm>
            <a:off x="251520" y="4243265"/>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08/04 UIG WG</a:t>
            </a:r>
          </a:p>
        </p:txBody>
      </p:sp>
      <p:sp>
        <p:nvSpPr>
          <p:cNvPr id="76" name="Triangle 123">
            <a:extLst>
              <a:ext uri="{FF2B5EF4-FFF2-40B4-BE49-F238E27FC236}">
                <a16:creationId xmlns:a16="http://schemas.microsoft.com/office/drawing/2014/main" xmlns="" id="{6F9210BC-760F-B640-8FBC-6D5BC3A96AFB}"/>
              </a:ext>
            </a:extLst>
          </p:cNvPr>
          <p:cNvSpPr/>
          <p:nvPr/>
        </p:nvSpPr>
        <p:spPr>
          <a:xfrm>
            <a:off x="1500211"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2" name="TextBox 81">
            <a:extLst>
              <a:ext uri="{FF2B5EF4-FFF2-40B4-BE49-F238E27FC236}">
                <a16:creationId xmlns:a16="http://schemas.microsoft.com/office/drawing/2014/main" xmlns="" id="{6ECF800B-C755-FD4C-8704-BB42D910CD1F}"/>
              </a:ext>
            </a:extLst>
          </p:cNvPr>
          <p:cNvSpPr txBox="1"/>
          <p:nvPr/>
        </p:nvSpPr>
        <p:spPr>
          <a:xfrm>
            <a:off x="1259632" y="4272428"/>
            <a:ext cx="57586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29/04 UIG WG</a:t>
            </a:r>
          </a:p>
        </p:txBody>
      </p:sp>
      <p:sp>
        <p:nvSpPr>
          <p:cNvPr id="83" name="Triangle 123">
            <a:extLst>
              <a:ext uri="{FF2B5EF4-FFF2-40B4-BE49-F238E27FC236}">
                <a16:creationId xmlns:a16="http://schemas.microsoft.com/office/drawing/2014/main" xmlns="" id="{6F9210BC-760F-B640-8FBC-6D5BC3A96AFB}"/>
              </a:ext>
            </a:extLst>
          </p:cNvPr>
          <p:cNvSpPr/>
          <p:nvPr/>
        </p:nvSpPr>
        <p:spPr>
          <a:xfrm>
            <a:off x="2364306"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xmlns="" id="{6ECF800B-C755-FD4C-8704-BB42D910CD1F}"/>
              </a:ext>
            </a:extLst>
          </p:cNvPr>
          <p:cNvSpPr txBox="1"/>
          <p:nvPr/>
        </p:nvSpPr>
        <p:spPr>
          <a:xfrm>
            <a:off x="2123728" y="4272428"/>
            <a:ext cx="593706"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20&amp;21/05 </a:t>
            </a:r>
            <a:r>
              <a:rPr lang="en-US" sz="600" dirty="0">
                <a:solidFill>
                  <a:srgbClr val="000000"/>
                </a:solidFill>
                <a:ea typeface="ＭＳ Ｐゴシック" pitchFamily="34" charset="-128"/>
              </a:rPr>
              <a:t>UIG WG</a:t>
            </a:r>
          </a:p>
        </p:txBody>
      </p:sp>
      <p:sp>
        <p:nvSpPr>
          <p:cNvPr id="85" name="Triangle 123">
            <a:extLst>
              <a:ext uri="{FF2B5EF4-FFF2-40B4-BE49-F238E27FC236}">
                <a16:creationId xmlns:a16="http://schemas.microsoft.com/office/drawing/2014/main" xmlns="" id="{6F9210BC-760F-B640-8FBC-6D5BC3A96AFB}"/>
              </a:ext>
            </a:extLst>
          </p:cNvPr>
          <p:cNvSpPr/>
          <p:nvPr/>
        </p:nvSpPr>
        <p:spPr>
          <a:xfrm>
            <a:off x="3858832" y="41086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xmlns="" id="{6ECF800B-C755-FD4C-8704-BB42D910CD1F}"/>
              </a:ext>
            </a:extLst>
          </p:cNvPr>
          <p:cNvSpPr txBox="1"/>
          <p:nvPr/>
        </p:nvSpPr>
        <p:spPr>
          <a:xfrm>
            <a:off x="3563888" y="4272428"/>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7" name="Triangle 123">
            <a:extLst>
              <a:ext uri="{FF2B5EF4-FFF2-40B4-BE49-F238E27FC236}">
                <a16:creationId xmlns:a16="http://schemas.microsoft.com/office/drawing/2014/main" xmlns="" id="{6F9210BC-760F-B640-8FBC-6D5BC3A96AFB}"/>
              </a:ext>
            </a:extLst>
          </p:cNvPr>
          <p:cNvSpPr/>
          <p:nvPr/>
        </p:nvSpPr>
        <p:spPr>
          <a:xfrm>
            <a:off x="16985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8" name="TextBox 87">
            <a:extLst>
              <a:ext uri="{FF2B5EF4-FFF2-40B4-BE49-F238E27FC236}">
                <a16:creationId xmlns:a16="http://schemas.microsoft.com/office/drawing/2014/main" xmlns="" id="{6ECF800B-C755-FD4C-8704-BB42D910CD1F}"/>
              </a:ext>
            </a:extLst>
          </p:cNvPr>
          <p:cNvSpPr txBox="1"/>
          <p:nvPr/>
        </p:nvSpPr>
        <p:spPr>
          <a:xfrm>
            <a:off x="13568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01/05 CoMC</a:t>
            </a:r>
          </a:p>
        </p:txBody>
      </p:sp>
      <p:sp>
        <p:nvSpPr>
          <p:cNvPr id="89" name="Triangle 123">
            <a:extLst>
              <a:ext uri="{FF2B5EF4-FFF2-40B4-BE49-F238E27FC236}">
                <a16:creationId xmlns:a16="http://schemas.microsoft.com/office/drawing/2014/main" xmlns="" id="{6F9210BC-760F-B640-8FBC-6D5BC3A96AFB}"/>
              </a:ext>
            </a:extLst>
          </p:cNvPr>
          <p:cNvSpPr/>
          <p:nvPr/>
        </p:nvSpPr>
        <p:spPr>
          <a:xfrm>
            <a:off x="2177415"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xmlns="" id="{6ECF800B-C755-FD4C-8704-BB42D910CD1F}"/>
              </a:ext>
            </a:extLst>
          </p:cNvPr>
          <p:cNvSpPr txBox="1"/>
          <p:nvPr/>
        </p:nvSpPr>
        <p:spPr>
          <a:xfrm>
            <a:off x="1835696"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a16="http://schemas.microsoft.com/office/drawing/2014/main" xmlns="" id="{6F9210BC-760F-B640-8FBC-6D5BC3A96AFB}"/>
              </a:ext>
            </a:extLst>
          </p:cNvPr>
          <p:cNvSpPr/>
          <p:nvPr/>
        </p:nvSpPr>
        <p:spPr>
          <a:xfrm>
            <a:off x="3498792"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xmlns="" id="{6ECF800B-C755-FD4C-8704-BB42D910CD1F}"/>
              </a:ext>
            </a:extLst>
          </p:cNvPr>
          <p:cNvSpPr txBox="1"/>
          <p:nvPr/>
        </p:nvSpPr>
        <p:spPr>
          <a:xfrm>
            <a:off x="3157073"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a16="http://schemas.microsoft.com/office/drawing/2014/main" xmlns="" id="{6F9210BC-760F-B640-8FBC-6D5BC3A96AFB}"/>
              </a:ext>
            </a:extLst>
          </p:cNvPr>
          <p:cNvSpPr/>
          <p:nvPr/>
        </p:nvSpPr>
        <p:spPr>
          <a:xfrm>
            <a:off x="4668562"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xmlns="" id="{6ECF800B-C755-FD4C-8704-BB42D910CD1F}"/>
              </a:ext>
            </a:extLst>
          </p:cNvPr>
          <p:cNvSpPr txBox="1"/>
          <p:nvPr/>
        </p:nvSpPr>
        <p:spPr>
          <a:xfrm>
            <a:off x="4355976"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10/07 </a:t>
            </a:r>
            <a:r>
              <a:rPr lang="en-US" sz="600" dirty="0">
                <a:solidFill>
                  <a:srgbClr val="000000"/>
                </a:solidFill>
                <a:ea typeface="ＭＳ Ｐゴシック" pitchFamily="34" charset="-128"/>
              </a:rPr>
              <a:t>DSC ChMC</a:t>
            </a:r>
          </a:p>
        </p:txBody>
      </p:sp>
      <p:sp>
        <p:nvSpPr>
          <p:cNvPr id="77" name="Triangle 123">
            <a:extLst>
              <a:ext uri="{FF2B5EF4-FFF2-40B4-BE49-F238E27FC236}">
                <a16:creationId xmlns:a16="http://schemas.microsoft.com/office/drawing/2014/main" xmlns="" id="{6F9210BC-760F-B640-8FBC-6D5BC3A96AFB}"/>
              </a:ext>
            </a:extLst>
          </p:cNvPr>
          <p:cNvSpPr/>
          <p:nvPr/>
        </p:nvSpPr>
        <p:spPr>
          <a:xfrm>
            <a:off x="580304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549046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07/08 </a:t>
            </a:r>
            <a:r>
              <a:rPr lang="en-US" sz="600" dirty="0">
                <a:solidFill>
                  <a:srgbClr val="000000"/>
                </a:solidFill>
                <a:ea typeface="ＭＳ Ｐゴシック" pitchFamily="34" charset="-128"/>
              </a:rPr>
              <a:t>DSC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724320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6930622"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11/09 </a:t>
            </a:r>
            <a:r>
              <a:rPr lang="en-US" sz="600" dirty="0">
                <a:solidFill>
                  <a:srgbClr val="000000"/>
                </a:solidFill>
                <a:ea typeface="ＭＳ Ｐゴシック" pitchFamily="34" charset="-128"/>
              </a:rPr>
              <a:t>DSC ChMC</a:t>
            </a:r>
          </a:p>
        </p:txBody>
      </p:sp>
      <p:sp>
        <p:nvSpPr>
          <p:cNvPr id="81" name="Triangle 123">
            <a:extLst>
              <a:ext uri="{FF2B5EF4-FFF2-40B4-BE49-F238E27FC236}">
                <a16:creationId xmlns:a16="http://schemas.microsoft.com/office/drawing/2014/main" xmlns="" id="{6F9210BC-760F-B640-8FBC-6D5BC3A96AFB}"/>
              </a:ext>
            </a:extLst>
          </p:cNvPr>
          <p:cNvSpPr/>
          <p:nvPr/>
        </p:nvSpPr>
        <p:spPr>
          <a:xfrm>
            <a:off x="479493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xmlns="" id="{6ECF800B-C755-FD4C-8704-BB42D910CD1F}"/>
              </a:ext>
            </a:extLst>
          </p:cNvPr>
          <p:cNvSpPr txBox="1"/>
          <p:nvPr/>
        </p:nvSpPr>
        <p:spPr>
          <a:xfrm>
            <a:off x="445321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17/07 </a:t>
            </a:r>
            <a:r>
              <a:rPr lang="en-US" sz="600" dirty="0">
                <a:solidFill>
                  <a:srgbClr val="000000"/>
                </a:solidFill>
                <a:ea typeface="ＭＳ Ｐゴシック" pitchFamily="34" charset="-128"/>
              </a:rPr>
              <a:t>CoMC</a:t>
            </a:r>
          </a:p>
        </p:txBody>
      </p:sp>
      <p:sp>
        <p:nvSpPr>
          <p:cNvPr id="96" name="Triangle 123">
            <a:extLst>
              <a:ext uri="{FF2B5EF4-FFF2-40B4-BE49-F238E27FC236}">
                <a16:creationId xmlns:a16="http://schemas.microsoft.com/office/drawing/2014/main" xmlns="" id="{6F9210BC-760F-B640-8FBC-6D5BC3A96AFB}"/>
              </a:ext>
            </a:extLst>
          </p:cNvPr>
          <p:cNvSpPr/>
          <p:nvPr/>
        </p:nvSpPr>
        <p:spPr>
          <a:xfrm>
            <a:off x="5875056"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xmlns="" id="{6ECF800B-C755-FD4C-8704-BB42D910CD1F}"/>
              </a:ext>
            </a:extLst>
          </p:cNvPr>
          <p:cNvSpPr txBox="1"/>
          <p:nvPr/>
        </p:nvSpPr>
        <p:spPr>
          <a:xfrm>
            <a:off x="5533337"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14/08 </a:t>
            </a:r>
            <a:r>
              <a:rPr lang="en-US" sz="600" dirty="0">
                <a:solidFill>
                  <a:srgbClr val="000000"/>
                </a:solidFill>
                <a:ea typeface="ＭＳ Ｐゴシック" pitchFamily="34" charset="-128"/>
              </a:rPr>
              <a:t>CoMC</a:t>
            </a:r>
          </a:p>
        </p:txBody>
      </p:sp>
      <p:sp>
        <p:nvSpPr>
          <p:cNvPr id="98" name="Triangle 123">
            <a:extLst>
              <a:ext uri="{FF2B5EF4-FFF2-40B4-BE49-F238E27FC236}">
                <a16:creationId xmlns:a16="http://schemas.microsoft.com/office/drawing/2014/main" xmlns="" id="{6F9210BC-760F-B640-8FBC-6D5BC3A96AFB}"/>
              </a:ext>
            </a:extLst>
          </p:cNvPr>
          <p:cNvSpPr/>
          <p:nvPr/>
        </p:nvSpPr>
        <p:spPr>
          <a:xfrm>
            <a:off x="7387224" y="365187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xmlns="" id="{6ECF800B-C755-FD4C-8704-BB42D910CD1F}"/>
              </a:ext>
            </a:extLst>
          </p:cNvPr>
          <p:cNvSpPr txBox="1"/>
          <p:nvPr/>
        </p:nvSpPr>
        <p:spPr>
          <a:xfrm>
            <a:off x="7045505" y="3811217"/>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18/09 </a:t>
            </a:r>
            <a:r>
              <a:rPr lang="en-US" sz="600" dirty="0">
                <a:solidFill>
                  <a:srgbClr val="000000"/>
                </a:solidFill>
                <a:ea typeface="ＭＳ Ｐゴシック" pitchFamily="34" charset="-128"/>
              </a:rPr>
              <a:t>CoMC</a:t>
            </a:r>
          </a:p>
        </p:txBody>
      </p:sp>
      <p:sp>
        <p:nvSpPr>
          <p:cNvPr id="104" name="Triangle 123">
            <a:extLst>
              <a:ext uri="{FF2B5EF4-FFF2-40B4-BE49-F238E27FC236}">
                <a16:creationId xmlns:a16="http://schemas.microsoft.com/office/drawing/2014/main" xmlns="" id="{6F9210BC-760F-B640-8FBC-6D5BC3A96AFB}"/>
              </a:ext>
            </a:extLst>
          </p:cNvPr>
          <p:cNvSpPr/>
          <p:nvPr/>
        </p:nvSpPr>
        <p:spPr>
          <a:xfrm>
            <a:off x="5010960"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4716016"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23/07 </a:t>
            </a:r>
            <a:r>
              <a:rPr lang="en-US" sz="600" dirty="0">
                <a:solidFill>
                  <a:srgbClr val="000000"/>
                </a:solidFill>
                <a:ea typeface="ＭＳ Ｐゴシック" pitchFamily="34" charset="-128"/>
              </a:rPr>
              <a:t>UIG WG</a:t>
            </a:r>
          </a:p>
        </p:txBody>
      </p:sp>
      <p:sp>
        <p:nvSpPr>
          <p:cNvPr id="106" name="Triangle 123">
            <a:extLst>
              <a:ext uri="{FF2B5EF4-FFF2-40B4-BE49-F238E27FC236}">
                <a16:creationId xmlns:a16="http://schemas.microsoft.com/office/drawing/2014/main" xmlns="" id="{6F9210BC-760F-B640-8FBC-6D5BC3A96AFB}"/>
              </a:ext>
            </a:extLst>
          </p:cNvPr>
          <p:cNvSpPr/>
          <p:nvPr/>
        </p:nvSpPr>
        <p:spPr>
          <a:xfrm>
            <a:off x="623509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xmlns="" id="{6ECF800B-C755-FD4C-8704-BB42D910CD1F}"/>
              </a:ext>
            </a:extLst>
          </p:cNvPr>
          <p:cNvSpPr txBox="1"/>
          <p:nvPr/>
        </p:nvSpPr>
        <p:spPr>
          <a:xfrm>
            <a:off x="594015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20/08 </a:t>
            </a:r>
            <a:r>
              <a:rPr lang="en-US" sz="600" dirty="0">
                <a:solidFill>
                  <a:srgbClr val="000000"/>
                </a:solidFill>
                <a:ea typeface="ＭＳ Ｐゴシック" pitchFamily="34" charset="-128"/>
              </a:rPr>
              <a:t>UIG WG</a:t>
            </a:r>
          </a:p>
        </p:txBody>
      </p:sp>
      <p:sp>
        <p:nvSpPr>
          <p:cNvPr id="108" name="Triangle 123">
            <a:extLst>
              <a:ext uri="{FF2B5EF4-FFF2-40B4-BE49-F238E27FC236}">
                <a16:creationId xmlns:a16="http://schemas.microsoft.com/office/drawing/2014/main" xmlns="" id="{6F9210BC-760F-B640-8FBC-6D5BC3A96AFB}"/>
              </a:ext>
            </a:extLst>
          </p:cNvPr>
          <p:cNvSpPr/>
          <p:nvPr/>
        </p:nvSpPr>
        <p:spPr>
          <a:xfrm>
            <a:off x="7315216" y="408391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xmlns="" id="{6ECF800B-C755-FD4C-8704-BB42D910CD1F}"/>
              </a:ext>
            </a:extLst>
          </p:cNvPr>
          <p:cNvSpPr txBox="1"/>
          <p:nvPr/>
        </p:nvSpPr>
        <p:spPr>
          <a:xfrm>
            <a:off x="7020272" y="424768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23/09 </a:t>
            </a:r>
            <a:r>
              <a:rPr lang="en-US" sz="600" dirty="0">
                <a:solidFill>
                  <a:srgbClr val="000000"/>
                </a:solidFill>
                <a:ea typeface="ＭＳ Ｐゴシック" pitchFamily="34" charset="-128"/>
              </a:rPr>
              <a:t>UIG WG</a:t>
            </a:r>
          </a:p>
        </p:txBody>
      </p:sp>
      <p:sp>
        <p:nvSpPr>
          <p:cNvPr id="64" name="TextBox 63">
            <a:extLst>
              <a:ext uri="{FF2B5EF4-FFF2-40B4-BE49-F238E27FC236}">
                <a16:creationId xmlns:a16="http://schemas.microsoft.com/office/drawing/2014/main" xmlns="" id="{8DE52843-4138-1442-9B64-C4E1D836BDAC}"/>
              </a:ext>
            </a:extLst>
          </p:cNvPr>
          <p:cNvSpPr txBox="1"/>
          <p:nvPr/>
        </p:nvSpPr>
        <p:spPr>
          <a:xfrm>
            <a:off x="278839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01/06/Exec </a:t>
            </a:r>
            <a:r>
              <a:rPr lang="en-US" sz="600" dirty="0">
                <a:solidFill>
                  <a:srgbClr val="000000"/>
                </a:solidFill>
                <a:ea typeface="ＭＳ Ｐゴシック" pitchFamily="34" charset="-128"/>
              </a:rPr>
              <a:t>Summary </a:t>
            </a:r>
          </a:p>
        </p:txBody>
      </p:sp>
      <p:sp>
        <p:nvSpPr>
          <p:cNvPr id="65" name="Diamond 64">
            <a:extLst>
              <a:ext uri="{FF2B5EF4-FFF2-40B4-BE49-F238E27FC236}">
                <a16:creationId xmlns:a16="http://schemas.microsoft.com/office/drawing/2014/main" xmlns="" id="{386EECE8-E9BF-8E4C-B2B2-6087159F6123}"/>
              </a:ext>
            </a:extLst>
          </p:cNvPr>
          <p:cNvSpPr/>
          <p:nvPr/>
        </p:nvSpPr>
        <p:spPr>
          <a:xfrm>
            <a:off x="274324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a16="http://schemas.microsoft.com/office/drawing/2014/main" xmlns="" id="{8DE52843-4138-1442-9B64-C4E1D836BDAC}"/>
              </a:ext>
            </a:extLst>
          </p:cNvPr>
          <p:cNvSpPr txBox="1"/>
          <p:nvPr/>
        </p:nvSpPr>
        <p:spPr>
          <a:xfrm>
            <a:off x="422855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a:t>
            </a:r>
            <a:r>
              <a:rPr lang="en-US" sz="600" dirty="0">
                <a:solidFill>
                  <a:srgbClr val="000000"/>
                </a:solidFill>
                <a:ea typeface="ＭＳ Ｐゴシック" pitchFamily="34" charset="-128"/>
              </a:rPr>
              <a:t>Exec Summary </a:t>
            </a:r>
          </a:p>
        </p:txBody>
      </p:sp>
      <p:sp>
        <p:nvSpPr>
          <p:cNvPr id="69" name="Diamond 68">
            <a:extLst>
              <a:ext uri="{FF2B5EF4-FFF2-40B4-BE49-F238E27FC236}">
                <a16:creationId xmlns:a16="http://schemas.microsoft.com/office/drawing/2014/main" xmlns="" id="{386EECE8-E9BF-8E4C-B2B2-6087159F6123}"/>
              </a:ext>
            </a:extLst>
          </p:cNvPr>
          <p:cNvSpPr/>
          <p:nvPr/>
        </p:nvSpPr>
        <p:spPr>
          <a:xfrm>
            <a:off x="418340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xmlns="" id="{8DE52843-4138-1442-9B64-C4E1D836BDAC}"/>
              </a:ext>
            </a:extLst>
          </p:cNvPr>
          <p:cNvSpPr txBox="1"/>
          <p:nvPr/>
        </p:nvSpPr>
        <p:spPr>
          <a:xfrm>
            <a:off x="5668713"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01/08 </a:t>
            </a:r>
            <a:r>
              <a:rPr lang="en-US" sz="600" dirty="0">
                <a:solidFill>
                  <a:srgbClr val="000000"/>
                </a:solidFill>
                <a:ea typeface="ＭＳ Ｐゴシック" pitchFamily="34" charset="-128"/>
              </a:rPr>
              <a:t>Exec Summary </a:t>
            </a:r>
          </a:p>
        </p:txBody>
      </p:sp>
      <p:sp>
        <p:nvSpPr>
          <p:cNvPr id="94" name="Diamond 93">
            <a:extLst>
              <a:ext uri="{FF2B5EF4-FFF2-40B4-BE49-F238E27FC236}">
                <a16:creationId xmlns:a16="http://schemas.microsoft.com/office/drawing/2014/main" xmlns="" id="{386EECE8-E9BF-8E4C-B2B2-6087159F6123}"/>
              </a:ext>
            </a:extLst>
          </p:cNvPr>
          <p:cNvSpPr/>
          <p:nvPr/>
        </p:nvSpPr>
        <p:spPr>
          <a:xfrm>
            <a:off x="5623562"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xmlns="" id="{8DE52843-4138-1442-9B64-C4E1D836BDAC}"/>
              </a:ext>
            </a:extLst>
          </p:cNvPr>
          <p:cNvSpPr txBox="1"/>
          <p:nvPr/>
        </p:nvSpPr>
        <p:spPr>
          <a:xfrm>
            <a:off x="6820841" y="156363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02/09 </a:t>
            </a:r>
            <a:r>
              <a:rPr lang="en-US" sz="600" dirty="0">
                <a:solidFill>
                  <a:srgbClr val="000000"/>
                </a:solidFill>
                <a:ea typeface="ＭＳ Ｐゴシック" pitchFamily="34" charset="-128"/>
              </a:rPr>
              <a:t>Exec Summary </a:t>
            </a:r>
          </a:p>
        </p:txBody>
      </p:sp>
      <p:sp>
        <p:nvSpPr>
          <p:cNvPr id="100" name="Diamond 99">
            <a:extLst>
              <a:ext uri="{FF2B5EF4-FFF2-40B4-BE49-F238E27FC236}">
                <a16:creationId xmlns:a16="http://schemas.microsoft.com/office/drawing/2014/main" xmlns="" id="{386EECE8-E9BF-8E4C-B2B2-6087159F6123}"/>
              </a:ext>
            </a:extLst>
          </p:cNvPr>
          <p:cNvSpPr/>
          <p:nvPr/>
        </p:nvSpPr>
        <p:spPr>
          <a:xfrm>
            <a:off x="6775690" y="179998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3059832"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xmlns="" id="{8B803917-08C4-B347-AB2A-57446C6406BD}"/>
              </a:ext>
            </a:extLst>
          </p:cNvPr>
          <p:cNvSpPr/>
          <p:nvPr/>
        </p:nvSpPr>
        <p:spPr>
          <a:xfrm>
            <a:off x="2177414" y="4491542"/>
            <a:ext cx="5418921"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smtClean="0">
                <a:solidFill>
                  <a:srgbClr val="000000"/>
                </a:solidFill>
              </a:rPr>
              <a:t>Review/draft updates to UIG user guide ongoing</a:t>
            </a:r>
            <a:endParaRPr lang="en-US" sz="600" dirty="0">
              <a:solidFill>
                <a:srgbClr val="000000"/>
              </a:solidFill>
            </a:endParaRPr>
          </a:p>
        </p:txBody>
      </p:sp>
      <p:sp>
        <p:nvSpPr>
          <p:cNvPr id="102" name="TextBox 101">
            <a:extLst>
              <a:ext uri="{FF2B5EF4-FFF2-40B4-BE49-F238E27FC236}">
                <a16:creationId xmlns:a16="http://schemas.microsoft.com/office/drawing/2014/main" xmlns="" id="{8DE52843-4138-1442-9B64-C4E1D836BDAC}"/>
              </a:ext>
            </a:extLst>
          </p:cNvPr>
          <p:cNvSpPr txBox="1"/>
          <p:nvPr/>
        </p:nvSpPr>
        <p:spPr>
          <a:xfrm>
            <a:off x="7713495" y="4182291"/>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23/09 Publish UIG Investigation guide V.2 </a:t>
            </a:r>
            <a:endParaRPr lang="en-US" sz="600" dirty="0">
              <a:solidFill>
                <a:srgbClr val="000000"/>
              </a:solidFill>
              <a:ea typeface="ＭＳ Ｐゴシック" pitchFamily="34" charset="-128"/>
            </a:endParaRPr>
          </a:p>
        </p:txBody>
      </p:sp>
      <p:sp>
        <p:nvSpPr>
          <p:cNvPr id="110" name="Diamond 109">
            <a:extLst>
              <a:ext uri="{FF2B5EF4-FFF2-40B4-BE49-F238E27FC236}">
                <a16:creationId xmlns:a16="http://schemas.microsoft.com/office/drawing/2014/main" xmlns="" id="{386EECE8-E9BF-8E4C-B2B2-6087159F6123}"/>
              </a:ext>
            </a:extLst>
          </p:cNvPr>
          <p:cNvSpPr/>
          <p:nvPr/>
        </p:nvSpPr>
        <p:spPr>
          <a:xfrm>
            <a:off x="7668344" y="46082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xmlns="" id="{386EECE8-E9BF-8E4C-B2B2-6087159F6123}"/>
              </a:ext>
            </a:extLst>
          </p:cNvPr>
          <p:cNvSpPr/>
          <p:nvPr/>
        </p:nvSpPr>
        <p:spPr>
          <a:xfrm>
            <a:off x="4067944" y="396022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xmlns="" id="{8DE52843-4138-1442-9B64-C4E1D836BDAC}"/>
              </a:ext>
            </a:extLst>
          </p:cNvPr>
          <p:cNvSpPr txBox="1"/>
          <p:nvPr/>
        </p:nvSpPr>
        <p:spPr>
          <a:xfrm>
            <a:off x="4228553" y="3939902"/>
            <a:ext cx="631479" cy="313350"/>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a:t>
            </a:r>
            <a:r>
              <a:rPr lang="en-US" sz="600" dirty="0" smtClean="0">
                <a:solidFill>
                  <a:srgbClr val="000000"/>
                </a:solidFill>
                <a:ea typeface="ＭＳ Ｐゴシック" pitchFamily="34" charset="-128"/>
              </a:rPr>
              <a:t>01/07 create close out activity plan</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117421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a:xfrm>
            <a:off x="6372200" y="3507832"/>
            <a:ext cx="735304" cy="53093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ongoing 3.2.5 option 3</a:t>
            </a:r>
            <a:endParaRPr lang="en-GB" sz="800" dirty="0">
              <a:solidFill>
                <a:prstClr val="white"/>
              </a:solidFill>
            </a:endParaRPr>
          </a:p>
        </p:txBody>
      </p:sp>
      <p:sp>
        <p:nvSpPr>
          <p:cNvPr id="57" name="Down Arrow 56"/>
          <p:cNvSpPr/>
          <p:nvPr/>
        </p:nvSpPr>
        <p:spPr>
          <a:xfrm>
            <a:off x="6012160"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8" name="Rectangle 57"/>
          <p:cNvSpPr/>
          <p:nvPr/>
        </p:nvSpPr>
        <p:spPr>
          <a:xfrm>
            <a:off x="7244250" y="3515873"/>
            <a:ext cx="712126" cy="52289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2</a:t>
            </a:r>
            <a:r>
              <a:rPr lang="en-GB" sz="800" dirty="0" smtClean="0">
                <a:solidFill>
                  <a:prstClr val="white"/>
                </a:solidFill>
              </a:rPr>
              <a:t> CR4868  in progress - TBC</a:t>
            </a:r>
            <a:endParaRPr lang="en-GB" sz="800" dirty="0">
              <a:solidFill>
                <a:prstClr val="white"/>
              </a:solidFill>
            </a:endParaRPr>
          </a:p>
        </p:txBody>
      </p:sp>
      <p:sp>
        <p:nvSpPr>
          <p:cNvPr id="59" name="Down Arrow 58"/>
          <p:cNvSpPr/>
          <p:nvPr/>
        </p:nvSpPr>
        <p:spPr>
          <a:xfrm>
            <a:off x="7244250" y="321789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5492880" y="3507832"/>
            <a:ext cx="807312" cy="56678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ongoing engagement using existing MI</a:t>
            </a:r>
            <a:endParaRPr lang="en-GB" sz="800" dirty="0">
              <a:solidFill>
                <a:prstClr val="white"/>
              </a:solidFill>
            </a:endParaRPr>
          </a:p>
        </p:txBody>
      </p:sp>
      <p:sp>
        <p:nvSpPr>
          <p:cNvPr id="55" name="Down Arrow 54"/>
          <p:cNvSpPr/>
          <p:nvPr/>
        </p:nvSpPr>
        <p:spPr>
          <a:xfrm>
            <a:off x="5564888" y="3201818"/>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0" name="Down Arrow 39"/>
          <p:cNvSpPr/>
          <p:nvPr/>
        </p:nvSpPr>
        <p:spPr>
          <a:xfrm>
            <a:off x="7020272" y="1437625"/>
            <a:ext cx="732784" cy="1404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smtClean="0"/>
              <a:t>Recommendations - where we are</a:t>
            </a:r>
            <a:endParaRPr lang="en-GB" dirty="0"/>
          </a:p>
        </p:txBody>
      </p:sp>
      <p:sp>
        <p:nvSpPr>
          <p:cNvPr id="24" name="Rectangle 23"/>
          <p:cNvSpPr/>
          <p:nvPr/>
        </p:nvSpPr>
        <p:spPr>
          <a:xfrm>
            <a:off x="4355976" y="1986686"/>
            <a:ext cx="1512168" cy="9091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prstClr val="white"/>
                </a:solidFill>
              </a:rPr>
              <a:t>3 lines MOD –  (3.2.1) = 3 MODS – 1 sponsored Total  0692), 2 sponsored British Gas 0690 &amp; 0691</a:t>
            </a:r>
            <a:endParaRPr lang="en-GB" sz="1000" dirty="0">
              <a:solidFill>
                <a:prstClr val="white"/>
              </a:solidFill>
            </a:endParaRP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70331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611560" y="3405463"/>
            <a:ext cx="4255122" cy="943979"/>
            <a:chOff x="741970" y="2636912"/>
            <a:chExt cx="5265331" cy="1896211"/>
          </a:xfrm>
        </p:grpSpPr>
        <p:sp>
          <p:nvSpPr>
            <p:cNvPr id="22" name="Rectangle 21"/>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22 Future review</a:t>
              </a:r>
              <a:endParaRPr lang="en-GB" dirty="0">
                <a:solidFill>
                  <a:prstClr val="white"/>
                </a:solidFill>
              </a:endParaRPr>
            </a:p>
          </p:txBody>
        </p:sp>
        <p:sp>
          <p:nvSpPr>
            <p:cNvPr id="34" name="Rectangle 33"/>
            <p:cNvSpPr/>
            <p:nvPr/>
          </p:nvSpPr>
          <p:spPr>
            <a:xfrm>
              <a:off x="1373923" y="3909054"/>
              <a:ext cx="792088"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3 review June</a:t>
              </a:r>
              <a:endParaRPr lang="en-GB" sz="800" dirty="0">
                <a:solidFill>
                  <a:prstClr val="white"/>
                </a:solidFill>
              </a:endParaRPr>
            </a:p>
          </p:txBody>
        </p:sp>
        <p:sp>
          <p:nvSpPr>
            <p:cNvPr id="41" name="Down Arrow 40"/>
            <p:cNvSpPr/>
            <p:nvPr/>
          </p:nvSpPr>
          <p:spPr>
            <a:xfrm>
              <a:off x="1373923"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5" name="Rectangle 44"/>
            <p:cNvSpPr/>
            <p:nvPr/>
          </p:nvSpPr>
          <p:spPr>
            <a:xfrm>
              <a:off x="2175854" y="3909054"/>
              <a:ext cx="890249"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a:t>
              </a:r>
              <a:r>
                <a:rPr lang="en-GB" sz="800" dirty="0" smtClean="0">
                  <a:solidFill>
                    <a:prstClr val="white"/>
                  </a:solidFill>
                </a:rPr>
                <a:t> review </a:t>
              </a:r>
              <a:r>
                <a:rPr lang="en-GB" sz="800" dirty="0">
                  <a:solidFill>
                    <a:prstClr val="white"/>
                  </a:solidFill>
                </a:rPr>
                <a:t> </a:t>
              </a:r>
              <a:r>
                <a:rPr lang="en-GB" sz="800" dirty="0" smtClean="0">
                  <a:solidFill>
                    <a:prstClr val="white"/>
                  </a:solidFill>
                </a:rPr>
                <a:t>July</a:t>
              </a:r>
              <a:endParaRPr lang="en-GB" sz="800" dirty="0">
                <a:solidFill>
                  <a:prstClr val="white"/>
                </a:solidFill>
              </a:endParaRPr>
            </a:p>
          </p:txBody>
        </p:sp>
        <p:sp>
          <p:nvSpPr>
            <p:cNvPr id="46" name="Down Arrow 45"/>
            <p:cNvSpPr/>
            <p:nvPr/>
          </p:nvSpPr>
          <p:spPr>
            <a:xfrm>
              <a:off x="2256728"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7" name="Rectangle 46"/>
            <p:cNvSpPr/>
            <p:nvPr/>
          </p:nvSpPr>
          <p:spPr>
            <a:xfrm>
              <a:off x="3066888"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4</a:t>
              </a:r>
              <a:r>
                <a:rPr lang="en-GB" sz="800" dirty="0" smtClean="0">
                  <a:solidFill>
                    <a:prstClr val="white"/>
                  </a:solidFill>
                </a:rPr>
                <a:t> review August</a:t>
              </a:r>
              <a:endParaRPr lang="en-GB" sz="900" dirty="0">
                <a:solidFill>
                  <a:prstClr val="white"/>
                </a:solidFill>
              </a:endParaRPr>
            </a:p>
          </p:txBody>
        </p:sp>
        <p:sp>
          <p:nvSpPr>
            <p:cNvPr id="48" name="Down Arrow 47"/>
            <p:cNvSpPr/>
            <p:nvPr/>
          </p:nvSpPr>
          <p:spPr>
            <a:xfrm>
              <a:off x="3127806"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0" name="Rectangle 29"/>
          <p:cNvSpPr/>
          <p:nvPr/>
        </p:nvSpPr>
        <p:spPr>
          <a:xfrm>
            <a:off x="1331641" y="1986686"/>
            <a:ext cx="1266171" cy="100832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6 lines PAC /Xoserve – covered under existing changes 4876 &amp; 4795. 4 with Xoserve</a:t>
            </a:r>
            <a:endParaRPr lang="en-GB" sz="1050" dirty="0">
              <a:solidFill>
                <a:prstClr val="white"/>
              </a:solidFill>
            </a:endParaRPr>
          </a:p>
        </p:txBody>
      </p:sp>
      <p:sp>
        <p:nvSpPr>
          <p:cNvPr id="32" name="Down Arrow 31"/>
          <p:cNvSpPr/>
          <p:nvPr/>
        </p:nvSpPr>
        <p:spPr>
          <a:xfrm>
            <a:off x="161966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8" name="Rectangle 37"/>
          <p:cNvSpPr/>
          <p:nvPr/>
        </p:nvSpPr>
        <p:spPr>
          <a:xfrm>
            <a:off x="2597812"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prstClr val="white"/>
                </a:solidFill>
              </a:rPr>
              <a:t>3 </a:t>
            </a:r>
            <a:r>
              <a:rPr lang="en-GB" sz="1050" dirty="0" smtClean="0">
                <a:solidFill>
                  <a:prstClr val="white"/>
                </a:solidFill>
              </a:rPr>
              <a:t>lines MOD 0681 – EON</a:t>
            </a:r>
          </a:p>
        </p:txBody>
      </p:sp>
      <p:sp>
        <p:nvSpPr>
          <p:cNvPr id="39" name="Down Arrow 38"/>
          <p:cNvSpPr/>
          <p:nvPr/>
        </p:nvSpPr>
        <p:spPr>
          <a:xfrm>
            <a:off x="2627784"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44 CLOSED</a:t>
            </a:r>
            <a:endParaRPr lang="en-GB" sz="1050" dirty="0">
              <a:solidFill>
                <a:prstClr val="white"/>
              </a:solidFill>
            </a:endParaRP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a:t>
            </a:r>
            <a:r>
              <a:rPr lang="en-GB" sz="1000" dirty="0" smtClean="0">
                <a:solidFill>
                  <a:prstClr val="black"/>
                </a:solidFill>
              </a:rPr>
              <a:t>21/05/19</a:t>
            </a:r>
            <a:endParaRPr lang="en-GB" sz="1000" dirty="0">
              <a:solidFill>
                <a:prstClr val="black"/>
              </a:solidFill>
            </a:endParaRPr>
          </a:p>
        </p:txBody>
      </p:sp>
      <p:sp>
        <p:nvSpPr>
          <p:cNvPr id="51" name="Rectangle 50"/>
          <p:cNvSpPr/>
          <p:nvPr/>
        </p:nvSpPr>
        <p:spPr>
          <a:xfrm>
            <a:off x="347654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9 lines MOD – Scottish Power (12.2) = 1 MOD – sponsored</a:t>
            </a:r>
            <a:endParaRPr lang="en-GB" sz="1050" dirty="0">
              <a:solidFill>
                <a:prstClr val="white"/>
              </a:solidFill>
            </a:endParaRPr>
          </a:p>
        </p:txBody>
      </p:sp>
      <p:sp>
        <p:nvSpPr>
          <p:cNvPr id="52" name="Down Arrow 51"/>
          <p:cNvSpPr/>
          <p:nvPr/>
        </p:nvSpPr>
        <p:spPr>
          <a:xfrm>
            <a:off x="3563888"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 name="TextBox 6"/>
          <p:cNvSpPr txBox="1"/>
          <p:nvPr/>
        </p:nvSpPr>
        <p:spPr>
          <a:xfrm>
            <a:off x="145864" y="4515967"/>
            <a:ext cx="7034553" cy="577081"/>
          </a:xfrm>
          <a:prstGeom prst="rect">
            <a:avLst/>
          </a:prstGeom>
          <a:noFill/>
        </p:spPr>
        <p:txBody>
          <a:bodyPr wrap="square" rtlCol="0">
            <a:spAutoFit/>
          </a:bodyPr>
          <a:lstStyle/>
          <a:p>
            <a:r>
              <a:rPr lang="en-GB" sz="1050" dirty="0" smtClean="0"/>
              <a:t>All future reviews include non task force related changes that are pending, defects with planned resolution dates, other options which may be considered if engagement/PAC reporting does not deliver results. (PAC can look to deliver these when PAC reporting is updated).</a:t>
            </a:r>
            <a:endParaRPr lang="en-GB" sz="1050" dirty="0"/>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11 do nothing</a:t>
            </a:r>
            <a:endParaRPr lang="en-GB" sz="1050" dirty="0">
              <a:solidFill>
                <a:prstClr val="white"/>
              </a:solidFill>
            </a:endParaRP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prstClr val="white"/>
                </a:solidFill>
              </a:rPr>
              <a:t>2</a:t>
            </a:r>
            <a:r>
              <a:rPr lang="en-GB" sz="1050" dirty="0" smtClean="0">
                <a:solidFill>
                  <a:prstClr val="white"/>
                </a:solidFill>
              </a:rPr>
              <a:t> BAU</a:t>
            </a:r>
            <a:endParaRPr lang="en-GB" sz="1050" dirty="0">
              <a:solidFill>
                <a:prstClr val="white"/>
              </a:solidFill>
            </a:endParaRP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8 completed</a:t>
            </a:r>
            <a:endParaRPr lang="en-GB" sz="1050" dirty="0">
              <a:solidFill>
                <a:prstClr val="white"/>
              </a:solidFill>
            </a:endParaRP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23 other options progressed</a:t>
            </a:r>
            <a:endParaRPr lang="en-GB" sz="1050" dirty="0">
              <a:solidFill>
                <a:prstClr val="white"/>
              </a:solidFill>
            </a:endParaRPr>
          </a:p>
        </p:txBody>
      </p:sp>
      <p:sp>
        <p:nvSpPr>
          <p:cNvPr id="64" name="Rectangle 63"/>
          <p:cNvSpPr/>
          <p:nvPr/>
        </p:nvSpPr>
        <p:spPr>
          <a:xfrm>
            <a:off x="3131840"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5 review November</a:t>
            </a:r>
            <a:endParaRPr lang="en-GB" sz="900" dirty="0">
              <a:solidFill>
                <a:prstClr val="white"/>
              </a:solidFill>
            </a:endParaRPr>
          </a:p>
        </p:txBody>
      </p:sp>
      <p:sp>
        <p:nvSpPr>
          <p:cNvPr id="65" name="Down Arrow 64"/>
          <p:cNvSpPr/>
          <p:nvPr/>
        </p:nvSpPr>
        <p:spPr>
          <a:xfrm>
            <a:off x="325972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851920"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4 review December</a:t>
            </a:r>
            <a:endParaRPr lang="en-GB" sz="900" dirty="0">
              <a:solidFill>
                <a:prstClr val="white"/>
              </a:solidFill>
            </a:endParaRPr>
          </a:p>
        </p:txBody>
      </p:sp>
      <p:sp>
        <p:nvSpPr>
          <p:cNvPr id="67" name="Down Arrow 66"/>
          <p:cNvSpPr/>
          <p:nvPr/>
        </p:nvSpPr>
        <p:spPr>
          <a:xfrm>
            <a:off x="3907800"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2" name="Down Arrow 61"/>
          <p:cNvSpPr/>
          <p:nvPr/>
        </p:nvSpPr>
        <p:spPr>
          <a:xfrm>
            <a:off x="6444208" y="3216392"/>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14 </a:t>
            </a:r>
            <a:r>
              <a:rPr lang="en-GB" dirty="0">
                <a:solidFill>
                  <a:prstClr val="white"/>
                </a:solidFill>
              </a:rPr>
              <a:t>finding &amp; recommendations = </a:t>
            </a:r>
            <a:r>
              <a:rPr lang="en-GB" dirty="0" smtClean="0">
                <a:solidFill>
                  <a:prstClr val="white"/>
                </a:solidFill>
              </a:rPr>
              <a:t>95 </a:t>
            </a:r>
            <a:r>
              <a:rPr lang="en-GB" dirty="0">
                <a:solidFill>
                  <a:prstClr val="white"/>
                </a:solidFill>
              </a:rPr>
              <a:t>recommendation lines</a:t>
            </a:r>
          </a:p>
        </p:txBody>
      </p:sp>
      <p:sp>
        <p:nvSpPr>
          <p:cNvPr id="61" name="Rectangle 60"/>
          <p:cNvSpPr/>
          <p:nvPr/>
        </p:nvSpPr>
        <p:spPr>
          <a:xfrm>
            <a:off x="5868145" y="1986686"/>
            <a:ext cx="1078097"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3 lines Xoserve drafted MODs 3.2.5</a:t>
            </a:r>
          </a:p>
        </p:txBody>
      </p:sp>
      <p:sp>
        <p:nvSpPr>
          <p:cNvPr id="56" name="Rectangle 55"/>
          <p:cNvSpPr/>
          <p:nvPr/>
        </p:nvSpPr>
        <p:spPr>
          <a:xfrm>
            <a:off x="8036338" y="3515873"/>
            <a:ext cx="712126" cy="52289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1 Trigger T51 files - 2 option 5</a:t>
            </a:r>
            <a:endParaRPr lang="en-GB" sz="800" dirty="0">
              <a:solidFill>
                <a:prstClr val="white"/>
              </a:solidFill>
            </a:endParaRPr>
          </a:p>
        </p:txBody>
      </p:sp>
      <p:sp>
        <p:nvSpPr>
          <p:cNvPr id="63" name="Down Arrow 62"/>
          <p:cNvSpPr/>
          <p:nvPr/>
        </p:nvSpPr>
        <p:spPr>
          <a:xfrm>
            <a:off x="8036338" y="3219822"/>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5292080" y="2895786"/>
            <a:ext cx="33083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5 In progress</a:t>
            </a:r>
            <a:endParaRPr lang="en-GB" dirty="0">
              <a:solidFill>
                <a:prstClr val="white"/>
              </a:solidFill>
            </a:endParaRPr>
          </a:p>
        </p:txBody>
      </p:sp>
    </p:spTree>
    <p:extLst>
      <p:ext uri="{BB962C8B-B14F-4D97-AF65-F5344CB8AC3E}">
        <p14:creationId xmlns:p14="http://schemas.microsoft.com/office/powerpoint/2010/main" val="3933065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750036"/>
            <a:ext cx="7992888" cy="413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840662-FC9C-4E9E-A048-634DE9A96C5D}"/>
              </a:ext>
            </a:extLst>
          </p:cNvPr>
          <p:cNvSpPr>
            <a:spLocks noGrp="1"/>
          </p:cNvSpPr>
          <p:nvPr>
            <p:ph type="title"/>
          </p:nvPr>
        </p:nvSpPr>
        <p:spPr/>
        <p:txBody>
          <a:bodyPr/>
          <a:lstStyle/>
          <a:p>
            <a:r>
              <a:rPr lang="en-GB" dirty="0" smtClean="0"/>
              <a:t>Machine Learning Next Steps - Overview</a:t>
            </a:r>
            <a:endParaRPr lang="en-GB" dirty="0"/>
          </a:p>
        </p:txBody>
      </p:sp>
      <p:sp>
        <p:nvSpPr>
          <p:cNvPr id="3" name="Content Placeholder 2">
            <a:extLst>
              <a:ext uri="{FF2B5EF4-FFF2-40B4-BE49-F238E27FC236}">
                <a16:creationId xmlns="" xmlns:a16="http://schemas.microsoft.com/office/drawing/2014/main" id="{6BCFA1E8-9D1D-4CED-BD04-45A34391AF33}"/>
              </a:ext>
            </a:extLst>
          </p:cNvPr>
          <p:cNvSpPr>
            <a:spLocks noGrp="1"/>
          </p:cNvSpPr>
          <p:nvPr>
            <p:ph idx="1"/>
          </p:nvPr>
        </p:nvSpPr>
        <p:spPr>
          <a:xfrm>
            <a:off x="457200" y="843558"/>
            <a:ext cx="8229600" cy="3888432"/>
          </a:xfrm>
        </p:spPr>
        <p:txBody>
          <a:bodyPr vert="horz" lIns="91440" tIns="45720" rIns="91440" bIns="45720" rtlCol="0" anchor="t">
            <a:normAutofit lnSpcReduction="10000"/>
          </a:bodyPr>
          <a:lstStyle/>
          <a:p>
            <a:r>
              <a:rPr lang="en-US" dirty="0"/>
              <a:t>The UIG Task Force and the UIG Analytics Partner have demonstrated that using advanced Neural Network Machine Learning models can reduce Base Level UIG by up to 70% and Volatility by up to 30%</a:t>
            </a:r>
          </a:p>
          <a:p>
            <a:pPr lvl="1"/>
            <a:r>
              <a:rPr lang="en-US" dirty="0">
                <a:latin typeface="Arial"/>
                <a:cs typeface="Arial"/>
              </a:rPr>
              <a:t>See Investigation Item </a:t>
            </a:r>
            <a:r>
              <a:rPr lang="en-US" dirty="0">
                <a:latin typeface="Arial"/>
                <a:cs typeface="Arial"/>
                <a:hlinkClick r:id="rId2"/>
              </a:rPr>
              <a:t>13.2.6: NDM Algorithm - Advanced Machine Learning</a:t>
            </a:r>
          </a:p>
          <a:p>
            <a:r>
              <a:rPr lang="en-GB" dirty="0"/>
              <a:t>We have tested this on EUC 01 for 12 LDZs</a:t>
            </a:r>
          </a:p>
          <a:p>
            <a:r>
              <a:rPr lang="en-GB" dirty="0">
                <a:latin typeface="Arial"/>
                <a:cs typeface="Arial"/>
              </a:rPr>
              <a:t>There are options for where we can go next with this line of investigation</a:t>
            </a:r>
          </a:p>
          <a:p>
            <a:pPr lvl="1"/>
            <a:r>
              <a:rPr lang="en-GB" dirty="0">
                <a:latin typeface="Arial"/>
                <a:cs typeface="Arial"/>
              </a:rPr>
              <a:t>We will Discuss these with DESC on 10th June 2019.</a:t>
            </a:r>
          </a:p>
        </p:txBody>
      </p:sp>
    </p:spTree>
    <p:extLst>
      <p:ext uri="{BB962C8B-B14F-4D97-AF65-F5344CB8AC3E}">
        <p14:creationId xmlns:p14="http://schemas.microsoft.com/office/powerpoint/2010/main" val="183334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6E42A5-6BA8-4CB4-86E6-3427FFA41015}"/>
              </a:ext>
            </a:extLst>
          </p:cNvPr>
          <p:cNvSpPr>
            <a:spLocks noGrp="1"/>
          </p:cNvSpPr>
          <p:nvPr>
            <p:ph type="title"/>
          </p:nvPr>
        </p:nvSpPr>
        <p:spPr/>
        <p:txBody>
          <a:bodyPr/>
          <a:lstStyle/>
          <a:p>
            <a:r>
              <a:rPr lang="en-GB" dirty="0"/>
              <a:t>Options for Next Steps</a:t>
            </a:r>
          </a:p>
        </p:txBody>
      </p:sp>
      <p:sp>
        <p:nvSpPr>
          <p:cNvPr id="3" name="Content Placeholder 2">
            <a:extLst>
              <a:ext uri="{FF2B5EF4-FFF2-40B4-BE49-F238E27FC236}">
                <a16:creationId xmlns="" xmlns:a16="http://schemas.microsoft.com/office/drawing/2014/main" id="{1A575C74-0D9F-4E19-AAB4-AAD659EE22A5}"/>
              </a:ext>
            </a:extLst>
          </p:cNvPr>
          <p:cNvSpPr>
            <a:spLocks noGrp="1"/>
          </p:cNvSpPr>
          <p:nvPr>
            <p:ph idx="1"/>
          </p:nvPr>
        </p:nvSpPr>
        <p:spPr>
          <a:xfrm>
            <a:off x="340246" y="753120"/>
            <a:ext cx="8464079" cy="3828777"/>
          </a:xfrm>
        </p:spPr>
        <p:txBody>
          <a:bodyPr vert="horz" lIns="91440" tIns="45720" rIns="91440" bIns="45720" rtlCol="0" anchor="t">
            <a:noAutofit/>
          </a:bodyPr>
          <a:lstStyle/>
          <a:p>
            <a:r>
              <a:rPr lang="en-GB" sz="2100" dirty="0"/>
              <a:t>Xoserve will host a Machine Leaning Discovery Day to discuss the benefits, considerations and implementation challenges of using Machine Learning algorithms to allocate NDM Energy</a:t>
            </a:r>
          </a:p>
          <a:p>
            <a:r>
              <a:rPr lang="en-GB" sz="2100" dirty="0">
                <a:latin typeface="Arial"/>
                <a:cs typeface="Arial"/>
              </a:rPr>
              <a:t>We are currently costing these options with our Analytics Partner</a:t>
            </a:r>
            <a:endParaRPr lang="en-GB" dirty="0"/>
          </a:p>
          <a:p>
            <a:pPr lvl="1"/>
            <a:r>
              <a:rPr lang="en-GB" sz="1900" dirty="0">
                <a:latin typeface="Arial"/>
                <a:cs typeface="Arial"/>
              </a:rPr>
              <a:t>Rerunning the Neural Network performance comparison against the existing NDM algorithm for more recent Gas Days (propose 01/06/2018 – 31/05/2019)</a:t>
            </a:r>
          </a:p>
          <a:p>
            <a:pPr lvl="1"/>
            <a:r>
              <a:rPr lang="en-GB" sz="1900" dirty="0">
                <a:latin typeface="Arial"/>
                <a:cs typeface="Arial"/>
              </a:rPr>
              <a:t>Construct an API / Sandbox environment for Shippers to test Neural Network predictions using their own data</a:t>
            </a:r>
          </a:p>
          <a:p>
            <a:pPr lvl="1"/>
            <a:r>
              <a:rPr lang="en-GB" sz="1900" dirty="0">
                <a:latin typeface="Arial"/>
                <a:cs typeface="Arial"/>
              </a:rPr>
              <a:t>Develop Neural Network models for EUCs 2-8 to demonstrate whether the benefit can be seen across the whole market.</a:t>
            </a:r>
          </a:p>
          <a:p>
            <a:endParaRPr lang="en-GB" sz="2100" dirty="0"/>
          </a:p>
        </p:txBody>
      </p:sp>
    </p:spTree>
    <p:extLst>
      <p:ext uri="{BB962C8B-B14F-4D97-AF65-F5344CB8AC3E}">
        <p14:creationId xmlns:p14="http://schemas.microsoft.com/office/powerpoint/2010/main" val="131956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600" dirty="0"/>
              <a:t>Use the UNC UIG Work Group as the mechanism to </a:t>
            </a:r>
            <a:r>
              <a:rPr lang="en-GB" sz="1600" b="1" dirty="0"/>
              <a:t>share progress </a:t>
            </a:r>
            <a:r>
              <a:rPr lang="en-GB" sz="1600" dirty="0"/>
              <a:t>on all recommendations where options residing with Xoserve.</a:t>
            </a:r>
          </a:p>
          <a:p>
            <a:r>
              <a:rPr lang="en-GB" sz="1600" dirty="0"/>
              <a:t>Provide updates to the “</a:t>
            </a:r>
            <a:r>
              <a:rPr lang="en-GB" sz="1600" b="1" dirty="0"/>
              <a:t>Recommendation Tracker</a:t>
            </a:r>
            <a:r>
              <a:rPr lang="en-GB" sz="1600" dirty="0"/>
              <a:t>” in line with UNC UIG Work Group timescales.</a:t>
            </a:r>
          </a:p>
          <a:p>
            <a:r>
              <a:rPr lang="en-GB" sz="1600" b="1" dirty="0"/>
              <a:t>Continue analysis </a:t>
            </a:r>
            <a:r>
              <a:rPr lang="en-GB" sz="1600" dirty="0"/>
              <a:t>on </a:t>
            </a:r>
            <a:r>
              <a:rPr lang="en-GB" sz="1600" dirty="0" smtClean="0"/>
              <a:t>existing investigation lines, identify any </a:t>
            </a:r>
            <a:r>
              <a:rPr lang="en-GB" sz="1600" b="1" dirty="0" smtClean="0"/>
              <a:t>new</a:t>
            </a:r>
            <a:r>
              <a:rPr lang="en-GB" sz="1600" dirty="0" smtClean="0"/>
              <a:t> investigation lines </a:t>
            </a:r>
            <a:r>
              <a:rPr lang="en-GB" sz="1600" dirty="0"/>
              <a:t>&amp; publish investigation tracker updates </a:t>
            </a:r>
            <a:r>
              <a:rPr lang="en-GB" sz="1600" dirty="0" smtClean="0"/>
              <a:t>as required.</a:t>
            </a:r>
            <a:endParaRPr lang="en-GB" sz="1600" dirty="0"/>
          </a:p>
          <a:p>
            <a:r>
              <a:rPr lang="en-GB" sz="1600" b="1" dirty="0"/>
              <a:t>Publish any new findings/recommendations </a:t>
            </a:r>
            <a:r>
              <a:rPr lang="en-GB" sz="1600" dirty="0"/>
              <a:t>drawn from investigation lines which are currently “work in progress” when completed.</a:t>
            </a:r>
          </a:p>
          <a:p>
            <a:r>
              <a:rPr lang="en-GB" sz="1600" b="1" dirty="0" smtClean="0"/>
              <a:t>Supporting </a:t>
            </a:r>
            <a:r>
              <a:rPr lang="en-GB" sz="1600" b="1" dirty="0"/>
              <a:t>MOD development </a:t>
            </a:r>
            <a:r>
              <a:rPr lang="en-GB" sz="1600" dirty="0" smtClean="0"/>
              <a:t>to </a:t>
            </a:r>
            <a:r>
              <a:rPr lang="en-GB" sz="1600" dirty="0"/>
              <a:t>progress </a:t>
            </a:r>
            <a:r>
              <a:rPr lang="en-GB" sz="1600" dirty="0" smtClean="0"/>
              <a:t>all live and draft modifications.</a:t>
            </a:r>
          </a:p>
          <a:p>
            <a:r>
              <a:rPr lang="en-GB" sz="1600" b="1" dirty="0" smtClean="0"/>
              <a:t>Develop</a:t>
            </a:r>
            <a:r>
              <a:rPr lang="en-GB" sz="1600" dirty="0" smtClean="0"/>
              <a:t> complex machine learning options with industry</a:t>
            </a:r>
            <a:endParaRPr lang="en-GB" sz="1600" dirty="0"/>
          </a:p>
        </p:txBody>
      </p:sp>
    </p:spTree>
    <p:extLst>
      <p:ext uri="{BB962C8B-B14F-4D97-AF65-F5344CB8AC3E}">
        <p14:creationId xmlns:p14="http://schemas.microsoft.com/office/powerpoint/2010/main" val="2464677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purl.org/dc/terms/"/>
    <ds:schemaRef ds:uri="http://schemas.microsoft.com/office/infopath/2007/PartnerControls"/>
    <ds:schemaRef ds:uri="http://schemas.microsoft.com/office/2006/metadata/properties"/>
    <ds:schemaRef ds:uri="http://purl.org/dc/dcmitype/"/>
    <ds:schemaRef ds:uri="http://www.w3.org/XML/1998/namespace"/>
    <ds:schemaRef ds:uri="http://schemas.microsoft.com/office/2006/documentManagement/types"/>
    <ds:schemaRef ds:uri="http://schemas.openxmlformats.org/package/2006/metadata/core-properties"/>
    <ds:schemaRef ds:uri="c78a4dae-5fc0-4ed3-ad80-da51122ab114"/>
    <ds:schemaRef ds:uri="5844fa40-a696-4ac9-bd38-c0330d295109"/>
  </ds:schemaRefs>
</ds:datastoreItem>
</file>

<file path=docProps/app.xml><?xml version="1.0" encoding="utf-8"?>
<Properties xmlns="http://schemas.openxmlformats.org/officeDocument/2006/extended-properties" xmlns:vt="http://schemas.openxmlformats.org/officeDocument/2006/docPropsVTypes">
  <TotalTime>24496</TotalTime>
  <Words>1004</Words>
  <Application>Microsoft Office PowerPoint</Application>
  <PresentationFormat>On-screen Show (16:9)</PresentationFormat>
  <Paragraphs>229</Paragraphs>
  <Slides>9</Slides>
  <Notes>7</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Machine Learning Next Steps - Overview</vt:lpstr>
      <vt:lpstr>Options for Next Steps</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173</cp:revision>
  <cp:lastPrinted>2019-05-29T09:00:49Z</cp:lastPrinted>
  <dcterms:created xsi:type="dcterms:W3CDTF">2018-09-02T17:12:15Z</dcterms:created>
  <dcterms:modified xsi:type="dcterms:W3CDTF">2019-06-04T08:10:01Z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1859066211</vt:i4>
  </property>
  <property fmtid="{D5CDD505-2E9C-101B-9397-08002B2CF9AE}" pid="3" name="_NewReviewCycle">
    <vt:lpwstr/>
  </property>
  <property fmtid="{D5CDD505-2E9C-101B-9397-08002B2CF9AE}" pid="4" name="_EmailSubject">
    <vt:lpwstr>Documents for ChMC on 12th June - Section 9, 10, 11, 12</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