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6"/>
  </p:notesMasterIdLst>
  <p:sldIdLst>
    <p:sldId id="257" r:id="rId2"/>
    <p:sldId id="256" r:id="rId3"/>
    <p:sldId id="413" r:id="rId4"/>
    <p:sldId id="411" r:id="rId5"/>
    <p:sldId id="412" r:id="rId6"/>
    <p:sldId id="421" r:id="rId7"/>
    <p:sldId id="414" r:id="rId8"/>
    <p:sldId id="415" r:id="rId9"/>
    <p:sldId id="422" r:id="rId10"/>
    <p:sldId id="416" r:id="rId11"/>
    <p:sldId id="417" r:id="rId12"/>
    <p:sldId id="418" r:id="rId13"/>
    <p:sldId id="419" r:id="rId14"/>
    <p:sldId id="420"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Addison" initials="D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B57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8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2F8EA2-6FB5-4077-9073-AA477A48572B}" type="datetimeFigureOut">
              <a:rPr lang="en-GB" smtClean="0"/>
              <a:t>11/06/2019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930900-F25C-4032-89EF-566ED03403BF}" type="slidenum">
              <a:rPr lang="en-GB" smtClean="0"/>
              <a:t>‹#›</a:t>
            </a:fld>
            <a:endParaRPr lang="en-GB"/>
          </a:p>
        </p:txBody>
      </p:sp>
    </p:spTree>
    <p:extLst>
      <p:ext uri="{BB962C8B-B14F-4D97-AF65-F5344CB8AC3E}">
        <p14:creationId xmlns:p14="http://schemas.microsoft.com/office/powerpoint/2010/main" val="391506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8701"/>
            <a:ext cx="7772400" cy="1102519"/>
          </a:xfrm>
        </p:spPr>
        <p:txBody>
          <a:bodyPr/>
          <a:lstStyle/>
          <a:p>
            <a:r>
              <a:rPr lang="en-GB" dirty="0" smtClean="0"/>
              <a:t>Retail Energy Code - Data Access Schedule</a:t>
            </a:r>
            <a:endParaRPr lang="en-GB" dirty="0"/>
          </a:p>
        </p:txBody>
      </p:sp>
      <p:sp>
        <p:nvSpPr>
          <p:cNvPr id="3" name="Subtitle 2"/>
          <p:cNvSpPr>
            <a:spLocks noGrp="1"/>
          </p:cNvSpPr>
          <p:nvPr>
            <p:ph type="subTitle" idx="1"/>
          </p:nvPr>
        </p:nvSpPr>
        <p:spPr>
          <a:xfrm>
            <a:off x="1371600" y="3345532"/>
            <a:ext cx="6400800" cy="1314450"/>
          </a:xfrm>
        </p:spPr>
        <p:txBody>
          <a:bodyPr/>
          <a:lstStyle/>
          <a:p>
            <a:r>
              <a:rPr lang="en-GB" dirty="0" smtClean="0"/>
              <a:t>June 2019 </a:t>
            </a:r>
            <a:r>
              <a:rPr lang="en-GB" dirty="0" err="1" smtClean="0"/>
              <a:t>CoMC</a:t>
            </a:r>
            <a:endParaRPr lang="en-GB" dirty="0"/>
          </a:p>
        </p:txBody>
      </p:sp>
    </p:spTree>
    <p:extLst>
      <p:ext uri="{BB962C8B-B14F-4D97-AF65-F5344CB8AC3E}">
        <p14:creationId xmlns:p14="http://schemas.microsoft.com/office/powerpoint/2010/main" val="2517311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Release of Data Under REC</a:t>
            </a:r>
            <a:endParaRPr lang="en-GB" dirty="0"/>
          </a:p>
        </p:txBody>
      </p:sp>
      <p:sp>
        <p:nvSpPr>
          <p:cNvPr id="3" name="Content Placeholder 2"/>
          <p:cNvSpPr>
            <a:spLocks noGrp="1"/>
          </p:cNvSpPr>
          <p:nvPr>
            <p:ph idx="1"/>
          </p:nvPr>
        </p:nvSpPr>
        <p:spPr>
          <a:xfrm>
            <a:off x="457200" y="771550"/>
            <a:ext cx="8229600" cy="3672408"/>
          </a:xfrm>
        </p:spPr>
        <p:txBody>
          <a:bodyPr>
            <a:normAutofit lnSpcReduction="10000"/>
          </a:bodyPr>
          <a:lstStyle/>
          <a:p>
            <a:r>
              <a:rPr lang="en-GB" sz="1600" dirty="0" smtClean="0"/>
              <a:t>Data within the gas Enquiry Service will be obtained from two routes</a:t>
            </a:r>
          </a:p>
          <a:p>
            <a:pPr lvl="1"/>
            <a:r>
              <a:rPr lang="en-GB" sz="1600" dirty="0" smtClean="0"/>
              <a:t>CSS Provider – Registration Data</a:t>
            </a:r>
          </a:p>
          <a:p>
            <a:pPr lvl="1"/>
            <a:r>
              <a:rPr lang="en-GB" sz="1600" dirty="0" smtClean="0"/>
              <a:t>Existing UNC provision</a:t>
            </a:r>
          </a:p>
          <a:p>
            <a:r>
              <a:rPr lang="en-GB" sz="1600" dirty="0" smtClean="0"/>
              <a:t>Data from CSS Provider is limited</a:t>
            </a:r>
          </a:p>
          <a:p>
            <a:r>
              <a:rPr lang="en-GB" sz="1600" dirty="0" smtClean="0"/>
              <a:t>As UNC parties, we need to understand treatment of the data items that we receive via the UNC currently following implementation of REC</a:t>
            </a:r>
          </a:p>
          <a:p>
            <a:pPr lvl="1"/>
            <a:r>
              <a:rPr lang="en-GB" sz="1600" dirty="0" smtClean="0"/>
              <a:t>Transporter data </a:t>
            </a:r>
          </a:p>
          <a:p>
            <a:pPr lvl="1"/>
            <a:r>
              <a:rPr lang="en-GB" sz="1600" dirty="0" smtClean="0"/>
              <a:t>Shipper data</a:t>
            </a:r>
          </a:p>
          <a:p>
            <a:pPr lvl="1"/>
            <a:r>
              <a:rPr lang="en-GB" sz="1600" dirty="0" smtClean="0"/>
              <a:t>Supplier data (received via Shipper)</a:t>
            </a:r>
          </a:p>
          <a:p>
            <a:r>
              <a:rPr lang="en-GB" sz="1800" dirty="0" smtClean="0"/>
              <a:t>The REC will categorise all data with the Owner / Master of the data item</a:t>
            </a:r>
          </a:p>
          <a:p>
            <a:pPr lvl="1"/>
            <a:r>
              <a:rPr lang="en-GB" sz="1600" dirty="0" smtClean="0"/>
              <a:t>Owner will be the Market Participant responsible</a:t>
            </a:r>
          </a:p>
          <a:p>
            <a:pPr lvl="1"/>
            <a:r>
              <a:rPr lang="en-GB" sz="1600" dirty="0" smtClean="0"/>
              <a:t>Master will be the Code responsible – so permission to release expected to be sourced from that Code prior to inserting into the REC DAM</a:t>
            </a:r>
          </a:p>
        </p:txBody>
      </p:sp>
    </p:spTree>
    <p:extLst>
      <p:ext uri="{BB962C8B-B14F-4D97-AF65-F5344CB8AC3E}">
        <p14:creationId xmlns:p14="http://schemas.microsoft.com/office/powerpoint/2010/main" val="2320172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Release of Data Under UNC</a:t>
            </a:r>
            <a:endParaRPr lang="en-GB" dirty="0"/>
          </a:p>
        </p:txBody>
      </p:sp>
      <p:sp>
        <p:nvSpPr>
          <p:cNvPr id="33" name="Rectangle 32"/>
          <p:cNvSpPr/>
          <p:nvPr/>
        </p:nvSpPr>
        <p:spPr>
          <a:xfrm>
            <a:off x="2555776" y="1203597"/>
            <a:ext cx="4392488" cy="27363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dirty="0" smtClean="0"/>
              <a:t>UNC</a:t>
            </a:r>
          </a:p>
        </p:txBody>
      </p:sp>
      <p:sp>
        <p:nvSpPr>
          <p:cNvPr id="34" name="Rectangle 33"/>
          <p:cNvSpPr/>
          <p:nvPr/>
        </p:nvSpPr>
        <p:spPr>
          <a:xfrm>
            <a:off x="3203848" y="2467953"/>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Shipper</a:t>
            </a:r>
          </a:p>
        </p:txBody>
      </p:sp>
      <p:sp>
        <p:nvSpPr>
          <p:cNvPr id="35" name="Rectangle 34"/>
          <p:cNvSpPr/>
          <p:nvPr/>
        </p:nvSpPr>
        <p:spPr>
          <a:xfrm>
            <a:off x="5220072" y="3332049"/>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Transporter</a:t>
            </a:r>
          </a:p>
        </p:txBody>
      </p:sp>
      <p:sp>
        <p:nvSpPr>
          <p:cNvPr id="36" name="Rectangle 35"/>
          <p:cNvSpPr/>
          <p:nvPr/>
        </p:nvSpPr>
        <p:spPr>
          <a:xfrm>
            <a:off x="1043608" y="3332049"/>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Supplier</a:t>
            </a:r>
          </a:p>
        </p:txBody>
      </p:sp>
      <p:sp>
        <p:nvSpPr>
          <p:cNvPr id="51" name="Rectangle 50"/>
          <p:cNvSpPr/>
          <p:nvPr/>
        </p:nvSpPr>
        <p:spPr>
          <a:xfrm>
            <a:off x="5220072" y="1603857"/>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CDSP</a:t>
            </a:r>
            <a:endParaRPr lang="en-GB" sz="1400" dirty="0"/>
          </a:p>
        </p:txBody>
      </p:sp>
      <p:cxnSp>
        <p:nvCxnSpPr>
          <p:cNvPr id="4" name="Straight Arrow Connector 3"/>
          <p:cNvCxnSpPr>
            <a:stCxn id="34" idx="0"/>
            <a:endCxn id="51" idx="1"/>
          </p:cNvCxnSpPr>
          <p:nvPr/>
        </p:nvCxnSpPr>
        <p:spPr>
          <a:xfrm flipV="1">
            <a:off x="3743908" y="1819881"/>
            <a:ext cx="1476164" cy="648072"/>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5580112" y="2035905"/>
            <a:ext cx="0" cy="1296144"/>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36" idx="0"/>
            <a:endCxn id="34" idx="1"/>
          </p:cNvCxnSpPr>
          <p:nvPr/>
        </p:nvCxnSpPr>
        <p:spPr>
          <a:xfrm flipV="1">
            <a:off x="1583668" y="2683977"/>
            <a:ext cx="1620180" cy="648072"/>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828673" y="4731990"/>
            <a:ext cx="574975" cy="216024"/>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486961" y="4662017"/>
            <a:ext cx="3433773" cy="276999"/>
          </a:xfrm>
          <a:prstGeom prst="rect">
            <a:avLst/>
          </a:prstGeom>
          <a:noFill/>
        </p:spPr>
        <p:txBody>
          <a:bodyPr wrap="square" rtlCol="0">
            <a:spAutoFit/>
          </a:bodyPr>
          <a:lstStyle/>
          <a:p>
            <a:r>
              <a:rPr lang="en-GB" sz="1200" dirty="0" smtClean="0"/>
              <a:t>‘Regulatory’ (i.e. notional) Data Flow</a:t>
            </a:r>
            <a:endParaRPr lang="en-GB" sz="1200" dirty="0"/>
          </a:p>
        </p:txBody>
      </p:sp>
      <p:cxnSp>
        <p:nvCxnSpPr>
          <p:cNvPr id="57" name="Straight Arrow Connector 56"/>
          <p:cNvCxnSpPr/>
          <p:nvPr/>
        </p:nvCxnSpPr>
        <p:spPr>
          <a:xfrm flipV="1">
            <a:off x="827584" y="4441923"/>
            <a:ext cx="574975" cy="216024"/>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485872" y="4371950"/>
            <a:ext cx="3433773" cy="276999"/>
          </a:xfrm>
          <a:prstGeom prst="rect">
            <a:avLst/>
          </a:prstGeom>
          <a:noFill/>
        </p:spPr>
        <p:txBody>
          <a:bodyPr wrap="square" rtlCol="0">
            <a:spAutoFit/>
          </a:bodyPr>
          <a:lstStyle/>
          <a:p>
            <a:r>
              <a:rPr lang="en-GB" sz="1200" dirty="0" smtClean="0"/>
              <a:t>Physical Data Flow</a:t>
            </a:r>
            <a:endParaRPr lang="en-GB" sz="1200" dirty="0"/>
          </a:p>
        </p:txBody>
      </p:sp>
      <p:cxnSp>
        <p:nvCxnSpPr>
          <p:cNvPr id="59" name="Straight Arrow Connector 58"/>
          <p:cNvCxnSpPr/>
          <p:nvPr/>
        </p:nvCxnSpPr>
        <p:spPr>
          <a:xfrm flipV="1">
            <a:off x="4283968" y="2035905"/>
            <a:ext cx="936104" cy="432048"/>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5931478" y="2022580"/>
            <a:ext cx="0" cy="1296144"/>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8985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2555776" y="1697934"/>
            <a:ext cx="4392488" cy="1809919"/>
          </a:xfrm>
          <a:prstGeom prst="rect">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dirty="0" smtClean="0"/>
              <a:t>UNC</a:t>
            </a:r>
          </a:p>
        </p:txBody>
      </p:sp>
      <p:sp>
        <p:nvSpPr>
          <p:cNvPr id="52" name="Rectangle 51"/>
          <p:cNvSpPr/>
          <p:nvPr/>
        </p:nvSpPr>
        <p:spPr>
          <a:xfrm>
            <a:off x="683568" y="2755984"/>
            <a:ext cx="8064896" cy="1255926"/>
          </a:xfrm>
          <a:prstGeom prst="rect">
            <a:avLst/>
          </a:prstGeom>
          <a:solidFill>
            <a:srgbClr val="7B57BD">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GB" dirty="0" smtClean="0"/>
              <a:t>REC</a:t>
            </a:r>
          </a:p>
        </p:txBody>
      </p:sp>
      <p:sp>
        <p:nvSpPr>
          <p:cNvPr id="2" name="Title 1"/>
          <p:cNvSpPr>
            <a:spLocks noGrp="1"/>
          </p:cNvSpPr>
          <p:nvPr>
            <p:ph type="title"/>
          </p:nvPr>
        </p:nvSpPr>
        <p:spPr/>
        <p:txBody>
          <a:bodyPr/>
          <a:lstStyle/>
          <a:p>
            <a:pPr algn="r"/>
            <a:r>
              <a:rPr lang="en-GB" dirty="0"/>
              <a:t>Release of Data Under </a:t>
            </a:r>
            <a:r>
              <a:rPr lang="en-GB" dirty="0" smtClean="0"/>
              <a:t>REC – Is this correct?</a:t>
            </a:r>
            <a:endParaRPr lang="en-GB" dirty="0"/>
          </a:p>
        </p:txBody>
      </p:sp>
      <p:sp>
        <p:nvSpPr>
          <p:cNvPr id="34" name="Rectangle 33"/>
          <p:cNvSpPr/>
          <p:nvPr/>
        </p:nvSpPr>
        <p:spPr>
          <a:xfrm>
            <a:off x="3203848" y="2107913"/>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Shipper</a:t>
            </a:r>
          </a:p>
        </p:txBody>
      </p:sp>
      <p:sp>
        <p:nvSpPr>
          <p:cNvPr id="35" name="Rectangle 34"/>
          <p:cNvSpPr/>
          <p:nvPr/>
        </p:nvSpPr>
        <p:spPr>
          <a:xfrm>
            <a:off x="5220072" y="3291830"/>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Transporter</a:t>
            </a:r>
          </a:p>
        </p:txBody>
      </p:sp>
      <p:sp>
        <p:nvSpPr>
          <p:cNvPr id="36" name="Rectangle 35"/>
          <p:cNvSpPr/>
          <p:nvPr/>
        </p:nvSpPr>
        <p:spPr>
          <a:xfrm>
            <a:off x="1043608" y="2972009"/>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Supplier</a:t>
            </a:r>
          </a:p>
        </p:txBody>
      </p:sp>
      <p:sp>
        <p:nvSpPr>
          <p:cNvPr id="51" name="Rectangle 50"/>
          <p:cNvSpPr/>
          <p:nvPr/>
        </p:nvSpPr>
        <p:spPr>
          <a:xfrm>
            <a:off x="5220072" y="2523411"/>
            <a:ext cx="1080120" cy="46558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CDSP / GRDA</a:t>
            </a:r>
            <a:endParaRPr lang="en-GB" sz="1400" dirty="0"/>
          </a:p>
        </p:txBody>
      </p:sp>
      <p:cxnSp>
        <p:nvCxnSpPr>
          <p:cNvPr id="4" name="Straight Arrow Connector 3"/>
          <p:cNvCxnSpPr/>
          <p:nvPr/>
        </p:nvCxnSpPr>
        <p:spPr>
          <a:xfrm>
            <a:off x="4283968" y="2116471"/>
            <a:ext cx="936104" cy="40694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5580112" y="2988999"/>
            <a:ext cx="0" cy="302832"/>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36" idx="0"/>
            <a:endCxn id="34" idx="1"/>
          </p:cNvCxnSpPr>
          <p:nvPr/>
        </p:nvCxnSpPr>
        <p:spPr>
          <a:xfrm flipV="1">
            <a:off x="1583668" y="2323937"/>
            <a:ext cx="1620180" cy="648072"/>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4" idx="3"/>
            <a:endCxn id="51" idx="1"/>
          </p:cNvCxnSpPr>
          <p:nvPr/>
        </p:nvCxnSpPr>
        <p:spPr>
          <a:xfrm>
            <a:off x="4283968" y="2323937"/>
            <a:ext cx="936104" cy="432268"/>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5931478" y="2988999"/>
            <a:ext cx="0" cy="302831"/>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828673" y="4731990"/>
            <a:ext cx="574975" cy="216024"/>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486961" y="4662017"/>
            <a:ext cx="3433773" cy="276999"/>
          </a:xfrm>
          <a:prstGeom prst="rect">
            <a:avLst/>
          </a:prstGeom>
          <a:noFill/>
        </p:spPr>
        <p:txBody>
          <a:bodyPr wrap="square" rtlCol="0">
            <a:spAutoFit/>
          </a:bodyPr>
          <a:lstStyle/>
          <a:p>
            <a:r>
              <a:rPr lang="en-GB" sz="1200" dirty="0" smtClean="0"/>
              <a:t>‘Regulatory’ (i.e. notional) Data Flow</a:t>
            </a:r>
            <a:endParaRPr lang="en-GB" sz="1200" dirty="0"/>
          </a:p>
        </p:txBody>
      </p:sp>
      <p:cxnSp>
        <p:nvCxnSpPr>
          <p:cNvPr id="19" name="Straight Arrow Connector 18"/>
          <p:cNvCxnSpPr/>
          <p:nvPr/>
        </p:nvCxnSpPr>
        <p:spPr>
          <a:xfrm flipV="1">
            <a:off x="827584" y="4515966"/>
            <a:ext cx="574975" cy="216024"/>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85872" y="4445993"/>
            <a:ext cx="3433773" cy="276999"/>
          </a:xfrm>
          <a:prstGeom prst="rect">
            <a:avLst/>
          </a:prstGeom>
          <a:noFill/>
        </p:spPr>
        <p:txBody>
          <a:bodyPr wrap="square" rtlCol="0">
            <a:spAutoFit/>
          </a:bodyPr>
          <a:lstStyle/>
          <a:p>
            <a:r>
              <a:rPr lang="en-GB" sz="1200" dirty="0" smtClean="0"/>
              <a:t>Physical Data Flow</a:t>
            </a:r>
            <a:endParaRPr lang="en-GB" sz="1200" dirty="0"/>
          </a:p>
        </p:txBody>
      </p:sp>
      <p:cxnSp>
        <p:nvCxnSpPr>
          <p:cNvPr id="21" name="Straight Arrow Connector 20"/>
          <p:cNvCxnSpPr>
            <a:endCxn id="51" idx="1"/>
          </p:cNvCxnSpPr>
          <p:nvPr/>
        </p:nvCxnSpPr>
        <p:spPr>
          <a:xfrm flipV="1">
            <a:off x="2123728" y="2756205"/>
            <a:ext cx="3096344" cy="448818"/>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840252" y="1692414"/>
            <a:ext cx="2232248" cy="830997"/>
          </a:xfrm>
          <a:prstGeom prst="rect">
            <a:avLst/>
          </a:prstGeom>
          <a:noFill/>
        </p:spPr>
        <p:txBody>
          <a:bodyPr wrap="square" rtlCol="0">
            <a:spAutoFit/>
          </a:bodyPr>
          <a:lstStyle/>
          <a:p>
            <a:pPr algn="ctr"/>
            <a:r>
              <a:rPr lang="en-GB" sz="1200" dirty="0" smtClean="0"/>
              <a:t>Which Code is this flow governed under? UNC / REC?</a:t>
            </a:r>
          </a:p>
          <a:p>
            <a:pPr algn="ctr"/>
            <a:r>
              <a:rPr lang="en-GB" sz="1200" dirty="0" smtClean="0"/>
              <a:t>Future of UNC V5?</a:t>
            </a:r>
            <a:endParaRPr lang="en-GB" sz="1200" dirty="0"/>
          </a:p>
        </p:txBody>
      </p:sp>
      <p:sp>
        <p:nvSpPr>
          <p:cNvPr id="25" name="TextBox 24"/>
          <p:cNvSpPr txBox="1"/>
          <p:nvPr/>
        </p:nvSpPr>
        <p:spPr>
          <a:xfrm>
            <a:off x="276200" y="1123699"/>
            <a:ext cx="2232248" cy="830997"/>
          </a:xfrm>
          <a:prstGeom prst="rect">
            <a:avLst/>
          </a:prstGeom>
          <a:noFill/>
        </p:spPr>
        <p:txBody>
          <a:bodyPr wrap="square" rtlCol="0">
            <a:spAutoFit/>
          </a:bodyPr>
          <a:lstStyle/>
          <a:p>
            <a:pPr algn="ctr"/>
            <a:r>
              <a:rPr lang="en-GB" sz="1200" dirty="0" smtClean="0"/>
              <a:t>Presumed this would be “Shipper Only” data items – i.e. those that don’t originate from Suppliers</a:t>
            </a:r>
            <a:endParaRPr lang="en-GB" sz="1200" dirty="0"/>
          </a:p>
        </p:txBody>
      </p:sp>
      <p:cxnSp>
        <p:nvCxnSpPr>
          <p:cNvPr id="7" name="Straight Arrow Connector 6"/>
          <p:cNvCxnSpPr/>
          <p:nvPr/>
        </p:nvCxnSpPr>
        <p:spPr>
          <a:xfrm>
            <a:off x="2393758" y="1697935"/>
            <a:ext cx="2250250" cy="82547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5931478" y="1891889"/>
            <a:ext cx="1160802" cy="418723"/>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51520" y="1997427"/>
            <a:ext cx="2232248" cy="646331"/>
          </a:xfrm>
          <a:prstGeom prst="rect">
            <a:avLst/>
          </a:prstGeom>
          <a:noFill/>
        </p:spPr>
        <p:txBody>
          <a:bodyPr wrap="square" rtlCol="0">
            <a:spAutoFit/>
          </a:bodyPr>
          <a:lstStyle/>
          <a:p>
            <a:pPr algn="ctr"/>
            <a:r>
              <a:rPr lang="en-GB" sz="1200" dirty="0" smtClean="0"/>
              <a:t>Notional flow under REC of data originating from Supplier or their Agents</a:t>
            </a:r>
            <a:endParaRPr lang="en-GB" sz="1200" dirty="0"/>
          </a:p>
        </p:txBody>
      </p:sp>
      <p:cxnSp>
        <p:nvCxnSpPr>
          <p:cNvPr id="32" name="Straight Arrow Connector 31"/>
          <p:cNvCxnSpPr/>
          <p:nvPr/>
        </p:nvCxnSpPr>
        <p:spPr>
          <a:xfrm>
            <a:off x="2123728" y="2523411"/>
            <a:ext cx="1395155" cy="44859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7308304" y="2988999"/>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CSS</a:t>
            </a:r>
          </a:p>
        </p:txBody>
      </p:sp>
      <p:cxnSp>
        <p:nvCxnSpPr>
          <p:cNvPr id="49" name="Straight Arrow Connector 48"/>
          <p:cNvCxnSpPr/>
          <p:nvPr/>
        </p:nvCxnSpPr>
        <p:spPr>
          <a:xfrm flipH="1" flipV="1">
            <a:off x="6300192" y="2756205"/>
            <a:ext cx="1008112" cy="448819"/>
          </a:xfrm>
          <a:prstGeom prst="straightConnector1">
            <a:avLst/>
          </a:prstGeom>
          <a:ln w="444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flipV="1">
            <a:off x="6300192" y="2972009"/>
            <a:ext cx="1008112" cy="449038"/>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8363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Release of Data Under REC</a:t>
            </a:r>
            <a:endParaRPr lang="en-GB" dirty="0"/>
          </a:p>
        </p:txBody>
      </p:sp>
      <p:sp>
        <p:nvSpPr>
          <p:cNvPr id="3" name="Content Placeholder 2"/>
          <p:cNvSpPr>
            <a:spLocks noGrp="1"/>
          </p:cNvSpPr>
          <p:nvPr>
            <p:ph idx="1"/>
          </p:nvPr>
        </p:nvSpPr>
        <p:spPr>
          <a:xfrm>
            <a:off x="457200" y="771550"/>
            <a:ext cx="8229600" cy="3960440"/>
          </a:xfrm>
        </p:spPr>
        <p:txBody>
          <a:bodyPr>
            <a:normAutofit fontScale="92500" lnSpcReduction="20000"/>
          </a:bodyPr>
          <a:lstStyle/>
          <a:p>
            <a:r>
              <a:rPr lang="en-GB" sz="1700" dirty="0" smtClean="0"/>
              <a:t>What data items are classed as Shipper Only?</a:t>
            </a:r>
          </a:p>
          <a:p>
            <a:pPr lvl="1"/>
            <a:r>
              <a:rPr lang="en-GB" sz="1700" dirty="0" smtClean="0"/>
              <a:t>Expected that this is as specified in UNC Annex G-1 (CSS UNC Drafting) -  ‘</a:t>
            </a:r>
            <a:r>
              <a:rPr lang="en-GB" sz="1700" b="1" i="1" dirty="0" smtClean="0"/>
              <a:t>Group </a:t>
            </a:r>
            <a:r>
              <a:rPr lang="en-GB" sz="1700" b="1" i="1" dirty="0"/>
              <a:t>D - Settlement Details</a:t>
            </a:r>
            <a:r>
              <a:rPr lang="en-GB" sz="1700" b="1" dirty="0"/>
              <a:t>: </a:t>
            </a:r>
            <a:r>
              <a:rPr lang="en-GB" sz="1700" b="1" i="1" dirty="0"/>
              <a:t>User Specified</a:t>
            </a:r>
            <a:r>
              <a:rPr lang="en-GB" sz="1700" dirty="0" smtClean="0"/>
              <a:t>’</a:t>
            </a:r>
          </a:p>
          <a:p>
            <a:pPr lvl="2"/>
            <a:r>
              <a:rPr lang="en-GB" sz="1700" dirty="0"/>
              <a:t>Class of Supply Meter Point</a:t>
            </a:r>
          </a:p>
          <a:p>
            <a:pPr lvl="2"/>
            <a:r>
              <a:rPr lang="en-GB" sz="1700" dirty="0"/>
              <a:t>Meter Read Batch Period</a:t>
            </a:r>
          </a:p>
          <a:p>
            <a:pPr lvl="2"/>
            <a:r>
              <a:rPr lang="en-GB" sz="1700" dirty="0"/>
              <a:t>Meter Read Frequency</a:t>
            </a:r>
          </a:p>
          <a:p>
            <a:pPr lvl="2"/>
            <a:r>
              <a:rPr lang="en-GB" sz="1700" dirty="0"/>
              <a:t>Supply Point Capacity</a:t>
            </a:r>
          </a:p>
          <a:p>
            <a:pPr lvl="2"/>
            <a:r>
              <a:rPr lang="en-GB" sz="1700" dirty="0"/>
              <a:t>Supply Point Offtake Rate</a:t>
            </a:r>
          </a:p>
          <a:p>
            <a:pPr lvl="2"/>
            <a:r>
              <a:rPr lang="en-GB" sz="1700" dirty="0"/>
              <a:t>NTS Optional Commodity Detail   </a:t>
            </a:r>
          </a:p>
          <a:p>
            <a:pPr lvl="2"/>
            <a:r>
              <a:rPr lang="en-GB" sz="1700" dirty="0"/>
              <a:t>LDZ Optional Capacity </a:t>
            </a:r>
            <a:r>
              <a:rPr lang="en-GB" sz="1700" dirty="0" smtClean="0"/>
              <a:t>Detail</a:t>
            </a:r>
          </a:p>
          <a:p>
            <a:pPr lvl="1"/>
            <a:r>
              <a:rPr lang="en-GB" sz="1700" dirty="0" smtClean="0"/>
              <a:t>Others?</a:t>
            </a:r>
          </a:p>
          <a:p>
            <a:pPr lvl="2"/>
            <a:r>
              <a:rPr lang="en-GB" sz="1700" dirty="0" smtClean="0"/>
              <a:t>Seasonal Detail</a:t>
            </a:r>
          </a:p>
          <a:p>
            <a:pPr lvl="2"/>
            <a:r>
              <a:rPr lang="en-GB" sz="1700" dirty="0" smtClean="0"/>
              <a:t>Interruptible Detail</a:t>
            </a:r>
          </a:p>
          <a:p>
            <a:pPr lvl="2"/>
            <a:r>
              <a:rPr lang="en-GB" sz="1700" dirty="0" smtClean="0"/>
              <a:t>Others?</a:t>
            </a:r>
          </a:p>
          <a:p>
            <a:r>
              <a:rPr lang="en-GB" sz="1700" dirty="0" smtClean="0"/>
              <a:t>Any outbound data items to Shippers?</a:t>
            </a:r>
            <a:endParaRPr lang="en-GB" sz="1700" dirty="0"/>
          </a:p>
          <a:p>
            <a:pPr lvl="1"/>
            <a:endParaRPr lang="en-GB" sz="1400" dirty="0" smtClean="0"/>
          </a:p>
          <a:p>
            <a:pPr lvl="1"/>
            <a:endParaRPr lang="en-GB" sz="1400" dirty="0" smtClean="0"/>
          </a:p>
        </p:txBody>
      </p:sp>
    </p:spTree>
    <p:extLst>
      <p:ext uri="{BB962C8B-B14F-4D97-AF65-F5344CB8AC3E}">
        <p14:creationId xmlns:p14="http://schemas.microsoft.com/office/powerpoint/2010/main" val="4005822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Questions / Follow Up</a:t>
            </a:r>
            <a:endParaRPr lang="en-GB" dirty="0"/>
          </a:p>
        </p:txBody>
      </p:sp>
      <p:sp>
        <p:nvSpPr>
          <p:cNvPr id="3" name="Content Placeholder 2"/>
          <p:cNvSpPr>
            <a:spLocks noGrp="1"/>
          </p:cNvSpPr>
          <p:nvPr>
            <p:ph idx="1"/>
          </p:nvPr>
        </p:nvSpPr>
        <p:spPr>
          <a:xfrm>
            <a:off x="457200" y="771550"/>
            <a:ext cx="8229600" cy="3960440"/>
          </a:xfrm>
        </p:spPr>
        <p:txBody>
          <a:bodyPr>
            <a:normAutofit lnSpcReduction="10000"/>
          </a:bodyPr>
          <a:lstStyle/>
          <a:p>
            <a:r>
              <a:rPr lang="en-GB" sz="1600" dirty="0" smtClean="0"/>
              <a:t>Data Access Schedule will be within the REC </a:t>
            </a:r>
            <a:r>
              <a:rPr lang="en-GB" sz="1600" dirty="0"/>
              <a:t>Consultation – issued mid June- when contemplating your consultation responses we request that….</a:t>
            </a:r>
          </a:p>
          <a:p>
            <a:pPr lvl="1"/>
            <a:endParaRPr lang="en-GB" sz="1600" dirty="0" smtClean="0"/>
          </a:p>
          <a:p>
            <a:pPr lvl="1"/>
            <a:r>
              <a:rPr lang="en-GB" sz="1600" dirty="0" smtClean="0"/>
              <a:t>Consider the DAA Approach – </a:t>
            </a:r>
          </a:p>
          <a:p>
            <a:pPr lvl="2"/>
            <a:r>
              <a:rPr lang="en-GB" sz="1600" smtClean="0"/>
              <a:t>which </a:t>
            </a:r>
            <a:r>
              <a:rPr lang="en-GB" sz="1600" dirty="0"/>
              <a:t>parties the DAA should be between </a:t>
            </a:r>
            <a:r>
              <a:rPr lang="en-GB" sz="1600" dirty="0" smtClean="0"/>
              <a:t>(our </a:t>
            </a:r>
            <a:r>
              <a:rPr lang="en-GB" sz="1600" dirty="0"/>
              <a:t>proposal would be between the Enquiry Service User and the GRDA (</a:t>
            </a:r>
            <a:r>
              <a:rPr lang="en-GB" sz="1600" dirty="0" err="1"/>
              <a:t>Xoserve</a:t>
            </a:r>
            <a:r>
              <a:rPr lang="en-GB" sz="1600" dirty="0"/>
              <a:t> as CDSP), OR</a:t>
            </a:r>
          </a:p>
          <a:p>
            <a:pPr lvl="2"/>
            <a:r>
              <a:rPr lang="en-GB" sz="1600" dirty="0"/>
              <a:t>that the GRDA should also be the Data Enquiry Service Administrator</a:t>
            </a:r>
          </a:p>
          <a:p>
            <a:pPr lvl="2"/>
            <a:endParaRPr lang="en-GB" sz="1600" dirty="0" smtClean="0"/>
          </a:p>
          <a:p>
            <a:pPr lvl="1"/>
            <a:r>
              <a:rPr lang="en-GB" sz="1600" dirty="0" smtClean="0"/>
              <a:t>Consider the data items and the treatment of these under the Codes</a:t>
            </a:r>
          </a:p>
          <a:p>
            <a:pPr lvl="1"/>
            <a:endParaRPr lang="en-GB" sz="1600" dirty="0" smtClean="0"/>
          </a:p>
          <a:p>
            <a:pPr lvl="1"/>
            <a:r>
              <a:rPr lang="en-GB" sz="1600" dirty="0" smtClean="0"/>
              <a:t>Consider (and feedback to </a:t>
            </a:r>
            <a:r>
              <a:rPr lang="en-GB" sz="1600" dirty="0" err="1" smtClean="0"/>
              <a:t>Xoserve</a:t>
            </a:r>
            <a:r>
              <a:rPr lang="en-GB" sz="1600" dirty="0" smtClean="0"/>
              <a:t>) the impacts to the DSC</a:t>
            </a:r>
            <a:endParaRPr lang="en-GB" sz="1600" dirty="0"/>
          </a:p>
          <a:p>
            <a:pPr lvl="1"/>
            <a:endParaRPr lang="en-GB" sz="1600" dirty="0" smtClean="0"/>
          </a:p>
          <a:p>
            <a:r>
              <a:rPr lang="en-GB" sz="1600" dirty="0" smtClean="0"/>
              <a:t>Propose a further discussion at DSC Contract Managers during the consultation once parties have seen the Data Access Schedule</a:t>
            </a:r>
            <a:endParaRPr lang="en-GB" sz="1600" dirty="0"/>
          </a:p>
          <a:p>
            <a:pPr lvl="1"/>
            <a:endParaRPr lang="en-GB" sz="1400" dirty="0" smtClean="0"/>
          </a:p>
          <a:p>
            <a:pPr lvl="1"/>
            <a:endParaRPr lang="en-GB" sz="1400" dirty="0" smtClean="0"/>
          </a:p>
        </p:txBody>
      </p:sp>
    </p:spTree>
    <p:extLst>
      <p:ext uri="{BB962C8B-B14F-4D97-AF65-F5344CB8AC3E}">
        <p14:creationId xmlns:p14="http://schemas.microsoft.com/office/powerpoint/2010/main" val="494614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Agenda</a:t>
            </a:r>
            <a:endParaRPr lang="en-GB" dirty="0"/>
          </a:p>
        </p:txBody>
      </p:sp>
      <p:sp>
        <p:nvSpPr>
          <p:cNvPr id="5" name="Content Placeholder 4"/>
          <p:cNvSpPr>
            <a:spLocks noGrp="1"/>
          </p:cNvSpPr>
          <p:nvPr>
            <p:ph idx="1"/>
          </p:nvPr>
        </p:nvSpPr>
        <p:spPr>
          <a:xfrm>
            <a:off x="457200" y="843558"/>
            <a:ext cx="8229600" cy="4032448"/>
          </a:xfrm>
        </p:spPr>
        <p:txBody>
          <a:bodyPr>
            <a:normAutofit/>
          </a:bodyPr>
          <a:lstStyle/>
          <a:p>
            <a:pPr lvl="0">
              <a:spcBef>
                <a:spcPts val="400"/>
              </a:spcBef>
            </a:pPr>
            <a:r>
              <a:rPr lang="en-GB" sz="1800" dirty="0" smtClean="0"/>
              <a:t>Direction of Data Access Schedule (DES)</a:t>
            </a:r>
          </a:p>
          <a:p>
            <a:pPr lvl="0">
              <a:spcBef>
                <a:spcPts val="400"/>
              </a:spcBef>
            </a:pPr>
            <a:r>
              <a:rPr lang="en-GB" sz="1800" dirty="0" smtClean="0"/>
              <a:t>Contracting Model</a:t>
            </a:r>
          </a:p>
          <a:p>
            <a:pPr lvl="0">
              <a:spcBef>
                <a:spcPts val="400"/>
              </a:spcBef>
            </a:pPr>
            <a:r>
              <a:rPr lang="en-GB" sz="1800" dirty="0" smtClean="0"/>
              <a:t>Data Access Agreements</a:t>
            </a:r>
          </a:p>
          <a:p>
            <a:pPr lvl="0">
              <a:spcBef>
                <a:spcPts val="400"/>
              </a:spcBef>
            </a:pPr>
            <a:r>
              <a:rPr lang="en-GB" sz="1800" dirty="0" smtClean="0"/>
              <a:t>Release of Data under REC</a:t>
            </a:r>
            <a:endParaRPr lang="en-GB" sz="1800" dirty="0"/>
          </a:p>
        </p:txBody>
      </p:sp>
    </p:spTree>
    <p:extLst>
      <p:ext uri="{BB962C8B-B14F-4D97-AF65-F5344CB8AC3E}">
        <p14:creationId xmlns:p14="http://schemas.microsoft.com/office/powerpoint/2010/main" val="3834792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Direction of Data Access Schedule</a:t>
            </a:r>
            <a:endParaRPr lang="en-GB" dirty="0"/>
          </a:p>
        </p:txBody>
      </p:sp>
      <p:sp>
        <p:nvSpPr>
          <p:cNvPr id="3" name="Content Placeholder 2"/>
          <p:cNvSpPr>
            <a:spLocks noGrp="1"/>
          </p:cNvSpPr>
          <p:nvPr>
            <p:ph idx="1"/>
          </p:nvPr>
        </p:nvSpPr>
        <p:spPr>
          <a:xfrm>
            <a:off x="457200" y="771550"/>
            <a:ext cx="8229600" cy="3672408"/>
          </a:xfrm>
        </p:spPr>
        <p:txBody>
          <a:bodyPr>
            <a:normAutofit fontScale="92500" lnSpcReduction="20000"/>
          </a:bodyPr>
          <a:lstStyle/>
          <a:p>
            <a:r>
              <a:rPr lang="en-GB" sz="1600" dirty="0" smtClean="0"/>
              <a:t>Expected to lean on Energy Data Taskforce – data ‘presumed open’</a:t>
            </a:r>
          </a:p>
          <a:p>
            <a:r>
              <a:rPr lang="en-GB" sz="1600" dirty="0"/>
              <a:t>References ‘Data Access Principles’ – which are tbc</a:t>
            </a:r>
          </a:p>
          <a:p>
            <a:endParaRPr lang="en-GB" sz="1600" dirty="0" smtClean="0"/>
          </a:p>
          <a:p>
            <a:r>
              <a:rPr lang="en-GB" sz="1600" dirty="0" smtClean="0"/>
              <a:t>Access to data will be defined by:</a:t>
            </a:r>
          </a:p>
          <a:p>
            <a:pPr lvl="1"/>
            <a:r>
              <a:rPr lang="en-GB" sz="1600" dirty="0" smtClean="0"/>
              <a:t>Role for ‘Market Participant Enquiry Service Users’ – i.e. where there is a recognised MP Role Type e.g. Supplier / Transporter / MAM / MAP</a:t>
            </a:r>
          </a:p>
          <a:p>
            <a:pPr lvl="1"/>
            <a:r>
              <a:rPr lang="en-GB" sz="1600" dirty="0" smtClean="0"/>
              <a:t>Individual justification for ‘Other Enquiry Service Users’</a:t>
            </a:r>
          </a:p>
          <a:p>
            <a:r>
              <a:rPr lang="en-GB" sz="1600" dirty="0" smtClean="0"/>
              <a:t>Data Access Matrix (DPM mk2!)</a:t>
            </a:r>
          </a:p>
          <a:p>
            <a:r>
              <a:rPr lang="en-GB" sz="1600" dirty="0" smtClean="0"/>
              <a:t>Defines principles for assessment of adding / removing data items from the DAM led by REC Code Manager</a:t>
            </a:r>
          </a:p>
          <a:p>
            <a:r>
              <a:rPr lang="en-GB" sz="1600" dirty="0" smtClean="0"/>
              <a:t>Defines principles for adding new User Types</a:t>
            </a:r>
          </a:p>
          <a:p>
            <a:r>
              <a:rPr lang="en-GB" sz="1600" dirty="0" smtClean="0"/>
              <a:t>Will define audit rules</a:t>
            </a:r>
          </a:p>
          <a:p>
            <a:endParaRPr lang="en-GB" sz="1600" dirty="0"/>
          </a:p>
          <a:p>
            <a:r>
              <a:rPr lang="en-GB" sz="1600" dirty="0" smtClean="0"/>
              <a:t>Some threads to extract for early consideration</a:t>
            </a:r>
          </a:p>
          <a:p>
            <a:endParaRPr lang="en-GB" sz="1600" dirty="0" smtClean="0"/>
          </a:p>
          <a:p>
            <a:r>
              <a:rPr lang="en-GB" sz="1600" dirty="0"/>
              <a:t>Data Access Schedule drafted and expected to be issued in May Consultation</a:t>
            </a:r>
          </a:p>
          <a:p>
            <a:pPr lvl="1"/>
            <a:endParaRPr lang="en-GB" sz="1000" dirty="0" smtClean="0"/>
          </a:p>
          <a:p>
            <a:endParaRPr lang="en-GB" sz="1200" dirty="0" smtClean="0"/>
          </a:p>
          <a:p>
            <a:endParaRPr lang="en-GB" sz="1200" dirty="0"/>
          </a:p>
        </p:txBody>
      </p:sp>
    </p:spTree>
    <p:extLst>
      <p:ext uri="{BB962C8B-B14F-4D97-AF65-F5344CB8AC3E}">
        <p14:creationId xmlns:p14="http://schemas.microsoft.com/office/powerpoint/2010/main" val="825154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Current Contracting Model</a:t>
            </a:r>
            <a:endParaRPr lang="en-GB" dirty="0"/>
          </a:p>
        </p:txBody>
      </p:sp>
      <p:sp>
        <p:nvSpPr>
          <p:cNvPr id="5" name="Rectangle 4"/>
          <p:cNvSpPr/>
          <p:nvPr/>
        </p:nvSpPr>
        <p:spPr>
          <a:xfrm>
            <a:off x="1547664" y="771550"/>
            <a:ext cx="10801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UNC</a:t>
            </a:r>
          </a:p>
        </p:txBody>
      </p:sp>
      <p:sp>
        <p:nvSpPr>
          <p:cNvPr id="6" name="Rectangle 5"/>
          <p:cNvSpPr/>
          <p:nvPr/>
        </p:nvSpPr>
        <p:spPr>
          <a:xfrm>
            <a:off x="1547664" y="1419622"/>
            <a:ext cx="10801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DSC</a:t>
            </a:r>
          </a:p>
        </p:txBody>
      </p:sp>
      <p:sp>
        <p:nvSpPr>
          <p:cNvPr id="7" name="Rectangle 6"/>
          <p:cNvSpPr/>
          <p:nvPr/>
        </p:nvSpPr>
        <p:spPr>
          <a:xfrm>
            <a:off x="1547664" y="2643758"/>
            <a:ext cx="10801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Service Definition</a:t>
            </a:r>
          </a:p>
        </p:txBody>
      </p:sp>
      <p:sp>
        <p:nvSpPr>
          <p:cNvPr id="8" name="Rectangle 7"/>
          <p:cNvSpPr/>
          <p:nvPr/>
        </p:nvSpPr>
        <p:spPr>
          <a:xfrm>
            <a:off x="971600" y="3291830"/>
            <a:ext cx="7200800"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UKLM DPM</a:t>
            </a:r>
          </a:p>
        </p:txBody>
      </p:sp>
      <p:sp>
        <p:nvSpPr>
          <p:cNvPr id="9" name="Rectangle 8"/>
          <p:cNvSpPr/>
          <p:nvPr/>
        </p:nvSpPr>
        <p:spPr>
          <a:xfrm>
            <a:off x="971600" y="4083918"/>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Shipper</a:t>
            </a:r>
          </a:p>
        </p:txBody>
      </p:sp>
      <p:sp>
        <p:nvSpPr>
          <p:cNvPr id="10" name="Rectangle 9"/>
          <p:cNvSpPr/>
          <p:nvPr/>
        </p:nvSpPr>
        <p:spPr>
          <a:xfrm>
            <a:off x="2195736" y="4083918"/>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Transporter</a:t>
            </a:r>
          </a:p>
        </p:txBody>
      </p:sp>
      <p:sp>
        <p:nvSpPr>
          <p:cNvPr id="11" name="Rectangle 10"/>
          <p:cNvSpPr/>
          <p:nvPr/>
        </p:nvSpPr>
        <p:spPr>
          <a:xfrm>
            <a:off x="3419872" y="4083918"/>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Supplier</a:t>
            </a:r>
          </a:p>
        </p:txBody>
      </p:sp>
      <p:sp>
        <p:nvSpPr>
          <p:cNvPr id="12" name="Rectangle 11"/>
          <p:cNvSpPr/>
          <p:nvPr/>
        </p:nvSpPr>
        <p:spPr>
          <a:xfrm>
            <a:off x="4644008" y="4083918"/>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MAM</a:t>
            </a:r>
          </a:p>
        </p:txBody>
      </p:sp>
      <p:sp>
        <p:nvSpPr>
          <p:cNvPr id="13" name="Rectangle 12"/>
          <p:cNvSpPr/>
          <p:nvPr/>
        </p:nvSpPr>
        <p:spPr>
          <a:xfrm>
            <a:off x="5868144" y="4083918"/>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Major Energy User</a:t>
            </a:r>
          </a:p>
        </p:txBody>
      </p:sp>
      <p:sp>
        <p:nvSpPr>
          <p:cNvPr id="14" name="Rectangle 13"/>
          <p:cNvSpPr/>
          <p:nvPr/>
        </p:nvSpPr>
        <p:spPr>
          <a:xfrm>
            <a:off x="7092280" y="4083918"/>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Other</a:t>
            </a:r>
          </a:p>
        </p:txBody>
      </p:sp>
      <p:sp>
        <p:nvSpPr>
          <p:cNvPr id="16" name="Rectangle 15"/>
          <p:cNvSpPr/>
          <p:nvPr/>
        </p:nvSpPr>
        <p:spPr>
          <a:xfrm>
            <a:off x="3419872" y="3651870"/>
            <a:ext cx="4752528"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Data Access Agreement</a:t>
            </a:r>
          </a:p>
        </p:txBody>
      </p:sp>
      <p:cxnSp>
        <p:nvCxnSpPr>
          <p:cNvPr id="21" name="Straight Arrow Connector 20"/>
          <p:cNvCxnSpPr>
            <a:stCxn id="5" idx="2"/>
            <a:endCxn id="6" idx="0"/>
          </p:cNvCxnSpPr>
          <p:nvPr/>
        </p:nvCxnSpPr>
        <p:spPr>
          <a:xfrm>
            <a:off x="2087724" y="1203598"/>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6" idx="2"/>
            <a:endCxn id="42" idx="0"/>
          </p:cNvCxnSpPr>
          <p:nvPr/>
        </p:nvCxnSpPr>
        <p:spPr>
          <a:xfrm flipH="1">
            <a:off x="2085679" y="1851670"/>
            <a:ext cx="2045" cy="18002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7" idx="2"/>
            <a:endCxn id="9" idx="0"/>
          </p:cNvCxnSpPr>
          <p:nvPr/>
        </p:nvCxnSpPr>
        <p:spPr>
          <a:xfrm flipH="1">
            <a:off x="1511660" y="3075806"/>
            <a:ext cx="576064" cy="1008112"/>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2"/>
            <a:endCxn id="10" idx="0"/>
          </p:cNvCxnSpPr>
          <p:nvPr/>
        </p:nvCxnSpPr>
        <p:spPr>
          <a:xfrm>
            <a:off x="2087724" y="3075806"/>
            <a:ext cx="648072" cy="1008112"/>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3959932" y="3867894"/>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181735" y="3873218"/>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408204" y="3851447"/>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7632340" y="3845885"/>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5256076" y="2028344"/>
            <a:ext cx="10801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Third Party Services</a:t>
            </a:r>
          </a:p>
        </p:txBody>
      </p:sp>
      <p:cxnSp>
        <p:nvCxnSpPr>
          <p:cNvPr id="43" name="Straight Arrow Connector 42"/>
          <p:cNvCxnSpPr>
            <a:stCxn id="40" idx="2"/>
            <a:endCxn id="16" idx="0"/>
          </p:cNvCxnSpPr>
          <p:nvPr/>
        </p:nvCxnSpPr>
        <p:spPr>
          <a:xfrm>
            <a:off x="5796136" y="2460392"/>
            <a:ext cx="0" cy="1191478"/>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2" idx="3"/>
            <a:endCxn id="40" idx="1"/>
          </p:cNvCxnSpPr>
          <p:nvPr/>
        </p:nvCxnSpPr>
        <p:spPr>
          <a:xfrm flipV="1">
            <a:off x="2625739" y="2244368"/>
            <a:ext cx="2630337" cy="3346"/>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1545619" y="2031690"/>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CDSP</a:t>
            </a:r>
          </a:p>
        </p:txBody>
      </p:sp>
      <p:cxnSp>
        <p:nvCxnSpPr>
          <p:cNvPr id="44" name="Straight Arrow Connector 43"/>
          <p:cNvCxnSpPr>
            <a:stCxn id="42" idx="2"/>
            <a:endCxn id="7" idx="0"/>
          </p:cNvCxnSpPr>
          <p:nvPr/>
        </p:nvCxnSpPr>
        <p:spPr>
          <a:xfrm>
            <a:off x="2085679" y="2463738"/>
            <a:ext cx="2045" cy="18002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272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Data Access Agreements</a:t>
            </a:r>
            <a:endParaRPr lang="en-GB" dirty="0"/>
          </a:p>
        </p:txBody>
      </p:sp>
      <p:sp>
        <p:nvSpPr>
          <p:cNvPr id="3" name="Content Placeholder 2"/>
          <p:cNvSpPr>
            <a:spLocks noGrp="1"/>
          </p:cNvSpPr>
          <p:nvPr>
            <p:ph idx="1"/>
          </p:nvPr>
        </p:nvSpPr>
        <p:spPr/>
        <p:txBody>
          <a:bodyPr>
            <a:normAutofit/>
          </a:bodyPr>
          <a:lstStyle/>
          <a:p>
            <a:r>
              <a:rPr lang="en-GB" sz="1600" dirty="0" smtClean="0"/>
              <a:t>Currently DAAs are executed between the CDSP and any third party accessing data in accordance with the Third Party &amp; Additional Services Policy under the DSC</a:t>
            </a:r>
          </a:p>
          <a:p>
            <a:pPr lvl="1"/>
            <a:r>
              <a:rPr lang="en-GB" sz="1600" dirty="0" smtClean="0"/>
              <a:t>DSC Core Customers don’t need a DAA (covered under DSC provisions)</a:t>
            </a:r>
          </a:p>
          <a:p>
            <a:r>
              <a:rPr lang="en-GB" sz="1600" dirty="0" smtClean="0"/>
              <a:t>REC Data Access Schedule (DAS) assumes that there will be a standard DAA (this may just be a front end and schedules with ability to add separate schedules)</a:t>
            </a:r>
          </a:p>
          <a:p>
            <a:r>
              <a:rPr lang="en-GB" sz="1600" dirty="0" smtClean="0"/>
              <a:t>REC Data Access Schedule expects that all parties will require DAA</a:t>
            </a:r>
          </a:p>
          <a:p>
            <a:pPr lvl="1"/>
            <a:r>
              <a:rPr lang="en-GB" sz="1600" dirty="0" smtClean="0"/>
              <a:t>Potential that REC will meet DAA requirement for REC parties</a:t>
            </a:r>
          </a:p>
          <a:p>
            <a:pPr lvl="1"/>
            <a:r>
              <a:rPr lang="en-GB" sz="1600" dirty="0" smtClean="0"/>
              <a:t>All other Enquiry Service Users will require DAA (i.e. Shippers)</a:t>
            </a:r>
          </a:p>
          <a:p>
            <a:r>
              <a:rPr lang="en-GB" sz="1600" dirty="0" smtClean="0"/>
              <a:t>REC Data Access Schedule is proposing to introduce a ‘Data Enquiry Services Administrator’ – DAA executed between Admin and Enquiry Service User</a:t>
            </a:r>
          </a:p>
          <a:p>
            <a:r>
              <a:rPr lang="en-GB" sz="1600" dirty="0" smtClean="0"/>
              <a:t>This allows potential for electricity and gas models to be different -  </a:t>
            </a:r>
            <a:r>
              <a:rPr lang="en-GB" sz="1600" dirty="0" err="1" smtClean="0"/>
              <a:t>MRASCo</a:t>
            </a:r>
            <a:r>
              <a:rPr lang="en-GB" sz="1600" dirty="0" smtClean="0"/>
              <a:t> understood to execute DAA – so Admin could be Code Manager / Other</a:t>
            </a:r>
          </a:p>
        </p:txBody>
      </p:sp>
    </p:spTree>
    <p:extLst>
      <p:ext uri="{BB962C8B-B14F-4D97-AF65-F5344CB8AC3E}">
        <p14:creationId xmlns:p14="http://schemas.microsoft.com/office/powerpoint/2010/main" val="324700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Data Access Agreements</a:t>
            </a:r>
            <a:endParaRPr lang="en-GB" dirty="0"/>
          </a:p>
        </p:txBody>
      </p:sp>
      <p:sp>
        <p:nvSpPr>
          <p:cNvPr id="3" name="Content Placeholder 2"/>
          <p:cNvSpPr>
            <a:spLocks noGrp="1"/>
          </p:cNvSpPr>
          <p:nvPr>
            <p:ph idx="1"/>
          </p:nvPr>
        </p:nvSpPr>
        <p:spPr/>
        <p:txBody>
          <a:bodyPr>
            <a:normAutofit fontScale="92500" lnSpcReduction="10000"/>
          </a:bodyPr>
          <a:lstStyle/>
          <a:p>
            <a:r>
              <a:rPr lang="en-GB" sz="1700" dirty="0" smtClean="0"/>
              <a:t>REC proposes Data Enquiry Services Administrator could be the Code Manager, Enquiry Service Provider or other party (not a REC party) </a:t>
            </a:r>
          </a:p>
          <a:p>
            <a:r>
              <a:rPr lang="en-GB" sz="1700" dirty="0" smtClean="0"/>
              <a:t>As Enquiry Service Provider it makes sense for CDSP to be the Data Enquiry Service Administrator who enters into the DAA with a third party</a:t>
            </a:r>
          </a:p>
          <a:p>
            <a:pPr lvl="1"/>
            <a:r>
              <a:rPr lang="en-GB" sz="1700" dirty="0" smtClean="0"/>
              <a:t>Data Items will be made available in accordance with DAM/DPM but DAA will set out terms for receiving Data Items and the purpose for which the Data Items are shared, as well as data protection provisions and audit rights which will be standard requirements for the DAA</a:t>
            </a:r>
          </a:p>
          <a:p>
            <a:pPr lvl="1"/>
            <a:r>
              <a:rPr lang="en-GB" sz="1700" dirty="0" smtClean="0"/>
              <a:t>As Service Provider CDSP should have the relationship with the party receiving Data to ensure control over the Data Items that are shared</a:t>
            </a:r>
          </a:p>
          <a:p>
            <a:pPr lvl="1"/>
            <a:r>
              <a:rPr lang="en-GB" sz="1700" dirty="0" smtClean="0"/>
              <a:t>Under one of the Future Contracting Models, Shippers could continue to access Data Items under the DSC rather than entering into a separate DAA</a:t>
            </a:r>
          </a:p>
          <a:p>
            <a:pPr lvl="1"/>
            <a:endParaRPr lang="en-GB" sz="1400" dirty="0" smtClean="0"/>
          </a:p>
          <a:p>
            <a:pPr lvl="1"/>
            <a:endParaRPr lang="en-GB" sz="1400" dirty="0" smtClean="0"/>
          </a:p>
          <a:p>
            <a:pPr marL="0" indent="0">
              <a:buNone/>
            </a:pPr>
            <a:r>
              <a:rPr lang="en-GB" sz="1600" dirty="0" smtClean="0"/>
              <a:t> </a:t>
            </a:r>
            <a:endParaRPr lang="en-GB" sz="1600" dirty="0"/>
          </a:p>
        </p:txBody>
      </p:sp>
    </p:spTree>
    <p:extLst>
      <p:ext uri="{BB962C8B-B14F-4D97-AF65-F5344CB8AC3E}">
        <p14:creationId xmlns:p14="http://schemas.microsoft.com/office/powerpoint/2010/main" val="2140765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3280048" y="1311610"/>
            <a:ext cx="4748336" cy="648072"/>
          </a:xfrm>
          <a:prstGeom prst="rect">
            <a:avLst/>
          </a:prstGeom>
          <a:solidFill>
            <a:srgbClr val="C00000">
              <a:alpha val="26000"/>
            </a:srgbClr>
          </a:solid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400" dirty="0" smtClean="0"/>
              <a:t>CDSP / GRDA</a:t>
            </a:r>
            <a:endParaRPr lang="en-GB" sz="1400" dirty="0"/>
          </a:p>
        </p:txBody>
      </p:sp>
      <p:sp>
        <p:nvSpPr>
          <p:cNvPr id="2" name="Title 1"/>
          <p:cNvSpPr>
            <a:spLocks noGrp="1"/>
          </p:cNvSpPr>
          <p:nvPr>
            <p:ph type="title"/>
          </p:nvPr>
        </p:nvSpPr>
        <p:spPr/>
        <p:txBody>
          <a:bodyPr/>
          <a:lstStyle/>
          <a:p>
            <a:pPr algn="r"/>
            <a:r>
              <a:rPr lang="en-GB" dirty="0" smtClean="0"/>
              <a:t>REC Contracting Model</a:t>
            </a:r>
            <a:endParaRPr lang="en-GB" dirty="0"/>
          </a:p>
        </p:txBody>
      </p:sp>
      <p:sp>
        <p:nvSpPr>
          <p:cNvPr id="5" name="Rectangle 4"/>
          <p:cNvSpPr/>
          <p:nvPr/>
        </p:nvSpPr>
        <p:spPr>
          <a:xfrm>
            <a:off x="1547664" y="771550"/>
            <a:ext cx="10801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UNC</a:t>
            </a:r>
          </a:p>
        </p:txBody>
      </p:sp>
      <p:sp>
        <p:nvSpPr>
          <p:cNvPr id="6" name="Rectangle 5"/>
          <p:cNvSpPr/>
          <p:nvPr/>
        </p:nvSpPr>
        <p:spPr>
          <a:xfrm>
            <a:off x="1547664" y="1419622"/>
            <a:ext cx="10801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DSC</a:t>
            </a:r>
          </a:p>
        </p:txBody>
      </p:sp>
      <p:sp>
        <p:nvSpPr>
          <p:cNvPr id="8" name="Rectangle 7"/>
          <p:cNvSpPr/>
          <p:nvPr/>
        </p:nvSpPr>
        <p:spPr>
          <a:xfrm>
            <a:off x="971600" y="2715766"/>
            <a:ext cx="7200800" cy="216024"/>
          </a:xfrm>
          <a:prstGeom prst="rect">
            <a:avLst/>
          </a:prstGeom>
          <a:solidFill>
            <a:srgbClr val="7B57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REC Data Access Matrix</a:t>
            </a:r>
          </a:p>
        </p:txBody>
      </p:sp>
      <p:sp>
        <p:nvSpPr>
          <p:cNvPr id="9" name="Rectangle 8"/>
          <p:cNvSpPr/>
          <p:nvPr/>
        </p:nvSpPr>
        <p:spPr>
          <a:xfrm>
            <a:off x="971600" y="3507854"/>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Shipper</a:t>
            </a:r>
          </a:p>
        </p:txBody>
      </p:sp>
      <p:sp>
        <p:nvSpPr>
          <p:cNvPr id="10" name="Rectangle 9"/>
          <p:cNvSpPr/>
          <p:nvPr/>
        </p:nvSpPr>
        <p:spPr>
          <a:xfrm>
            <a:off x="2195736" y="3507854"/>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Transporter*</a:t>
            </a:r>
          </a:p>
        </p:txBody>
      </p:sp>
      <p:sp>
        <p:nvSpPr>
          <p:cNvPr id="11" name="Rectangle 10"/>
          <p:cNvSpPr/>
          <p:nvPr/>
        </p:nvSpPr>
        <p:spPr>
          <a:xfrm>
            <a:off x="3419872" y="3507854"/>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Supplier*</a:t>
            </a:r>
          </a:p>
        </p:txBody>
      </p:sp>
      <p:sp>
        <p:nvSpPr>
          <p:cNvPr id="12" name="Rectangle 11"/>
          <p:cNvSpPr/>
          <p:nvPr/>
        </p:nvSpPr>
        <p:spPr>
          <a:xfrm>
            <a:off x="4644008" y="3507854"/>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MAM</a:t>
            </a:r>
          </a:p>
        </p:txBody>
      </p:sp>
      <p:sp>
        <p:nvSpPr>
          <p:cNvPr id="13" name="Rectangle 12"/>
          <p:cNvSpPr/>
          <p:nvPr/>
        </p:nvSpPr>
        <p:spPr>
          <a:xfrm>
            <a:off x="5868144" y="3507854"/>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Major Energy User</a:t>
            </a:r>
          </a:p>
        </p:txBody>
      </p:sp>
      <p:sp>
        <p:nvSpPr>
          <p:cNvPr id="14" name="Rectangle 13"/>
          <p:cNvSpPr/>
          <p:nvPr/>
        </p:nvSpPr>
        <p:spPr>
          <a:xfrm>
            <a:off x="7092280" y="3507854"/>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Other</a:t>
            </a:r>
          </a:p>
        </p:txBody>
      </p:sp>
      <p:sp>
        <p:nvSpPr>
          <p:cNvPr id="16" name="Rectangle 15"/>
          <p:cNvSpPr/>
          <p:nvPr/>
        </p:nvSpPr>
        <p:spPr>
          <a:xfrm>
            <a:off x="971600" y="3086319"/>
            <a:ext cx="7200800" cy="210835"/>
          </a:xfrm>
          <a:prstGeom prst="rect">
            <a:avLst/>
          </a:prstGeom>
          <a:solidFill>
            <a:srgbClr val="7B57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REC Data Access Agreement</a:t>
            </a:r>
          </a:p>
        </p:txBody>
      </p:sp>
      <p:cxnSp>
        <p:nvCxnSpPr>
          <p:cNvPr id="21" name="Straight Arrow Connector 20"/>
          <p:cNvCxnSpPr>
            <a:stCxn id="5" idx="2"/>
            <a:endCxn id="6" idx="0"/>
          </p:cNvCxnSpPr>
          <p:nvPr/>
        </p:nvCxnSpPr>
        <p:spPr>
          <a:xfrm>
            <a:off x="2087724" y="1203598"/>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3959932" y="3291830"/>
            <a:ext cx="0" cy="216024"/>
          </a:xfrm>
          <a:prstGeom prst="straightConnector1">
            <a:avLst/>
          </a:prstGeom>
          <a:ln w="3175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181735" y="3297154"/>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408204" y="3275383"/>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7632340" y="3269821"/>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19872" y="1419622"/>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CDSP / GRDA</a:t>
            </a:r>
            <a:endParaRPr lang="en-GB" sz="1400" dirty="0"/>
          </a:p>
        </p:txBody>
      </p:sp>
      <p:cxnSp>
        <p:nvCxnSpPr>
          <p:cNvPr id="45" name="Straight Arrow Connector 44"/>
          <p:cNvCxnSpPr>
            <a:stCxn id="6" idx="3"/>
          </p:cNvCxnSpPr>
          <p:nvPr/>
        </p:nvCxnSpPr>
        <p:spPr>
          <a:xfrm>
            <a:off x="2627784" y="1635646"/>
            <a:ext cx="792088"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41" idx="3"/>
          </p:cNvCxnSpPr>
          <p:nvPr/>
        </p:nvCxnSpPr>
        <p:spPr>
          <a:xfrm flipH="1" flipV="1">
            <a:off x="4499992" y="1635646"/>
            <a:ext cx="2304256" cy="2789"/>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804248" y="771550"/>
            <a:ext cx="1080120" cy="432048"/>
          </a:xfrm>
          <a:prstGeom prst="rect">
            <a:avLst/>
          </a:prstGeom>
          <a:solidFill>
            <a:srgbClr val="7B57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REC</a:t>
            </a:r>
          </a:p>
        </p:txBody>
      </p:sp>
      <p:sp>
        <p:nvSpPr>
          <p:cNvPr id="29" name="Rectangle 28"/>
          <p:cNvSpPr/>
          <p:nvPr/>
        </p:nvSpPr>
        <p:spPr>
          <a:xfrm>
            <a:off x="6804248" y="1419622"/>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Enquiry Service Administrator</a:t>
            </a:r>
          </a:p>
        </p:txBody>
      </p:sp>
      <p:sp>
        <p:nvSpPr>
          <p:cNvPr id="30" name="Rectangle 29"/>
          <p:cNvSpPr/>
          <p:nvPr/>
        </p:nvSpPr>
        <p:spPr>
          <a:xfrm>
            <a:off x="4039480" y="2067694"/>
            <a:ext cx="1080120" cy="432048"/>
          </a:xfrm>
          <a:prstGeom prst="rect">
            <a:avLst/>
          </a:prstGeom>
          <a:solidFill>
            <a:srgbClr val="7B57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REC Service Definition</a:t>
            </a:r>
          </a:p>
        </p:txBody>
      </p:sp>
      <p:cxnSp>
        <p:nvCxnSpPr>
          <p:cNvPr id="23" name="Elbow Connector 22"/>
          <p:cNvCxnSpPr>
            <a:stCxn id="29" idx="3"/>
            <a:endCxn id="16" idx="3"/>
          </p:cNvCxnSpPr>
          <p:nvPr/>
        </p:nvCxnSpPr>
        <p:spPr>
          <a:xfrm>
            <a:off x="7884368" y="1635646"/>
            <a:ext cx="288032" cy="1556091"/>
          </a:xfrm>
          <a:prstGeom prst="bentConnector3">
            <a:avLst>
              <a:gd name="adj1" fmla="val 179366"/>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8" idx="2"/>
            <a:endCxn id="29" idx="0"/>
          </p:cNvCxnSpPr>
          <p:nvPr/>
        </p:nvCxnSpPr>
        <p:spPr>
          <a:xfrm>
            <a:off x="7344308" y="1203598"/>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41" idx="2"/>
            <a:endCxn id="30" idx="0"/>
          </p:cNvCxnSpPr>
          <p:nvPr/>
        </p:nvCxnSpPr>
        <p:spPr>
          <a:xfrm rot="16200000" flipH="1">
            <a:off x="4161724" y="1649878"/>
            <a:ext cx="216024" cy="619608"/>
          </a:xfrm>
          <a:prstGeom prst="bentConnector3">
            <a:avLst>
              <a:gd name="adj1" fmla="val 50000"/>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1547664" y="3291830"/>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771800" y="3291830"/>
            <a:ext cx="0" cy="216024"/>
          </a:xfrm>
          <a:prstGeom prst="straightConnector1">
            <a:avLst/>
          </a:prstGeom>
          <a:ln w="3175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30" idx="2"/>
            <a:endCxn id="8" idx="0"/>
          </p:cNvCxnSpPr>
          <p:nvPr/>
        </p:nvCxnSpPr>
        <p:spPr>
          <a:xfrm flipH="1">
            <a:off x="4572000" y="2499742"/>
            <a:ext cx="754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30" idx="1"/>
            <a:endCxn id="8" idx="1"/>
          </p:cNvCxnSpPr>
          <p:nvPr/>
        </p:nvCxnSpPr>
        <p:spPr>
          <a:xfrm rot="10800000" flipV="1">
            <a:off x="971600" y="2283718"/>
            <a:ext cx="3067880" cy="540060"/>
          </a:xfrm>
          <a:prstGeom prst="bentConnector3">
            <a:avLst>
              <a:gd name="adj1" fmla="val 10745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6" idx="1"/>
            <a:endCxn id="9" idx="1"/>
          </p:cNvCxnSpPr>
          <p:nvPr/>
        </p:nvCxnSpPr>
        <p:spPr>
          <a:xfrm rot="10800000" flipV="1">
            <a:off x="971600" y="1635646"/>
            <a:ext cx="576064" cy="2088232"/>
          </a:xfrm>
          <a:prstGeom prst="bentConnector3">
            <a:avLst>
              <a:gd name="adj1" fmla="val 173697"/>
            </a:avLst>
          </a:prstGeom>
          <a:ln w="3175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4" name="Elbow Connector 63"/>
          <p:cNvCxnSpPr>
            <a:stCxn id="6" idx="1"/>
            <a:endCxn id="10" idx="2"/>
          </p:cNvCxnSpPr>
          <p:nvPr/>
        </p:nvCxnSpPr>
        <p:spPr>
          <a:xfrm rot="10800000" flipH="1" flipV="1">
            <a:off x="1547664" y="1635646"/>
            <a:ext cx="1188132" cy="2304256"/>
          </a:xfrm>
          <a:prstGeom prst="bentConnector4">
            <a:avLst>
              <a:gd name="adj1" fmla="val -109944"/>
              <a:gd name="adj2" fmla="val 103307"/>
            </a:avLst>
          </a:prstGeom>
          <a:ln w="31750">
            <a:prstDash val="sysDot"/>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0" y="1146023"/>
            <a:ext cx="1511660" cy="1200329"/>
          </a:xfrm>
          <a:prstGeom prst="rect">
            <a:avLst/>
          </a:prstGeom>
          <a:noFill/>
        </p:spPr>
        <p:txBody>
          <a:bodyPr wrap="square" rtlCol="0">
            <a:spAutoFit/>
          </a:bodyPr>
          <a:lstStyle/>
          <a:p>
            <a:r>
              <a:rPr lang="en-GB" sz="1200" dirty="0" smtClean="0"/>
              <a:t>Potential remains to provide direct services – e.g. specific APIs to DSC Core (+ Third parties)</a:t>
            </a:r>
            <a:endParaRPr lang="en-GB" sz="1200" dirty="0"/>
          </a:p>
        </p:txBody>
      </p:sp>
      <p:sp>
        <p:nvSpPr>
          <p:cNvPr id="75" name="TextBox 74"/>
          <p:cNvSpPr txBox="1"/>
          <p:nvPr/>
        </p:nvSpPr>
        <p:spPr>
          <a:xfrm>
            <a:off x="4499992" y="1563638"/>
            <a:ext cx="2232248" cy="461665"/>
          </a:xfrm>
          <a:prstGeom prst="rect">
            <a:avLst/>
          </a:prstGeom>
          <a:noFill/>
        </p:spPr>
        <p:txBody>
          <a:bodyPr wrap="square" rtlCol="0">
            <a:spAutoFit/>
          </a:bodyPr>
          <a:lstStyle/>
          <a:p>
            <a:pPr algn="ctr"/>
            <a:r>
              <a:rPr lang="en-GB" sz="1200" dirty="0" smtClean="0"/>
              <a:t>Instruction under DAA to provide Service</a:t>
            </a:r>
            <a:endParaRPr lang="en-GB" sz="1200" dirty="0"/>
          </a:p>
        </p:txBody>
      </p:sp>
    </p:spTree>
    <p:extLst>
      <p:ext uri="{BB962C8B-B14F-4D97-AF65-F5344CB8AC3E}">
        <p14:creationId xmlns:p14="http://schemas.microsoft.com/office/powerpoint/2010/main" val="42458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ppt_x"/>
                                          </p:val>
                                        </p:tav>
                                        <p:tav tm="100000">
                                          <p:val>
                                            <p:strVal val="#ppt_x"/>
                                          </p:val>
                                        </p:tav>
                                      </p:tavLst>
                                    </p:anim>
                                    <p:anim calcmode="lin" valueType="num">
                                      <p:cBhvr additive="base">
                                        <p:cTn id="8"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
                                        </p:tgtEl>
                                        <p:attrNameLst>
                                          <p:attrName>style.visibility</p:attrName>
                                        </p:attrNameLst>
                                      </p:cBhvr>
                                      <p:to>
                                        <p:strVal val="visible"/>
                                      </p:to>
                                    </p:set>
                                    <p:anim calcmode="lin" valueType="num">
                                      <p:cBhvr additive="base">
                                        <p:cTn id="13" dur="500" fill="hold"/>
                                        <p:tgtEl>
                                          <p:spTgt spid="64"/>
                                        </p:tgtEl>
                                        <p:attrNameLst>
                                          <p:attrName>ppt_x</p:attrName>
                                        </p:attrNameLst>
                                      </p:cBhvr>
                                      <p:tavLst>
                                        <p:tav tm="0">
                                          <p:val>
                                            <p:strVal val="#ppt_x"/>
                                          </p:val>
                                        </p:tav>
                                        <p:tav tm="100000">
                                          <p:val>
                                            <p:strVal val="#ppt_x"/>
                                          </p:val>
                                        </p:tav>
                                      </p:tavLst>
                                    </p:anim>
                                    <p:anim calcmode="lin" valueType="num">
                                      <p:cBhvr additive="base">
                                        <p:cTn id="14" dur="500" fill="hold"/>
                                        <p:tgtEl>
                                          <p:spTgt spid="64"/>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additive="base">
                                        <p:cTn id="17" dur="500" fill="hold"/>
                                        <p:tgtEl>
                                          <p:spTgt spid="60"/>
                                        </p:tgtEl>
                                        <p:attrNameLst>
                                          <p:attrName>ppt_x</p:attrName>
                                        </p:attrNameLst>
                                      </p:cBhvr>
                                      <p:tavLst>
                                        <p:tav tm="0">
                                          <p:val>
                                            <p:strVal val="#ppt_x"/>
                                          </p:val>
                                        </p:tav>
                                        <p:tav tm="100000">
                                          <p:val>
                                            <p:strVal val="#ppt_x"/>
                                          </p:val>
                                        </p:tav>
                                      </p:tavLst>
                                    </p:anim>
                                    <p:anim calcmode="lin" valueType="num">
                                      <p:cBhvr additive="base">
                                        <p:cTn id="18" dur="500" fill="hold"/>
                                        <p:tgtEl>
                                          <p:spTgt spid="6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3"/>
                                        </p:tgtEl>
                                        <p:attrNameLst>
                                          <p:attrName>style.visibility</p:attrName>
                                        </p:attrNameLst>
                                      </p:cBhvr>
                                      <p:to>
                                        <p:strVal val="visible"/>
                                      </p:to>
                                    </p:set>
                                    <p:anim calcmode="lin" valueType="num">
                                      <p:cBhvr additive="base">
                                        <p:cTn id="21" dur="500" fill="hold"/>
                                        <p:tgtEl>
                                          <p:spTgt spid="73"/>
                                        </p:tgtEl>
                                        <p:attrNameLst>
                                          <p:attrName>ppt_x</p:attrName>
                                        </p:attrNameLst>
                                      </p:cBhvr>
                                      <p:tavLst>
                                        <p:tav tm="0">
                                          <p:val>
                                            <p:strVal val="#ppt_x"/>
                                          </p:val>
                                        </p:tav>
                                        <p:tav tm="100000">
                                          <p:val>
                                            <p:strVal val="#ppt_x"/>
                                          </p:val>
                                        </p:tav>
                                      </p:tavLst>
                                    </p:anim>
                                    <p:anim calcmode="lin" valueType="num">
                                      <p:cBhvr additive="base">
                                        <p:cTn id="22"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1331640" y="1973914"/>
            <a:ext cx="6688832" cy="504056"/>
          </a:xfrm>
          <a:prstGeom prst="rect">
            <a:avLst/>
          </a:prstGeom>
          <a:solidFill>
            <a:srgbClr val="C00000">
              <a:alpha val="26000"/>
            </a:srgbClr>
          </a:solid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400" dirty="0" smtClean="0"/>
              <a:t>CDSP / GRDA</a:t>
            </a:r>
            <a:endParaRPr lang="en-GB" sz="1400" dirty="0"/>
          </a:p>
        </p:txBody>
      </p:sp>
      <p:cxnSp>
        <p:nvCxnSpPr>
          <p:cNvPr id="43" name="Straight Arrow Connector 42"/>
          <p:cNvCxnSpPr>
            <a:endCxn id="11" idx="0"/>
          </p:cNvCxnSpPr>
          <p:nvPr/>
        </p:nvCxnSpPr>
        <p:spPr>
          <a:xfrm>
            <a:off x="3959932" y="3801210"/>
            <a:ext cx="0" cy="210700"/>
          </a:xfrm>
          <a:prstGeom prst="straightConnector1">
            <a:avLst/>
          </a:prstGeom>
          <a:ln w="31750">
            <a:prstDash val="sysDot"/>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pPr algn="r"/>
            <a:r>
              <a:rPr lang="en-GB" dirty="0" smtClean="0"/>
              <a:t>REC / DSC Hybrid Contracting Model</a:t>
            </a:r>
            <a:endParaRPr lang="en-GB" dirty="0"/>
          </a:p>
        </p:txBody>
      </p:sp>
      <p:sp>
        <p:nvSpPr>
          <p:cNvPr id="5" name="Rectangle 4"/>
          <p:cNvSpPr/>
          <p:nvPr/>
        </p:nvSpPr>
        <p:spPr>
          <a:xfrm>
            <a:off x="1547664" y="771550"/>
            <a:ext cx="10801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UNC</a:t>
            </a:r>
          </a:p>
        </p:txBody>
      </p:sp>
      <p:sp>
        <p:nvSpPr>
          <p:cNvPr id="6" name="Rectangle 5"/>
          <p:cNvSpPr/>
          <p:nvPr/>
        </p:nvSpPr>
        <p:spPr>
          <a:xfrm>
            <a:off x="1547664" y="1419622"/>
            <a:ext cx="10801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DSC</a:t>
            </a:r>
          </a:p>
        </p:txBody>
      </p:sp>
      <p:sp>
        <p:nvSpPr>
          <p:cNvPr id="7" name="Rectangle 6"/>
          <p:cNvSpPr/>
          <p:nvPr/>
        </p:nvSpPr>
        <p:spPr>
          <a:xfrm>
            <a:off x="1547664" y="2643758"/>
            <a:ext cx="10801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DSC Service Definition</a:t>
            </a:r>
          </a:p>
        </p:txBody>
      </p:sp>
      <p:sp>
        <p:nvSpPr>
          <p:cNvPr id="8" name="Rectangle 7"/>
          <p:cNvSpPr/>
          <p:nvPr/>
        </p:nvSpPr>
        <p:spPr>
          <a:xfrm>
            <a:off x="971600" y="3219822"/>
            <a:ext cx="7200800" cy="216024"/>
          </a:xfrm>
          <a:prstGeom prst="rect">
            <a:avLst/>
          </a:prstGeom>
          <a:gradFill flip="none" rotWithShape="1">
            <a:gsLst>
              <a:gs pos="0">
                <a:srgbClr val="7B57BD"/>
              </a:gs>
              <a:gs pos="83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UKLM DPM / REC Data Access Matrix</a:t>
            </a:r>
          </a:p>
        </p:txBody>
      </p:sp>
      <p:sp>
        <p:nvSpPr>
          <p:cNvPr id="9" name="Rectangle 8"/>
          <p:cNvSpPr/>
          <p:nvPr/>
        </p:nvSpPr>
        <p:spPr>
          <a:xfrm>
            <a:off x="971600" y="4011910"/>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Shipper</a:t>
            </a:r>
          </a:p>
        </p:txBody>
      </p:sp>
      <p:sp>
        <p:nvSpPr>
          <p:cNvPr id="10" name="Rectangle 9"/>
          <p:cNvSpPr/>
          <p:nvPr/>
        </p:nvSpPr>
        <p:spPr>
          <a:xfrm>
            <a:off x="2195736" y="4011910"/>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Transporter</a:t>
            </a:r>
          </a:p>
        </p:txBody>
      </p:sp>
      <p:sp>
        <p:nvSpPr>
          <p:cNvPr id="11" name="Rectangle 10"/>
          <p:cNvSpPr/>
          <p:nvPr/>
        </p:nvSpPr>
        <p:spPr>
          <a:xfrm>
            <a:off x="3419872" y="4011910"/>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Supplier</a:t>
            </a:r>
          </a:p>
        </p:txBody>
      </p:sp>
      <p:sp>
        <p:nvSpPr>
          <p:cNvPr id="12" name="Rectangle 11"/>
          <p:cNvSpPr/>
          <p:nvPr/>
        </p:nvSpPr>
        <p:spPr>
          <a:xfrm>
            <a:off x="4644008" y="4011910"/>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MAM</a:t>
            </a:r>
          </a:p>
        </p:txBody>
      </p:sp>
      <p:sp>
        <p:nvSpPr>
          <p:cNvPr id="13" name="Rectangle 12"/>
          <p:cNvSpPr/>
          <p:nvPr/>
        </p:nvSpPr>
        <p:spPr>
          <a:xfrm>
            <a:off x="5868144" y="4011910"/>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Major Energy User</a:t>
            </a:r>
          </a:p>
        </p:txBody>
      </p:sp>
      <p:sp>
        <p:nvSpPr>
          <p:cNvPr id="14" name="Rectangle 13"/>
          <p:cNvSpPr/>
          <p:nvPr/>
        </p:nvSpPr>
        <p:spPr>
          <a:xfrm>
            <a:off x="7092280" y="4011910"/>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Other</a:t>
            </a:r>
          </a:p>
        </p:txBody>
      </p:sp>
      <p:sp>
        <p:nvSpPr>
          <p:cNvPr id="16" name="Rectangle 15"/>
          <p:cNvSpPr/>
          <p:nvPr/>
        </p:nvSpPr>
        <p:spPr>
          <a:xfrm>
            <a:off x="3419871" y="3590375"/>
            <a:ext cx="4755299" cy="205511"/>
          </a:xfrm>
          <a:prstGeom prst="rect">
            <a:avLst/>
          </a:prstGeom>
          <a:solidFill>
            <a:srgbClr val="7B57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REC Data Access Agreement</a:t>
            </a:r>
          </a:p>
        </p:txBody>
      </p:sp>
      <p:cxnSp>
        <p:nvCxnSpPr>
          <p:cNvPr id="21" name="Straight Arrow Connector 20"/>
          <p:cNvCxnSpPr>
            <a:stCxn id="5" idx="2"/>
            <a:endCxn id="6" idx="0"/>
          </p:cNvCxnSpPr>
          <p:nvPr/>
        </p:nvCxnSpPr>
        <p:spPr>
          <a:xfrm>
            <a:off x="2087724" y="1203598"/>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6" idx="2"/>
            <a:endCxn id="7" idx="0"/>
          </p:cNvCxnSpPr>
          <p:nvPr/>
        </p:nvCxnSpPr>
        <p:spPr>
          <a:xfrm>
            <a:off x="2087724" y="1851670"/>
            <a:ext cx="0" cy="792088"/>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9" idx="0"/>
          </p:cNvCxnSpPr>
          <p:nvPr/>
        </p:nvCxnSpPr>
        <p:spPr>
          <a:xfrm flipH="1">
            <a:off x="1511660" y="3003798"/>
            <a:ext cx="576064" cy="1008112"/>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181735" y="3801210"/>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408204" y="3779439"/>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7632340" y="3773877"/>
            <a:ext cx="0" cy="21602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1547664" y="1995686"/>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CDSP / GRDA</a:t>
            </a:r>
            <a:endParaRPr lang="en-GB" sz="1400" dirty="0"/>
          </a:p>
        </p:txBody>
      </p:sp>
      <p:sp>
        <p:nvSpPr>
          <p:cNvPr id="28" name="Rectangle 27"/>
          <p:cNvSpPr/>
          <p:nvPr/>
        </p:nvSpPr>
        <p:spPr>
          <a:xfrm>
            <a:off x="6804248" y="771550"/>
            <a:ext cx="1080120" cy="432048"/>
          </a:xfrm>
          <a:prstGeom prst="rect">
            <a:avLst/>
          </a:prstGeom>
          <a:solidFill>
            <a:srgbClr val="7B57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REC</a:t>
            </a:r>
          </a:p>
        </p:txBody>
      </p:sp>
      <p:sp>
        <p:nvSpPr>
          <p:cNvPr id="29" name="Rectangle 28"/>
          <p:cNvSpPr/>
          <p:nvPr/>
        </p:nvSpPr>
        <p:spPr>
          <a:xfrm>
            <a:off x="6794951" y="1995685"/>
            <a:ext cx="1080120" cy="432048"/>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Enquiry Service Administrator</a:t>
            </a:r>
          </a:p>
        </p:txBody>
      </p:sp>
      <p:sp>
        <p:nvSpPr>
          <p:cNvPr id="30" name="Rectangle 29"/>
          <p:cNvSpPr/>
          <p:nvPr/>
        </p:nvSpPr>
        <p:spPr>
          <a:xfrm>
            <a:off x="5241844" y="2631402"/>
            <a:ext cx="1080120" cy="432048"/>
          </a:xfrm>
          <a:prstGeom prst="rect">
            <a:avLst/>
          </a:prstGeom>
          <a:solidFill>
            <a:srgbClr val="7B57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REC Service Definition</a:t>
            </a:r>
          </a:p>
        </p:txBody>
      </p:sp>
      <p:cxnSp>
        <p:nvCxnSpPr>
          <p:cNvPr id="23" name="Elbow Connector 22"/>
          <p:cNvCxnSpPr>
            <a:stCxn id="29" idx="3"/>
            <a:endCxn id="16" idx="3"/>
          </p:cNvCxnSpPr>
          <p:nvPr/>
        </p:nvCxnSpPr>
        <p:spPr>
          <a:xfrm>
            <a:off x="7875071" y="2211709"/>
            <a:ext cx="300099" cy="1481422"/>
          </a:xfrm>
          <a:prstGeom prst="bentConnector3">
            <a:avLst>
              <a:gd name="adj1" fmla="val 176175"/>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8" idx="2"/>
            <a:endCxn id="29" idx="0"/>
          </p:cNvCxnSpPr>
          <p:nvPr/>
        </p:nvCxnSpPr>
        <p:spPr>
          <a:xfrm flipH="1">
            <a:off x="7335011" y="1203598"/>
            <a:ext cx="9297" cy="792087"/>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10" idx="0"/>
          </p:cNvCxnSpPr>
          <p:nvPr/>
        </p:nvCxnSpPr>
        <p:spPr>
          <a:xfrm>
            <a:off x="2087724" y="3003798"/>
            <a:ext cx="648072" cy="1008112"/>
          </a:xfrm>
          <a:prstGeom prst="straightConnector1">
            <a:avLst/>
          </a:prstGeom>
          <a:ln w="3175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16" idx="1"/>
            <a:endCxn id="10" idx="0"/>
          </p:cNvCxnSpPr>
          <p:nvPr/>
        </p:nvCxnSpPr>
        <p:spPr>
          <a:xfrm rot="10800000" flipV="1">
            <a:off x="2735797" y="3693130"/>
            <a:ext cx="684075" cy="318779"/>
          </a:xfrm>
          <a:prstGeom prst="bentConnector2">
            <a:avLst/>
          </a:prstGeom>
          <a:ln w="3175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41" idx="2"/>
            <a:endCxn id="30" idx="0"/>
          </p:cNvCxnSpPr>
          <p:nvPr/>
        </p:nvCxnSpPr>
        <p:spPr>
          <a:xfrm rot="16200000" flipH="1">
            <a:off x="3832980" y="682478"/>
            <a:ext cx="203668" cy="3694180"/>
          </a:xfrm>
          <a:prstGeom prst="bentConnector3">
            <a:avLst>
              <a:gd name="adj1" fmla="val 50000"/>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0" idx="2"/>
            <a:endCxn id="16" idx="0"/>
          </p:cNvCxnSpPr>
          <p:nvPr/>
        </p:nvCxnSpPr>
        <p:spPr>
          <a:xfrm>
            <a:off x="5781904" y="3063450"/>
            <a:ext cx="15617" cy="526925"/>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656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Some Discussion Points … </a:t>
            </a:r>
            <a:endParaRPr lang="en-GB" dirty="0"/>
          </a:p>
        </p:txBody>
      </p:sp>
      <p:sp>
        <p:nvSpPr>
          <p:cNvPr id="3" name="Content Placeholder 2"/>
          <p:cNvSpPr>
            <a:spLocks noGrp="1"/>
          </p:cNvSpPr>
          <p:nvPr>
            <p:ph idx="1"/>
          </p:nvPr>
        </p:nvSpPr>
        <p:spPr/>
        <p:txBody>
          <a:bodyPr>
            <a:normAutofit fontScale="92500" lnSpcReduction="20000"/>
          </a:bodyPr>
          <a:lstStyle/>
          <a:p>
            <a:r>
              <a:rPr lang="en-GB" sz="1700" dirty="0" smtClean="0"/>
              <a:t>These aren’t intended to be exhaustive or leading!!!!</a:t>
            </a:r>
          </a:p>
          <a:p>
            <a:pPr marL="0" indent="0">
              <a:buNone/>
            </a:pPr>
            <a:endParaRPr lang="en-GB" sz="1700" dirty="0" smtClean="0"/>
          </a:p>
          <a:p>
            <a:r>
              <a:rPr lang="en-GB" sz="1700" dirty="0" smtClean="0"/>
              <a:t>REC Contracting Model</a:t>
            </a:r>
          </a:p>
          <a:p>
            <a:pPr marL="457200" lvl="1" indent="0">
              <a:buNone/>
            </a:pPr>
            <a:r>
              <a:rPr lang="en-GB" sz="1700" dirty="0" smtClean="0"/>
              <a:t>+	Provides a single model for control of Data Release</a:t>
            </a:r>
          </a:p>
          <a:p>
            <a:pPr marL="457200" lvl="1" indent="0">
              <a:buNone/>
            </a:pPr>
            <a:r>
              <a:rPr lang="en-GB" sz="1700" dirty="0" smtClean="0"/>
              <a:t>+	Reduces risk of dual governance</a:t>
            </a:r>
          </a:p>
          <a:p>
            <a:pPr marL="457200" lvl="1" indent="0">
              <a:buNone/>
            </a:pPr>
            <a:r>
              <a:rPr lang="en-GB" sz="1700" dirty="0" smtClean="0"/>
              <a:t>-	Relies on interface with UNC being effective</a:t>
            </a:r>
          </a:p>
          <a:p>
            <a:pPr marL="457200" lvl="1" indent="0">
              <a:buNone/>
            </a:pPr>
            <a:endParaRPr lang="en-GB" sz="1700" dirty="0"/>
          </a:p>
          <a:p>
            <a:r>
              <a:rPr lang="en-GB" sz="1700" dirty="0" smtClean="0"/>
              <a:t>REC / DSC Hybrid Contracting Model</a:t>
            </a:r>
          </a:p>
          <a:p>
            <a:pPr marL="457200" lvl="1" indent="0">
              <a:buNone/>
            </a:pPr>
            <a:r>
              <a:rPr lang="en-GB" sz="1700" dirty="0" smtClean="0"/>
              <a:t>+	Existing DSC Parties don’t need to execute DAAs</a:t>
            </a:r>
          </a:p>
          <a:p>
            <a:pPr marL="457200" lvl="1" indent="0">
              <a:buNone/>
            </a:pPr>
            <a:r>
              <a:rPr lang="en-GB" sz="1700" dirty="0" smtClean="0"/>
              <a:t>+	Retains [some] DSC Service Lines As Is / Control</a:t>
            </a:r>
          </a:p>
          <a:p>
            <a:pPr marL="457200" lvl="1" indent="0">
              <a:buNone/>
            </a:pPr>
            <a:r>
              <a:rPr lang="en-GB" sz="1700" dirty="0" smtClean="0"/>
              <a:t>-	Adds data governance (at odds with ‘Open data’ messaging?)</a:t>
            </a:r>
          </a:p>
          <a:p>
            <a:pPr marL="457200" lvl="1" indent="0">
              <a:buNone/>
            </a:pPr>
            <a:endParaRPr lang="en-GB" sz="1500" dirty="0" smtClean="0"/>
          </a:p>
          <a:p>
            <a:pPr lvl="1"/>
            <a:endParaRPr lang="en-GB" sz="1400" dirty="0" smtClean="0"/>
          </a:p>
          <a:p>
            <a:pPr lvl="1"/>
            <a:endParaRPr lang="en-GB" sz="1400" dirty="0" smtClean="0"/>
          </a:p>
          <a:p>
            <a:pPr marL="0" indent="0">
              <a:buNone/>
            </a:pPr>
            <a:r>
              <a:rPr lang="en-GB" sz="1600" dirty="0" smtClean="0"/>
              <a:t> </a:t>
            </a:r>
            <a:endParaRPr lang="en-GB" sz="1600" dirty="0"/>
          </a:p>
        </p:txBody>
      </p:sp>
    </p:spTree>
    <p:extLst>
      <p:ext uri="{BB962C8B-B14F-4D97-AF65-F5344CB8AC3E}">
        <p14:creationId xmlns:p14="http://schemas.microsoft.com/office/powerpoint/2010/main" val="2999870816"/>
      </p:ext>
    </p:extLst>
  </p:cSld>
  <p:clrMapOvr>
    <a:masterClrMapping/>
  </p:clrMapOvr>
</p:sld>
</file>

<file path=ppt/theme/theme1.xml><?xml version="1.0" encoding="utf-8"?>
<a:theme xmlns:a="http://schemas.openxmlformats.org/drawingml/2006/main" name="Xoserve PowerPoint Templat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1750">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Xoserve PowerPoint Template</Template>
  <TotalTime>12296</TotalTime>
  <Words>1018</Words>
  <Application>Microsoft Office PowerPoint</Application>
  <PresentationFormat>On-screen Show (16:9)</PresentationFormat>
  <Paragraphs>167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Xoserve PowerPoint Template</vt:lpstr>
      <vt:lpstr>Retail Energy Code - Data Access Schedule</vt:lpstr>
      <vt:lpstr>Agenda</vt:lpstr>
      <vt:lpstr>Direction of Data Access Schedule</vt:lpstr>
      <vt:lpstr>Current Contracting Model</vt:lpstr>
      <vt:lpstr>Data Access Agreements</vt:lpstr>
      <vt:lpstr>Data Access Agreements</vt:lpstr>
      <vt:lpstr>REC Contracting Model</vt:lpstr>
      <vt:lpstr>REC / DSC Hybrid Contracting Model</vt:lpstr>
      <vt:lpstr>Some Discussion Points … </vt:lpstr>
      <vt:lpstr>Release of Data Under REC</vt:lpstr>
      <vt:lpstr>Release of Data Under UNC</vt:lpstr>
      <vt:lpstr>Release of Data Under REC – Is this correct?</vt:lpstr>
      <vt:lpstr>Release of Data Under REC</vt:lpstr>
      <vt:lpstr>Questions / Follow Up</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Extraordinary DSG CSS Consequential Change</dc:title>
  <dc:creator>Mike Payley</dc:creator>
  <cp:lastModifiedBy>National Grid</cp:lastModifiedBy>
  <cp:revision>49</cp:revision>
  <dcterms:created xsi:type="dcterms:W3CDTF">2019-02-04T15:56:35Z</dcterms:created>
  <dcterms:modified xsi:type="dcterms:W3CDTF">2019-06-11T12:32:10Z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-1757845526</vt:i4>
  </property>
  <property fmtid="{D5CDD505-2E9C-101B-9397-08002B2CF9AE}" pid="3" name="_NewReviewCycle">
    <vt:lpwstr/>
  </property>
  <property fmtid="{D5CDD505-2E9C-101B-9397-08002B2CF9AE}" pid="4" name="_EmailSubject">
    <vt:lpwstr>FAO Karen/Chris </vt:lpwstr>
  </property>
  <property fmtid="{D5CDD505-2E9C-101B-9397-08002B2CF9AE}" pid="5" name="_AuthorEmail">
    <vt:lpwstr>jayne.mcglone@xoserve.com</vt:lpwstr>
  </property>
  <property fmtid="{D5CDD505-2E9C-101B-9397-08002B2CF9AE}" pid="6" name="_AuthorEmailDisplayName">
    <vt:lpwstr>McGlone, Jayne</vt:lpwstr>
  </property>
  <property fmtid="{D5CDD505-2E9C-101B-9397-08002B2CF9AE}" pid="7" name="_PreviousAdHocReviewCycleID">
    <vt:i4>1331566174</vt:i4>
  </property>
</Properties>
</file>