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14"/>
  </p:notesMasterIdLst>
  <p:sldIdLst>
    <p:sldId id="298" r:id="rId6"/>
    <p:sldId id="299" r:id="rId7"/>
    <p:sldId id="356" r:id="rId8"/>
    <p:sldId id="355" r:id="rId9"/>
    <p:sldId id="362" r:id="rId10"/>
    <p:sldId id="352" r:id="rId11"/>
    <p:sldId id="361" r:id="rId12"/>
    <p:sldId id="357" r:id="rId13"/>
  </p:sldIdLst>
  <p:sldSz cx="9144000" cy="5143500" type="screen16x9"/>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ional Grid" initials="N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737" autoAdjust="0"/>
  </p:normalViewPr>
  <p:slideViewPr>
    <p:cSldViewPr>
      <p:cViewPr>
        <p:scale>
          <a:sx n="110" d="100"/>
          <a:sy n="110" d="100"/>
        </p:scale>
        <p:origin x="-216" y="4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anne Jackson" userId="S::leanne.jackson@xoserve.com::4fc50b8f-0f04-40c7-b5ef-9b7faaa6da53" providerId="AD" clId="Web-{25740957-2BD8-6FBC-058E-E9488985CF7B}"/>
    <pc:docChg chg="modSld">
      <pc:chgData name="Leanne Jackson" userId="S::leanne.jackson@xoserve.com::4fc50b8f-0f04-40c7-b5ef-9b7faaa6da53" providerId="AD" clId="Web-{25740957-2BD8-6FBC-058E-E9488985CF7B}" dt="2018-12-04T12:33:02.925" v="79" actId="20577"/>
      <pc:docMkLst>
        <pc:docMk/>
      </pc:docMkLst>
      <pc:sldChg chg="modSp">
        <pc:chgData name="Leanne Jackson" userId="S::leanne.jackson@xoserve.com::4fc50b8f-0f04-40c7-b5ef-9b7faaa6da53" providerId="AD" clId="Web-{25740957-2BD8-6FBC-058E-E9488985CF7B}" dt="2018-12-04T12:33:02.925" v="78" actId="20577"/>
        <pc:sldMkLst>
          <pc:docMk/>
          <pc:sldMk cId="949750898" sldId="299"/>
        </pc:sldMkLst>
        <pc:spChg chg="mod">
          <ac:chgData name="Leanne Jackson" userId="S::leanne.jackson@xoserve.com::4fc50b8f-0f04-40c7-b5ef-9b7faaa6da53" providerId="AD" clId="Web-{25740957-2BD8-6FBC-058E-E9488985CF7B}" dt="2018-12-04T12:33:02.925" v="78" actId="20577"/>
          <ac:spMkLst>
            <pc:docMk/>
            <pc:sldMk cId="949750898" sldId="299"/>
            <ac:spMk id="3" creationId="{00000000-0000-0000-0000-000000000000}"/>
          </ac:spMkLst>
        </pc:spChg>
      </pc:sldChg>
    </pc:docChg>
  </pc:docChgLst>
  <pc:docChgLst>
    <pc:chgData name="Leanne Jackson" userId="S::leanne.jackson@xoserve.com::4fc50b8f-0f04-40c7-b5ef-9b7faaa6da53" providerId="AD" clId="Web-{48F9BBEA-0821-4D72-BA5A-713C15023510}"/>
    <pc:docChg chg="modSld">
      <pc:chgData name="Leanne Jackson" userId="S::leanne.jackson@xoserve.com::4fc50b8f-0f04-40c7-b5ef-9b7faaa6da53" providerId="AD" clId="Web-{48F9BBEA-0821-4D72-BA5A-713C15023510}" dt="2019-02-08T10:29:35.048" v="10" actId="20577"/>
      <pc:docMkLst>
        <pc:docMk/>
      </pc:docMkLst>
      <pc:sldChg chg="modSp">
        <pc:chgData name="Leanne Jackson" userId="S::leanne.jackson@xoserve.com::4fc50b8f-0f04-40c7-b5ef-9b7faaa6da53" providerId="AD" clId="Web-{48F9BBEA-0821-4D72-BA5A-713C15023510}" dt="2019-02-08T10:29:26.389" v="8" actId="20577"/>
        <pc:sldMkLst>
          <pc:docMk/>
          <pc:sldMk cId="949750898" sldId="299"/>
        </pc:sldMkLst>
        <pc:spChg chg="mod">
          <ac:chgData name="Leanne Jackson" userId="S::leanne.jackson@xoserve.com::4fc50b8f-0f04-40c7-b5ef-9b7faaa6da53" providerId="AD" clId="Web-{48F9BBEA-0821-4D72-BA5A-713C15023510}" dt="2019-02-08T10:29:26.389" v="8" actId="20577"/>
          <ac:spMkLst>
            <pc:docMk/>
            <pc:sldMk cId="949750898" sldId="299"/>
            <ac:spMk id="3" creationId="{00000000-0000-0000-0000-000000000000}"/>
          </ac:spMkLst>
        </pc:spChg>
      </pc:sldChg>
    </pc:docChg>
  </pc:docChgLst>
  <pc:docChgLst>
    <pc:chgData name="Fiona Cottam" userId="S::fiona.cottam@xoserve.com::4a9a0019-769b-4ad5-a76b-ecc693a74d4a" providerId="AD" clId="Web-{D081FA4E-6511-1A1D-DE8A-C24E7D222634}"/>
    <pc:docChg chg="modSld">
      <pc:chgData name="Fiona Cottam" userId="S::fiona.cottam@xoserve.com::4a9a0019-769b-4ad5-a76b-ecc693a74d4a" providerId="AD" clId="Web-{D081FA4E-6511-1A1D-DE8A-C24E7D222634}" dt="2019-04-02T07:50:22.044" v="6" actId="20577"/>
      <pc:docMkLst>
        <pc:docMk/>
      </pc:docMkLst>
      <pc:sldChg chg="modSp">
        <pc:chgData name="Fiona Cottam" userId="S::fiona.cottam@xoserve.com::4a9a0019-769b-4ad5-a76b-ecc693a74d4a" providerId="AD" clId="Web-{D081FA4E-6511-1A1D-DE8A-C24E7D222634}" dt="2019-04-02T07:50:22.028" v="5" actId="20577"/>
        <pc:sldMkLst>
          <pc:docMk/>
          <pc:sldMk cId="3330649644" sldId="353"/>
        </pc:sldMkLst>
        <pc:spChg chg="mod">
          <ac:chgData name="Fiona Cottam" userId="S::fiona.cottam@xoserve.com::4a9a0019-769b-4ad5-a76b-ecc693a74d4a" providerId="AD" clId="Web-{D081FA4E-6511-1A1D-DE8A-C24E7D222634}" dt="2019-04-02T07:50:22.028" v="5" actId="20577"/>
          <ac:spMkLst>
            <pc:docMk/>
            <pc:sldMk cId="3330649644" sldId="353"/>
            <ac:spMk id="3" creationId="{00000000-0000-0000-0000-000000000000}"/>
          </ac:spMkLst>
        </pc:spChg>
      </pc:sldChg>
      <pc:sldChg chg="modSp">
        <pc:chgData name="Fiona Cottam" userId="S::fiona.cottam@xoserve.com::4a9a0019-769b-4ad5-a76b-ecc693a74d4a" providerId="AD" clId="Web-{D081FA4E-6511-1A1D-DE8A-C24E7D222634}" dt="2019-04-02T07:48:42.215" v="2" actId="20577"/>
        <pc:sldMkLst>
          <pc:docMk/>
          <pc:sldMk cId="4247575030" sldId="354"/>
        </pc:sldMkLst>
        <pc:spChg chg="mod">
          <ac:chgData name="Fiona Cottam" userId="S::fiona.cottam@xoserve.com::4a9a0019-769b-4ad5-a76b-ecc693a74d4a" providerId="AD" clId="Web-{D081FA4E-6511-1A1D-DE8A-C24E7D222634}" dt="2019-04-02T07:48:42.215" v="2" actId="20577"/>
          <ac:spMkLst>
            <pc:docMk/>
            <pc:sldMk cId="4247575030" sldId="354"/>
            <ac:spMk id="4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4015" cy="493713"/>
          </a:xfrm>
          <a:prstGeom prst="rect">
            <a:avLst/>
          </a:prstGeom>
        </p:spPr>
        <p:txBody>
          <a:bodyPr vert="horz" lIns="91430" tIns="45715" rIns="91430" bIns="45715" rtlCol="0"/>
          <a:lstStyle>
            <a:lvl1pPr algn="l">
              <a:defRPr sz="1200"/>
            </a:lvl1pPr>
          </a:lstStyle>
          <a:p>
            <a:endParaRPr lang="en-GB" dirty="0"/>
          </a:p>
        </p:txBody>
      </p:sp>
      <p:sp>
        <p:nvSpPr>
          <p:cNvPr id="3" name="Date Placeholder 2"/>
          <p:cNvSpPr>
            <a:spLocks noGrp="1"/>
          </p:cNvSpPr>
          <p:nvPr>
            <p:ph type="dt" idx="1"/>
          </p:nvPr>
        </p:nvSpPr>
        <p:spPr>
          <a:xfrm>
            <a:off x="3809079" y="1"/>
            <a:ext cx="2914015" cy="493713"/>
          </a:xfrm>
          <a:prstGeom prst="rect">
            <a:avLst/>
          </a:prstGeom>
        </p:spPr>
        <p:txBody>
          <a:bodyPr vert="horz" lIns="91430" tIns="45715" rIns="91430" bIns="45715" rtlCol="0"/>
          <a:lstStyle>
            <a:lvl1pPr algn="r">
              <a:defRPr sz="1200"/>
            </a:lvl1pPr>
          </a:lstStyle>
          <a:p>
            <a:fld id="{30CC7C86-2D66-4C55-8F99-E153512351BA}" type="datetimeFigureOut">
              <a:rPr lang="en-GB" smtClean="0"/>
              <a:t>08/07/2019</a:t>
            </a:fld>
            <a:endParaRPr lang="en-GB" dirty="0"/>
          </a:p>
        </p:txBody>
      </p:sp>
      <p:sp>
        <p:nvSpPr>
          <p:cNvPr id="4" name="Slide Image Placeholder 3"/>
          <p:cNvSpPr>
            <a:spLocks noGrp="1" noRot="1" noChangeAspect="1"/>
          </p:cNvSpPr>
          <p:nvPr>
            <p:ph type="sldImg" idx="2"/>
          </p:nvPr>
        </p:nvSpPr>
        <p:spPr>
          <a:xfrm>
            <a:off x="71438" y="741363"/>
            <a:ext cx="6581775" cy="3702050"/>
          </a:xfrm>
          <a:prstGeom prst="rect">
            <a:avLst/>
          </a:prstGeom>
          <a:noFill/>
          <a:ln w="12700">
            <a:solidFill>
              <a:prstClr val="black"/>
            </a:solidFill>
          </a:ln>
        </p:spPr>
        <p:txBody>
          <a:bodyPr vert="horz" lIns="91430" tIns="45715" rIns="91430" bIns="45715" rtlCol="0" anchor="ctr"/>
          <a:lstStyle/>
          <a:p>
            <a:endParaRPr lang="en-GB" dirty="0"/>
          </a:p>
        </p:txBody>
      </p:sp>
      <p:sp>
        <p:nvSpPr>
          <p:cNvPr id="5" name="Notes Placeholder 4"/>
          <p:cNvSpPr>
            <a:spLocks noGrp="1"/>
          </p:cNvSpPr>
          <p:nvPr>
            <p:ph type="body" sz="quarter" idx="3"/>
          </p:nvPr>
        </p:nvSpPr>
        <p:spPr>
          <a:xfrm>
            <a:off x="672465" y="4690270"/>
            <a:ext cx="5379720" cy="4443413"/>
          </a:xfrm>
          <a:prstGeom prst="rect">
            <a:avLst/>
          </a:prstGeom>
        </p:spPr>
        <p:txBody>
          <a:bodyPr vert="horz" lIns="91430" tIns="45715" rIns="91430"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78825"/>
            <a:ext cx="2914015" cy="493713"/>
          </a:xfrm>
          <a:prstGeom prst="rect">
            <a:avLst/>
          </a:prstGeom>
        </p:spPr>
        <p:txBody>
          <a:bodyPr vert="horz" lIns="91430" tIns="45715" rIns="91430" bIns="45715"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378825"/>
            <a:ext cx="2914015" cy="493713"/>
          </a:xfrm>
          <a:prstGeom prst="rect">
            <a:avLst/>
          </a:prstGeom>
        </p:spPr>
        <p:txBody>
          <a:bodyPr vert="horz" lIns="91430" tIns="45715" rIns="91430" bIns="45715"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2570387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dirty="0"/>
          </a:p>
        </p:txBody>
      </p:sp>
    </p:spTree>
    <p:extLst>
      <p:ext uri="{BB962C8B-B14F-4D97-AF65-F5344CB8AC3E}">
        <p14:creationId xmlns:p14="http://schemas.microsoft.com/office/powerpoint/2010/main" val="2443589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2869233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438" y="741363"/>
            <a:ext cx="6581775"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55930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438"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1836378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6</a:t>
            </a:fld>
            <a:endParaRPr lang="en-GB" dirty="0"/>
          </a:p>
        </p:txBody>
      </p:sp>
    </p:spTree>
    <p:extLst>
      <p:ext uri="{BB962C8B-B14F-4D97-AF65-F5344CB8AC3E}">
        <p14:creationId xmlns:p14="http://schemas.microsoft.com/office/powerpoint/2010/main" val="51384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Do nothing no appetite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Involve our data analytics partner to run a day – cost</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Create a ML education pack and issue on line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Xoserve develop a day to run with customers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CC suggested running NN live and compare it to NDM algorithm as a proof of concept – need to understand the amount of months that would be required to fully cost and assess the needs of the customer – we have had expressed interest from one customer for this option.  We have to flag that this would due to time be using the updated ALPs only and therefore the previous reductions of 70% base and 20% volatility will be reduced.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Creation of a Sandpit  - is there a desire for this or do customers have this capability internally and would not want this to be investigated further?  We would also have to make a decision if this was supported or not and consider </a:t>
            </a:r>
            <a:r>
              <a:rPr kumimoji="0" lang="en-GB" sz="1200" b="0" i="0" u="none" strike="noStrike" kern="1200" cap="none" spc="0" normalizeH="0" baseline="0" noProof="0" smtClean="0">
                <a:ln>
                  <a:noFill/>
                </a:ln>
                <a:solidFill>
                  <a:prstClr val="black"/>
                </a:solidFill>
                <a:effectLst/>
                <a:uLnTx/>
                <a:uFillTx/>
                <a:latin typeface="+mn-lt"/>
                <a:ea typeface="+mn-ea"/>
                <a:cs typeface="+mn-cs"/>
              </a:rPr>
              <a:t>costs associated with this.</a:t>
            </a: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Development of NN for EUCs 2-8 wasn’t recommended by our analytics partner as we have already seen benefits for EUC01 and there is no reason to doubt that it wouldn’t be beneficial across the other EUC’s and also the most UIG is carried in EUC01.  </a:t>
            </a:r>
          </a:p>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7</a:t>
            </a:fld>
            <a:endParaRPr lang="en-GB" dirty="0"/>
          </a:p>
        </p:txBody>
      </p:sp>
    </p:spTree>
    <p:extLst>
      <p:ext uri="{BB962C8B-B14F-4D97-AF65-F5344CB8AC3E}">
        <p14:creationId xmlns:p14="http://schemas.microsoft.com/office/powerpoint/2010/main" val="438103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8</a:t>
            </a:fld>
            <a:endParaRPr lang="en-GB" dirty="0"/>
          </a:p>
        </p:txBody>
      </p:sp>
    </p:spTree>
    <p:extLst>
      <p:ext uri="{BB962C8B-B14F-4D97-AF65-F5344CB8AC3E}">
        <p14:creationId xmlns:p14="http://schemas.microsoft.com/office/powerpoint/2010/main" val="23634760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p:spPr>
        <p:txBody>
          <a:bodyPr/>
          <a:lstStyle>
            <a:lvl1pPr>
              <a:defRPr/>
            </a:lvl1pPr>
          </a:lstStyle>
          <a:p>
            <a:pPr defTabSz="457200" fontAlgn="base">
              <a:spcBef>
                <a:spcPct val="0"/>
              </a:spcBef>
              <a:spcAft>
                <a:spcPct val="0"/>
              </a:spcAft>
              <a:defRPr/>
            </a:pPr>
            <a:fld id="{E502D9C5-17AE-4038-9F2D-B14BAC7D8A12}"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89704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fld id="{10AA87E4-1071-4181-ADC0-8B22760010CB}"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985398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9909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6" name="TextBox 5"/>
          <p:cNvSpPr txBox="1"/>
          <p:nvPr/>
        </p:nvSpPr>
        <p:spPr>
          <a:xfrm>
            <a:off x="8604448" y="195488"/>
            <a:ext cx="648072" cy="276999"/>
          </a:xfrm>
          <a:prstGeom prst="rect">
            <a:avLst/>
          </a:prstGeom>
          <a:noFill/>
        </p:spPr>
        <p:txBody>
          <a:bodyPr wrap="square" rtlCol="0">
            <a:spAutoFit/>
          </a:bodyPr>
          <a:lstStyle/>
          <a:p>
            <a:pPr defTabSz="457200" fontAlgn="base">
              <a:spcBef>
                <a:spcPct val="0"/>
              </a:spcBef>
              <a:spcAft>
                <a:spcPct val="0"/>
              </a:spcAft>
            </a:pPr>
            <a:fld id="{D86480B0-6847-4D27-B3EC-F99462D2DA11}" type="slidenum">
              <a:rPr lang="en-GB" sz="1200" smtClean="0">
                <a:solidFill>
                  <a:srgbClr val="000000"/>
                </a:solidFill>
                <a:ea typeface="ＭＳ Ｐゴシック" pitchFamily="34" charset="-128"/>
              </a:rPr>
              <a:pPr defTabSz="457200" fontAlgn="base">
                <a:spcBef>
                  <a:spcPct val="0"/>
                </a:spcBef>
                <a:spcAft>
                  <a:spcPct val="0"/>
                </a:spcAft>
              </a:pPr>
              <a:t>‹#›</a:t>
            </a:fld>
            <a:endParaRPr lang="en-GB" sz="1400" dirty="0">
              <a:solidFill>
                <a:srgbClr val="000000"/>
              </a:solidFill>
              <a:ea typeface="ＭＳ Ｐゴシック" pitchFamily="34" charset="-128"/>
            </a:endParaRPr>
          </a:p>
        </p:txBody>
      </p:sp>
    </p:spTree>
    <p:extLst>
      <p:ext uri="{BB962C8B-B14F-4D97-AF65-F5344CB8AC3E}">
        <p14:creationId xmlns:p14="http://schemas.microsoft.com/office/powerpoint/2010/main" val="292508890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UIG Task Force Progress Report</a:t>
            </a:r>
          </a:p>
        </p:txBody>
      </p:sp>
      <p:sp>
        <p:nvSpPr>
          <p:cNvPr id="3" name="Subtitle 2"/>
          <p:cNvSpPr>
            <a:spLocks noGrp="1"/>
          </p:cNvSpPr>
          <p:nvPr>
            <p:ph type="subTitle" idx="1"/>
          </p:nvPr>
        </p:nvSpPr>
        <p:spPr/>
        <p:txBody>
          <a:bodyPr/>
          <a:lstStyle/>
          <a:p>
            <a:r>
              <a:rPr lang="en-GB" dirty="0"/>
              <a:t> </a:t>
            </a:r>
            <a:r>
              <a:rPr lang="en-GB" dirty="0" smtClean="0"/>
              <a:t>Contract </a:t>
            </a:r>
            <a:r>
              <a:rPr lang="en-GB" dirty="0"/>
              <a:t>Management Committee </a:t>
            </a:r>
            <a:r>
              <a:rPr lang="en-GB" dirty="0" smtClean="0"/>
              <a:t>17/07/19</a:t>
            </a:r>
            <a:endParaRPr lang="en-GB" dirty="0"/>
          </a:p>
        </p:txBody>
      </p:sp>
    </p:spTree>
    <p:extLst>
      <p:ext uri="{BB962C8B-B14F-4D97-AF65-F5344CB8AC3E}">
        <p14:creationId xmlns:p14="http://schemas.microsoft.com/office/powerpoint/2010/main" val="4153817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fontScale="92500" lnSpcReduction="20000"/>
          </a:bodyPr>
          <a:lstStyle/>
          <a:p>
            <a:r>
              <a:rPr lang="en-GB" sz="1500" dirty="0"/>
              <a:t>Modification 0658: ‘CDSP to identify and develop improvements to LDZ settlement processes’ approved by Ofgem on 6th July 2018</a:t>
            </a:r>
          </a:p>
          <a:p>
            <a:pPr lvl="1"/>
            <a:r>
              <a:rPr lang="en-GB" sz="1500" dirty="0"/>
              <a:t>Modification raised to authorise the CDSP to assign resources and incur costs related to a Task Force to investigate the causes and influencers of Unidentified Gas (UIG), with a target of reducing the volatility and scale of UIG and developing a robust predictive model for daily UIG for use by all parties.</a:t>
            </a:r>
          </a:p>
          <a:p>
            <a:r>
              <a:rPr lang="en-GB" sz="1500" dirty="0"/>
              <a:t>BER for Change Reference Number XRN4695: ‘Investigating causes and contributors to levels and volatility of Unidentified Gas’ approved at ChMC on 11th July 2018</a:t>
            </a:r>
          </a:p>
          <a:p>
            <a:pPr lvl="1"/>
            <a:r>
              <a:rPr lang="en-GB" sz="1500" dirty="0"/>
              <a:t>This Change Proposal added an additional service line into the DSC to enable Xoserve access to investigate, using resources and technology, causes and contributors to levels and volatility of Unidentified Gas. Xoserve is to provide monthly update reports and recommend proposals and subsequent changes or modifications for the industry.</a:t>
            </a:r>
          </a:p>
          <a:p>
            <a:r>
              <a:rPr lang="en-GB" sz="1500" dirty="0"/>
              <a:t>The following slides provide: </a:t>
            </a:r>
          </a:p>
          <a:p>
            <a:pPr lvl="1"/>
            <a:r>
              <a:rPr lang="en-GB" sz="1500" dirty="0"/>
              <a:t>Task Force dashboard </a:t>
            </a:r>
          </a:p>
          <a:p>
            <a:pPr lvl="1"/>
            <a:r>
              <a:rPr lang="en-GB" sz="1500" dirty="0"/>
              <a:t>POAP</a:t>
            </a:r>
          </a:p>
          <a:p>
            <a:pPr lvl="1"/>
            <a:r>
              <a:rPr lang="en-GB" sz="1500" dirty="0">
                <a:latin typeface="Arial"/>
                <a:cs typeface="Arial"/>
              </a:rPr>
              <a:t>Recommendation stats</a:t>
            </a:r>
          </a:p>
          <a:p>
            <a:pPr lvl="1"/>
            <a:r>
              <a:rPr lang="en-GB" sz="1500" dirty="0"/>
              <a:t>Reporting on </a:t>
            </a:r>
            <a:r>
              <a:rPr lang="en-GB" sz="1500" dirty="0" smtClean="0"/>
              <a:t>budget</a:t>
            </a:r>
          </a:p>
          <a:p>
            <a:pPr lvl="1"/>
            <a:r>
              <a:rPr lang="en-GB" sz="1500" dirty="0" smtClean="0"/>
              <a:t>Advanced machine learning next steps</a:t>
            </a:r>
            <a:endParaRPr lang="en-GB" sz="1500" dirty="0"/>
          </a:p>
          <a:p>
            <a:pPr lvl="1"/>
            <a:r>
              <a:rPr lang="en-GB" sz="1500" dirty="0"/>
              <a:t>Task Force next steps</a:t>
            </a:r>
          </a:p>
          <a:p>
            <a:endParaRPr lang="en-GB" dirty="0"/>
          </a:p>
        </p:txBody>
      </p:sp>
    </p:spTree>
    <p:extLst>
      <p:ext uri="{BB962C8B-B14F-4D97-AF65-F5344CB8AC3E}">
        <p14:creationId xmlns:p14="http://schemas.microsoft.com/office/powerpoint/2010/main" val="949750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UIG Task Force: Dashboard</a:t>
            </a:r>
          </a:p>
        </p:txBody>
      </p:sp>
      <p:sp>
        <p:nvSpPr>
          <p:cNvPr id="5" name="Oval 9">
            <a:extLst>
              <a:ext uri="{FF2B5EF4-FFF2-40B4-BE49-F238E27FC236}">
                <a16:creationId xmlns:a16="http://schemas.microsoft.com/office/drawing/2014/main" xmlns="" id="{02D4E185-FBF5-3446-B3E1-6F3AB6C27A45}"/>
              </a:ext>
            </a:extLst>
          </p:cNvPr>
          <p:cNvSpPr>
            <a:spLocks noChangeAspect="1" noChangeArrowheads="1"/>
          </p:cNvSpPr>
          <p:nvPr/>
        </p:nvSpPr>
        <p:spPr bwMode="gray">
          <a:xfrm>
            <a:off x="1979712" y="1131912"/>
            <a:ext cx="431728" cy="431728"/>
          </a:xfrm>
          <a:prstGeom prst="ellipse">
            <a:avLst/>
          </a:prstGeom>
          <a:solidFill>
            <a:srgbClr val="00B050"/>
          </a:solidFill>
          <a:ln w="9525" algn="ctr">
            <a:solidFill>
              <a:srgbClr val="000000"/>
            </a:solidFill>
            <a:round/>
            <a:headEnd/>
            <a:tailEnd/>
          </a:ln>
        </p:spPr>
        <p:txBody>
          <a:bodyPr wrap="none" lIns="226314" tIns="0" rIns="226314" bIns="0" anchor="ctr"/>
          <a:lstStyle/>
          <a:p>
            <a:pPr algn="ctr" fontAlgn="base">
              <a:spcBef>
                <a:spcPct val="0"/>
              </a:spcBef>
              <a:spcAft>
                <a:spcPct val="0"/>
              </a:spcAft>
            </a:pPr>
            <a:r>
              <a:rPr lang="en-US" sz="2000" b="1" dirty="0">
                <a:solidFill>
                  <a:sysClr val="windowText" lastClr="000000"/>
                </a:solidFill>
              </a:rPr>
              <a:t>G</a:t>
            </a:r>
          </a:p>
        </p:txBody>
      </p:sp>
      <p:graphicFrame>
        <p:nvGraphicFramePr>
          <p:cNvPr id="6" name="Table 5">
            <a:extLst>
              <a:ext uri="{FF2B5EF4-FFF2-40B4-BE49-F238E27FC236}">
                <a16:creationId xmlns:a16="http://schemas.microsoft.com/office/drawing/2014/main" xmlns="" id="{AB117C66-3576-B549-9507-6BE43690B321}"/>
              </a:ext>
            </a:extLst>
          </p:cNvPr>
          <p:cNvGraphicFramePr>
            <a:graphicFrameLocks noGrp="1"/>
          </p:cNvGraphicFramePr>
          <p:nvPr>
            <p:extLst>
              <p:ext uri="{D42A27DB-BD31-4B8C-83A1-F6EECF244321}">
                <p14:modId xmlns:p14="http://schemas.microsoft.com/office/powerpoint/2010/main" val="3240264563"/>
              </p:ext>
            </p:extLst>
          </p:nvPr>
        </p:nvGraphicFramePr>
        <p:xfrm>
          <a:off x="247134" y="638207"/>
          <a:ext cx="1240410" cy="1514532"/>
        </p:xfrm>
        <a:graphic>
          <a:graphicData uri="http://schemas.openxmlformats.org/drawingml/2006/table">
            <a:tbl>
              <a:tblPr firstRow="1" bandRow="1">
                <a:tableStyleId>{5C22544A-7EE6-4342-B048-85BDC9FD1C3A}</a:tableStyleId>
              </a:tblPr>
              <a:tblGrid>
                <a:gridCol w="620205">
                  <a:extLst>
                    <a:ext uri="{9D8B030D-6E8A-4147-A177-3AD203B41FA5}">
                      <a16:colId xmlns:a16="http://schemas.microsoft.com/office/drawing/2014/main" xmlns="" val="20001"/>
                    </a:ext>
                  </a:extLst>
                </a:gridCol>
                <a:gridCol w="620205">
                  <a:extLst>
                    <a:ext uri="{9D8B030D-6E8A-4147-A177-3AD203B41FA5}">
                      <a16:colId xmlns:a16="http://schemas.microsoft.com/office/drawing/2014/main" xmlns="" val="3698224449"/>
                    </a:ext>
                  </a:extLst>
                </a:gridCol>
              </a:tblGrid>
              <a:tr h="180884">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Time</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Cost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Benefit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chemeClr val="tx1"/>
                          </a:solidFill>
                          <a:effectLst/>
                          <a:latin typeface="+mn-lt"/>
                          <a:ea typeface="+mn-ea"/>
                          <a:cs typeface="+mn-cs"/>
                        </a:rPr>
                        <a:t>N/A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graphicFrame>
        <p:nvGraphicFramePr>
          <p:cNvPr id="7" name="Table 6">
            <a:extLst>
              <a:ext uri="{FF2B5EF4-FFF2-40B4-BE49-F238E27FC236}">
                <a16:creationId xmlns:a16="http://schemas.microsoft.com/office/drawing/2014/main" xmlns="" id="{5466ECAB-8D53-6E47-AA0D-FA9A14E823BF}"/>
              </a:ext>
            </a:extLst>
          </p:cNvPr>
          <p:cNvGraphicFramePr>
            <a:graphicFrameLocks noGrp="1"/>
          </p:cNvGraphicFramePr>
          <p:nvPr>
            <p:extLst>
              <p:ext uri="{D42A27DB-BD31-4B8C-83A1-F6EECF244321}">
                <p14:modId xmlns:p14="http://schemas.microsoft.com/office/powerpoint/2010/main" val="1874812444"/>
              </p:ext>
            </p:extLst>
          </p:nvPr>
        </p:nvGraphicFramePr>
        <p:xfrm>
          <a:off x="251519" y="2376671"/>
          <a:ext cx="3469743" cy="1970891"/>
        </p:xfrm>
        <a:graphic>
          <a:graphicData uri="http://schemas.openxmlformats.org/drawingml/2006/table">
            <a:tbl>
              <a:tblPr firstRow="1" bandRow="1">
                <a:tableStyleId>{5C22544A-7EE6-4342-B048-85BDC9FD1C3A}</a:tableStyleId>
              </a:tblPr>
              <a:tblGrid>
                <a:gridCol w="2232249">
                  <a:extLst>
                    <a:ext uri="{9D8B030D-6E8A-4147-A177-3AD203B41FA5}">
                      <a16:colId xmlns:a16="http://schemas.microsoft.com/office/drawing/2014/main" xmlns="" val="20000"/>
                    </a:ext>
                  </a:extLst>
                </a:gridCol>
                <a:gridCol w="733439">
                  <a:extLst>
                    <a:ext uri="{9D8B030D-6E8A-4147-A177-3AD203B41FA5}">
                      <a16:colId xmlns:a16="http://schemas.microsoft.com/office/drawing/2014/main" xmlns="" val="20002"/>
                    </a:ext>
                  </a:extLst>
                </a:gridCol>
                <a:gridCol w="504055">
                  <a:extLst>
                    <a:ext uri="{9D8B030D-6E8A-4147-A177-3AD203B41FA5}">
                      <a16:colId xmlns:a16="http://schemas.microsoft.com/office/drawing/2014/main" xmlns="" val="20003"/>
                    </a:ext>
                  </a:extLst>
                </a:gridCol>
              </a:tblGrid>
              <a:tr h="260985">
                <a:tc>
                  <a:txBody>
                    <a:bodyPr/>
                    <a:lstStyle/>
                    <a:p>
                      <a:pPr algn="ctr" rtl="0" fontAlgn="ctr"/>
                      <a:r>
                        <a:rPr lang="en-GB" sz="800" b="1" i="0" u="none" strike="noStrike" dirty="0">
                          <a:solidFill>
                            <a:schemeClr val="tx2"/>
                          </a:solidFill>
                          <a:effectLst/>
                          <a:latin typeface="+mj-lt"/>
                        </a:rPr>
                        <a:t>Progress</a:t>
                      </a:r>
                      <a:r>
                        <a:rPr lang="en-GB" sz="800" b="1" i="0" u="none" strike="noStrike" baseline="0" dirty="0">
                          <a:solidFill>
                            <a:schemeClr val="tx2"/>
                          </a:solidFill>
                          <a:effectLst/>
                          <a:latin typeface="+mj-lt"/>
                        </a:rPr>
                        <a:t> since last month - k</a:t>
                      </a:r>
                      <a:r>
                        <a:rPr lang="en-GB" sz="800" b="1" i="0" u="none" strike="noStrike" dirty="0">
                          <a:solidFill>
                            <a:schemeClr val="tx2"/>
                          </a:solidFill>
                          <a:effectLst/>
                          <a:latin typeface="+mj-lt"/>
                        </a:rPr>
                        <a:t>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b="0" kern="1200" dirty="0">
                          <a:solidFill>
                            <a:schemeClr val="tx2"/>
                          </a:solidFill>
                          <a:latin typeface="+mj-lt"/>
                          <a:ea typeface="Calibri" panose="020F0502020204030204" pitchFamily="34" charset="0"/>
                          <a:cs typeface="Times New Roman" panose="02020603050405020304" pitchFamily="18" charset="0"/>
                        </a:rPr>
                        <a:t>Executive Summary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0" kern="1200" baseline="0" dirty="0">
                          <a:solidFill>
                            <a:schemeClr val="tx2"/>
                          </a:solidFill>
                          <a:latin typeface="+mj-lt"/>
                          <a:ea typeface="Calibri" charset="0"/>
                          <a:cs typeface="Times New Roman" panose="02020603050405020304" pitchFamily="18" charset="0"/>
                        </a:rPr>
                        <a:t>w/c </a:t>
                      </a:r>
                      <a:r>
                        <a:rPr lang="en-GB" sz="800" b="0" kern="1200" baseline="0" dirty="0" smtClean="0">
                          <a:solidFill>
                            <a:schemeClr val="tx2"/>
                          </a:solidFill>
                          <a:latin typeface="+mj-lt"/>
                          <a:ea typeface="Calibri" charset="0"/>
                          <a:cs typeface="Times New Roman" panose="02020603050405020304" pitchFamily="18" charset="0"/>
                        </a:rPr>
                        <a:t>03/06/19</a:t>
                      </a:r>
                      <a:endParaRPr lang="en-GB" sz="800" b="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Complete</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8"/>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 May Change</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Management Committee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12/06/19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Complete</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9"/>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May Contract Management Committee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19/06/19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Complete</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10"/>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 June UIG Work Group</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24/06/19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Complete</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 UIG Work Group Mod 0681</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07/06/19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Complete</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 Work Group 674</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26/06/19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Complete</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bl>
          </a:graphicData>
        </a:graphic>
      </p:graphicFrame>
      <p:graphicFrame>
        <p:nvGraphicFramePr>
          <p:cNvPr id="8" name="Table 7">
            <a:extLst>
              <a:ext uri="{FF2B5EF4-FFF2-40B4-BE49-F238E27FC236}">
                <a16:creationId xmlns:a16="http://schemas.microsoft.com/office/drawing/2014/main" xmlns="" id="{5466ECAB-8D53-6E47-AA0D-FA9A14E823BF}"/>
              </a:ext>
            </a:extLst>
          </p:cNvPr>
          <p:cNvGraphicFramePr>
            <a:graphicFrameLocks noGrp="1"/>
          </p:cNvGraphicFramePr>
          <p:nvPr>
            <p:extLst>
              <p:ext uri="{D42A27DB-BD31-4B8C-83A1-F6EECF244321}">
                <p14:modId xmlns:p14="http://schemas.microsoft.com/office/powerpoint/2010/main" val="73407191"/>
              </p:ext>
            </p:extLst>
          </p:nvPr>
        </p:nvGraphicFramePr>
        <p:xfrm>
          <a:off x="4355976" y="2377827"/>
          <a:ext cx="3528392" cy="260985"/>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xmlns="" val="20000"/>
                    </a:ext>
                  </a:extLst>
                </a:gridCol>
                <a:gridCol w="720080">
                  <a:extLst>
                    <a:ext uri="{9D8B030D-6E8A-4147-A177-3AD203B41FA5}">
                      <a16:colId xmlns:a16="http://schemas.microsoft.com/office/drawing/2014/main" xmlns="" val="20002"/>
                    </a:ext>
                  </a:extLst>
                </a:gridCol>
                <a:gridCol w="504056">
                  <a:extLst>
                    <a:ext uri="{9D8B030D-6E8A-4147-A177-3AD203B41FA5}">
                      <a16:colId xmlns:a16="http://schemas.microsoft.com/office/drawing/2014/main" xmlns="" val="20003"/>
                    </a:ext>
                  </a:extLst>
                </a:gridCol>
              </a:tblGrid>
              <a:tr h="260985">
                <a:tc>
                  <a:txBody>
                    <a:bodyPr/>
                    <a:lstStyle/>
                    <a:p>
                      <a:pPr algn="ctr" rtl="0" fontAlgn="ctr"/>
                      <a:r>
                        <a:rPr lang="en-GB" sz="800" b="1" i="0" u="none" strike="noStrike" dirty="0">
                          <a:solidFill>
                            <a:schemeClr val="tx2"/>
                          </a:solidFill>
                          <a:effectLst/>
                          <a:latin typeface="+mj-lt"/>
                        </a:rPr>
                        <a:t>Priorities for next month – key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bl>
          </a:graphicData>
        </a:graphic>
      </p:graphicFrame>
      <p:sp>
        <p:nvSpPr>
          <p:cNvPr id="9" name="TextBox 8">
            <a:extLst>
              <a:ext uri="{FF2B5EF4-FFF2-40B4-BE49-F238E27FC236}">
                <a16:creationId xmlns:a16="http://schemas.microsoft.com/office/drawing/2014/main" xmlns="" id="{CB52235E-B02C-D446-8E73-FC4656F5C1A2}"/>
              </a:ext>
            </a:extLst>
          </p:cNvPr>
          <p:cNvSpPr txBox="1"/>
          <p:nvPr/>
        </p:nvSpPr>
        <p:spPr>
          <a:xfrm>
            <a:off x="1835696" y="752388"/>
            <a:ext cx="2304256" cy="307777"/>
          </a:xfrm>
          <a:prstGeom prst="rect">
            <a:avLst/>
          </a:prstGeom>
          <a:noFill/>
        </p:spPr>
        <p:txBody>
          <a:bodyPr wrap="square" rtlCol="0">
            <a:spAutoFit/>
          </a:bodyPr>
          <a:lstStyle/>
          <a:p>
            <a:r>
              <a:rPr lang="en-GB" sz="1400" dirty="0">
                <a:solidFill>
                  <a:schemeClr val="tx1">
                    <a:lumMod val="65000"/>
                    <a:lumOff val="35000"/>
                  </a:schemeClr>
                </a:solidFill>
              </a:rPr>
              <a:t>Overall RAG status:*</a:t>
            </a:r>
            <a:endParaRPr lang="en-US" sz="1400" dirty="0">
              <a:solidFill>
                <a:schemeClr val="tx1">
                  <a:lumMod val="65000"/>
                  <a:lumOff val="35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83712984"/>
              </p:ext>
            </p:extLst>
          </p:nvPr>
        </p:nvGraphicFramePr>
        <p:xfrm>
          <a:off x="4355976" y="2646030"/>
          <a:ext cx="3528392" cy="2285990"/>
        </p:xfrm>
        <a:graphic>
          <a:graphicData uri="http://schemas.openxmlformats.org/drawingml/2006/table">
            <a:tbl>
              <a:tblPr firstRow="1" bandRow="1">
                <a:tableStyleId>{5C22544A-7EE6-4342-B048-85BDC9FD1C3A}</a:tableStyleId>
              </a:tblPr>
              <a:tblGrid>
                <a:gridCol w="2330976">
                  <a:extLst>
                    <a:ext uri="{9D8B030D-6E8A-4147-A177-3AD203B41FA5}">
                      <a16:colId xmlns:a16="http://schemas.microsoft.com/office/drawing/2014/main" xmlns="" val="20000"/>
                    </a:ext>
                  </a:extLst>
                </a:gridCol>
                <a:gridCol w="693360">
                  <a:extLst>
                    <a:ext uri="{9D8B030D-6E8A-4147-A177-3AD203B41FA5}">
                      <a16:colId xmlns:a16="http://schemas.microsoft.com/office/drawing/2014/main" xmlns="" val="20001"/>
                    </a:ext>
                  </a:extLst>
                </a:gridCol>
                <a:gridCol w="504056">
                  <a:extLst>
                    <a:ext uri="{9D8B030D-6E8A-4147-A177-3AD203B41FA5}">
                      <a16:colId xmlns:a16="http://schemas.microsoft.com/office/drawing/2014/main" xmlns="" val="20002"/>
                    </a:ext>
                  </a:extLst>
                </a:gridCol>
              </a:tblGrid>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Support</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Mod development (All)</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July ongoing</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Development of automated UIG reporting </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End of June</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FF0000"/>
                          </a:solidFill>
                          <a:effectLst/>
                          <a:latin typeface="+mn-lt"/>
                          <a:ea typeface="+mn-ea"/>
                          <a:cs typeface="+mn-cs"/>
                        </a:rPr>
                        <a:t>R</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 July</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UIG Work Group</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23/07/19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 July </a:t>
                      </a:r>
                      <a:r>
                        <a:rPr lang="en-GB" sz="800" kern="1200" dirty="0" err="1" smtClean="0">
                          <a:solidFill>
                            <a:schemeClr val="tx2"/>
                          </a:solidFill>
                          <a:latin typeface="+mj-lt"/>
                          <a:ea typeface="Calibri" panose="020F0502020204030204" pitchFamily="34" charset="0"/>
                          <a:cs typeface="Times New Roman" panose="02020603050405020304" pitchFamily="18" charset="0"/>
                        </a:rPr>
                        <a:t>ChMC</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10/07/19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 July </a:t>
                      </a:r>
                      <a:r>
                        <a:rPr lang="en-GB" sz="800" kern="1200" dirty="0" err="1" smtClean="0">
                          <a:solidFill>
                            <a:schemeClr val="tx2"/>
                          </a:solidFill>
                          <a:latin typeface="+mj-lt"/>
                          <a:ea typeface="Calibri" panose="020F0502020204030204" pitchFamily="34" charset="0"/>
                          <a:cs typeface="Times New Roman" panose="02020603050405020304" pitchFamily="18" charset="0"/>
                        </a:rPr>
                        <a:t>CoMC</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17/07/19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 DESC</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10/07/19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Commence UIG Task Force close down/extension</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options</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01/07/19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Ongoing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Draft new</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Recommendation options to support  3.2.5 option 3.</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July</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346274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Plan on </a:t>
            </a:r>
            <a:r>
              <a:rPr lang="en-GB" dirty="0" smtClean="0"/>
              <a:t>Page new</a:t>
            </a:r>
            <a:endParaRPr lang="en-GB" dirty="0"/>
          </a:p>
        </p:txBody>
      </p:sp>
      <p:sp>
        <p:nvSpPr>
          <p:cNvPr id="15" name="Rectangle 14">
            <a:extLst>
              <a:ext uri="{FF2B5EF4-FFF2-40B4-BE49-F238E27FC236}">
                <a16:creationId xmlns:a16="http://schemas.microsoft.com/office/drawing/2014/main" xmlns="" id="{B64306B3-3585-5E46-BA3A-D8B3C1223180}"/>
              </a:ext>
            </a:extLst>
          </p:cNvPr>
          <p:cNvSpPr/>
          <p:nvPr/>
        </p:nvSpPr>
        <p:spPr bwMode="auto">
          <a:xfrm>
            <a:off x="5508104" y="195488"/>
            <a:ext cx="3456384" cy="387845"/>
          </a:xfrm>
          <a:prstGeom prst="rect">
            <a:avLst/>
          </a:prstGeom>
          <a:solidFill>
            <a:schemeClr val="bg1">
              <a:alpha val="5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16" name="Diamond 15">
            <a:extLst>
              <a:ext uri="{FF2B5EF4-FFF2-40B4-BE49-F238E27FC236}">
                <a16:creationId xmlns:a16="http://schemas.microsoft.com/office/drawing/2014/main" xmlns="" id="{386EECE8-E9BF-8E4C-B2B2-6087159F6123}"/>
              </a:ext>
            </a:extLst>
          </p:cNvPr>
          <p:cNvSpPr/>
          <p:nvPr/>
        </p:nvSpPr>
        <p:spPr>
          <a:xfrm>
            <a:off x="6300192" y="26250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7" name="TextBox 16">
            <a:extLst>
              <a:ext uri="{FF2B5EF4-FFF2-40B4-BE49-F238E27FC236}">
                <a16:creationId xmlns:a16="http://schemas.microsoft.com/office/drawing/2014/main" xmlns="" id="{F6B8063B-A63C-804E-BE6B-8BA555583BC4}"/>
              </a:ext>
            </a:extLst>
          </p:cNvPr>
          <p:cNvSpPr txBox="1"/>
          <p:nvPr/>
        </p:nvSpPr>
        <p:spPr>
          <a:xfrm>
            <a:off x="6479195" y="262500"/>
            <a:ext cx="613087" cy="221018"/>
          </a:xfrm>
          <a:prstGeom prst="rect">
            <a:avLst/>
          </a:prstGeom>
          <a:noFill/>
        </p:spPr>
        <p:txBody>
          <a:bodyPr wrap="square" lIns="18000" tIns="18000" rIns="18000" bIns="18000" rtlCol="0">
            <a:spAutoFit/>
          </a:bodyPr>
          <a:lstStyle/>
          <a:p>
            <a:r>
              <a:rPr lang="en-US" sz="600" dirty="0"/>
              <a:t>Delivery team milestone</a:t>
            </a:r>
          </a:p>
        </p:txBody>
      </p:sp>
      <p:sp>
        <p:nvSpPr>
          <p:cNvPr id="18" name="Diamond 17">
            <a:extLst>
              <a:ext uri="{FF2B5EF4-FFF2-40B4-BE49-F238E27FC236}">
                <a16:creationId xmlns:a16="http://schemas.microsoft.com/office/drawing/2014/main" xmlns="" id="{5F6F08A8-4516-2149-B434-0B4218F20DA7}"/>
              </a:ext>
            </a:extLst>
          </p:cNvPr>
          <p:cNvSpPr/>
          <p:nvPr/>
        </p:nvSpPr>
        <p:spPr>
          <a:xfrm>
            <a:off x="7236296" y="254952"/>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solidFill>
                  <a:schemeClr val="tx1"/>
                </a:solidFill>
                <a:latin typeface="Arial"/>
                <a:ea typeface="ＭＳ Ｐゴシック" pitchFamily="34" charset="-128"/>
              </a:rPr>
              <a:t> </a:t>
            </a:r>
          </a:p>
        </p:txBody>
      </p:sp>
      <p:sp>
        <p:nvSpPr>
          <p:cNvPr id="19" name="TextBox 18">
            <a:extLst>
              <a:ext uri="{FF2B5EF4-FFF2-40B4-BE49-F238E27FC236}">
                <a16:creationId xmlns:a16="http://schemas.microsoft.com/office/drawing/2014/main" xmlns="" id="{B28A795C-A89F-7E4F-AFD7-DF1859237223}"/>
              </a:ext>
            </a:extLst>
          </p:cNvPr>
          <p:cNvSpPr txBox="1"/>
          <p:nvPr/>
        </p:nvSpPr>
        <p:spPr>
          <a:xfrm>
            <a:off x="7415298" y="254951"/>
            <a:ext cx="613087" cy="221018"/>
          </a:xfrm>
          <a:prstGeom prst="rect">
            <a:avLst/>
          </a:prstGeom>
          <a:noFill/>
        </p:spPr>
        <p:txBody>
          <a:bodyPr wrap="square" lIns="18000" tIns="18000" rIns="18000" bIns="18000" rtlCol="0">
            <a:spAutoFit/>
          </a:bodyPr>
          <a:lstStyle/>
          <a:p>
            <a:r>
              <a:rPr lang="en-US" sz="600" dirty="0"/>
              <a:t>Advanced Analytics</a:t>
            </a:r>
          </a:p>
        </p:txBody>
      </p:sp>
      <p:sp>
        <p:nvSpPr>
          <p:cNvPr id="20" name="Triangle 152">
            <a:extLst>
              <a:ext uri="{FF2B5EF4-FFF2-40B4-BE49-F238E27FC236}">
                <a16:creationId xmlns:a16="http://schemas.microsoft.com/office/drawing/2014/main" xmlns="" id="{AC124C8C-4F66-FD40-BCE9-4399FC098415}"/>
              </a:ext>
            </a:extLst>
          </p:cNvPr>
          <p:cNvSpPr/>
          <p:nvPr/>
        </p:nvSpPr>
        <p:spPr>
          <a:xfrm>
            <a:off x="8188370" y="298801"/>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21" name="TextBox 20">
            <a:extLst>
              <a:ext uri="{FF2B5EF4-FFF2-40B4-BE49-F238E27FC236}">
                <a16:creationId xmlns:a16="http://schemas.microsoft.com/office/drawing/2014/main" xmlns="" id="{AD6031FF-D932-4F45-9D83-CFA5F6CB41C5}"/>
              </a:ext>
            </a:extLst>
          </p:cNvPr>
          <p:cNvSpPr txBox="1"/>
          <p:nvPr/>
        </p:nvSpPr>
        <p:spPr>
          <a:xfrm>
            <a:off x="8207389" y="265606"/>
            <a:ext cx="613087" cy="128685"/>
          </a:xfrm>
          <a:prstGeom prst="rect">
            <a:avLst/>
          </a:prstGeom>
          <a:noFill/>
        </p:spPr>
        <p:txBody>
          <a:bodyPr wrap="square" lIns="18000" tIns="18000" rIns="18000" bIns="18000" rtlCol="0">
            <a:spAutoFit/>
          </a:bodyPr>
          <a:lstStyle/>
          <a:p>
            <a:pPr algn="r"/>
            <a:r>
              <a:rPr lang="en-US" sz="600" dirty="0" smtClean="0"/>
              <a:t>Governance</a:t>
            </a:r>
            <a:endParaRPr lang="en-US" sz="600" dirty="0"/>
          </a:p>
        </p:txBody>
      </p:sp>
      <p:sp>
        <p:nvSpPr>
          <p:cNvPr id="22" name="Oval 21"/>
          <p:cNvSpPr>
            <a:spLocks noChangeAspect="1"/>
          </p:cNvSpPr>
          <p:nvPr/>
        </p:nvSpPr>
        <p:spPr bwMode="auto">
          <a:xfrm>
            <a:off x="5580112" y="284746"/>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dirty="0">
                <a:solidFill>
                  <a:schemeClr val="tx1"/>
                </a:solidFill>
                <a:latin typeface="+mn-lt"/>
                <a:ea typeface="+mn-ea"/>
              </a:rPr>
              <a:t>C</a:t>
            </a:r>
          </a:p>
        </p:txBody>
      </p:sp>
      <p:sp>
        <p:nvSpPr>
          <p:cNvPr id="23" name="TextBox 22">
            <a:extLst>
              <a:ext uri="{FF2B5EF4-FFF2-40B4-BE49-F238E27FC236}">
                <a16:creationId xmlns:a16="http://schemas.microsoft.com/office/drawing/2014/main" xmlns="" id="{F6B8063B-A63C-804E-BE6B-8BA555583BC4}"/>
              </a:ext>
            </a:extLst>
          </p:cNvPr>
          <p:cNvSpPr txBox="1"/>
          <p:nvPr/>
        </p:nvSpPr>
        <p:spPr>
          <a:xfrm>
            <a:off x="5724132" y="262500"/>
            <a:ext cx="613087" cy="221018"/>
          </a:xfrm>
          <a:prstGeom prst="rect">
            <a:avLst/>
          </a:prstGeom>
          <a:noFill/>
        </p:spPr>
        <p:txBody>
          <a:bodyPr wrap="square" lIns="18000" tIns="18000" rIns="18000" bIns="18000" rtlCol="0">
            <a:spAutoFit/>
          </a:bodyPr>
          <a:lstStyle/>
          <a:p>
            <a:r>
              <a:rPr lang="en-US" sz="600" dirty="0"/>
              <a:t>Completed activity </a:t>
            </a:r>
          </a:p>
        </p:txBody>
      </p:sp>
      <p:graphicFrame>
        <p:nvGraphicFramePr>
          <p:cNvPr id="25" name="Table 24">
            <a:extLst>
              <a:ext uri="{FF2B5EF4-FFF2-40B4-BE49-F238E27FC236}">
                <a16:creationId xmlns:a16="http://schemas.microsoft.com/office/drawing/2014/main" xmlns="" id="{67DD9588-713D-6541-B74F-36D3C98AF17D}"/>
              </a:ext>
            </a:extLst>
          </p:cNvPr>
          <p:cNvGraphicFramePr>
            <a:graphicFrameLocks noGrp="1"/>
          </p:cNvGraphicFramePr>
          <p:nvPr>
            <p:extLst>
              <p:ext uri="{D42A27DB-BD31-4B8C-83A1-F6EECF244321}">
                <p14:modId xmlns:p14="http://schemas.microsoft.com/office/powerpoint/2010/main" val="854863342"/>
              </p:ext>
            </p:extLst>
          </p:nvPr>
        </p:nvGraphicFramePr>
        <p:xfrm>
          <a:off x="162128" y="722977"/>
          <a:ext cx="8080835" cy="4010600"/>
        </p:xfrm>
        <a:graphic>
          <a:graphicData uri="http://schemas.openxmlformats.org/drawingml/2006/table">
            <a:tbl>
              <a:tblPr firstRow="1" bandRow="1">
                <a:tableStyleId>{69CF1AB2-1976-4502-BF36-3FF5EA218861}</a:tableStyleId>
              </a:tblPr>
              <a:tblGrid>
                <a:gridCol w="166298">
                  <a:extLst>
                    <a:ext uri="{9D8B030D-6E8A-4147-A177-3AD203B41FA5}">
                      <a16:colId xmlns:a16="http://schemas.microsoft.com/office/drawing/2014/main" xmlns="" val="4177888447"/>
                    </a:ext>
                  </a:extLst>
                </a:gridCol>
                <a:gridCol w="293131">
                  <a:extLst>
                    <a:ext uri="{9D8B030D-6E8A-4147-A177-3AD203B41FA5}">
                      <a16:colId xmlns:a16="http://schemas.microsoft.com/office/drawing/2014/main" xmlns="" val="3013069579"/>
                    </a:ext>
                  </a:extLst>
                </a:gridCol>
                <a:gridCol w="293131">
                  <a:extLst>
                    <a:ext uri="{9D8B030D-6E8A-4147-A177-3AD203B41FA5}">
                      <a16:colId xmlns:a16="http://schemas.microsoft.com/office/drawing/2014/main" xmlns="" val="1475387405"/>
                    </a:ext>
                  </a:extLst>
                </a:gridCol>
                <a:gridCol w="293131">
                  <a:extLst>
                    <a:ext uri="{9D8B030D-6E8A-4147-A177-3AD203B41FA5}">
                      <a16:colId xmlns:a16="http://schemas.microsoft.com/office/drawing/2014/main" xmlns="" val="4167404248"/>
                    </a:ext>
                  </a:extLst>
                </a:gridCol>
                <a:gridCol w="293131">
                  <a:extLst>
                    <a:ext uri="{9D8B030D-6E8A-4147-A177-3AD203B41FA5}">
                      <a16:colId xmlns:a16="http://schemas.microsoft.com/office/drawing/2014/main" xmlns="" val="1882720330"/>
                    </a:ext>
                  </a:extLst>
                </a:gridCol>
                <a:gridCol w="293131"/>
                <a:gridCol w="293131">
                  <a:extLst>
                    <a:ext uri="{9D8B030D-6E8A-4147-A177-3AD203B41FA5}">
                      <a16:colId xmlns:a16="http://schemas.microsoft.com/office/drawing/2014/main" xmlns="" val="20006"/>
                    </a:ext>
                  </a:extLst>
                </a:gridCol>
                <a:gridCol w="293131">
                  <a:extLst>
                    <a:ext uri="{9D8B030D-6E8A-4147-A177-3AD203B41FA5}">
                      <a16:colId xmlns:a16="http://schemas.microsoft.com/office/drawing/2014/main" xmlns="" val="20007"/>
                    </a:ext>
                  </a:extLst>
                </a:gridCol>
                <a:gridCol w="293131">
                  <a:extLst>
                    <a:ext uri="{9D8B030D-6E8A-4147-A177-3AD203B41FA5}">
                      <a16:colId xmlns:a16="http://schemas.microsoft.com/office/drawing/2014/main" xmlns="" val="20008"/>
                    </a:ext>
                  </a:extLst>
                </a:gridCol>
                <a:gridCol w="293131"/>
                <a:gridCol w="293131">
                  <a:extLst>
                    <a:ext uri="{9D8B030D-6E8A-4147-A177-3AD203B41FA5}">
                      <a16:colId xmlns:a16="http://schemas.microsoft.com/office/drawing/2014/main" xmlns="" val="20010"/>
                    </a:ext>
                  </a:extLst>
                </a:gridCol>
                <a:gridCol w="293131">
                  <a:extLst>
                    <a:ext uri="{9D8B030D-6E8A-4147-A177-3AD203B41FA5}">
                      <a16:colId xmlns:a16="http://schemas.microsoft.com/office/drawing/2014/main" xmlns="" val="20011"/>
                    </a:ext>
                  </a:extLst>
                </a:gridCol>
                <a:gridCol w="293131">
                  <a:extLst>
                    <a:ext uri="{9D8B030D-6E8A-4147-A177-3AD203B41FA5}">
                      <a16:colId xmlns:a16="http://schemas.microsoft.com/office/drawing/2014/main" xmlns="" val="20012"/>
                    </a:ext>
                  </a:extLst>
                </a:gridCol>
                <a:gridCol w="293131"/>
                <a:gridCol w="293131">
                  <a:extLst>
                    <a:ext uri="{9D8B030D-6E8A-4147-A177-3AD203B41FA5}">
                      <a16:colId xmlns:a16="http://schemas.microsoft.com/office/drawing/2014/main" xmlns="" val="20015"/>
                    </a:ext>
                  </a:extLst>
                </a:gridCol>
                <a:gridCol w="293131">
                  <a:extLst>
                    <a:ext uri="{9D8B030D-6E8A-4147-A177-3AD203B41FA5}">
                      <a16:colId xmlns:a16="http://schemas.microsoft.com/office/drawing/2014/main" xmlns="" val="20016"/>
                    </a:ext>
                  </a:extLst>
                </a:gridCol>
                <a:gridCol w="293131">
                  <a:extLst>
                    <a:ext uri="{9D8B030D-6E8A-4147-A177-3AD203B41FA5}">
                      <a16:colId xmlns:a16="http://schemas.microsoft.com/office/drawing/2014/main" xmlns="" val="20017"/>
                    </a:ext>
                  </a:extLst>
                </a:gridCol>
                <a:gridCol w="293131">
                  <a:extLst>
                    <a:ext uri="{9D8B030D-6E8A-4147-A177-3AD203B41FA5}">
                      <a16:colId xmlns:a16="http://schemas.microsoft.com/office/drawing/2014/main" xmlns="" val="20023"/>
                    </a:ext>
                  </a:extLst>
                </a:gridCol>
                <a:gridCol w="293131"/>
                <a:gridCol w="293131">
                  <a:extLst>
                    <a:ext uri="{9D8B030D-6E8A-4147-A177-3AD203B41FA5}">
                      <a16:colId xmlns:a16="http://schemas.microsoft.com/office/drawing/2014/main" xmlns="" val="20019"/>
                    </a:ext>
                  </a:extLst>
                </a:gridCol>
                <a:gridCol w="293131">
                  <a:extLst>
                    <a:ext uri="{9D8B030D-6E8A-4147-A177-3AD203B41FA5}">
                      <a16:colId xmlns:a16="http://schemas.microsoft.com/office/drawing/2014/main" xmlns="" val="20020"/>
                    </a:ext>
                  </a:extLst>
                </a:gridCol>
                <a:gridCol w="293131">
                  <a:extLst>
                    <a:ext uri="{9D8B030D-6E8A-4147-A177-3AD203B41FA5}">
                      <a16:colId xmlns:a16="http://schemas.microsoft.com/office/drawing/2014/main" xmlns="" val="20021"/>
                    </a:ext>
                  </a:extLst>
                </a:gridCol>
                <a:gridCol w="293131"/>
                <a:gridCol w="293131">
                  <a:extLst>
                    <a:ext uri="{9D8B030D-6E8A-4147-A177-3AD203B41FA5}">
                      <a16:colId xmlns:a16="http://schemas.microsoft.com/office/drawing/2014/main" xmlns="" val="20024"/>
                    </a:ext>
                  </a:extLst>
                </a:gridCol>
                <a:gridCol w="293131">
                  <a:extLst>
                    <a:ext uri="{9D8B030D-6E8A-4147-A177-3AD203B41FA5}">
                      <a16:colId xmlns:a16="http://schemas.microsoft.com/office/drawing/2014/main" xmlns="" val="20025"/>
                    </a:ext>
                  </a:extLst>
                </a:gridCol>
                <a:gridCol w="293131">
                  <a:extLst>
                    <a:ext uri="{9D8B030D-6E8A-4147-A177-3AD203B41FA5}">
                      <a16:colId xmlns:a16="http://schemas.microsoft.com/office/drawing/2014/main" xmlns="" val="20026"/>
                    </a:ext>
                  </a:extLst>
                </a:gridCol>
                <a:gridCol w="293131"/>
                <a:gridCol w="293131"/>
              </a:tblGrid>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smtClean="0">
                          <a:solidFill>
                            <a:schemeClr val="bg1"/>
                          </a:solidFill>
                        </a:rPr>
                        <a:t>April</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May</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June</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smtClean="0">
                          <a:solidFill>
                            <a:schemeClr val="bg1"/>
                          </a:solidFill>
                        </a:rPr>
                        <a:t>July</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August</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September</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endParaRPr lang="en-GB"/>
                    </a:p>
                  </a:txBody>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xmlns="" val="2645138973"/>
                  </a:ext>
                </a:extLst>
              </a:tr>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01/04</a:t>
                      </a:r>
                      <a:endParaRPr lang="en-US" sz="600" b="1" dirty="0">
                        <a:solidFill>
                          <a:schemeClr val="bg1"/>
                        </a:solidFill>
                      </a:endParaRP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08/04</a:t>
                      </a:r>
                      <a:endParaRPr lang="en-US" sz="600" b="1" dirty="0">
                        <a:solidFill>
                          <a:schemeClr val="bg1"/>
                        </a:solidFill>
                      </a:endParaRP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15/04</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22/04</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29/04</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06/05</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13/05</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20/05</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27/05</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03/06</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10/06</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17/06</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24/06</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01/07</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08/07</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15/07</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22/07</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29/07</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05/08</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12/08</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19/08</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26/08</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02/09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09/09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16/09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23/09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30/09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xmlns="" val="4105972714"/>
                  </a:ext>
                </a:extLst>
              </a:tr>
              <a:tr h="3636000">
                <a:tc>
                  <a:txBody>
                    <a:bodyPr/>
                    <a:lstStyle/>
                    <a:p>
                      <a:pPr algn="ctr"/>
                      <a:endParaRPr lang="en-US" sz="600" b="0" dirty="0">
                        <a:solidFill>
                          <a:schemeClr val="bg1"/>
                        </a:solidFill>
                      </a:endParaRPr>
                    </a:p>
                  </a:txBody>
                  <a:tcPr marL="36000" marR="36000" marT="36000" marB="36000" vert="vert270">
                    <a:lnL w="3175" cap="flat" cmpd="sng" algn="ctr">
                      <a:solidFill>
                        <a:schemeClr val="tx1">
                          <a:lumMod val="50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1149007"/>
                  </a:ext>
                </a:extLst>
              </a:tr>
            </a:tbl>
          </a:graphicData>
        </a:graphic>
      </p:graphicFrame>
      <p:sp>
        <p:nvSpPr>
          <p:cNvPr id="29" name="Rectangle 28">
            <a:extLst>
              <a:ext uri="{FF2B5EF4-FFF2-40B4-BE49-F238E27FC236}">
                <a16:creationId xmlns:a16="http://schemas.microsoft.com/office/drawing/2014/main" xmlns="" id="{F3EB2757-1D02-F943-B54B-ECECCBAAC990}"/>
              </a:ext>
            </a:extLst>
          </p:cNvPr>
          <p:cNvSpPr/>
          <p:nvPr/>
        </p:nvSpPr>
        <p:spPr>
          <a:xfrm>
            <a:off x="323528" y="3291830"/>
            <a:ext cx="7632848" cy="21602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Issue analysis and tracking (Investigation Tracker updated and published bi-weekly)</a:t>
            </a:r>
          </a:p>
        </p:txBody>
      </p:sp>
      <p:sp>
        <p:nvSpPr>
          <p:cNvPr id="115" name="Rectangle 114">
            <a:extLst>
              <a:ext uri="{FF2B5EF4-FFF2-40B4-BE49-F238E27FC236}">
                <a16:creationId xmlns:a16="http://schemas.microsoft.com/office/drawing/2014/main" xmlns="" id="{8B803917-08C4-B347-AB2A-57446C6406BD}"/>
              </a:ext>
            </a:extLst>
          </p:cNvPr>
          <p:cNvSpPr/>
          <p:nvPr/>
        </p:nvSpPr>
        <p:spPr>
          <a:xfrm>
            <a:off x="323528" y="2438754"/>
            <a:ext cx="7632848"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Findings template and Recommendation Packs</a:t>
            </a:r>
          </a:p>
        </p:txBody>
      </p:sp>
      <p:sp>
        <p:nvSpPr>
          <p:cNvPr id="120" name="Rectangle 119">
            <a:extLst>
              <a:ext uri="{FF2B5EF4-FFF2-40B4-BE49-F238E27FC236}">
                <a16:creationId xmlns:a16="http://schemas.microsoft.com/office/drawing/2014/main" xmlns="" id="{72FAFA24-C1FC-B24F-9807-690D8DF306C9}"/>
              </a:ext>
            </a:extLst>
          </p:cNvPr>
          <p:cNvSpPr/>
          <p:nvPr/>
        </p:nvSpPr>
        <p:spPr>
          <a:xfrm>
            <a:off x="323528" y="2715765"/>
            <a:ext cx="7632848" cy="2636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Investigation Analysis</a:t>
            </a:r>
            <a:endParaRPr lang="en-US" sz="600" i="1" kern="0" dirty="0">
              <a:solidFill>
                <a:srgbClr val="000000"/>
              </a:solidFill>
              <a:ea typeface="ＭＳ Ｐゴシック" pitchFamily="34" charset="-128"/>
            </a:endParaRPr>
          </a:p>
        </p:txBody>
      </p:sp>
      <p:sp>
        <p:nvSpPr>
          <p:cNvPr id="63" name="Rectangle 62">
            <a:extLst>
              <a:ext uri="{FF2B5EF4-FFF2-40B4-BE49-F238E27FC236}">
                <a16:creationId xmlns:a16="http://schemas.microsoft.com/office/drawing/2014/main" xmlns="" id="{8B803917-08C4-B347-AB2A-57446C6406BD}"/>
              </a:ext>
            </a:extLst>
          </p:cNvPr>
          <p:cNvSpPr/>
          <p:nvPr/>
        </p:nvSpPr>
        <p:spPr>
          <a:xfrm>
            <a:off x="323528" y="2094954"/>
            <a:ext cx="7632848"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Xoserve owned Recommendation options – update and publish recommendation tracker in line with UIG working group meetings</a:t>
            </a:r>
          </a:p>
        </p:txBody>
      </p:sp>
      <p:sp>
        <p:nvSpPr>
          <p:cNvPr id="75" name="Rectangle 74">
            <a:extLst>
              <a:ext uri="{FF2B5EF4-FFF2-40B4-BE49-F238E27FC236}">
                <a16:creationId xmlns:a16="http://schemas.microsoft.com/office/drawing/2014/main" xmlns="" id="{8B803917-08C4-B347-AB2A-57446C6406BD}"/>
              </a:ext>
            </a:extLst>
          </p:cNvPr>
          <p:cNvSpPr/>
          <p:nvPr/>
        </p:nvSpPr>
        <p:spPr>
          <a:xfrm>
            <a:off x="611560" y="3555438"/>
            <a:ext cx="907546" cy="38446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Draft Mods to support recommendations</a:t>
            </a:r>
          </a:p>
        </p:txBody>
      </p:sp>
      <p:sp>
        <p:nvSpPr>
          <p:cNvPr id="47" name="Rectangle 46">
            <a:extLst>
              <a:ext uri="{FF2B5EF4-FFF2-40B4-BE49-F238E27FC236}">
                <a16:creationId xmlns:a16="http://schemas.microsoft.com/office/drawing/2014/main" xmlns="" id="{8B803917-08C4-B347-AB2A-57446C6406BD}"/>
              </a:ext>
            </a:extLst>
          </p:cNvPr>
          <p:cNvSpPr/>
          <p:nvPr/>
        </p:nvSpPr>
        <p:spPr>
          <a:xfrm>
            <a:off x="323528" y="3003798"/>
            <a:ext cx="7632848"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Support Mod development</a:t>
            </a:r>
          </a:p>
        </p:txBody>
      </p:sp>
      <p:sp>
        <p:nvSpPr>
          <p:cNvPr id="48" name="Triangle 123">
            <a:extLst>
              <a:ext uri="{FF2B5EF4-FFF2-40B4-BE49-F238E27FC236}">
                <a16:creationId xmlns:a16="http://schemas.microsoft.com/office/drawing/2014/main" xmlns="" id="{6F9210BC-760F-B640-8FBC-6D5BC3A96AFB}"/>
              </a:ext>
            </a:extLst>
          </p:cNvPr>
          <p:cNvSpPr/>
          <p:nvPr/>
        </p:nvSpPr>
        <p:spPr>
          <a:xfrm>
            <a:off x="780130"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49" name="TextBox 48">
            <a:extLst>
              <a:ext uri="{FF2B5EF4-FFF2-40B4-BE49-F238E27FC236}">
                <a16:creationId xmlns:a16="http://schemas.microsoft.com/office/drawing/2014/main" xmlns="" id="{6ECF800B-C755-FD4C-8704-BB42D910CD1F}"/>
              </a:ext>
            </a:extLst>
          </p:cNvPr>
          <p:cNvSpPr txBox="1"/>
          <p:nvPr/>
        </p:nvSpPr>
        <p:spPr>
          <a:xfrm>
            <a:off x="467544"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10/04 DSC ChMC</a:t>
            </a:r>
          </a:p>
        </p:txBody>
      </p:sp>
      <p:sp>
        <p:nvSpPr>
          <p:cNvPr id="50" name="TextBox 49">
            <a:extLst>
              <a:ext uri="{FF2B5EF4-FFF2-40B4-BE49-F238E27FC236}">
                <a16:creationId xmlns:a16="http://schemas.microsoft.com/office/drawing/2014/main" xmlns="" id="{8DE52843-4138-1442-9B64-C4E1D836BDAC}"/>
              </a:ext>
            </a:extLst>
          </p:cNvPr>
          <p:cNvSpPr txBox="1"/>
          <p:nvPr/>
        </p:nvSpPr>
        <p:spPr>
          <a:xfrm>
            <a:off x="1564257" y="156363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29/4 Exec Summary </a:t>
            </a:r>
          </a:p>
        </p:txBody>
      </p:sp>
      <p:sp>
        <p:nvSpPr>
          <p:cNvPr id="53" name="Diamond 52">
            <a:extLst>
              <a:ext uri="{FF2B5EF4-FFF2-40B4-BE49-F238E27FC236}">
                <a16:creationId xmlns:a16="http://schemas.microsoft.com/office/drawing/2014/main" xmlns="" id="{386EECE8-E9BF-8E4C-B2B2-6087159F6123}"/>
              </a:ext>
            </a:extLst>
          </p:cNvPr>
          <p:cNvSpPr/>
          <p:nvPr/>
        </p:nvSpPr>
        <p:spPr>
          <a:xfrm>
            <a:off x="1519106" y="179998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54" name="Triangle 123">
            <a:extLst>
              <a:ext uri="{FF2B5EF4-FFF2-40B4-BE49-F238E27FC236}">
                <a16:creationId xmlns:a16="http://schemas.microsoft.com/office/drawing/2014/main" xmlns="" id="{6F9210BC-760F-B640-8FBC-6D5BC3A96AFB}"/>
              </a:ext>
            </a:extLst>
          </p:cNvPr>
          <p:cNvSpPr/>
          <p:nvPr/>
        </p:nvSpPr>
        <p:spPr>
          <a:xfrm>
            <a:off x="1932258"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55" name="TextBox 54">
            <a:extLst>
              <a:ext uri="{FF2B5EF4-FFF2-40B4-BE49-F238E27FC236}">
                <a16:creationId xmlns:a16="http://schemas.microsoft.com/office/drawing/2014/main" xmlns="" id="{6ECF800B-C755-FD4C-8704-BB42D910CD1F}"/>
              </a:ext>
            </a:extLst>
          </p:cNvPr>
          <p:cNvSpPr txBox="1"/>
          <p:nvPr/>
        </p:nvSpPr>
        <p:spPr>
          <a:xfrm>
            <a:off x="1619672"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08/05 DSC ChMC</a:t>
            </a:r>
          </a:p>
        </p:txBody>
      </p:sp>
      <p:sp>
        <p:nvSpPr>
          <p:cNvPr id="62" name="Triangle 123">
            <a:extLst>
              <a:ext uri="{FF2B5EF4-FFF2-40B4-BE49-F238E27FC236}">
                <a16:creationId xmlns:a16="http://schemas.microsoft.com/office/drawing/2014/main" xmlns="" id="{6F9210BC-760F-B640-8FBC-6D5BC3A96AFB}"/>
              </a:ext>
            </a:extLst>
          </p:cNvPr>
          <p:cNvSpPr/>
          <p:nvPr/>
        </p:nvSpPr>
        <p:spPr>
          <a:xfrm>
            <a:off x="3570800"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66" name="TextBox 65">
            <a:extLst>
              <a:ext uri="{FF2B5EF4-FFF2-40B4-BE49-F238E27FC236}">
                <a16:creationId xmlns:a16="http://schemas.microsoft.com/office/drawing/2014/main" xmlns="" id="{6ECF800B-C755-FD4C-8704-BB42D910CD1F}"/>
              </a:ext>
            </a:extLst>
          </p:cNvPr>
          <p:cNvSpPr txBox="1"/>
          <p:nvPr/>
        </p:nvSpPr>
        <p:spPr>
          <a:xfrm>
            <a:off x="3258214"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12/06 DSC ChMC</a:t>
            </a:r>
          </a:p>
        </p:txBody>
      </p:sp>
      <p:sp>
        <p:nvSpPr>
          <p:cNvPr id="67" name="TextBox 66">
            <a:extLst>
              <a:ext uri="{FF2B5EF4-FFF2-40B4-BE49-F238E27FC236}">
                <a16:creationId xmlns:a16="http://schemas.microsoft.com/office/drawing/2014/main" xmlns="" id="{8DE52843-4138-1442-9B64-C4E1D836BDAC}"/>
              </a:ext>
            </a:extLst>
          </p:cNvPr>
          <p:cNvSpPr txBox="1"/>
          <p:nvPr/>
        </p:nvSpPr>
        <p:spPr>
          <a:xfrm>
            <a:off x="1475656" y="4392274"/>
            <a:ext cx="729436" cy="313350"/>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03/05 Attend Customer Training Day</a:t>
            </a:r>
          </a:p>
        </p:txBody>
      </p:sp>
      <p:sp>
        <p:nvSpPr>
          <p:cNvPr id="70" name="Diamond 69">
            <a:extLst>
              <a:ext uri="{FF2B5EF4-FFF2-40B4-BE49-F238E27FC236}">
                <a16:creationId xmlns:a16="http://schemas.microsoft.com/office/drawing/2014/main" xmlns="" id="{650F2950-62D4-654B-A968-D32695357EDC}"/>
              </a:ext>
            </a:extLst>
          </p:cNvPr>
          <p:cNvSpPr/>
          <p:nvPr/>
        </p:nvSpPr>
        <p:spPr>
          <a:xfrm>
            <a:off x="1619672" y="4608298"/>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endParaRPr lang="en-US" sz="600" kern="0" dirty="0">
              <a:solidFill>
                <a:srgbClr val="000000"/>
              </a:solidFill>
              <a:ea typeface="ＭＳ Ｐゴシック" pitchFamily="34" charset="-128"/>
            </a:endParaRPr>
          </a:p>
        </p:txBody>
      </p:sp>
      <p:sp>
        <p:nvSpPr>
          <p:cNvPr id="73" name="Triangle 123">
            <a:extLst>
              <a:ext uri="{FF2B5EF4-FFF2-40B4-BE49-F238E27FC236}">
                <a16:creationId xmlns:a16="http://schemas.microsoft.com/office/drawing/2014/main" xmlns="" id="{6F9210BC-760F-B640-8FBC-6D5BC3A96AFB}"/>
              </a:ext>
            </a:extLst>
          </p:cNvPr>
          <p:cNvSpPr/>
          <p:nvPr/>
        </p:nvSpPr>
        <p:spPr>
          <a:xfrm>
            <a:off x="593239" y="408391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4" name="TextBox 73">
            <a:extLst>
              <a:ext uri="{FF2B5EF4-FFF2-40B4-BE49-F238E27FC236}">
                <a16:creationId xmlns:a16="http://schemas.microsoft.com/office/drawing/2014/main" xmlns="" id="{6ECF800B-C755-FD4C-8704-BB42D910CD1F}"/>
              </a:ext>
            </a:extLst>
          </p:cNvPr>
          <p:cNvSpPr txBox="1"/>
          <p:nvPr/>
        </p:nvSpPr>
        <p:spPr>
          <a:xfrm>
            <a:off x="251520" y="4243265"/>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08/04 UIG WG</a:t>
            </a:r>
          </a:p>
        </p:txBody>
      </p:sp>
      <p:sp>
        <p:nvSpPr>
          <p:cNvPr id="76" name="Triangle 123">
            <a:extLst>
              <a:ext uri="{FF2B5EF4-FFF2-40B4-BE49-F238E27FC236}">
                <a16:creationId xmlns:a16="http://schemas.microsoft.com/office/drawing/2014/main" xmlns="" id="{6F9210BC-760F-B640-8FBC-6D5BC3A96AFB}"/>
              </a:ext>
            </a:extLst>
          </p:cNvPr>
          <p:cNvSpPr/>
          <p:nvPr/>
        </p:nvSpPr>
        <p:spPr>
          <a:xfrm>
            <a:off x="1500211" y="41086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2" name="TextBox 81">
            <a:extLst>
              <a:ext uri="{FF2B5EF4-FFF2-40B4-BE49-F238E27FC236}">
                <a16:creationId xmlns:a16="http://schemas.microsoft.com/office/drawing/2014/main" xmlns="" id="{6ECF800B-C755-FD4C-8704-BB42D910CD1F}"/>
              </a:ext>
            </a:extLst>
          </p:cNvPr>
          <p:cNvSpPr txBox="1"/>
          <p:nvPr/>
        </p:nvSpPr>
        <p:spPr>
          <a:xfrm>
            <a:off x="1259632" y="4272428"/>
            <a:ext cx="575867"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29/04 UIG WG</a:t>
            </a:r>
          </a:p>
        </p:txBody>
      </p:sp>
      <p:sp>
        <p:nvSpPr>
          <p:cNvPr id="83" name="Triangle 123">
            <a:extLst>
              <a:ext uri="{FF2B5EF4-FFF2-40B4-BE49-F238E27FC236}">
                <a16:creationId xmlns:a16="http://schemas.microsoft.com/office/drawing/2014/main" xmlns="" id="{6F9210BC-760F-B640-8FBC-6D5BC3A96AFB}"/>
              </a:ext>
            </a:extLst>
          </p:cNvPr>
          <p:cNvSpPr/>
          <p:nvPr/>
        </p:nvSpPr>
        <p:spPr>
          <a:xfrm>
            <a:off x="2364306" y="41086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4" name="TextBox 83">
            <a:extLst>
              <a:ext uri="{FF2B5EF4-FFF2-40B4-BE49-F238E27FC236}">
                <a16:creationId xmlns:a16="http://schemas.microsoft.com/office/drawing/2014/main" xmlns="" id="{6ECF800B-C755-FD4C-8704-BB42D910CD1F}"/>
              </a:ext>
            </a:extLst>
          </p:cNvPr>
          <p:cNvSpPr txBox="1"/>
          <p:nvPr/>
        </p:nvSpPr>
        <p:spPr>
          <a:xfrm>
            <a:off x="2123728" y="4272428"/>
            <a:ext cx="593706"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20&amp;21/05 </a:t>
            </a:r>
            <a:r>
              <a:rPr lang="en-US" sz="600" dirty="0">
                <a:solidFill>
                  <a:srgbClr val="000000"/>
                </a:solidFill>
                <a:ea typeface="ＭＳ Ｐゴシック" pitchFamily="34" charset="-128"/>
              </a:rPr>
              <a:t>UIG WG</a:t>
            </a:r>
          </a:p>
        </p:txBody>
      </p:sp>
      <p:sp>
        <p:nvSpPr>
          <p:cNvPr id="85" name="Triangle 123">
            <a:extLst>
              <a:ext uri="{FF2B5EF4-FFF2-40B4-BE49-F238E27FC236}">
                <a16:creationId xmlns:a16="http://schemas.microsoft.com/office/drawing/2014/main" xmlns="" id="{6F9210BC-760F-B640-8FBC-6D5BC3A96AFB}"/>
              </a:ext>
            </a:extLst>
          </p:cNvPr>
          <p:cNvSpPr/>
          <p:nvPr/>
        </p:nvSpPr>
        <p:spPr>
          <a:xfrm>
            <a:off x="3858832" y="41086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6" name="TextBox 85">
            <a:extLst>
              <a:ext uri="{FF2B5EF4-FFF2-40B4-BE49-F238E27FC236}">
                <a16:creationId xmlns:a16="http://schemas.microsoft.com/office/drawing/2014/main" xmlns="" id="{6ECF800B-C755-FD4C-8704-BB42D910CD1F}"/>
              </a:ext>
            </a:extLst>
          </p:cNvPr>
          <p:cNvSpPr txBox="1"/>
          <p:nvPr/>
        </p:nvSpPr>
        <p:spPr>
          <a:xfrm>
            <a:off x="3563888" y="4272428"/>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24/06 UIG WG</a:t>
            </a:r>
          </a:p>
        </p:txBody>
      </p:sp>
      <p:sp>
        <p:nvSpPr>
          <p:cNvPr id="87" name="Triangle 123">
            <a:extLst>
              <a:ext uri="{FF2B5EF4-FFF2-40B4-BE49-F238E27FC236}">
                <a16:creationId xmlns:a16="http://schemas.microsoft.com/office/drawing/2014/main" xmlns="" id="{6F9210BC-760F-B640-8FBC-6D5BC3A96AFB}"/>
              </a:ext>
            </a:extLst>
          </p:cNvPr>
          <p:cNvSpPr/>
          <p:nvPr/>
        </p:nvSpPr>
        <p:spPr>
          <a:xfrm>
            <a:off x="1698592" y="365187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8" name="TextBox 87">
            <a:extLst>
              <a:ext uri="{FF2B5EF4-FFF2-40B4-BE49-F238E27FC236}">
                <a16:creationId xmlns:a16="http://schemas.microsoft.com/office/drawing/2014/main" xmlns="" id="{6ECF800B-C755-FD4C-8704-BB42D910CD1F}"/>
              </a:ext>
            </a:extLst>
          </p:cNvPr>
          <p:cNvSpPr txBox="1"/>
          <p:nvPr/>
        </p:nvSpPr>
        <p:spPr>
          <a:xfrm>
            <a:off x="1356873" y="3811217"/>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01/05 CoMC</a:t>
            </a:r>
          </a:p>
        </p:txBody>
      </p:sp>
      <p:sp>
        <p:nvSpPr>
          <p:cNvPr id="89" name="Triangle 123">
            <a:extLst>
              <a:ext uri="{FF2B5EF4-FFF2-40B4-BE49-F238E27FC236}">
                <a16:creationId xmlns:a16="http://schemas.microsoft.com/office/drawing/2014/main" xmlns="" id="{6F9210BC-760F-B640-8FBC-6D5BC3A96AFB}"/>
              </a:ext>
            </a:extLst>
          </p:cNvPr>
          <p:cNvSpPr/>
          <p:nvPr/>
        </p:nvSpPr>
        <p:spPr>
          <a:xfrm>
            <a:off x="2177415" y="365187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0" name="TextBox 89">
            <a:extLst>
              <a:ext uri="{FF2B5EF4-FFF2-40B4-BE49-F238E27FC236}">
                <a16:creationId xmlns:a16="http://schemas.microsoft.com/office/drawing/2014/main" xmlns="" id="{6ECF800B-C755-FD4C-8704-BB42D910CD1F}"/>
              </a:ext>
            </a:extLst>
          </p:cNvPr>
          <p:cNvSpPr txBox="1"/>
          <p:nvPr/>
        </p:nvSpPr>
        <p:spPr>
          <a:xfrm>
            <a:off x="1835696" y="3811217"/>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15/05 CoMC</a:t>
            </a:r>
          </a:p>
        </p:txBody>
      </p:sp>
      <p:sp>
        <p:nvSpPr>
          <p:cNvPr id="91" name="Triangle 123">
            <a:extLst>
              <a:ext uri="{FF2B5EF4-FFF2-40B4-BE49-F238E27FC236}">
                <a16:creationId xmlns:a16="http://schemas.microsoft.com/office/drawing/2014/main" xmlns="" id="{6F9210BC-760F-B640-8FBC-6D5BC3A96AFB}"/>
              </a:ext>
            </a:extLst>
          </p:cNvPr>
          <p:cNvSpPr/>
          <p:nvPr/>
        </p:nvSpPr>
        <p:spPr>
          <a:xfrm>
            <a:off x="3498792" y="365187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2" name="TextBox 91">
            <a:extLst>
              <a:ext uri="{FF2B5EF4-FFF2-40B4-BE49-F238E27FC236}">
                <a16:creationId xmlns:a16="http://schemas.microsoft.com/office/drawing/2014/main" xmlns="" id="{6ECF800B-C755-FD4C-8704-BB42D910CD1F}"/>
              </a:ext>
            </a:extLst>
          </p:cNvPr>
          <p:cNvSpPr txBox="1"/>
          <p:nvPr/>
        </p:nvSpPr>
        <p:spPr>
          <a:xfrm>
            <a:off x="3157073" y="3811217"/>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19/06 CoMC</a:t>
            </a:r>
          </a:p>
        </p:txBody>
      </p:sp>
      <p:sp>
        <p:nvSpPr>
          <p:cNvPr id="71" name="Triangle 123">
            <a:extLst>
              <a:ext uri="{FF2B5EF4-FFF2-40B4-BE49-F238E27FC236}">
                <a16:creationId xmlns:a16="http://schemas.microsoft.com/office/drawing/2014/main" xmlns="" id="{6F9210BC-760F-B640-8FBC-6D5BC3A96AFB}"/>
              </a:ext>
            </a:extLst>
          </p:cNvPr>
          <p:cNvSpPr/>
          <p:nvPr/>
        </p:nvSpPr>
        <p:spPr>
          <a:xfrm>
            <a:off x="4668562"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2" name="TextBox 71">
            <a:extLst>
              <a:ext uri="{FF2B5EF4-FFF2-40B4-BE49-F238E27FC236}">
                <a16:creationId xmlns:a16="http://schemas.microsoft.com/office/drawing/2014/main" xmlns="" id="{6ECF800B-C755-FD4C-8704-BB42D910CD1F}"/>
              </a:ext>
            </a:extLst>
          </p:cNvPr>
          <p:cNvSpPr txBox="1"/>
          <p:nvPr/>
        </p:nvSpPr>
        <p:spPr>
          <a:xfrm>
            <a:off x="4355976"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10/07 </a:t>
            </a:r>
            <a:r>
              <a:rPr lang="en-US" sz="600" dirty="0">
                <a:solidFill>
                  <a:srgbClr val="000000"/>
                </a:solidFill>
                <a:ea typeface="ＭＳ Ｐゴシック" pitchFamily="34" charset="-128"/>
              </a:rPr>
              <a:t>DSC ChMC</a:t>
            </a:r>
          </a:p>
        </p:txBody>
      </p:sp>
      <p:sp>
        <p:nvSpPr>
          <p:cNvPr id="77" name="Triangle 123">
            <a:extLst>
              <a:ext uri="{FF2B5EF4-FFF2-40B4-BE49-F238E27FC236}">
                <a16:creationId xmlns:a16="http://schemas.microsoft.com/office/drawing/2014/main" xmlns="" id="{6F9210BC-760F-B640-8FBC-6D5BC3A96AFB}"/>
              </a:ext>
            </a:extLst>
          </p:cNvPr>
          <p:cNvSpPr/>
          <p:nvPr/>
        </p:nvSpPr>
        <p:spPr>
          <a:xfrm>
            <a:off x="5803048"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8" name="TextBox 77">
            <a:extLst>
              <a:ext uri="{FF2B5EF4-FFF2-40B4-BE49-F238E27FC236}">
                <a16:creationId xmlns:a16="http://schemas.microsoft.com/office/drawing/2014/main" xmlns="" id="{6ECF800B-C755-FD4C-8704-BB42D910CD1F}"/>
              </a:ext>
            </a:extLst>
          </p:cNvPr>
          <p:cNvSpPr txBox="1"/>
          <p:nvPr/>
        </p:nvSpPr>
        <p:spPr>
          <a:xfrm>
            <a:off x="5490462"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07/08 </a:t>
            </a:r>
            <a:r>
              <a:rPr lang="en-US" sz="600" dirty="0">
                <a:solidFill>
                  <a:srgbClr val="000000"/>
                </a:solidFill>
                <a:ea typeface="ＭＳ Ｐゴシック" pitchFamily="34" charset="-128"/>
              </a:rPr>
              <a:t>DSC ChMC</a:t>
            </a:r>
          </a:p>
        </p:txBody>
      </p:sp>
      <p:sp>
        <p:nvSpPr>
          <p:cNvPr id="79" name="Triangle 123">
            <a:extLst>
              <a:ext uri="{FF2B5EF4-FFF2-40B4-BE49-F238E27FC236}">
                <a16:creationId xmlns:a16="http://schemas.microsoft.com/office/drawing/2014/main" xmlns="" id="{6F9210BC-760F-B640-8FBC-6D5BC3A96AFB}"/>
              </a:ext>
            </a:extLst>
          </p:cNvPr>
          <p:cNvSpPr/>
          <p:nvPr/>
        </p:nvSpPr>
        <p:spPr>
          <a:xfrm>
            <a:off x="7243208"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0" name="TextBox 79">
            <a:extLst>
              <a:ext uri="{FF2B5EF4-FFF2-40B4-BE49-F238E27FC236}">
                <a16:creationId xmlns:a16="http://schemas.microsoft.com/office/drawing/2014/main" xmlns="" id="{6ECF800B-C755-FD4C-8704-BB42D910CD1F}"/>
              </a:ext>
            </a:extLst>
          </p:cNvPr>
          <p:cNvSpPr txBox="1"/>
          <p:nvPr/>
        </p:nvSpPr>
        <p:spPr>
          <a:xfrm>
            <a:off x="6930622"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11/09 </a:t>
            </a:r>
            <a:r>
              <a:rPr lang="en-US" sz="600" dirty="0">
                <a:solidFill>
                  <a:srgbClr val="000000"/>
                </a:solidFill>
                <a:ea typeface="ＭＳ Ｐゴシック" pitchFamily="34" charset="-128"/>
              </a:rPr>
              <a:t>DSC ChMC</a:t>
            </a:r>
          </a:p>
        </p:txBody>
      </p:sp>
      <p:sp>
        <p:nvSpPr>
          <p:cNvPr id="81" name="Triangle 123">
            <a:extLst>
              <a:ext uri="{FF2B5EF4-FFF2-40B4-BE49-F238E27FC236}">
                <a16:creationId xmlns:a16="http://schemas.microsoft.com/office/drawing/2014/main" xmlns="" id="{6F9210BC-760F-B640-8FBC-6D5BC3A96AFB}"/>
              </a:ext>
            </a:extLst>
          </p:cNvPr>
          <p:cNvSpPr/>
          <p:nvPr/>
        </p:nvSpPr>
        <p:spPr>
          <a:xfrm>
            <a:off x="4794936" y="365187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5" name="TextBox 94">
            <a:extLst>
              <a:ext uri="{FF2B5EF4-FFF2-40B4-BE49-F238E27FC236}">
                <a16:creationId xmlns:a16="http://schemas.microsoft.com/office/drawing/2014/main" xmlns="" id="{6ECF800B-C755-FD4C-8704-BB42D910CD1F}"/>
              </a:ext>
            </a:extLst>
          </p:cNvPr>
          <p:cNvSpPr txBox="1"/>
          <p:nvPr/>
        </p:nvSpPr>
        <p:spPr>
          <a:xfrm>
            <a:off x="4453217" y="3811217"/>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17/07 </a:t>
            </a:r>
            <a:r>
              <a:rPr lang="en-US" sz="600" dirty="0">
                <a:solidFill>
                  <a:srgbClr val="000000"/>
                </a:solidFill>
                <a:ea typeface="ＭＳ Ｐゴシック" pitchFamily="34" charset="-128"/>
              </a:rPr>
              <a:t>CoMC</a:t>
            </a:r>
          </a:p>
        </p:txBody>
      </p:sp>
      <p:sp>
        <p:nvSpPr>
          <p:cNvPr id="96" name="Triangle 123">
            <a:extLst>
              <a:ext uri="{FF2B5EF4-FFF2-40B4-BE49-F238E27FC236}">
                <a16:creationId xmlns:a16="http://schemas.microsoft.com/office/drawing/2014/main" xmlns="" id="{6F9210BC-760F-B640-8FBC-6D5BC3A96AFB}"/>
              </a:ext>
            </a:extLst>
          </p:cNvPr>
          <p:cNvSpPr/>
          <p:nvPr/>
        </p:nvSpPr>
        <p:spPr>
          <a:xfrm>
            <a:off x="5875056" y="365187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7" name="TextBox 96">
            <a:extLst>
              <a:ext uri="{FF2B5EF4-FFF2-40B4-BE49-F238E27FC236}">
                <a16:creationId xmlns:a16="http://schemas.microsoft.com/office/drawing/2014/main" xmlns="" id="{6ECF800B-C755-FD4C-8704-BB42D910CD1F}"/>
              </a:ext>
            </a:extLst>
          </p:cNvPr>
          <p:cNvSpPr txBox="1"/>
          <p:nvPr/>
        </p:nvSpPr>
        <p:spPr>
          <a:xfrm>
            <a:off x="5533337" y="3811217"/>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14/08 </a:t>
            </a:r>
            <a:r>
              <a:rPr lang="en-US" sz="600" dirty="0">
                <a:solidFill>
                  <a:srgbClr val="000000"/>
                </a:solidFill>
                <a:ea typeface="ＭＳ Ｐゴシック" pitchFamily="34" charset="-128"/>
              </a:rPr>
              <a:t>CoMC</a:t>
            </a:r>
          </a:p>
        </p:txBody>
      </p:sp>
      <p:sp>
        <p:nvSpPr>
          <p:cNvPr id="98" name="Triangle 123">
            <a:extLst>
              <a:ext uri="{FF2B5EF4-FFF2-40B4-BE49-F238E27FC236}">
                <a16:creationId xmlns:a16="http://schemas.microsoft.com/office/drawing/2014/main" xmlns="" id="{6F9210BC-760F-B640-8FBC-6D5BC3A96AFB}"/>
              </a:ext>
            </a:extLst>
          </p:cNvPr>
          <p:cNvSpPr/>
          <p:nvPr/>
        </p:nvSpPr>
        <p:spPr>
          <a:xfrm>
            <a:off x="7387224" y="365187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3" name="TextBox 102">
            <a:extLst>
              <a:ext uri="{FF2B5EF4-FFF2-40B4-BE49-F238E27FC236}">
                <a16:creationId xmlns:a16="http://schemas.microsoft.com/office/drawing/2014/main" xmlns="" id="{6ECF800B-C755-FD4C-8704-BB42D910CD1F}"/>
              </a:ext>
            </a:extLst>
          </p:cNvPr>
          <p:cNvSpPr txBox="1"/>
          <p:nvPr/>
        </p:nvSpPr>
        <p:spPr>
          <a:xfrm>
            <a:off x="7045505" y="3811217"/>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18/09 </a:t>
            </a:r>
            <a:r>
              <a:rPr lang="en-US" sz="600" dirty="0">
                <a:solidFill>
                  <a:srgbClr val="000000"/>
                </a:solidFill>
                <a:ea typeface="ＭＳ Ｐゴシック" pitchFamily="34" charset="-128"/>
              </a:rPr>
              <a:t>CoMC</a:t>
            </a:r>
          </a:p>
        </p:txBody>
      </p:sp>
      <p:sp>
        <p:nvSpPr>
          <p:cNvPr id="104" name="Triangle 123">
            <a:extLst>
              <a:ext uri="{FF2B5EF4-FFF2-40B4-BE49-F238E27FC236}">
                <a16:creationId xmlns:a16="http://schemas.microsoft.com/office/drawing/2014/main" xmlns="" id="{6F9210BC-760F-B640-8FBC-6D5BC3A96AFB}"/>
              </a:ext>
            </a:extLst>
          </p:cNvPr>
          <p:cNvSpPr/>
          <p:nvPr/>
        </p:nvSpPr>
        <p:spPr>
          <a:xfrm>
            <a:off x="5010960" y="408391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5" name="TextBox 104">
            <a:extLst>
              <a:ext uri="{FF2B5EF4-FFF2-40B4-BE49-F238E27FC236}">
                <a16:creationId xmlns:a16="http://schemas.microsoft.com/office/drawing/2014/main" xmlns="" id="{6ECF800B-C755-FD4C-8704-BB42D910CD1F}"/>
              </a:ext>
            </a:extLst>
          </p:cNvPr>
          <p:cNvSpPr txBox="1"/>
          <p:nvPr/>
        </p:nvSpPr>
        <p:spPr>
          <a:xfrm>
            <a:off x="4716016" y="4247684"/>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23/07 </a:t>
            </a:r>
            <a:r>
              <a:rPr lang="en-US" sz="600" dirty="0">
                <a:solidFill>
                  <a:srgbClr val="000000"/>
                </a:solidFill>
                <a:ea typeface="ＭＳ Ｐゴシック" pitchFamily="34" charset="-128"/>
              </a:rPr>
              <a:t>UIG WG</a:t>
            </a:r>
          </a:p>
        </p:txBody>
      </p:sp>
      <p:sp>
        <p:nvSpPr>
          <p:cNvPr id="106" name="Triangle 123">
            <a:extLst>
              <a:ext uri="{FF2B5EF4-FFF2-40B4-BE49-F238E27FC236}">
                <a16:creationId xmlns:a16="http://schemas.microsoft.com/office/drawing/2014/main" xmlns="" id="{6F9210BC-760F-B640-8FBC-6D5BC3A96AFB}"/>
              </a:ext>
            </a:extLst>
          </p:cNvPr>
          <p:cNvSpPr/>
          <p:nvPr/>
        </p:nvSpPr>
        <p:spPr>
          <a:xfrm>
            <a:off x="6235096" y="408391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7" name="TextBox 106">
            <a:extLst>
              <a:ext uri="{FF2B5EF4-FFF2-40B4-BE49-F238E27FC236}">
                <a16:creationId xmlns:a16="http://schemas.microsoft.com/office/drawing/2014/main" xmlns="" id="{6ECF800B-C755-FD4C-8704-BB42D910CD1F}"/>
              </a:ext>
            </a:extLst>
          </p:cNvPr>
          <p:cNvSpPr txBox="1"/>
          <p:nvPr/>
        </p:nvSpPr>
        <p:spPr>
          <a:xfrm>
            <a:off x="5940152" y="4247684"/>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20/08 </a:t>
            </a:r>
            <a:r>
              <a:rPr lang="en-US" sz="600" dirty="0">
                <a:solidFill>
                  <a:srgbClr val="000000"/>
                </a:solidFill>
                <a:ea typeface="ＭＳ Ｐゴシック" pitchFamily="34" charset="-128"/>
              </a:rPr>
              <a:t>UIG WG</a:t>
            </a:r>
          </a:p>
        </p:txBody>
      </p:sp>
      <p:sp>
        <p:nvSpPr>
          <p:cNvPr id="108" name="Triangle 123">
            <a:extLst>
              <a:ext uri="{FF2B5EF4-FFF2-40B4-BE49-F238E27FC236}">
                <a16:creationId xmlns:a16="http://schemas.microsoft.com/office/drawing/2014/main" xmlns="" id="{6F9210BC-760F-B640-8FBC-6D5BC3A96AFB}"/>
              </a:ext>
            </a:extLst>
          </p:cNvPr>
          <p:cNvSpPr/>
          <p:nvPr/>
        </p:nvSpPr>
        <p:spPr>
          <a:xfrm>
            <a:off x="7315216" y="408391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9" name="TextBox 108">
            <a:extLst>
              <a:ext uri="{FF2B5EF4-FFF2-40B4-BE49-F238E27FC236}">
                <a16:creationId xmlns:a16="http://schemas.microsoft.com/office/drawing/2014/main" xmlns="" id="{6ECF800B-C755-FD4C-8704-BB42D910CD1F}"/>
              </a:ext>
            </a:extLst>
          </p:cNvPr>
          <p:cNvSpPr txBox="1"/>
          <p:nvPr/>
        </p:nvSpPr>
        <p:spPr>
          <a:xfrm>
            <a:off x="7020272" y="4247684"/>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23/09 </a:t>
            </a:r>
            <a:r>
              <a:rPr lang="en-US" sz="600" dirty="0">
                <a:solidFill>
                  <a:srgbClr val="000000"/>
                </a:solidFill>
                <a:ea typeface="ＭＳ Ｐゴシック" pitchFamily="34" charset="-128"/>
              </a:rPr>
              <a:t>UIG WG</a:t>
            </a:r>
          </a:p>
        </p:txBody>
      </p:sp>
      <p:sp>
        <p:nvSpPr>
          <p:cNvPr id="64" name="TextBox 63">
            <a:extLst>
              <a:ext uri="{FF2B5EF4-FFF2-40B4-BE49-F238E27FC236}">
                <a16:creationId xmlns:a16="http://schemas.microsoft.com/office/drawing/2014/main" xmlns="" id="{8DE52843-4138-1442-9B64-C4E1D836BDAC}"/>
              </a:ext>
            </a:extLst>
          </p:cNvPr>
          <p:cNvSpPr txBox="1"/>
          <p:nvPr/>
        </p:nvSpPr>
        <p:spPr>
          <a:xfrm>
            <a:off x="2788393" y="156363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a:t>
            </a:r>
            <a:r>
              <a:rPr lang="en-US" sz="600" dirty="0" smtClean="0">
                <a:solidFill>
                  <a:srgbClr val="000000"/>
                </a:solidFill>
                <a:ea typeface="ＭＳ Ｐゴシック" pitchFamily="34" charset="-128"/>
              </a:rPr>
              <a:t>01/06/Exec </a:t>
            </a:r>
            <a:r>
              <a:rPr lang="en-US" sz="600" dirty="0">
                <a:solidFill>
                  <a:srgbClr val="000000"/>
                </a:solidFill>
                <a:ea typeface="ＭＳ Ｐゴシック" pitchFamily="34" charset="-128"/>
              </a:rPr>
              <a:t>Summary </a:t>
            </a:r>
          </a:p>
        </p:txBody>
      </p:sp>
      <p:sp>
        <p:nvSpPr>
          <p:cNvPr id="65" name="Diamond 64">
            <a:extLst>
              <a:ext uri="{FF2B5EF4-FFF2-40B4-BE49-F238E27FC236}">
                <a16:creationId xmlns:a16="http://schemas.microsoft.com/office/drawing/2014/main" xmlns="" id="{386EECE8-E9BF-8E4C-B2B2-6087159F6123}"/>
              </a:ext>
            </a:extLst>
          </p:cNvPr>
          <p:cNvSpPr/>
          <p:nvPr/>
        </p:nvSpPr>
        <p:spPr>
          <a:xfrm>
            <a:off x="2743242" y="179998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68" name="TextBox 67">
            <a:extLst>
              <a:ext uri="{FF2B5EF4-FFF2-40B4-BE49-F238E27FC236}">
                <a16:creationId xmlns:a16="http://schemas.microsoft.com/office/drawing/2014/main" xmlns="" id="{8DE52843-4138-1442-9B64-C4E1D836BDAC}"/>
              </a:ext>
            </a:extLst>
          </p:cNvPr>
          <p:cNvSpPr txBox="1"/>
          <p:nvPr/>
        </p:nvSpPr>
        <p:spPr>
          <a:xfrm>
            <a:off x="4228553" y="156363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a:t>
            </a:r>
            <a:r>
              <a:rPr lang="en-US" sz="600" dirty="0" smtClean="0">
                <a:solidFill>
                  <a:srgbClr val="000000"/>
                </a:solidFill>
                <a:ea typeface="ＭＳ Ｐゴシック" pitchFamily="34" charset="-128"/>
              </a:rPr>
              <a:t>01/07 </a:t>
            </a:r>
            <a:r>
              <a:rPr lang="en-US" sz="600" dirty="0">
                <a:solidFill>
                  <a:srgbClr val="000000"/>
                </a:solidFill>
                <a:ea typeface="ＭＳ Ｐゴシック" pitchFamily="34" charset="-128"/>
              </a:rPr>
              <a:t>Exec Summary </a:t>
            </a:r>
          </a:p>
        </p:txBody>
      </p:sp>
      <p:sp>
        <p:nvSpPr>
          <p:cNvPr id="69" name="Diamond 68">
            <a:extLst>
              <a:ext uri="{FF2B5EF4-FFF2-40B4-BE49-F238E27FC236}">
                <a16:creationId xmlns:a16="http://schemas.microsoft.com/office/drawing/2014/main" xmlns="" id="{386EECE8-E9BF-8E4C-B2B2-6087159F6123}"/>
              </a:ext>
            </a:extLst>
          </p:cNvPr>
          <p:cNvSpPr/>
          <p:nvPr/>
        </p:nvSpPr>
        <p:spPr>
          <a:xfrm>
            <a:off x="4183402" y="179998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93" name="TextBox 92">
            <a:extLst>
              <a:ext uri="{FF2B5EF4-FFF2-40B4-BE49-F238E27FC236}">
                <a16:creationId xmlns:a16="http://schemas.microsoft.com/office/drawing/2014/main" xmlns="" id="{8DE52843-4138-1442-9B64-C4E1D836BDAC}"/>
              </a:ext>
            </a:extLst>
          </p:cNvPr>
          <p:cNvSpPr txBox="1"/>
          <p:nvPr/>
        </p:nvSpPr>
        <p:spPr>
          <a:xfrm>
            <a:off x="5668713" y="156363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a:t>
            </a:r>
            <a:r>
              <a:rPr lang="en-US" sz="600" dirty="0" smtClean="0">
                <a:solidFill>
                  <a:srgbClr val="000000"/>
                </a:solidFill>
                <a:ea typeface="ＭＳ Ｐゴシック" pitchFamily="34" charset="-128"/>
              </a:rPr>
              <a:t>01/08 </a:t>
            </a:r>
            <a:r>
              <a:rPr lang="en-US" sz="600" dirty="0">
                <a:solidFill>
                  <a:srgbClr val="000000"/>
                </a:solidFill>
                <a:ea typeface="ＭＳ Ｐゴシック" pitchFamily="34" charset="-128"/>
              </a:rPr>
              <a:t>Exec Summary </a:t>
            </a:r>
          </a:p>
        </p:txBody>
      </p:sp>
      <p:sp>
        <p:nvSpPr>
          <p:cNvPr id="94" name="Diamond 93">
            <a:extLst>
              <a:ext uri="{FF2B5EF4-FFF2-40B4-BE49-F238E27FC236}">
                <a16:creationId xmlns:a16="http://schemas.microsoft.com/office/drawing/2014/main" xmlns="" id="{386EECE8-E9BF-8E4C-B2B2-6087159F6123}"/>
              </a:ext>
            </a:extLst>
          </p:cNvPr>
          <p:cNvSpPr/>
          <p:nvPr/>
        </p:nvSpPr>
        <p:spPr>
          <a:xfrm>
            <a:off x="5623562" y="179998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99" name="TextBox 98">
            <a:extLst>
              <a:ext uri="{FF2B5EF4-FFF2-40B4-BE49-F238E27FC236}">
                <a16:creationId xmlns:a16="http://schemas.microsoft.com/office/drawing/2014/main" xmlns="" id="{8DE52843-4138-1442-9B64-C4E1D836BDAC}"/>
              </a:ext>
            </a:extLst>
          </p:cNvPr>
          <p:cNvSpPr txBox="1"/>
          <p:nvPr/>
        </p:nvSpPr>
        <p:spPr>
          <a:xfrm>
            <a:off x="6820841" y="156363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a:t>
            </a:r>
            <a:r>
              <a:rPr lang="en-US" sz="600" dirty="0" smtClean="0">
                <a:solidFill>
                  <a:srgbClr val="000000"/>
                </a:solidFill>
                <a:ea typeface="ＭＳ Ｐゴシック" pitchFamily="34" charset="-128"/>
              </a:rPr>
              <a:t>02/09 </a:t>
            </a:r>
            <a:r>
              <a:rPr lang="en-US" sz="600" dirty="0">
                <a:solidFill>
                  <a:srgbClr val="000000"/>
                </a:solidFill>
                <a:ea typeface="ＭＳ Ｐゴシック" pitchFamily="34" charset="-128"/>
              </a:rPr>
              <a:t>Exec Summary </a:t>
            </a:r>
          </a:p>
        </p:txBody>
      </p:sp>
      <p:sp>
        <p:nvSpPr>
          <p:cNvPr id="100" name="Diamond 99">
            <a:extLst>
              <a:ext uri="{FF2B5EF4-FFF2-40B4-BE49-F238E27FC236}">
                <a16:creationId xmlns:a16="http://schemas.microsoft.com/office/drawing/2014/main" xmlns="" id="{386EECE8-E9BF-8E4C-B2B2-6087159F6123}"/>
              </a:ext>
            </a:extLst>
          </p:cNvPr>
          <p:cNvSpPr/>
          <p:nvPr/>
        </p:nvSpPr>
        <p:spPr>
          <a:xfrm>
            <a:off x="6775690" y="179998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cxnSp>
        <p:nvCxnSpPr>
          <p:cNvPr id="26" name="Straight Connector 25">
            <a:extLst>
              <a:ext uri="{FF2B5EF4-FFF2-40B4-BE49-F238E27FC236}">
                <a16:creationId xmlns:a16="http://schemas.microsoft.com/office/drawing/2014/main" xmlns="" id="{9E42E2F7-1B55-0246-A79F-66DE70F6DB26}"/>
              </a:ext>
            </a:extLst>
          </p:cNvPr>
          <p:cNvCxnSpPr>
            <a:cxnSpLocks/>
          </p:cNvCxnSpPr>
          <p:nvPr/>
        </p:nvCxnSpPr>
        <p:spPr>
          <a:xfrm>
            <a:off x="3059832" y="915566"/>
            <a:ext cx="0" cy="3744000"/>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a16="http://schemas.microsoft.com/office/drawing/2014/main" xmlns="" id="{8B803917-08C4-B347-AB2A-57446C6406BD}"/>
              </a:ext>
            </a:extLst>
          </p:cNvPr>
          <p:cNvSpPr/>
          <p:nvPr/>
        </p:nvSpPr>
        <p:spPr>
          <a:xfrm>
            <a:off x="2177414" y="4491542"/>
            <a:ext cx="5418921"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smtClean="0">
                <a:solidFill>
                  <a:srgbClr val="000000"/>
                </a:solidFill>
              </a:rPr>
              <a:t>Review/draft updates to UIG user guide ongoing</a:t>
            </a:r>
            <a:endParaRPr lang="en-US" sz="600" dirty="0">
              <a:solidFill>
                <a:srgbClr val="000000"/>
              </a:solidFill>
            </a:endParaRPr>
          </a:p>
        </p:txBody>
      </p:sp>
      <p:sp>
        <p:nvSpPr>
          <p:cNvPr id="102" name="TextBox 101">
            <a:extLst>
              <a:ext uri="{FF2B5EF4-FFF2-40B4-BE49-F238E27FC236}">
                <a16:creationId xmlns:a16="http://schemas.microsoft.com/office/drawing/2014/main" xmlns="" id="{8DE52843-4138-1442-9B64-C4E1D836BDAC}"/>
              </a:ext>
            </a:extLst>
          </p:cNvPr>
          <p:cNvSpPr txBox="1"/>
          <p:nvPr/>
        </p:nvSpPr>
        <p:spPr>
          <a:xfrm>
            <a:off x="7713495" y="4182291"/>
            <a:ext cx="631479" cy="405683"/>
          </a:xfrm>
          <a:prstGeom prst="rect">
            <a:avLst/>
          </a:prstGeom>
          <a:solidFill>
            <a:schemeClr val="accent3">
              <a:lumMod val="40000"/>
              <a:lumOff val="60000"/>
            </a:schemeClr>
          </a:solid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a:t>
            </a:r>
            <a:r>
              <a:rPr lang="en-US" sz="600" dirty="0" smtClean="0">
                <a:solidFill>
                  <a:srgbClr val="000000"/>
                </a:solidFill>
                <a:ea typeface="ＭＳ Ｐゴシック" pitchFamily="34" charset="-128"/>
              </a:rPr>
              <a:t>23/09 Publish UIG Investigation guide V.2 </a:t>
            </a:r>
            <a:endParaRPr lang="en-US" sz="600" dirty="0">
              <a:solidFill>
                <a:srgbClr val="000000"/>
              </a:solidFill>
              <a:ea typeface="ＭＳ Ｐゴシック" pitchFamily="34" charset="-128"/>
            </a:endParaRPr>
          </a:p>
        </p:txBody>
      </p:sp>
      <p:sp>
        <p:nvSpPr>
          <p:cNvPr id="110" name="Diamond 109">
            <a:extLst>
              <a:ext uri="{FF2B5EF4-FFF2-40B4-BE49-F238E27FC236}">
                <a16:creationId xmlns:a16="http://schemas.microsoft.com/office/drawing/2014/main" xmlns="" id="{386EECE8-E9BF-8E4C-B2B2-6087159F6123}"/>
              </a:ext>
            </a:extLst>
          </p:cNvPr>
          <p:cNvSpPr/>
          <p:nvPr/>
        </p:nvSpPr>
        <p:spPr>
          <a:xfrm>
            <a:off x="7668344" y="4608298"/>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11" name="Diamond 110">
            <a:extLst>
              <a:ext uri="{FF2B5EF4-FFF2-40B4-BE49-F238E27FC236}">
                <a16:creationId xmlns:a16="http://schemas.microsoft.com/office/drawing/2014/main" xmlns="" id="{386EECE8-E9BF-8E4C-B2B2-6087159F6123}"/>
              </a:ext>
            </a:extLst>
          </p:cNvPr>
          <p:cNvSpPr/>
          <p:nvPr/>
        </p:nvSpPr>
        <p:spPr>
          <a:xfrm>
            <a:off x="4067944" y="396022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12" name="TextBox 111">
            <a:extLst>
              <a:ext uri="{FF2B5EF4-FFF2-40B4-BE49-F238E27FC236}">
                <a16:creationId xmlns:a16="http://schemas.microsoft.com/office/drawing/2014/main" xmlns="" id="{8DE52843-4138-1442-9B64-C4E1D836BDAC}"/>
              </a:ext>
            </a:extLst>
          </p:cNvPr>
          <p:cNvSpPr txBox="1"/>
          <p:nvPr/>
        </p:nvSpPr>
        <p:spPr>
          <a:xfrm>
            <a:off x="4228553" y="3939902"/>
            <a:ext cx="631479" cy="313350"/>
          </a:xfrm>
          <a:prstGeom prst="rect">
            <a:avLst/>
          </a:prstGeom>
          <a:solidFill>
            <a:schemeClr val="accent3">
              <a:lumMod val="40000"/>
              <a:lumOff val="60000"/>
            </a:schemeClr>
          </a:solid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a:t>
            </a:r>
            <a:r>
              <a:rPr lang="en-US" sz="600" dirty="0" smtClean="0">
                <a:solidFill>
                  <a:srgbClr val="000000"/>
                </a:solidFill>
                <a:ea typeface="ＭＳ Ｐゴシック" pitchFamily="34" charset="-128"/>
              </a:rPr>
              <a:t>01/07 create close out activity plan</a:t>
            </a:r>
            <a:endParaRPr lang="en-US" sz="600" dirty="0">
              <a:solidFill>
                <a:srgbClr val="000000"/>
              </a:solidFill>
              <a:ea typeface="ＭＳ Ｐゴシック" pitchFamily="34" charset="-128"/>
            </a:endParaRPr>
          </a:p>
        </p:txBody>
      </p:sp>
    </p:spTree>
    <p:extLst>
      <p:ext uri="{BB962C8B-B14F-4D97-AF65-F5344CB8AC3E}">
        <p14:creationId xmlns:p14="http://schemas.microsoft.com/office/powerpoint/2010/main" val="11742164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478"/>
            <a:ext cx="8229600" cy="539940"/>
          </a:xfrm>
        </p:spPr>
        <p:txBody>
          <a:bodyPr>
            <a:normAutofit/>
          </a:bodyPr>
          <a:lstStyle/>
          <a:p>
            <a:r>
              <a:rPr lang="en-GB" dirty="0" smtClean="0"/>
              <a:t>Recommendations - where we are</a:t>
            </a:r>
            <a:endParaRPr lang="en-GB" dirty="0"/>
          </a:p>
        </p:txBody>
      </p:sp>
      <p:sp>
        <p:nvSpPr>
          <p:cNvPr id="6" name="TextBox 5"/>
          <p:cNvSpPr txBox="1"/>
          <p:nvPr/>
        </p:nvSpPr>
        <p:spPr>
          <a:xfrm>
            <a:off x="7691113" y="4587974"/>
            <a:ext cx="929752" cy="400110"/>
          </a:xfrm>
          <a:prstGeom prst="rect">
            <a:avLst/>
          </a:prstGeom>
          <a:noFill/>
        </p:spPr>
        <p:txBody>
          <a:bodyPr wrap="square" rtlCol="0">
            <a:spAutoFit/>
          </a:bodyPr>
          <a:lstStyle/>
          <a:p>
            <a:r>
              <a:rPr lang="en-GB" sz="1000" dirty="0">
                <a:solidFill>
                  <a:prstClr val="black"/>
                </a:solidFill>
              </a:rPr>
              <a:t>As at </a:t>
            </a:r>
            <a:r>
              <a:rPr lang="en-GB" sz="1000" dirty="0" smtClean="0">
                <a:solidFill>
                  <a:prstClr val="black"/>
                </a:solidFill>
              </a:rPr>
              <a:t>25/06/19</a:t>
            </a:r>
            <a:endParaRPr lang="en-GB" sz="1000" dirty="0">
              <a:solidFill>
                <a:prstClr val="black"/>
              </a:solidFill>
            </a:endParaRPr>
          </a:p>
        </p:txBody>
      </p:sp>
      <p:sp>
        <p:nvSpPr>
          <p:cNvPr id="7" name="TextBox 6"/>
          <p:cNvSpPr txBox="1"/>
          <p:nvPr/>
        </p:nvSpPr>
        <p:spPr>
          <a:xfrm>
            <a:off x="145864" y="4515967"/>
            <a:ext cx="7034553" cy="507831"/>
          </a:xfrm>
          <a:prstGeom prst="rect">
            <a:avLst/>
          </a:prstGeom>
          <a:noFill/>
        </p:spPr>
        <p:txBody>
          <a:bodyPr wrap="square" rtlCol="0">
            <a:spAutoFit/>
          </a:bodyPr>
          <a:lstStyle/>
          <a:p>
            <a:r>
              <a:rPr lang="en-GB" sz="900" dirty="0" smtClean="0"/>
              <a:t>All future reviews include non task force related changes that are pending, defects with planned resolution dates, other options which may be considered if engagement/PAC reporting does not deliver results. (PAC can look to deliver these when PAC reporting is updated).</a:t>
            </a:r>
            <a:endParaRPr lang="en-GB" sz="900" dirty="0"/>
          </a:p>
        </p:txBody>
      </p:sp>
      <p:grpSp>
        <p:nvGrpSpPr>
          <p:cNvPr id="3" name="Group 2">
            <a:extLst>
              <a:ext uri="{FF2B5EF4-FFF2-40B4-BE49-F238E27FC236}">
                <a16:creationId xmlns="" xmlns:a16="http://schemas.microsoft.com/office/drawing/2014/main" id="{7467D2BF-C3C4-4B2F-99D5-8A8DB7387B73}"/>
              </a:ext>
            </a:extLst>
          </p:cNvPr>
          <p:cNvGrpSpPr/>
          <p:nvPr/>
        </p:nvGrpSpPr>
        <p:grpSpPr>
          <a:xfrm>
            <a:off x="251520" y="1005459"/>
            <a:ext cx="8784976" cy="3343984"/>
            <a:chOff x="251520" y="1340611"/>
            <a:chExt cx="8784976" cy="4458645"/>
          </a:xfrm>
        </p:grpSpPr>
        <p:sp>
          <p:nvSpPr>
            <p:cNvPr id="60" name="Rectangle 7"/>
            <p:cNvSpPr/>
            <p:nvPr/>
          </p:nvSpPr>
          <p:spPr>
            <a:xfrm>
              <a:off x="6372200" y="4677110"/>
              <a:ext cx="735304" cy="54237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1 ongoing 3.2.5 option 3</a:t>
              </a:r>
            </a:p>
          </p:txBody>
        </p:sp>
        <p:sp>
          <p:nvSpPr>
            <p:cNvPr id="57" name="Down Arrow 8"/>
            <p:cNvSpPr/>
            <p:nvPr/>
          </p:nvSpPr>
          <p:spPr>
            <a:xfrm>
              <a:off x="6012160" y="1916832"/>
              <a:ext cx="732784" cy="672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0" name="Down Arrow 9"/>
            <p:cNvSpPr/>
            <p:nvPr/>
          </p:nvSpPr>
          <p:spPr>
            <a:xfrm>
              <a:off x="7020272" y="1916833"/>
              <a:ext cx="732784" cy="18722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4" name="Rectangle 10"/>
            <p:cNvSpPr/>
            <p:nvPr/>
          </p:nvSpPr>
          <p:spPr>
            <a:xfrm>
              <a:off x="4355976" y="2648914"/>
              <a:ext cx="1512168" cy="112812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50" dirty="0">
                  <a:solidFill>
                    <a:prstClr val="white"/>
                  </a:solidFill>
                </a:rPr>
                <a:t>3 lines MOD –  (3.2.1) = 3 MODS – 1 sponsored Total  0692), 2 sponsored British Gas 0690 &amp; 0691</a:t>
              </a:r>
            </a:p>
          </p:txBody>
        </p:sp>
        <p:sp>
          <p:nvSpPr>
            <p:cNvPr id="33" name="Down Arrow 11"/>
            <p:cNvSpPr/>
            <p:nvPr/>
          </p:nvSpPr>
          <p:spPr>
            <a:xfrm>
              <a:off x="726762" y="1964840"/>
              <a:ext cx="732784" cy="25273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5" name="Down Arrow 12"/>
            <p:cNvSpPr/>
            <p:nvPr/>
          </p:nvSpPr>
          <p:spPr>
            <a:xfrm>
              <a:off x="4703312" y="1916832"/>
              <a:ext cx="732784" cy="672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grpSp>
          <p:nvGrpSpPr>
            <p:cNvPr id="5" name="Group 13"/>
            <p:cNvGrpSpPr/>
            <p:nvPr/>
          </p:nvGrpSpPr>
          <p:grpSpPr>
            <a:xfrm>
              <a:off x="604910" y="4540618"/>
              <a:ext cx="4255122" cy="1258638"/>
              <a:chOff x="741970" y="2636912"/>
              <a:chExt cx="5265331" cy="1896211"/>
            </a:xfrm>
          </p:grpSpPr>
          <p:sp>
            <p:nvSpPr>
              <p:cNvPr id="22" name="Rectangle 72"/>
              <p:cNvSpPr/>
              <p:nvPr/>
            </p:nvSpPr>
            <p:spPr>
              <a:xfrm>
                <a:off x="741970" y="2636912"/>
                <a:ext cx="5265331" cy="672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26 Future review</a:t>
                </a:r>
              </a:p>
            </p:txBody>
          </p:sp>
          <p:sp>
            <p:nvSpPr>
              <p:cNvPr id="45" name="Rectangle 73"/>
              <p:cNvSpPr/>
              <p:nvPr/>
            </p:nvSpPr>
            <p:spPr>
              <a:xfrm>
                <a:off x="1373923" y="3909054"/>
                <a:ext cx="890249" cy="62406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prstClr val="white"/>
                    </a:solidFill>
                  </a:rPr>
                  <a:t>7 review  July</a:t>
                </a:r>
              </a:p>
            </p:txBody>
          </p:sp>
          <p:sp>
            <p:nvSpPr>
              <p:cNvPr id="46" name="Down Arrow 74"/>
              <p:cNvSpPr/>
              <p:nvPr/>
            </p:nvSpPr>
            <p:spPr>
              <a:xfrm>
                <a:off x="1373923" y="3308987"/>
                <a:ext cx="732784" cy="672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7" name="Rectangle 75"/>
              <p:cNvSpPr/>
              <p:nvPr/>
            </p:nvSpPr>
            <p:spPr>
              <a:xfrm>
                <a:off x="2532267" y="3909054"/>
                <a:ext cx="801931" cy="62406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prstClr val="white"/>
                    </a:solidFill>
                  </a:rPr>
                  <a:t>8 review August</a:t>
                </a:r>
              </a:p>
            </p:txBody>
          </p:sp>
          <p:sp>
            <p:nvSpPr>
              <p:cNvPr id="48" name="Down Arrow 76"/>
              <p:cNvSpPr/>
              <p:nvPr/>
            </p:nvSpPr>
            <p:spPr>
              <a:xfrm>
                <a:off x="2443164" y="3308987"/>
                <a:ext cx="732784" cy="672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grpSp>
        <p:sp>
          <p:nvSpPr>
            <p:cNvPr id="30" name="Rectangle 14"/>
            <p:cNvSpPr/>
            <p:nvPr/>
          </p:nvSpPr>
          <p:spPr>
            <a:xfrm>
              <a:off x="1331640" y="2648914"/>
              <a:ext cx="1266171" cy="134442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prstClr val="white"/>
                  </a:solidFill>
                </a:rPr>
                <a:t>2 lines PAC /Xoserve </a:t>
              </a:r>
            </a:p>
          </p:txBody>
        </p:sp>
        <p:sp>
          <p:nvSpPr>
            <p:cNvPr id="32" name="Down Arrow 15"/>
            <p:cNvSpPr/>
            <p:nvPr/>
          </p:nvSpPr>
          <p:spPr>
            <a:xfrm>
              <a:off x="1619668" y="1916832"/>
              <a:ext cx="732784" cy="672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8" name="Rectangle 16"/>
            <p:cNvSpPr/>
            <p:nvPr/>
          </p:nvSpPr>
          <p:spPr>
            <a:xfrm>
              <a:off x="2597811" y="2648914"/>
              <a:ext cx="878733" cy="91238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prstClr val="white"/>
                  </a:solidFill>
                </a:rPr>
                <a:t>4 lines MOD 0681 – EON</a:t>
              </a:r>
            </a:p>
          </p:txBody>
        </p:sp>
        <p:sp>
          <p:nvSpPr>
            <p:cNvPr id="39" name="Down Arrow 17"/>
            <p:cNvSpPr/>
            <p:nvPr/>
          </p:nvSpPr>
          <p:spPr>
            <a:xfrm>
              <a:off x="2627784" y="1916832"/>
              <a:ext cx="732784" cy="672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3" name="Rectangle 18"/>
            <p:cNvSpPr/>
            <p:nvPr/>
          </p:nvSpPr>
          <p:spPr>
            <a:xfrm>
              <a:off x="7760388" y="1989672"/>
              <a:ext cx="1276107" cy="276170"/>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47 CLOSED</a:t>
              </a:r>
            </a:p>
          </p:txBody>
        </p:sp>
        <p:sp>
          <p:nvSpPr>
            <p:cNvPr id="51" name="Rectangle 20"/>
            <p:cNvSpPr/>
            <p:nvPr/>
          </p:nvSpPr>
          <p:spPr>
            <a:xfrm>
              <a:off x="3476544" y="2648914"/>
              <a:ext cx="907372" cy="164623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prstClr val="white"/>
                  </a:solidFill>
                </a:rPr>
                <a:t>9 lines MOD – Scottish Power (12.2) = 1 MOD – sponsored 0693R</a:t>
              </a:r>
            </a:p>
          </p:txBody>
        </p:sp>
        <p:sp>
          <p:nvSpPr>
            <p:cNvPr id="52" name="Down Arrow 22"/>
            <p:cNvSpPr/>
            <p:nvPr/>
          </p:nvSpPr>
          <p:spPr>
            <a:xfrm>
              <a:off x="3563888" y="1916832"/>
              <a:ext cx="732784" cy="672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 name="Bent Arrow 24"/>
            <p:cNvSpPr/>
            <p:nvPr/>
          </p:nvSpPr>
          <p:spPr>
            <a:xfrm rot="5400000">
              <a:off x="7789377" y="1537556"/>
              <a:ext cx="519186" cy="28803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42" name="Rectangle 25"/>
            <p:cNvSpPr/>
            <p:nvPr/>
          </p:nvSpPr>
          <p:spPr>
            <a:xfrm>
              <a:off x="7760389" y="2280461"/>
              <a:ext cx="1276107" cy="27617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11 do nothing</a:t>
              </a:r>
            </a:p>
          </p:txBody>
        </p:sp>
        <p:sp>
          <p:nvSpPr>
            <p:cNvPr id="44" name="Rectangle 26"/>
            <p:cNvSpPr/>
            <p:nvPr/>
          </p:nvSpPr>
          <p:spPr>
            <a:xfrm>
              <a:off x="7760389" y="2571250"/>
              <a:ext cx="1276107" cy="27617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2 BAU</a:t>
              </a:r>
            </a:p>
          </p:txBody>
        </p:sp>
        <p:sp>
          <p:nvSpPr>
            <p:cNvPr id="49" name="Rectangle 27"/>
            <p:cNvSpPr/>
            <p:nvPr/>
          </p:nvSpPr>
          <p:spPr>
            <a:xfrm>
              <a:off x="7760389" y="2862039"/>
              <a:ext cx="1276107" cy="27617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prstClr val="white"/>
                  </a:solidFill>
                </a:rPr>
                <a:t>9 </a:t>
              </a:r>
              <a:r>
                <a:rPr lang="en-GB" sz="1200" dirty="0">
                  <a:solidFill>
                    <a:prstClr val="white"/>
                  </a:solidFill>
                </a:rPr>
                <a:t>completed</a:t>
              </a:r>
            </a:p>
          </p:txBody>
        </p:sp>
        <p:sp>
          <p:nvSpPr>
            <p:cNvPr id="50" name="Rectangle 28"/>
            <p:cNvSpPr/>
            <p:nvPr/>
          </p:nvSpPr>
          <p:spPr>
            <a:xfrm>
              <a:off x="7760389" y="3152829"/>
              <a:ext cx="1276107" cy="636211"/>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25 other options progressed</a:t>
              </a:r>
            </a:p>
          </p:txBody>
        </p:sp>
        <p:sp>
          <p:nvSpPr>
            <p:cNvPr id="64" name="Rectangle 30"/>
            <p:cNvSpPr/>
            <p:nvPr/>
          </p:nvSpPr>
          <p:spPr>
            <a:xfrm>
              <a:off x="2915816" y="5385021"/>
              <a:ext cx="648072" cy="414235"/>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prstClr val="white"/>
                  </a:solidFill>
                </a:rPr>
                <a:t>7 review November</a:t>
              </a:r>
            </a:p>
          </p:txBody>
        </p:sp>
        <p:sp>
          <p:nvSpPr>
            <p:cNvPr id="65" name="Down Arrow 35"/>
            <p:cNvSpPr/>
            <p:nvPr/>
          </p:nvSpPr>
          <p:spPr>
            <a:xfrm>
              <a:off x="2843808" y="4986718"/>
              <a:ext cx="592192" cy="4461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66" name="Rectangle 36"/>
            <p:cNvSpPr/>
            <p:nvPr/>
          </p:nvSpPr>
          <p:spPr>
            <a:xfrm>
              <a:off x="3742432" y="5385021"/>
              <a:ext cx="648072" cy="414235"/>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prstClr val="white"/>
                  </a:solidFill>
                </a:rPr>
                <a:t>4 review December</a:t>
              </a:r>
            </a:p>
          </p:txBody>
        </p:sp>
        <p:sp>
          <p:nvSpPr>
            <p:cNvPr id="67" name="Down Arrow 67"/>
            <p:cNvSpPr/>
            <p:nvPr/>
          </p:nvSpPr>
          <p:spPr>
            <a:xfrm>
              <a:off x="3670424" y="4986718"/>
              <a:ext cx="592192" cy="4461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62" name="Down Arrow 68"/>
            <p:cNvSpPr/>
            <p:nvPr/>
          </p:nvSpPr>
          <p:spPr>
            <a:xfrm>
              <a:off x="6444208" y="4288523"/>
              <a:ext cx="592192" cy="4461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0" name="Rectangle 69"/>
            <p:cNvSpPr/>
            <p:nvPr/>
          </p:nvSpPr>
          <p:spPr>
            <a:xfrm>
              <a:off x="251520" y="1340611"/>
              <a:ext cx="7645650" cy="6242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14 finding &amp; recommendations = 95 recommendation lines</a:t>
              </a:r>
            </a:p>
          </p:txBody>
        </p:sp>
        <p:sp>
          <p:nvSpPr>
            <p:cNvPr id="61" name="Rectangle 70"/>
            <p:cNvSpPr/>
            <p:nvPr/>
          </p:nvSpPr>
          <p:spPr>
            <a:xfrm>
              <a:off x="5868144" y="2648914"/>
              <a:ext cx="1078097" cy="91238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prstClr val="white"/>
                  </a:solidFill>
                </a:rPr>
                <a:t>3 lines Xoserve drafted MODs 3.2.5</a:t>
              </a:r>
            </a:p>
          </p:txBody>
        </p:sp>
        <p:sp>
          <p:nvSpPr>
            <p:cNvPr id="53" name="Rectangle 71"/>
            <p:cNvSpPr/>
            <p:nvPr/>
          </p:nvSpPr>
          <p:spPr>
            <a:xfrm>
              <a:off x="5292080" y="3861048"/>
              <a:ext cx="3308322" cy="446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1 In progress</a:t>
              </a:r>
            </a:p>
          </p:txBody>
        </p:sp>
      </p:grpSp>
    </p:spTree>
    <p:extLst>
      <p:ext uri="{BB962C8B-B14F-4D97-AF65-F5344CB8AC3E}">
        <p14:creationId xmlns:p14="http://schemas.microsoft.com/office/powerpoint/2010/main" val="2907849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 Of Task Force Funding</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750036"/>
            <a:ext cx="7992888" cy="413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1284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6E42A5-6BA8-4CB4-86E6-3427FFA41015}"/>
              </a:ext>
            </a:extLst>
          </p:cNvPr>
          <p:cNvSpPr>
            <a:spLocks noGrp="1"/>
          </p:cNvSpPr>
          <p:nvPr>
            <p:ph type="title"/>
          </p:nvPr>
        </p:nvSpPr>
        <p:spPr/>
        <p:txBody>
          <a:bodyPr/>
          <a:lstStyle/>
          <a:p>
            <a:r>
              <a:rPr lang="en-GB" dirty="0"/>
              <a:t>Task Force Next Analysis Steps</a:t>
            </a:r>
          </a:p>
        </p:txBody>
      </p:sp>
      <p:sp>
        <p:nvSpPr>
          <p:cNvPr id="3" name="Content Placeholder 2">
            <a:extLst>
              <a:ext uri="{FF2B5EF4-FFF2-40B4-BE49-F238E27FC236}">
                <a16:creationId xmlns="" xmlns:a16="http://schemas.microsoft.com/office/drawing/2014/main" id="{1A575C74-0D9F-4E19-AAB4-AAD659EE22A5}"/>
              </a:ext>
            </a:extLst>
          </p:cNvPr>
          <p:cNvSpPr>
            <a:spLocks noGrp="1"/>
          </p:cNvSpPr>
          <p:nvPr>
            <p:ph idx="1"/>
          </p:nvPr>
        </p:nvSpPr>
        <p:spPr>
          <a:xfrm>
            <a:off x="340246" y="753120"/>
            <a:ext cx="8464079" cy="3828777"/>
          </a:xfrm>
        </p:spPr>
        <p:txBody>
          <a:bodyPr vert="horz" lIns="91440" tIns="45720" rIns="91440" bIns="45720" rtlCol="0" anchor="t">
            <a:noAutofit/>
          </a:bodyPr>
          <a:lstStyle/>
          <a:p>
            <a:r>
              <a:rPr lang="en-GB" sz="1800" dirty="0"/>
              <a:t>Xoserve </a:t>
            </a:r>
            <a:r>
              <a:rPr lang="en-GB" sz="1800" dirty="0" smtClean="0"/>
              <a:t>will endeavour to produce </a:t>
            </a:r>
            <a:r>
              <a:rPr lang="en-GB" sz="1800" dirty="0"/>
              <a:t>a Machine Leaning Video to highlight the benefits, considerations and implementation challenges of using Machine Learning algorithms to allocate NDM Energy</a:t>
            </a:r>
          </a:p>
          <a:p>
            <a:r>
              <a:rPr lang="en-GB" sz="1800" dirty="0">
                <a:latin typeface="Arial"/>
                <a:cs typeface="Arial"/>
              </a:rPr>
              <a:t>We are </a:t>
            </a:r>
            <a:r>
              <a:rPr lang="en-GB" sz="1800" dirty="0" smtClean="0">
                <a:latin typeface="Arial"/>
                <a:cs typeface="Arial"/>
              </a:rPr>
              <a:t>working with our </a:t>
            </a:r>
            <a:r>
              <a:rPr lang="en-GB" sz="1800" dirty="0">
                <a:latin typeface="Arial"/>
                <a:cs typeface="Arial"/>
              </a:rPr>
              <a:t>Analytics </a:t>
            </a:r>
            <a:r>
              <a:rPr lang="en-GB" sz="1800" dirty="0" smtClean="0">
                <a:latin typeface="Arial"/>
                <a:cs typeface="Arial"/>
              </a:rPr>
              <a:t>Partner to complete:</a:t>
            </a:r>
            <a:endParaRPr lang="en-GB" sz="1800" dirty="0"/>
          </a:p>
          <a:p>
            <a:pPr lvl="1"/>
            <a:r>
              <a:rPr lang="en-GB" sz="1800" dirty="0">
                <a:latin typeface="Arial"/>
                <a:cs typeface="Arial"/>
              </a:rPr>
              <a:t>Rerunning the Neural Network performance comparison against the existing NDM algorithm for more recent Gas Days for EUC 01 only (propose 01/06/2018 – 31/05/2019).</a:t>
            </a:r>
          </a:p>
          <a:p>
            <a:pPr lvl="1"/>
            <a:r>
              <a:rPr lang="en-GB" sz="1800" dirty="0">
                <a:latin typeface="Arial"/>
                <a:cs typeface="Arial"/>
              </a:rPr>
              <a:t>Develop improved estimation models for EUCs 2-8 to demonstrate whether the ML benefit can be seen across the whole market.</a:t>
            </a:r>
          </a:p>
          <a:p>
            <a:pPr lvl="1"/>
            <a:r>
              <a:rPr lang="en-GB" sz="1800" dirty="0">
                <a:latin typeface="Arial"/>
                <a:cs typeface="Arial"/>
              </a:rPr>
              <a:t>Explore using the models and findings developed to date to look at building a UIG predictive model.</a:t>
            </a:r>
          </a:p>
          <a:p>
            <a:pPr lvl="1"/>
            <a:r>
              <a:rPr lang="en-GB" sz="1800" dirty="0">
                <a:latin typeface="Arial"/>
                <a:cs typeface="Arial"/>
              </a:rPr>
              <a:t>Continue modelling work, focussing on reducing modelled volatility further</a:t>
            </a:r>
            <a:r>
              <a:rPr lang="en-GB" sz="1800" dirty="0" smtClean="0">
                <a:latin typeface="Arial"/>
                <a:cs typeface="Arial"/>
              </a:rPr>
              <a:t>.</a:t>
            </a:r>
            <a:endParaRPr lang="en-GB" sz="1800" dirty="0">
              <a:latin typeface="Arial"/>
              <a:cs typeface="Arial"/>
            </a:endParaRPr>
          </a:p>
        </p:txBody>
      </p:sp>
    </p:spTree>
    <p:extLst>
      <p:ext uri="{BB962C8B-B14F-4D97-AF65-F5344CB8AC3E}">
        <p14:creationId xmlns:p14="http://schemas.microsoft.com/office/powerpoint/2010/main" val="131956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Force Next Steps</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a:bodyPr>
          <a:lstStyle/>
          <a:p>
            <a:r>
              <a:rPr lang="en-GB" sz="1800" dirty="0"/>
              <a:t>Use the UNC UIG Work Group as the mechanism to </a:t>
            </a:r>
            <a:r>
              <a:rPr lang="en-GB" sz="1800" b="1" dirty="0"/>
              <a:t>share progress </a:t>
            </a:r>
            <a:r>
              <a:rPr lang="en-GB" sz="1800" dirty="0"/>
              <a:t>on all recommendations where options residing with Xoserve.</a:t>
            </a:r>
          </a:p>
          <a:p>
            <a:r>
              <a:rPr lang="en-GB" sz="1800" dirty="0"/>
              <a:t>Provide updates to the “</a:t>
            </a:r>
            <a:r>
              <a:rPr lang="en-GB" sz="1800" b="1" dirty="0"/>
              <a:t>Recommendation Tracker</a:t>
            </a:r>
            <a:r>
              <a:rPr lang="en-GB" sz="1800" dirty="0"/>
              <a:t>” in line with UNC UIG Work Group timescales.</a:t>
            </a:r>
          </a:p>
          <a:p>
            <a:r>
              <a:rPr lang="en-GB" sz="1800" b="1" dirty="0"/>
              <a:t>Continue analysis </a:t>
            </a:r>
            <a:r>
              <a:rPr lang="en-GB" sz="1800" dirty="0"/>
              <a:t>on </a:t>
            </a:r>
            <a:r>
              <a:rPr lang="en-GB" sz="1800" dirty="0" smtClean="0"/>
              <a:t>existing investigation lines, identify any </a:t>
            </a:r>
            <a:r>
              <a:rPr lang="en-GB" sz="1800" b="1" dirty="0" smtClean="0"/>
              <a:t>new</a:t>
            </a:r>
            <a:r>
              <a:rPr lang="en-GB" sz="1800" dirty="0" smtClean="0"/>
              <a:t> investigation lines </a:t>
            </a:r>
            <a:r>
              <a:rPr lang="en-GB" sz="1800" dirty="0"/>
              <a:t>&amp; publish investigation tracker updates </a:t>
            </a:r>
            <a:r>
              <a:rPr lang="en-GB" sz="1800" dirty="0" smtClean="0"/>
              <a:t>as required.</a:t>
            </a:r>
            <a:endParaRPr lang="en-GB" sz="1800" dirty="0"/>
          </a:p>
          <a:p>
            <a:r>
              <a:rPr lang="en-GB" sz="1800" b="1" dirty="0"/>
              <a:t>Publish any new findings/recommendations </a:t>
            </a:r>
            <a:r>
              <a:rPr lang="en-GB" sz="1800" dirty="0"/>
              <a:t>drawn from investigation lines which are currently “work in progress” when completed.</a:t>
            </a:r>
          </a:p>
          <a:p>
            <a:r>
              <a:rPr lang="en-GB" sz="1800" b="1" dirty="0" smtClean="0"/>
              <a:t>Supporting </a:t>
            </a:r>
            <a:r>
              <a:rPr lang="en-GB" sz="1800" b="1" dirty="0"/>
              <a:t>MOD development </a:t>
            </a:r>
            <a:r>
              <a:rPr lang="en-GB" sz="1800" dirty="0" smtClean="0"/>
              <a:t>to </a:t>
            </a:r>
            <a:r>
              <a:rPr lang="en-GB" sz="1800" dirty="0"/>
              <a:t>progress </a:t>
            </a:r>
            <a:r>
              <a:rPr lang="en-GB" sz="1800" dirty="0" smtClean="0"/>
              <a:t>all live and draft modifications.</a:t>
            </a:r>
          </a:p>
          <a:p>
            <a:r>
              <a:rPr lang="en-GB" sz="1800" b="1" dirty="0" smtClean="0"/>
              <a:t>Complete</a:t>
            </a:r>
            <a:r>
              <a:rPr lang="en-GB" sz="1800" dirty="0" smtClean="0"/>
              <a:t> complex machine learning next steps with Analytics partner &amp; share outputs with the Industry.</a:t>
            </a:r>
            <a:endParaRPr lang="en-GB" sz="1800" dirty="0"/>
          </a:p>
        </p:txBody>
      </p:sp>
    </p:spTree>
    <p:extLst>
      <p:ext uri="{BB962C8B-B14F-4D97-AF65-F5344CB8AC3E}">
        <p14:creationId xmlns:p14="http://schemas.microsoft.com/office/powerpoint/2010/main" val="24646779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10" ma:contentTypeDescription="Create a new document." ma:contentTypeScope="" ma:versionID="ff4a265c5312bb5ac9b6a6dde5a5a865">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54a99f3b233113e750cad3d07ae3ea5a"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5844fa40-a696-4ac9-bd38-c0330d295109"/>
    <ds:schemaRef ds:uri="http://schemas.microsoft.com/office/infopath/2007/PartnerControls"/>
    <ds:schemaRef ds:uri="http://purl.org/dc/elements/1.1/"/>
    <ds:schemaRef ds:uri="http://schemas.microsoft.com/office/2006/documentManagement/types"/>
    <ds:schemaRef ds:uri="http://purl.org/dc/dcmitype/"/>
    <ds:schemaRef ds:uri="http://www.w3.org/XML/1998/namespace"/>
    <ds:schemaRef ds:uri="http://schemas.microsoft.com/office/2006/metadata/properties"/>
    <ds:schemaRef ds:uri="http://purl.org/dc/terms/"/>
    <ds:schemaRef ds:uri="http://schemas.openxmlformats.org/package/2006/metadata/core-properties"/>
    <ds:schemaRef ds:uri="c78a4dae-5fc0-4ed3-ad80-da51122ab114"/>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4C1E7C43-5E78-4FC8-A67E-94733C422D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4fa40-a696-4ac9-bd38-c0330d295109"/>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33209</TotalTime>
  <Words>1132</Words>
  <Application>Microsoft Office PowerPoint</Application>
  <PresentationFormat>On-screen Show (16:9)</PresentationFormat>
  <Paragraphs>228</Paragraphs>
  <Slides>8</Slides>
  <Notes>8</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Office Theme</vt:lpstr>
      <vt:lpstr>xoserve templates</vt:lpstr>
      <vt:lpstr>UIG Task Force Progress Report</vt:lpstr>
      <vt:lpstr>Background</vt:lpstr>
      <vt:lpstr>UIG Task Force: Dashboard</vt:lpstr>
      <vt:lpstr>Plan on Page new</vt:lpstr>
      <vt:lpstr>Recommendations - where we are</vt:lpstr>
      <vt:lpstr>Overview Of Task Force Funding</vt:lpstr>
      <vt:lpstr>Task Force Next Analysis Steps</vt:lpstr>
      <vt:lpstr>Task Force Next Steps</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181</cp:revision>
  <cp:lastPrinted>2019-05-29T09:00:49Z</cp:lastPrinted>
  <dcterms:created xsi:type="dcterms:W3CDTF">2018-09-02T17:12:15Z</dcterms:created>
  <dcterms:modified xsi:type="dcterms:W3CDTF">2019-07-08T08:05:05Z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-856652783</vt:i4>
  </property>
  <property fmtid="{D5CDD505-2E9C-101B-9397-08002B2CF9AE}" pid="3" name="_NewReviewCycle">
    <vt:lpwstr/>
  </property>
  <property fmtid="{D5CDD505-2E9C-101B-9397-08002B2CF9AE}" pid="4" name="_EmailSubject">
    <vt:lpwstr>Agenda Item 4.4 UIG Update - CoMC 17th July 2019</vt:lpwstr>
  </property>
  <property fmtid="{D5CDD505-2E9C-101B-9397-08002B2CF9AE}" pid="5" name="_AuthorEmail">
    <vt:lpwstr>Angela.Clarke@xoserve.com</vt:lpwstr>
  </property>
  <property fmtid="{D5CDD505-2E9C-101B-9397-08002B2CF9AE}" pid="6" name="_AuthorEmailDisplayName">
    <vt:lpwstr>Clarke, Angela</vt:lpwstr>
  </property>
  <property fmtid="{D5CDD505-2E9C-101B-9397-08002B2CF9AE}" pid="7" name="_PreviousAdHocReviewCycleID">
    <vt:i4>1438235381</vt:i4>
  </property>
  <property fmtid="{D5CDD505-2E9C-101B-9397-08002B2CF9AE}" pid="8" name="ContentTypeId">
    <vt:lpwstr>0x0101002A9D4E94D94ABB48A35A572EF9A60258</vt:lpwstr>
  </property>
</Properties>
</file>