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2"/>
  </p:notesMasterIdLst>
  <p:sldIdLst>
    <p:sldId id="872" r:id="rId10"/>
    <p:sldId id="875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F5FD"/>
    <a:srgbClr val="E8EAF1"/>
    <a:srgbClr val="CED1E1"/>
    <a:srgbClr val="40D1F5"/>
    <a:srgbClr val="FFFFFF"/>
    <a:srgbClr val="B1D6E8"/>
    <a:srgbClr val="84B8DA"/>
    <a:srgbClr val="9C4877"/>
    <a:srgbClr val="2B80B1"/>
    <a:srgbClr val="9CC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88" autoAdjust="0"/>
    <p:restoredTop sz="94660"/>
  </p:normalViewPr>
  <p:slideViewPr>
    <p:cSldViewPr>
      <p:cViewPr>
        <p:scale>
          <a:sx n="100" d="100"/>
          <a:sy n="100" d="100"/>
        </p:scale>
        <p:origin x="-14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02/07/2019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 smtClean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2545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 smtClean="0"/>
              <a:t>XRN 4927 – MiR Drop 4 </a:t>
            </a:r>
            <a:r>
              <a:rPr lang="en-GB" dirty="0"/>
              <a:t>-  Status Update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EEDE4AA0-BEE7-40EF-ADC2-D1B3EAA1B345}"/>
              </a:ext>
            </a:extLst>
          </p:cNvPr>
          <p:cNvGrpSpPr/>
          <p:nvPr/>
        </p:nvGrpSpPr>
        <p:grpSpPr>
          <a:xfrm>
            <a:off x="44401" y="1059582"/>
            <a:ext cx="8594612" cy="3025637"/>
            <a:chOff x="-31433" y="654304"/>
            <a:chExt cx="8017423" cy="2908754"/>
          </a:xfrm>
        </p:grpSpPr>
        <p:graphicFrame>
          <p:nvGraphicFramePr>
            <p:cNvPr id="4" name="Content Placeholder 3">
              <a:extLst>
                <a:ext uri="{FF2B5EF4-FFF2-40B4-BE49-F238E27FC236}">
                  <a16:creationId xmlns:a16="http://schemas.microsoft.com/office/drawing/2014/main" xmlns="" id="{60E62DC6-3EBE-4901-B700-870330337CD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411517263"/>
                </p:ext>
              </p:extLst>
            </p:nvPr>
          </p:nvGraphicFramePr>
          <p:xfrm>
            <a:off x="-31433" y="654304"/>
            <a:ext cx="8017423" cy="2908754"/>
          </p:xfrm>
          <a:graphic>
            <a:graphicData uri="http://schemas.openxmlformats.org/drawingml/2006/table">
              <a:tbl>
                <a:tblPr firstRow="1" bandRow="1"/>
                <a:tblGrid>
                  <a:gridCol w="1210676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1881159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1840713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1872208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1789856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</a:tblGrid>
                <a:tr h="370532">
                  <a:tc rowSpan="2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kern="1200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1/07/19</a:t>
                        </a:r>
                        <a:endParaRPr lang="en-GB" sz="1050" kern="120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algn="ctr"/>
                        <a:r>
                          <a:rPr lang="en-GB" sz="1050" b="1" i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Overall</a:t>
                        </a:r>
                        <a:r>
                          <a:rPr lang="en-GB" sz="105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Project RAG Status</a:t>
                        </a:r>
                        <a:r>
                          <a:rPr lang="en-GB" sz="1000" b="1" i="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: </a:t>
                        </a:r>
                        <a:endParaRPr lang="en-GB" sz="100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8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18" marB="45718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sz="1600" dirty="0">
                          <a:solidFill>
                            <a:schemeClr val="tx1"/>
                          </a:solidFill>
                        </a:endParaRPr>
                      </a:p>
                    </a:txBody>
                    <a:tcPr marL="91435" marR="91435" marT="45724" marB="45724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2">
                          <a:lumMod val="40000"/>
                          <a:lumOff val="60000"/>
                        </a:schemeClr>
                      </a:solidFill>
                    </a:tcPr>
                  </a:tc>
                  <a:tc hMerge="1">
                    <a:txBody>
                      <a:bodyPr/>
                      <a:lstStyle>
                        <a:lvl1pPr marL="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b="1" kern="1200">
                            <a:solidFill>
                              <a:schemeClr val="lt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endParaRPr lang="en-GB" sz="900" dirty="0">
                          <a:solidFill>
                            <a:schemeClr val="tx1"/>
                          </a:solidFill>
                          <a:latin typeface="+mn-lt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  <a:tr h="324477">
                  <a:tc vMerge="1">
                    <a:txBody>
                      <a:bodyPr/>
                      <a:lstStyle/>
                      <a:p>
                        <a:pPr algn="ctr"/>
                        <a:endParaRPr lang="en-GB" sz="1800" dirty="0"/>
                      </a:p>
                    </a:txBody>
                    <a:tcPr marL="91426" marR="91426" marT="45682" marB="45682"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solidFill>
                        <a:schemeClr val="bg1"/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Schedule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Calibri Light" panose="020F030202020403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1"/>
                    </a:ext>
                  </a:extLst>
                </a:tr>
                <a:tr h="350430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RAG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Status</a:t>
                        </a:r>
                        <a:endPara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endParaRPr lang="en-GB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algn="ctr" defTabSz="457200" rtl="0" eaLnBrk="1" latinLnBrk="0" hangingPunct="1"/>
                        <a:endParaRPr lang="en-GB" sz="9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 marL="68570" marR="68570" marT="34262" marB="34262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2"/>
                    </a:ext>
                  </a:extLst>
                </a:tr>
                <a:tr h="216494">
                  <a:tc gridSpan="5"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Status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 Justification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algn="ctr"/>
                        <a:endParaRPr lang="en-GB" dirty="0"/>
                      </a:p>
                    </a:txBody>
                    <a:tcPr>
                      <a:solidFill>
                        <a:srgbClr val="FFC000"/>
                      </a:solidFill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pPr marL="0" algn="ctr" defTabSz="457200" rtl="0" eaLnBrk="1" latinLnBrk="0" hangingPunct="1"/>
                        <a:endPara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endParaRPr>
                      </a:p>
                    </a:txBody>
                    <a:tcPr>
                      <a:solidFill>
                        <a:srgbClr val="92D050"/>
                      </a:solidFill>
                    </a:tcPr>
                  </a:tc>
                  <a:extLst>
                    <a:ext uri="{0D108BD9-81ED-4DB2-BD59-A6C34878D82A}">
                      <a16:rowId xmlns:a16="http://schemas.microsoft.com/office/drawing/2014/main" xmlns="" val="10003"/>
                    </a:ext>
                  </a:extLst>
                </a:tr>
                <a:tr h="742241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marL="0" marR="0" indent="0" algn="ctr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Tx/>
                          <a:buNone/>
                          <a:tabLst/>
                          <a:defRPr/>
                        </a:pPr>
                        <a:r>
                          <a:rPr lang="en-GB" sz="1050" b="1" kern="1200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ea typeface="+mn-ea"/>
                            <a:cs typeface="Arial" panose="020B0604020202020204" pitchFamily="34" charset="0"/>
                          </a:rPr>
                          <a:t>Schedule</a:t>
                        </a:r>
                      </a:p>
                      <a:p>
                        <a:pPr algn="ctr"/>
                        <a:endPara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System Testing Assurance 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– System Testing has completed successfully and to plan for all 3 changes</a:t>
                        </a:r>
                      </a:p>
                      <a:p>
                        <a:pPr marL="171450" marR="0" lvl="0" indent="-171450" algn="l" defTabSz="914400" rtl="0" eaLnBrk="1" fontAlgn="auto" latinLnBrk="0" hangingPunct="1">
                          <a:lnSpc>
                            <a:spcPct val="100000"/>
                          </a:lnSpc>
                          <a:spcBef>
                            <a:spcPts val="0"/>
                          </a:spcBef>
                          <a:spcAft>
                            <a:spcPts val="0"/>
                          </a:spcAft>
                          <a:buClrTx/>
                          <a:buSzTx/>
                          <a:buFont typeface="Arial" panose="020B0604020202020204" pitchFamily="34" charset="0"/>
                          <a:buChar char="•"/>
                          <a:tabLst/>
                          <a:defRPr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Code Merge 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– Code Merge to </a:t>
                        </a:r>
                        <a:r>
                          <a:rPr kumimoji="0" lang="en-GB" sz="1050" b="0" i="0" u="none" strike="noStrike" kern="1200" cap="none" normalizeH="0" baseline="0" dirty="0" err="1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Preprod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has completed successfully </a:t>
                        </a:r>
                      </a:p>
                      <a:p>
                        <a:pPr marL="171450" lvl="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Regression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</a:t>
                        </a:r>
                        <a:r>
                          <a:rPr kumimoji="0" lang="en-GB" sz="1050" b="1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Testing</a:t>
                        </a: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 – Regression Testing to start w/c 1/7/19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5"/>
                    </a:ext>
                  </a:extLst>
                </a:tr>
                <a:tr h="392305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 smtClean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Risks </a:t>
                        </a:r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and Issues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Environment  availability continues to be a risk as several projects are sharing environments through out delivery and test, implementation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6"/>
                    </a:ext>
                  </a:extLst>
                </a:tr>
                <a:tr h="227378">
                  <a:tc>
                    <a:txBody>
                      <a:bodyPr/>
                      <a:lstStyle>
                        <a:lvl1pPr marL="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1pPr>
                        <a:lvl2pPr marL="457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2pPr>
                        <a:lvl3pPr marL="914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3pPr>
                        <a:lvl4pPr marL="1371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4pPr>
                        <a:lvl5pPr marL="18288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5pPr>
                        <a:lvl6pPr marL="22860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6pPr>
                        <a:lvl7pPr marL="27432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7pPr>
                        <a:lvl8pPr marL="32004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8pPr>
                        <a:lvl9pPr marL="3657600" algn="l" defTabSz="914400" rtl="0" eaLnBrk="1" latinLnBrk="0" hangingPunct="1">
                          <a:defRPr sz="1800" kern="1200">
                            <a:solidFill>
                              <a:schemeClr val="dk1"/>
                            </a:solidFill>
                            <a:latin typeface="Calibri"/>
                          </a:defRPr>
                        </a:lvl9pPr>
                      </a:lstStyle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Cost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indent="-171450">
                          <a:buFont typeface="Arial" panose="020B0604020202020204" pitchFamily="34" charset="0"/>
                          <a:buChar char="•"/>
                        </a:pPr>
                        <a:r>
                          <a:rPr kumimoji="0" lang="en-GB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All costs tracked to budget</a:t>
                        </a:r>
                        <a:endParaRPr kumimoji="0" lang="en-GB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7"/>
                    </a:ext>
                  </a:extLst>
                </a:tr>
                <a:tr h="284222">
                  <a:tc>
                    <a:txBody>
                      <a:bodyPr/>
                      <a:lstStyle/>
                      <a:p>
                        <a:pPr algn="ctr"/>
                        <a:r>
                          <a:rPr lang="en-GB" sz="1050" b="1" baseline="0" dirty="0">
                            <a:solidFill>
                              <a:schemeClr val="bg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a:t>Resources</a:t>
                        </a: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solidFill>
                        <a:schemeClr val="accent1">
                          <a:lumMod val="75000"/>
                        </a:schemeClr>
                      </a:solidFill>
                    </a:tcPr>
                  </a:tc>
                  <a:tc gridSpan="4">
                    <a:txBody>
                      <a:bodyPr/>
                      <a:lstStyle/>
                      <a:p>
                        <a:pPr marL="171450" marR="0" lvl="0" indent="-171450" algn="l" defTabSz="914400" rtl="0" eaLnBrk="1" fontAlgn="base" latinLnBrk="0" hangingPunct="1">
                          <a:lnSpc>
                            <a:spcPct val="100000"/>
                          </a:lnSpc>
                          <a:spcBef>
                            <a:spcPct val="0"/>
                          </a:spcBef>
                          <a:spcAft>
                            <a:spcPct val="0"/>
                          </a:spcAft>
                          <a:buClrTx/>
                          <a:buSzTx/>
                          <a:buFont typeface="Arial" pitchFamily="34" charset="0"/>
                          <a:buChar char="•"/>
                          <a:tabLst/>
                          <a:defRPr/>
                        </a:pPr>
                        <a:r>
                          <a:rPr kumimoji="0" lang="en-US" sz="1050" b="0" i="0" u="none" strike="noStrike" kern="1200" cap="none" normalizeH="0" baseline="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Verdana" pitchFamily="34" charset="0"/>
                            <a:cs typeface="Arial" panose="020B0604020202020204" pitchFamily="34" charset="0"/>
                          </a:rPr>
                          <a:t>There is an ongoing risk that SME’s will not be available when required, this is being closely monitored, currently there has been no issues</a:t>
                        </a:r>
                        <a:endPara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endParaRPr>
                      </a:p>
                    </a:txBody>
                    <a:tcPr marL="68570" marR="68570" marT="34262" marB="34262" anchor="ctr">
                      <a:lnL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ysClr val="windowText" lastClr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tc hMerge="1">
                    <a:txBody>
                      <a:bodyPr/>
                      <a:lstStyle/>
                      <a:p>
                        <a:endParaRPr lang="en-GB"/>
                      </a:p>
                    </a:txBody>
                    <a:tcPr/>
                  </a:tc>
                  <a:extLst>
                    <a:ext uri="{0D108BD9-81ED-4DB2-BD59-A6C34878D82A}">
                      <a16:rowId xmlns:a16="http://schemas.microsoft.com/office/drawing/2014/main" xmlns="" val="10008"/>
                    </a:ext>
                  </a:extLst>
                </a:tr>
              </a:tbl>
            </a:graphicData>
          </a:graphic>
        </p:graphicFrame>
        <p:sp>
          <p:nvSpPr>
            <p:cNvPr id="8" name="Oval 7">
              <a:extLst>
                <a:ext uri="{FF2B5EF4-FFF2-40B4-BE49-F238E27FC236}">
                  <a16:creationId xmlns:a16="http://schemas.microsoft.com/office/drawing/2014/main" xmlns="" id="{0932F9EA-D945-459F-8F00-091B3CFCAABE}"/>
                </a:ext>
              </a:extLst>
            </p:cNvPr>
            <p:cNvSpPr/>
            <p:nvPr/>
          </p:nvSpPr>
          <p:spPr>
            <a:xfrm>
              <a:off x="7258266" y="1403571"/>
              <a:ext cx="204194" cy="2131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xmlns="" id="{1CD340F4-EC05-45B9-AB26-20BECCEF8858}"/>
                </a:ext>
              </a:extLst>
            </p:cNvPr>
            <p:cNvSpPr/>
            <p:nvPr/>
          </p:nvSpPr>
          <p:spPr>
            <a:xfrm>
              <a:off x="5606599" y="817130"/>
              <a:ext cx="196885" cy="19034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A0F57896-72F6-46F0-8DCF-1B43A706D61C}"/>
              </a:ext>
            </a:extLst>
          </p:cNvPr>
          <p:cNvSpPr/>
          <p:nvPr/>
        </p:nvSpPr>
        <p:spPr>
          <a:xfrm>
            <a:off x="5987072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07D341B2-AF9B-4E48-A146-835712CA3A8C}"/>
              </a:ext>
            </a:extLst>
          </p:cNvPr>
          <p:cNvSpPr/>
          <p:nvPr/>
        </p:nvSpPr>
        <p:spPr>
          <a:xfrm>
            <a:off x="4126217" y="182201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B354495D-E22F-4490-B63B-9C96EEB69125}"/>
              </a:ext>
            </a:extLst>
          </p:cNvPr>
          <p:cNvSpPr/>
          <p:nvPr/>
        </p:nvSpPr>
        <p:spPr>
          <a:xfrm>
            <a:off x="2265362" y="1838957"/>
            <a:ext cx="215490" cy="214282"/>
          </a:xfrm>
          <a:prstGeom prst="ellipse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45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Potential Minor Release Drop 4 Timeline &amp; Scope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53752" y="843558"/>
            <a:ext cx="90364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>
                <a:solidFill>
                  <a:schemeClr val="tx2"/>
                </a:solidFill>
              </a:rPr>
              <a:t>Minor </a:t>
            </a:r>
            <a:r>
              <a:rPr lang="en-GB" sz="1200" b="1" dirty="0" smtClean="0">
                <a:solidFill>
                  <a:schemeClr val="tx2"/>
                </a:solidFill>
              </a:rPr>
              <a:t>Release Drop 4 </a:t>
            </a:r>
            <a:r>
              <a:rPr lang="en-GB" sz="1200" b="1" dirty="0">
                <a:solidFill>
                  <a:schemeClr val="tx2"/>
                </a:solidFill>
              </a:rPr>
              <a:t>Key Milestone Dates</a:t>
            </a:r>
            <a:r>
              <a:rPr lang="en-GB" sz="1200" b="1" dirty="0" smtClean="0">
                <a:solidFill>
                  <a:schemeClr val="tx2"/>
                </a:solidFill>
              </a:rPr>
              <a:t>:</a:t>
            </a:r>
          </a:p>
          <a:p>
            <a:endParaRPr lang="en-GB" sz="1200" b="1" dirty="0" smtClean="0">
              <a:solidFill>
                <a:schemeClr val="tx2"/>
              </a:solidFill>
            </a:endParaRPr>
          </a:p>
          <a:p>
            <a:r>
              <a:rPr lang="en-GB" sz="1200" b="1" dirty="0" smtClean="0">
                <a:solidFill>
                  <a:schemeClr val="tx2"/>
                </a:solidFill>
              </a:rPr>
              <a:t>Initiation – 3/5/19	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Design – 10/5/19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Build  - 7/6/19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Test – 19/7/19 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Implementation – 27/7/19</a:t>
            </a:r>
          </a:p>
          <a:p>
            <a:r>
              <a:rPr lang="en-GB" sz="1200" b="1" dirty="0" smtClean="0">
                <a:solidFill>
                  <a:schemeClr val="tx2"/>
                </a:solidFill>
              </a:rPr>
              <a:t>Closedown – 9/8/19</a:t>
            </a:r>
          </a:p>
          <a:p>
            <a:endParaRPr lang="en-GB" sz="1200" b="1" dirty="0" smtClean="0">
              <a:solidFill>
                <a:schemeClr val="tx2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>
              <a:solidFill>
                <a:schemeClr val="tx2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843808" y="3435846"/>
            <a:ext cx="66783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Design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3508989" y="3435846"/>
            <a:ext cx="702970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Build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211959" y="3435846"/>
            <a:ext cx="30779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ST &amp; Assurance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4503743" y="3435846"/>
            <a:ext cx="288032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CM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4790039" y="3435846"/>
            <a:ext cx="449796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PT / RT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5230961" y="3435846"/>
            <a:ext cx="224898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IMP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5455859" y="3435846"/>
            <a:ext cx="356145" cy="334912"/>
          </a:xfrm>
          <a:prstGeom prst="rect">
            <a:avLst/>
          </a:prstGeom>
          <a:solidFill>
            <a:srgbClr val="7030A0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b="1" dirty="0" smtClean="0">
                <a:solidFill>
                  <a:schemeClr val="bg1"/>
                </a:solidFill>
              </a:rPr>
              <a:t>PIS</a:t>
            </a:r>
            <a:endParaRPr lang="en-GB" sz="700" b="1" dirty="0">
              <a:solidFill>
                <a:schemeClr val="bg1"/>
              </a:solidFill>
            </a:endParaRPr>
          </a:p>
        </p:txBody>
      </p:sp>
      <p:sp>
        <p:nvSpPr>
          <p:cNvPr id="90" name="Rectangle 39"/>
          <p:cNvSpPr>
            <a:spLocks noChangeArrowheads="1"/>
          </p:cNvSpPr>
          <p:nvPr/>
        </p:nvSpPr>
        <p:spPr bwMode="auto">
          <a:xfrm>
            <a:off x="8676456" y="2807965"/>
            <a:ext cx="189134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800" b="1" dirty="0" smtClean="0">
                <a:solidFill>
                  <a:srgbClr val="FFFFFF"/>
                </a:solidFill>
              </a:rPr>
              <a:t>Dec</a:t>
            </a:r>
            <a:endParaRPr kumimoji="0" lang="en-US" alt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539552" y="2489870"/>
            <a:ext cx="8424936" cy="225896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2019</a:t>
            </a:r>
            <a:endParaRPr lang="en-GB" sz="1200" dirty="0">
              <a:solidFill>
                <a:schemeClr val="tx1"/>
              </a:solidFill>
            </a:endParaRPr>
          </a:p>
        </p:txBody>
      </p:sp>
      <p:graphicFrame>
        <p:nvGraphicFramePr>
          <p:cNvPr id="110" name="Table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715357"/>
              </p:ext>
            </p:extLst>
          </p:nvPr>
        </p:nvGraphicFramePr>
        <p:xfrm>
          <a:off x="539548" y="2715766"/>
          <a:ext cx="8424936" cy="24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226824"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Jan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Feb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Apr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May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June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July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Aug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Sept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Oct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Nov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>
                          <a:solidFill>
                            <a:schemeClr val="tx1"/>
                          </a:solidFill>
                        </a:rPr>
                        <a:t>Dec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B1D6E8"/>
                    </a:solidFill>
                  </a:tcPr>
                </a:tc>
              </a:tr>
            </a:tbl>
          </a:graphicData>
        </a:graphic>
      </p:graphicFrame>
      <p:sp>
        <p:nvSpPr>
          <p:cNvPr id="111" name="Rectangle 110"/>
          <p:cNvSpPr/>
          <p:nvPr/>
        </p:nvSpPr>
        <p:spPr>
          <a:xfrm>
            <a:off x="197768" y="3003798"/>
            <a:ext cx="341784" cy="1296144"/>
          </a:xfrm>
          <a:prstGeom prst="rect">
            <a:avLst/>
          </a:prstGeom>
          <a:solidFill>
            <a:srgbClr val="B1D6E8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GB" sz="1100" b="1" dirty="0" err="1" smtClean="0">
                <a:solidFill>
                  <a:schemeClr val="tx1"/>
                </a:solidFill>
              </a:rPr>
              <a:t>MiR</a:t>
            </a:r>
            <a:r>
              <a:rPr lang="en-GB" sz="1100" b="1" dirty="0" smtClean="0">
                <a:solidFill>
                  <a:schemeClr val="tx1"/>
                </a:solidFill>
              </a:rPr>
              <a:t> Drop 4</a:t>
            </a:r>
            <a:endParaRPr lang="en-GB" sz="1100" b="1" dirty="0">
              <a:solidFill>
                <a:schemeClr val="tx1"/>
              </a:solidFill>
            </a:endParaRPr>
          </a:p>
        </p:txBody>
      </p:sp>
      <p:sp>
        <p:nvSpPr>
          <p:cNvPr id="129" name="Oval 116"/>
          <p:cNvSpPr>
            <a:spLocks noChangeArrowheads="1"/>
          </p:cNvSpPr>
          <p:nvPr/>
        </p:nvSpPr>
        <p:spPr bwMode="auto">
          <a:xfrm>
            <a:off x="2742102" y="3867894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30" name="Rectangle 114"/>
          <p:cNvSpPr>
            <a:spLocks noChangeArrowheads="1"/>
          </p:cNvSpPr>
          <p:nvPr/>
        </p:nvSpPr>
        <p:spPr bwMode="auto">
          <a:xfrm>
            <a:off x="2411760" y="4019242"/>
            <a:ext cx="70325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10/04: Scope Approval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  <p:sp>
        <p:nvSpPr>
          <p:cNvPr id="17" name="Oval 116"/>
          <p:cNvSpPr>
            <a:spLocks noChangeArrowheads="1"/>
          </p:cNvSpPr>
          <p:nvPr/>
        </p:nvSpPr>
        <p:spPr bwMode="auto">
          <a:xfrm>
            <a:off x="5167656" y="3875781"/>
            <a:ext cx="126610" cy="109537"/>
          </a:xfrm>
          <a:prstGeom prst="ellipse">
            <a:avLst/>
          </a:prstGeom>
          <a:solidFill>
            <a:srgbClr val="00B050"/>
          </a:solidFill>
          <a:ln w="317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solidFill>
                <a:prstClr val="black"/>
              </a:solidFill>
            </a:endParaRPr>
          </a:p>
        </p:txBody>
      </p:sp>
      <p:sp>
        <p:nvSpPr>
          <p:cNvPr id="18" name="Rectangle 114"/>
          <p:cNvSpPr>
            <a:spLocks noChangeArrowheads="1"/>
          </p:cNvSpPr>
          <p:nvPr/>
        </p:nvSpPr>
        <p:spPr bwMode="auto">
          <a:xfrm>
            <a:off x="4816027" y="4048223"/>
            <a:ext cx="703257" cy="123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en-US" altLang="en-US" sz="800" dirty="0" smtClean="0">
                <a:solidFill>
                  <a:srgbClr val="000000"/>
                </a:solidFill>
              </a:rPr>
              <a:t>27/7:  Go Live</a:t>
            </a:r>
            <a:endParaRPr lang="en-US" alt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298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927B77B7F39148B9CB17AE711C8D35" ma:contentTypeVersion="0" ma:contentTypeDescription="Create a new document." ma:contentTypeScope="" ma:versionID="159d718f6c29ca5e1f84b5e6d7132f4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schemas.microsoft.com/office/2006/documentManagement/types"/>
    <ds:schemaRef ds:uri="http://purl.org/dc/elements/1.1/"/>
    <ds:schemaRef ds:uri="http://purl.org/dc/dcmitype/"/>
    <ds:schemaRef ds:uri="http://schemas.microsoft.com/office/infopath/2007/PartnerControl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BA723BE-B83E-44FD-90E1-73FE10FBD3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8519</TotalTime>
  <Words>172</Words>
  <Application>Microsoft Office PowerPoint</Application>
  <PresentationFormat>On-screen Show (16:9)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XRN 4927 – MiR Drop 4 -  Status Update</vt:lpstr>
      <vt:lpstr>Potential Minor Release Drop 4 Timeline &amp; Scope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National Grid</cp:lastModifiedBy>
  <cp:revision>336</cp:revision>
  <dcterms:created xsi:type="dcterms:W3CDTF">2018-09-02T17:12:15Z</dcterms:created>
  <dcterms:modified xsi:type="dcterms:W3CDTF">2019-07-02T13:56:34Z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1995899295</vt:i4>
  </property>
  <property fmtid="{D5CDD505-2E9C-101B-9397-08002B2CF9AE}" pid="3" name="_NewReviewCycle">
    <vt:lpwstr/>
  </property>
  <property fmtid="{D5CDD505-2E9C-101B-9397-08002B2CF9AE}" pid="4" name="_EmailSubject">
    <vt:lpwstr>R&amp;N Project Updates for July ChMC</vt:lpwstr>
  </property>
  <property fmtid="{D5CDD505-2E9C-101B-9397-08002B2CF9AE}" pid="5" name="_AuthorEmail">
    <vt:lpwstr>Julie.Bretherton@xoserve.com</vt:lpwstr>
  </property>
  <property fmtid="{D5CDD505-2E9C-101B-9397-08002B2CF9AE}" pid="6" name="_AuthorEmailDisplayName">
    <vt:lpwstr>Bretherton, Julie</vt:lpwstr>
  </property>
  <property fmtid="{D5CDD505-2E9C-101B-9397-08002B2CF9AE}" pid="7" name="_PreviousAdHocReviewCycleID">
    <vt:i4>-295143488</vt:i4>
  </property>
  <property fmtid="{D5CDD505-2E9C-101B-9397-08002B2CF9AE}" pid="8" name="ContentTypeId">
    <vt:lpwstr>0x0101006E927B77B7F39148B9CB17AE711C8D35</vt:lpwstr>
  </property>
</Properties>
</file>