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m" ContentType="application/vnd.ms-excel.sheet.macroEnabled.12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4"/>
  </p:notesMasterIdLst>
  <p:sldIdLst>
    <p:sldId id="874" r:id="rId10"/>
    <p:sldId id="877" r:id="rId11"/>
    <p:sldId id="878" r:id="rId12"/>
    <p:sldId id="876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NG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5FD"/>
    <a:srgbClr val="E8EAF1"/>
    <a:srgbClr val="CED1E1"/>
    <a:srgbClr val="40D1F5"/>
    <a:srgbClr val="FFFFFF"/>
    <a:srgbClr val="B1D6E8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1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438" y="739775"/>
            <a:ext cx="6583362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6C698-D02E-4E32-B43B-0820C95FE09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34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package" Target="../embeddings/Microsoft_Excel_Macro-Enabled_Worksheet1.xlsm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827584" y="1923678"/>
            <a:ext cx="7560840" cy="9715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GB" i="1" dirty="0" smtClean="0">
                <a:solidFill>
                  <a:schemeClr val="tx1"/>
                </a:solidFill>
              </a:rPr>
              <a:t>XRN4914 </a:t>
            </a:r>
            <a:r>
              <a:rPr lang="en-GB" i="1" dirty="0">
                <a:solidFill>
                  <a:schemeClr val="tx1"/>
                </a:solidFill>
              </a:rPr>
              <a:t>MOD 0651- Retrospective Data Update Provision</a:t>
            </a:r>
            <a:endParaRPr lang="en-GB" kern="1200" dirty="0">
              <a:solidFill>
                <a:schemeClr val="tx1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79027" y="3147814"/>
            <a:ext cx="8957469" cy="648072"/>
          </a:xfrm>
        </p:spPr>
        <p:txBody>
          <a:bodyPr/>
          <a:lstStyle/>
          <a:p>
            <a:r>
              <a:rPr lang="en-GB" sz="2800" b="1" dirty="0" smtClean="0">
                <a:solidFill>
                  <a:schemeClr val="tx1"/>
                </a:solidFill>
                <a:latin typeface="+mj-lt"/>
                <a:ea typeface="+mj-ea"/>
                <a:cs typeface="Arial"/>
              </a:rPr>
              <a:t>ChMC – 10</a:t>
            </a:r>
            <a:r>
              <a:rPr lang="en-GB" sz="2800" b="1" baseline="30000" dirty="0" smtClean="0">
                <a:solidFill>
                  <a:schemeClr val="tx1"/>
                </a:solidFill>
                <a:latin typeface="+mj-lt"/>
                <a:ea typeface="+mj-ea"/>
                <a:cs typeface="Arial"/>
              </a:rPr>
              <a:t>th</a:t>
            </a:r>
            <a:r>
              <a:rPr lang="en-GB" sz="2800" b="1" dirty="0" smtClean="0">
                <a:solidFill>
                  <a:schemeClr val="tx1"/>
                </a:solidFill>
                <a:latin typeface="+mj-lt"/>
                <a:ea typeface="+mj-ea"/>
                <a:cs typeface="Arial"/>
              </a:rPr>
              <a:t> July </a:t>
            </a:r>
            <a:r>
              <a:rPr lang="en-GB" sz="2800" b="1" kern="1200" dirty="0" smtClean="0">
                <a:solidFill>
                  <a:schemeClr val="tx1"/>
                </a:solidFill>
                <a:latin typeface="+mj-lt"/>
                <a:ea typeface="+mj-ea"/>
                <a:cs typeface="Arial"/>
              </a:rPr>
              <a:t>2019</a:t>
            </a:r>
            <a:endParaRPr lang="en-GB" sz="2800" b="1" kern="1200" dirty="0">
              <a:solidFill>
                <a:schemeClr val="tx1"/>
              </a:solidFill>
              <a:latin typeface="+mj-lt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89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GB" i="1" dirty="0">
                <a:solidFill>
                  <a:schemeClr val="tx1"/>
                </a:solidFill>
              </a:rPr>
              <a:t>XRN4914 MOD 0651- Retrospective Data Update Provision</a:t>
            </a:r>
            <a:r>
              <a:rPr lang="en-GB" dirty="0" smtClean="0">
                <a:solidFill>
                  <a:schemeClr val="tx1"/>
                </a:solidFill>
              </a:rPr>
              <a:t> – Progress update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6468716"/>
              </p:ext>
            </p:extLst>
          </p:nvPr>
        </p:nvGraphicFramePr>
        <p:xfrm>
          <a:off x="225860" y="972946"/>
          <a:ext cx="8594612" cy="3543020"/>
        </p:xfrm>
        <a:graphic>
          <a:graphicData uri="http://schemas.openxmlformats.org/drawingml/2006/table">
            <a:tbl>
              <a:tblPr firstRow="1" bandRow="1"/>
              <a:tblGrid>
                <a:gridCol w="12106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839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649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Capture Progress update</a:t>
                      </a:r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22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Proof of Concept: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kumimoji="0" lang="en-US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/ 20</a:t>
                      </a:r>
                      <a:r>
                        <a:rPr kumimoji="0" lang="en-US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June: requirements gathered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24</a:t>
                      </a:r>
                      <a:r>
                        <a:rPr kumimoji="0" lang="en-US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June: peer and first review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</a:t>
                      </a:r>
                      <a:r>
                        <a:rPr kumimoji="0" lang="en-US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June: issued for internal review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US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July: internal walkthrough and approval scheduled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July: ideas/solutions initial discussion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July: start production of high level solutions options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Planning continuing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2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Issue 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-project is behind original draft plan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Issue 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- data team / security team resources not allocated to project; options being discussed internally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Risk 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- that cost required to deliver project is greater than project funding (2017 day rates used)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Risk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- availability of resources (environments/people) may impact plan for Retro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7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cost - 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to be re-confirmed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funding 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- £1.5 mill; £700k for 2019 and £800k for 2020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422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mobilising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Resources required for project being identified and seeking allocation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Engaged with other programmes of work for consequential impacts / synergies (CSSC, AML/ASP, UIG)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SI agreed for project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Engagement approach to be agreed with Customers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08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GB" i="1" dirty="0">
                <a:solidFill>
                  <a:schemeClr val="tx1"/>
                </a:solidFill>
              </a:rPr>
              <a:t>XRN4914 MOD 0651- Retrospective Data Update </a:t>
            </a:r>
            <a:r>
              <a:rPr lang="en-GB" i="1" dirty="0" smtClean="0">
                <a:solidFill>
                  <a:schemeClr val="tx1"/>
                </a:solidFill>
              </a:rPr>
              <a:t>Provision </a:t>
            </a:r>
            <a:r>
              <a:rPr lang="en-GB" dirty="0" smtClean="0">
                <a:solidFill>
                  <a:schemeClr val="tx1"/>
                </a:solidFill>
              </a:rPr>
              <a:t>– Proof of Concept Update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4587975"/>
            <a:ext cx="8696796" cy="3600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Latest update </a:t>
            </a:r>
            <a:r>
              <a:rPr lang="en-GB" dirty="0" smtClean="0">
                <a:solidFill>
                  <a:schemeClr val="bg1"/>
                </a:solidFill>
              </a:rPr>
              <a:t>on High Level Solution Options to </a:t>
            </a:r>
            <a:r>
              <a:rPr lang="en-GB" dirty="0">
                <a:solidFill>
                  <a:schemeClr val="bg1"/>
                </a:solidFill>
              </a:rPr>
              <a:t>be provided into </a:t>
            </a:r>
            <a:r>
              <a:rPr lang="en-GB" dirty="0" smtClean="0">
                <a:solidFill>
                  <a:schemeClr val="bg1"/>
                </a:solidFill>
              </a:rPr>
              <a:t>ChMC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563638"/>
            <a:ext cx="3096344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Proof of Concept (PoC)</a:t>
            </a:r>
            <a:endParaRPr lang="en-GB" sz="1400" dirty="0"/>
          </a:p>
        </p:txBody>
      </p:sp>
      <p:sp>
        <p:nvSpPr>
          <p:cNvPr id="7" name="Rectangle 6"/>
          <p:cNvSpPr/>
          <p:nvPr/>
        </p:nvSpPr>
        <p:spPr>
          <a:xfrm>
            <a:off x="827584" y="1923678"/>
            <a:ext cx="5760640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Data Cleanse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1187624" y="2283718"/>
            <a:ext cx="727280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Enduring Solution </a:t>
            </a:r>
            <a:endParaRPr lang="en-GB" sz="1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39552" y="1249184"/>
            <a:ext cx="79208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3528" y="91556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solidFill>
                  <a:schemeClr val="tx2"/>
                </a:solidFill>
              </a:rPr>
              <a:t>June ‘19</a:t>
            </a:r>
            <a:endParaRPr lang="en-GB" sz="11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12492" y="915566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solidFill>
                  <a:schemeClr val="tx2"/>
                </a:solidFill>
              </a:rPr>
              <a:t>Nov ‘20</a:t>
            </a:r>
            <a:endParaRPr lang="en-GB" sz="1100" b="1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77086" y="2643758"/>
            <a:ext cx="3096344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Market Trials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2172" y="2931790"/>
            <a:ext cx="16802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i="1" dirty="0" smtClean="0">
                <a:solidFill>
                  <a:schemeClr val="tx2"/>
                </a:solidFill>
              </a:rPr>
              <a:t>Key: </a:t>
            </a:r>
            <a:r>
              <a:rPr lang="en-GB" sz="800" i="1" dirty="0" smtClean="0">
                <a:solidFill>
                  <a:schemeClr val="tx2"/>
                </a:solidFill>
              </a:rPr>
              <a:t>dashed line – to be defined</a:t>
            </a:r>
            <a:endParaRPr lang="en-GB" sz="800" i="1" dirty="0">
              <a:solidFill>
                <a:schemeClr val="tx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686137" y="1437380"/>
            <a:ext cx="3377" cy="1494410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ysDash"/>
            <a:tailEnd type="non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67544" y="1260798"/>
            <a:ext cx="4667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>
                <a:solidFill>
                  <a:schemeClr val="tx2"/>
                </a:solidFill>
              </a:rPr>
              <a:t>today</a:t>
            </a:r>
            <a:endParaRPr lang="en-GB" sz="900" dirty="0">
              <a:solidFill>
                <a:schemeClr val="tx2"/>
              </a:solidFill>
            </a:endParaRPr>
          </a:p>
        </p:txBody>
      </p:sp>
      <p:sp>
        <p:nvSpPr>
          <p:cNvPr id="18" name="Rechteck 4"/>
          <p:cNvSpPr/>
          <p:nvPr/>
        </p:nvSpPr>
        <p:spPr bwMode="gray">
          <a:xfrm>
            <a:off x="539552" y="3291830"/>
            <a:ext cx="4464496" cy="1040734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>
              <a:buClr>
                <a:srgbClr val="3C3732"/>
              </a:buClr>
            </a:pPr>
            <a:endParaRPr lang="en-GB" sz="900" err="1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2859" y="329183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13</a:t>
            </a:r>
            <a:r>
              <a:rPr lang="en-US" sz="1200" baseline="30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/ 20</a:t>
            </a:r>
            <a:r>
              <a:rPr lang="en-US" sz="1200" baseline="30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June: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PoC requirements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gathered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24</a:t>
            </a:r>
            <a:r>
              <a:rPr lang="en-US" sz="1200" baseline="30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June: peer and first review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25</a:t>
            </a:r>
            <a:r>
              <a:rPr lang="en-US" sz="1200" baseline="30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June: issued for internal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review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</a:t>
            </a:r>
            <a:r>
              <a:rPr lang="en-US" sz="1200" baseline="30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st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July: PoC internal walkthrough and approval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scheduled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</a:t>
            </a:r>
            <a:r>
              <a:rPr lang="en-US" sz="1200" baseline="30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nd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July: ideas/solutions initial discussion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6654" y="3039512"/>
            <a:ext cx="9140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solidFill>
                  <a:schemeClr val="tx2"/>
                </a:solidFill>
              </a:rPr>
              <a:t>Completed</a:t>
            </a:r>
            <a:endParaRPr lang="en-GB" sz="1100" b="1" dirty="0">
              <a:solidFill>
                <a:schemeClr val="tx2"/>
              </a:solidFill>
            </a:endParaRPr>
          </a:p>
        </p:txBody>
      </p:sp>
      <p:sp>
        <p:nvSpPr>
          <p:cNvPr id="24" name="Rechteck 4"/>
          <p:cNvSpPr/>
          <p:nvPr/>
        </p:nvSpPr>
        <p:spPr bwMode="gray">
          <a:xfrm>
            <a:off x="5111552" y="3291830"/>
            <a:ext cx="3780928" cy="1040734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>
              <a:buClr>
                <a:srgbClr val="3C3732"/>
              </a:buClr>
            </a:pPr>
            <a:endParaRPr lang="en-GB" sz="900" err="1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21615" y="3417843"/>
            <a:ext cx="36708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3</a:t>
            </a:r>
            <a:r>
              <a:rPr lang="en-US" sz="1200" baseline="30000" dirty="0" smtClean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rd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July: start production of high level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solution options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Produce Customer Engagement Schedule 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70135" y="3057803"/>
            <a:ext cx="9140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>
                <a:solidFill>
                  <a:schemeClr val="tx2"/>
                </a:solidFill>
              </a:rPr>
              <a:t>Next Steps</a:t>
            </a:r>
            <a:endParaRPr lang="en-GB" sz="11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06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GB" i="1" dirty="0">
                <a:solidFill>
                  <a:schemeClr val="tx1"/>
                </a:solidFill>
              </a:rPr>
              <a:t>XRN4914 MOD 0651- Retrospective Data Update Provision</a:t>
            </a:r>
            <a:r>
              <a:rPr lang="en-GB" dirty="0" smtClean="0">
                <a:solidFill>
                  <a:schemeClr val="tx1"/>
                </a:solidFill>
              </a:rPr>
              <a:t> – Key points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405681"/>
            <a:ext cx="799288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GB" sz="1400" b="1" dirty="0" smtClean="0">
                <a:solidFill>
                  <a:schemeClr val="tx2"/>
                </a:solidFill>
              </a:rPr>
              <a:t>Proof of Concept Requirements:</a:t>
            </a:r>
            <a:endParaRPr lang="en-GB" sz="1400" b="1" dirty="0">
              <a:solidFill>
                <a:schemeClr val="tx2"/>
              </a:solidFill>
            </a:endParaRPr>
          </a:p>
          <a:p>
            <a:pPr marL="0" lvl="1"/>
            <a:r>
              <a:rPr lang="en-GB" sz="1400" dirty="0" smtClean="0">
                <a:solidFill>
                  <a:schemeClr val="tx2"/>
                </a:solidFill>
              </a:rPr>
              <a:t>Walk through on 1</a:t>
            </a:r>
            <a:r>
              <a:rPr lang="en-GB" sz="1400" baseline="30000" dirty="0" smtClean="0">
                <a:solidFill>
                  <a:schemeClr val="tx2"/>
                </a:solidFill>
              </a:rPr>
              <a:t>st</a:t>
            </a:r>
            <a:r>
              <a:rPr lang="en-GB" sz="1400" dirty="0" smtClean="0">
                <a:solidFill>
                  <a:schemeClr val="tx2"/>
                </a:solidFill>
              </a:rPr>
              <a:t> July; resulted in the following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/>
                </a:solidFill>
              </a:rPr>
              <a:t>2 new requirements (FR4 &amp; FR5) </a:t>
            </a:r>
            <a:endParaRPr lang="en-GB" sz="1400" dirty="0" smtClean="0">
              <a:solidFill>
                <a:schemeClr val="tx2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3 requirements (FR3, FR7 &amp; FR8) pending further discussion; meetings to be arranged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All other requirements approved</a:t>
            </a:r>
          </a:p>
          <a:p>
            <a:pPr marL="0" lvl="1"/>
            <a:endParaRPr lang="en-GB" sz="1400" dirty="0">
              <a:solidFill>
                <a:schemeClr val="tx2"/>
              </a:solidFill>
            </a:endParaRPr>
          </a:p>
          <a:p>
            <a:pPr marL="0" lvl="1"/>
            <a:endParaRPr lang="en-GB" sz="1400" dirty="0" smtClean="0">
              <a:solidFill>
                <a:schemeClr val="tx2"/>
              </a:solidFill>
            </a:endParaRPr>
          </a:p>
          <a:p>
            <a:pPr marL="0" lvl="1"/>
            <a:endParaRPr lang="en-GB" sz="1400" dirty="0">
              <a:solidFill>
                <a:schemeClr val="tx2"/>
              </a:solidFill>
            </a:endParaRPr>
          </a:p>
          <a:p>
            <a:pPr marL="0" lvl="1"/>
            <a:endParaRPr lang="en-GB" sz="1400" dirty="0" smtClean="0">
              <a:solidFill>
                <a:schemeClr val="tx2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2"/>
              </a:solidFill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4587975"/>
            <a:ext cx="8696796" cy="360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Decision Point: Approval for requirements being sought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Rechteck 4"/>
          <p:cNvSpPr/>
          <p:nvPr/>
        </p:nvSpPr>
        <p:spPr bwMode="gray">
          <a:xfrm>
            <a:off x="467544" y="1401860"/>
            <a:ext cx="8208912" cy="2466033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>
              <a:buClr>
                <a:srgbClr val="3C3732"/>
              </a:buClr>
            </a:pPr>
            <a:endParaRPr lang="en-GB" sz="900" err="1">
              <a:solidFill>
                <a:prstClr val="black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922741"/>
              </p:ext>
            </p:extLst>
          </p:nvPr>
        </p:nvGraphicFramePr>
        <p:xfrm>
          <a:off x="4114800" y="286640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Macro-Enabled Worksheet" showAsIcon="1" r:id="rId4" imgW="914400" imgH="771480" progId="Excel.SheetMacroEnabled.12">
                  <p:embed/>
                </p:oleObj>
              </mc:Choice>
              <mc:Fallback>
                <p:oleObj name="Macro-Enabled Worksheet" showAsIcon="1" r:id="rId4" imgW="914400" imgH="771480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286640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187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9332</TotalTime>
  <Words>369</Words>
  <Application>Microsoft Office PowerPoint</Application>
  <PresentationFormat>On-screen Show (16:9)</PresentationFormat>
  <Paragraphs>58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Macro-Enabled Worksheet</vt:lpstr>
      <vt:lpstr>XRN4914 MOD 0651- Retrospective Data Update Provision</vt:lpstr>
      <vt:lpstr>XRN4914 MOD 0651- Retrospective Data Update Provision – Progress update</vt:lpstr>
      <vt:lpstr>XRN4914 MOD 0651- Retrospective Data Update Provision – Proof of Concept Update</vt:lpstr>
      <vt:lpstr>XRN4914 MOD 0651- Retrospective Data Update Provision – Key points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364</cp:revision>
  <dcterms:created xsi:type="dcterms:W3CDTF">2018-09-02T17:12:15Z</dcterms:created>
  <dcterms:modified xsi:type="dcterms:W3CDTF">2019-07-02T14:59:14Z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-901177137</vt:i4>
  </property>
  <property fmtid="{D5CDD505-2E9C-101B-9397-08002B2CF9AE}" pid="3" name="_NewReviewCycle">
    <vt:lpwstr/>
  </property>
  <property fmtid="{D5CDD505-2E9C-101B-9397-08002B2CF9AE}" pid="4" name="_EmailSubject">
    <vt:lpwstr>ChMC Document Submission Reminder - ACTION REQUIRED</vt:lpwstr>
  </property>
  <property fmtid="{D5CDD505-2E9C-101B-9397-08002B2CF9AE}" pid="5" name="_AuthorEmail">
    <vt:lpwstr>Tracy.OConnor@xoserve.com</vt:lpwstr>
  </property>
  <property fmtid="{D5CDD505-2E9C-101B-9397-08002B2CF9AE}" pid="6" name="_AuthorEmailDisplayName">
    <vt:lpwstr>OConnor, Tracy</vt:lpwstr>
  </property>
  <property fmtid="{D5CDD505-2E9C-101B-9397-08002B2CF9AE}" pid="7" name="_PreviousAdHocReviewCycleID">
    <vt:i4>1461474515</vt:i4>
  </property>
  <property fmtid="{D5CDD505-2E9C-101B-9397-08002B2CF9AE}" pid="8" name="ContentTypeId">
    <vt:lpwstr>0x0101006E927B77B7F39148B9CB17AE711C8D35</vt:lpwstr>
  </property>
</Properties>
</file>