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9"/>
  </p:notesMasterIdLst>
  <p:sldIdLst>
    <p:sldId id="300" r:id="rId5"/>
    <p:sldId id="305" r:id="rId6"/>
    <p:sldId id="303" r:id="rId7"/>
    <p:sldId id="304" r:id="rId8"/>
  </p:sldIdLst>
  <p:sldSz cx="9144000" cy="5143500" type="screen16x9"/>
  <p:notesSz cx="6724650"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tional Grid" initials="NG" lastIdx="4"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0D1F5"/>
    <a:srgbClr val="FFFFFF"/>
    <a:srgbClr val="B1D6E8"/>
    <a:srgbClr val="84B8DA"/>
    <a:srgbClr val="9C4877"/>
    <a:srgbClr val="2B80B1"/>
    <a:srgbClr val="9CCB3B"/>
    <a:srgbClr val="F5835D"/>
    <a:srgbClr val="E7BB20"/>
    <a:srgbClr val="BD6A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79751" autoAdjust="0"/>
  </p:normalViewPr>
  <p:slideViewPr>
    <p:cSldViewPr>
      <p:cViewPr>
        <p:scale>
          <a:sx n="100" d="100"/>
          <a:sy n="100" d="100"/>
        </p:scale>
        <p:origin x="-72" y="-7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14015" cy="493713"/>
          </a:xfrm>
          <a:prstGeom prst="rect">
            <a:avLst/>
          </a:prstGeom>
        </p:spPr>
        <p:txBody>
          <a:bodyPr vert="horz" lIns="91435" tIns="45717" rIns="91435" bIns="45717" rtlCol="0"/>
          <a:lstStyle>
            <a:lvl1pPr algn="l">
              <a:defRPr sz="1200"/>
            </a:lvl1pPr>
          </a:lstStyle>
          <a:p>
            <a:endParaRPr lang="en-GB" dirty="0"/>
          </a:p>
        </p:txBody>
      </p:sp>
      <p:sp>
        <p:nvSpPr>
          <p:cNvPr id="3" name="Date Placeholder 2"/>
          <p:cNvSpPr>
            <a:spLocks noGrp="1"/>
          </p:cNvSpPr>
          <p:nvPr>
            <p:ph type="dt" idx="1"/>
          </p:nvPr>
        </p:nvSpPr>
        <p:spPr>
          <a:xfrm>
            <a:off x="3809080" y="0"/>
            <a:ext cx="2914015" cy="493713"/>
          </a:xfrm>
          <a:prstGeom prst="rect">
            <a:avLst/>
          </a:prstGeom>
        </p:spPr>
        <p:txBody>
          <a:bodyPr vert="horz" lIns="91435" tIns="45717" rIns="91435" bIns="45717" rtlCol="0"/>
          <a:lstStyle>
            <a:lvl1pPr algn="r">
              <a:defRPr sz="1200"/>
            </a:lvl1pPr>
          </a:lstStyle>
          <a:p>
            <a:fld id="{30CC7C86-2D66-4C55-8F99-E153512351BA}" type="datetimeFigureOut">
              <a:rPr lang="en-GB" smtClean="0"/>
              <a:t>02/07/2019</a:t>
            </a:fld>
            <a:endParaRPr lang="en-GB" dirty="0"/>
          </a:p>
        </p:txBody>
      </p:sp>
      <p:sp>
        <p:nvSpPr>
          <p:cNvPr id="4" name="Slide Image Placeholder 3"/>
          <p:cNvSpPr>
            <a:spLocks noGrp="1" noRot="1" noChangeAspect="1"/>
          </p:cNvSpPr>
          <p:nvPr>
            <p:ph type="sldImg" idx="2"/>
          </p:nvPr>
        </p:nvSpPr>
        <p:spPr>
          <a:xfrm>
            <a:off x="73025" y="741363"/>
            <a:ext cx="6578600" cy="3702050"/>
          </a:xfrm>
          <a:prstGeom prst="rect">
            <a:avLst/>
          </a:prstGeom>
          <a:noFill/>
          <a:ln w="12700">
            <a:solidFill>
              <a:prstClr val="black"/>
            </a:solidFill>
          </a:ln>
        </p:spPr>
        <p:txBody>
          <a:bodyPr vert="horz" lIns="91435" tIns="45717" rIns="91435" bIns="45717" rtlCol="0" anchor="ctr"/>
          <a:lstStyle/>
          <a:p>
            <a:endParaRPr lang="en-GB" dirty="0"/>
          </a:p>
        </p:txBody>
      </p:sp>
      <p:sp>
        <p:nvSpPr>
          <p:cNvPr id="5" name="Notes Placeholder 4"/>
          <p:cNvSpPr>
            <a:spLocks noGrp="1"/>
          </p:cNvSpPr>
          <p:nvPr>
            <p:ph type="body" sz="quarter" idx="3"/>
          </p:nvPr>
        </p:nvSpPr>
        <p:spPr>
          <a:xfrm>
            <a:off x="672465" y="4690270"/>
            <a:ext cx="5379720" cy="4443413"/>
          </a:xfrm>
          <a:prstGeom prst="rect">
            <a:avLst/>
          </a:prstGeom>
        </p:spPr>
        <p:txBody>
          <a:bodyPr vert="horz" lIns="91435" tIns="45717" rIns="91435" bIns="4571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378824"/>
            <a:ext cx="2914015" cy="493713"/>
          </a:xfrm>
          <a:prstGeom prst="rect">
            <a:avLst/>
          </a:prstGeom>
        </p:spPr>
        <p:txBody>
          <a:bodyPr vert="horz" lIns="91435" tIns="45717" rIns="91435" bIns="45717"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09080" y="9378824"/>
            <a:ext cx="2914015" cy="493713"/>
          </a:xfrm>
          <a:prstGeom prst="rect">
            <a:avLst/>
          </a:prstGeom>
        </p:spPr>
        <p:txBody>
          <a:bodyPr vert="horz" lIns="91435" tIns="45717" rIns="91435" bIns="45717" rtlCol="0" anchor="b"/>
          <a:lstStyle>
            <a:lvl1pPr algn="r">
              <a:defRPr sz="1200"/>
            </a:lvl1pPr>
          </a:lstStyle>
          <a:p>
            <a:fld id="{2A2357B9-A31F-4FC7-A38A-70DF36F645F3}" type="slidenum">
              <a:rPr lang="en-GB" smtClean="0"/>
              <a:t>‹#›</a:t>
            </a:fld>
            <a:endParaRPr lang="en-GB" dirty="0"/>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2A2357B9-A31F-4FC7-A38A-70DF36F645F3}" type="slidenum">
              <a:rPr lang="en-GB" smtClean="0"/>
              <a:t>3</a:t>
            </a:fld>
            <a:endParaRPr lang="en-GB" dirty="0"/>
          </a:p>
        </p:txBody>
      </p:sp>
    </p:spTree>
    <p:extLst>
      <p:ext uri="{BB962C8B-B14F-4D97-AF65-F5344CB8AC3E}">
        <p14:creationId xmlns:p14="http://schemas.microsoft.com/office/powerpoint/2010/main" val="188459661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iming>
    <p:tnLst>
      <p:par>
        <p:cTn id="1" dur="indefinite" restart="never" nodeType="tmRoot"/>
      </p:par>
    </p:tnLst>
  </p:timing>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latin typeface="Calibri" panose="020F0502020204030204" pitchFamily="34" charset="0"/>
              </a:rPr>
              <a:t>Data Office POAP</a:t>
            </a:r>
            <a:br>
              <a:rPr lang="en-GB" dirty="0" smtClean="0">
                <a:latin typeface="Calibri" panose="020F0502020204030204" pitchFamily="34" charset="0"/>
              </a:rPr>
            </a:br>
            <a:r>
              <a:rPr lang="en-GB" sz="1800" dirty="0" smtClean="0">
                <a:latin typeface="Calibri" panose="020F0502020204030204" pitchFamily="34" charset="0"/>
              </a:rPr>
              <a:t>June/July 2019</a:t>
            </a:r>
            <a:endParaRPr lang="en-GB" sz="1800" dirty="0">
              <a:latin typeface="Calibri" panose="020F0502020204030204" pitchFamily="34" charset="0"/>
            </a:endParaRPr>
          </a:p>
        </p:txBody>
      </p:sp>
    </p:spTree>
    <p:extLst>
      <p:ext uri="{BB962C8B-B14F-4D97-AF65-F5344CB8AC3E}">
        <p14:creationId xmlns:p14="http://schemas.microsoft.com/office/powerpoint/2010/main" val="9843089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dirty="0" smtClean="0"/>
              <a:t>Update on current Data Office change pipeline</a:t>
            </a:r>
            <a:endParaRPr lang="en-GB" sz="2000" dirty="0"/>
          </a:p>
        </p:txBody>
      </p:sp>
      <p:sp>
        <p:nvSpPr>
          <p:cNvPr id="3" name="Content Placeholder 2"/>
          <p:cNvSpPr>
            <a:spLocks noGrp="1"/>
          </p:cNvSpPr>
          <p:nvPr>
            <p:ph idx="1"/>
          </p:nvPr>
        </p:nvSpPr>
        <p:spPr/>
        <p:txBody>
          <a:bodyPr>
            <a:normAutofit/>
          </a:bodyPr>
          <a:lstStyle/>
          <a:p>
            <a:r>
              <a:rPr lang="en-GB" sz="1400" dirty="0" smtClean="0">
                <a:latin typeface="Calibri" panose="020F0502020204030204" pitchFamily="34" charset="0"/>
              </a:rPr>
              <a:t>Work has started on the development and delivery of Drop 1 for the Shipper Pack changes (Shipper MI – XRN4789). First data drop focuses on alignment of data and topics in the Shipper Packs and PARR Reports and the delivery date for the first drop is 31</a:t>
            </a:r>
            <a:r>
              <a:rPr lang="en-GB" sz="1400" baseline="30000" dirty="0" smtClean="0">
                <a:latin typeface="Calibri" panose="020F0502020204030204" pitchFamily="34" charset="0"/>
              </a:rPr>
              <a:t>st</a:t>
            </a:r>
            <a:r>
              <a:rPr lang="en-GB" sz="1400" dirty="0" smtClean="0">
                <a:latin typeface="Calibri" panose="020F0502020204030204" pitchFamily="34" charset="0"/>
              </a:rPr>
              <a:t> July.</a:t>
            </a:r>
          </a:p>
          <a:p>
            <a:r>
              <a:rPr lang="en-GB" sz="1400" dirty="0" smtClean="0">
                <a:latin typeface="Calibri" panose="020F0502020204030204" pitchFamily="34" charset="0"/>
              </a:rPr>
              <a:t>Data Office continue to support the work in the AML/ASP Taskforce  which has resulted in a knock on delay in the delivery of some of the changes currently in the Data Office pipeline for delivery.</a:t>
            </a:r>
          </a:p>
          <a:p>
            <a:r>
              <a:rPr lang="en-GB" sz="1400" dirty="0" smtClean="0">
                <a:latin typeface="Calibri" panose="020F0502020204030204" pitchFamily="34" charset="0"/>
              </a:rPr>
              <a:t>In order to ensure that we continue to move forward with changes in the pipeline as quickly as possible, internally Xoserve continue to review the priority of existing changes in the pipeline along with any new changes that are received.</a:t>
            </a:r>
          </a:p>
          <a:p>
            <a:pPr marL="0" indent="0">
              <a:buNone/>
            </a:pPr>
            <a:endParaRPr lang="en-GB" sz="1400" dirty="0" smtClean="0">
              <a:latin typeface="Calibri" panose="020F0502020204030204" pitchFamily="34" charset="0"/>
            </a:endParaRPr>
          </a:p>
          <a:p>
            <a:pPr marL="0" indent="0">
              <a:buNone/>
            </a:pPr>
            <a:endParaRPr lang="en-GB" sz="1400" dirty="0">
              <a:latin typeface="Calibri" panose="020F0502020204030204" pitchFamily="34" charset="0"/>
            </a:endParaRPr>
          </a:p>
        </p:txBody>
      </p:sp>
    </p:spTree>
    <p:extLst>
      <p:ext uri="{BB962C8B-B14F-4D97-AF65-F5344CB8AC3E}">
        <p14:creationId xmlns:p14="http://schemas.microsoft.com/office/powerpoint/2010/main" val="12974701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dirty="0" smtClean="0">
                <a:latin typeface="Calibri" panose="020F0502020204030204" pitchFamily="34" charset="0"/>
              </a:rPr>
              <a:t>Data Office POAP</a:t>
            </a:r>
            <a:endParaRPr lang="en-GB" sz="2000" dirty="0">
              <a:latin typeface="Calibri" panose="020F0502020204030204" pitchFamily="34" charset="0"/>
            </a:endParaRPr>
          </a:p>
        </p:txBody>
      </p:sp>
      <p:sp>
        <p:nvSpPr>
          <p:cNvPr id="3" name="TextBox 2"/>
          <p:cNvSpPr txBox="1"/>
          <p:nvPr/>
        </p:nvSpPr>
        <p:spPr>
          <a:xfrm>
            <a:off x="395536" y="627534"/>
            <a:ext cx="8352928" cy="461665"/>
          </a:xfrm>
          <a:prstGeom prst="rect">
            <a:avLst/>
          </a:prstGeom>
          <a:noFill/>
        </p:spPr>
        <p:txBody>
          <a:bodyPr wrap="square" rtlCol="0">
            <a:spAutoFit/>
          </a:bodyPr>
          <a:lstStyle/>
          <a:p>
            <a:r>
              <a:rPr lang="en-GB" sz="1200" dirty="0" smtClean="0">
                <a:latin typeface="Calibri" panose="020F0502020204030204" pitchFamily="34" charset="0"/>
              </a:rPr>
              <a:t>Below shows the Change Proposals or externally impacting change requests that are currently in delivery with the Data Office and have planned releases</a:t>
            </a:r>
            <a:r>
              <a:rPr lang="en-GB" sz="1200" dirty="0">
                <a:latin typeface="Calibri" panose="020F0502020204030204" pitchFamily="34" charset="0"/>
              </a:rPr>
              <a:t>:</a:t>
            </a:r>
            <a:endParaRPr lang="en-GB" sz="1200" dirty="0">
              <a:solidFill>
                <a:srgbClr val="FF0000"/>
              </a:solidFill>
              <a:latin typeface="Calibri" panose="020F0502020204030204"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076813139"/>
              </p:ext>
            </p:extLst>
          </p:nvPr>
        </p:nvGraphicFramePr>
        <p:xfrm>
          <a:off x="251520" y="1203598"/>
          <a:ext cx="8640958" cy="3383280"/>
        </p:xfrm>
        <a:graphic>
          <a:graphicData uri="http://schemas.openxmlformats.org/drawingml/2006/table">
            <a:tbl>
              <a:tblPr firstRow="1" bandRow="1">
                <a:tableStyleId>{00A15C55-8517-42AA-B614-E9B94910E393}</a:tableStyleId>
              </a:tblPr>
              <a:tblGrid>
                <a:gridCol w="775470"/>
                <a:gridCol w="2880320"/>
                <a:gridCol w="664689"/>
                <a:gridCol w="664689"/>
                <a:gridCol w="664689"/>
                <a:gridCol w="664689"/>
                <a:gridCol w="664689"/>
                <a:gridCol w="1661723"/>
              </a:tblGrid>
              <a:tr h="370840">
                <a:tc>
                  <a:txBody>
                    <a:bodyPr/>
                    <a:lstStyle/>
                    <a:p>
                      <a:r>
                        <a:rPr lang="en-GB" sz="1000" dirty="0" smtClean="0">
                          <a:latin typeface="Calibri" panose="020F0502020204030204" pitchFamily="34" charset="0"/>
                        </a:rPr>
                        <a:t>XRN Number</a:t>
                      </a:r>
                      <a:endParaRPr lang="en-GB" sz="1000" dirty="0">
                        <a:latin typeface="Calibri" panose="020F0502020204030204" pitchFamily="34" charset="0"/>
                      </a:endParaRPr>
                    </a:p>
                  </a:txBody>
                  <a:tcPr/>
                </a:tc>
                <a:tc>
                  <a:txBody>
                    <a:bodyPr/>
                    <a:lstStyle/>
                    <a:p>
                      <a:r>
                        <a:rPr lang="en-GB" sz="1000" dirty="0" smtClean="0">
                          <a:latin typeface="Calibri" panose="020F0502020204030204" pitchFamily="34" charset="0"/>
                        </a:rPr>
                        <a:t>Change Title</a:t>
                      </a:r>
                      <a:endParaRPr lang="en-GB" sz="1000" dirty="0">
                        <a:latin typeface="Calibri" panose="020F0502020204030204" pitchFamily="34" charset="0"/>
                      </a:endParaRPr>
                    </a:p>
                  </a:txBody>
                  <a:tcPr/>
                </a:tc>
                <a:tc>
                  <a:txBody>
                    <a:bodyPr/>
                    <a:lstStyle/>
                    <a:p>
                      <a:pPr algn="ctr"/>
                      <a:endParaRPr lang="en-GB" sz="1000" dirty="0">
                        <a:latin typeface="Calibri" panose="020F0502020204030204" pitchFamily="34" charset="0"/>
                      </a:endParaRPr>
                    </a:p>
                  </a:txBody>
                  <a:tcPr/>
                </a:tc>
                <a:tc>
                  <a:txBody>
                    <a:bodyPr/>
                    <a:lstStyle/>
                    <a:p>
                      <a:pPr algn="ctr"/>
                      <a:endParaRPr lang="en-GB" sz="1000" dirty="0">
                        <a:latin typeface="Calibri" panose="020F0502020204030204" pitchFamily="34" charset="0"/>
                      </a:endParaRPr>
                    </a:p>
                  </a:txBody>
                  <a:tcPr/>
                </a:tc>
                <a:tc gridSpan="2">
                  <a:txBody>
                    <a:bodyPr/>
                    <a:lstStyle/>
                    <a:p>
                      <a:pPr algn="ctr"/>
                      <a:r>
                        <a:rPr lang="en-GB" sz="1000" dirty="0" smtClean="0">
                          <a:latin typeface="Calibri" panose="020F0502020204030204" pitchFamily="34" charset="0"/>
                        </a:rPr>
                        <a:t>Delivery</a:t>
                      </a:r>
                      <a:r>
                        <a:rPr lang="en-GB" sz="1000" baseline="0" dirty="0" smtClean="0">
                          <a:latin typeface="Calibri" panose="020F0502020204030204" pitchFamily="34" charset="0"/>
                        </a:rPr>
                        <a:t> Month</a:t>
                      </a:r>
                      <a:endParaRPr lang="en-GB" sz="1000" dirty="0">
                        <a:latin typeface="Calibri" panose="020F0502020204030204" pitchFamily="34" charset="0"/>
                      </a:endParaRPr>
                    </a:p>
                  </a:txBody>
                  <a:tcPr/>
                </a:tc>
                <a:tc hMerge="1">
                  <a:txBody>
                    <a:bodyPr/>
                    <a:lstStyle/>
                    <a:p>
                      <a:pPr algn="ctr"/>
                      <a:endParaRPr lang="en-GB" sz="1100" dirty="0"/>
                    </a:p>
                  </a:txBody>
                  <a:tcPr/>
                </a:tc>
                <a:tc>
                  <a:txBody>
                    <a:bodyPr/>
                    <a:lstStyle/>
                    <a:p>
                      <a:pPr algn="ctr"/>
                      <a:endParaRPr lang="en-GB" sz="1000" dirty="0">
                        <a:latin typeface="Calibri" panose="020F0502020204030204" pitchFamily="34" charset="0"/>
                      </a:endParaRPr>
                    </a:p>
                  </a:txBody>
                  <a:tcPr/>
                </a:tc>
                <a:tc>
                  <a:txBody>
                    <a:bodyPr/>
                    <a:lstStyle/>
                    <a:p>
                      <a:pPr algn="ctr"/>
                      <a:r>
                        <a:rPr lang="en-GB" sz="1000" dirty="0" smtClean="0">
                          <a:latin typeface="Calibri" panose="020F0502020204030204" pitchFamily="34" charset="0"/>
                        </a:rPr>
                        <a:t>RAG Status</a:t>
                      </a:r>
                      <a:endParaRPr lang="en-GB" sz="1000" dirty="0">
                        <a:latin typeface="Calibri" panose="020F0502020204030204" pitchFamily="34" charset="0"/>
                      </a:endParaRPr>
                    </a:p>
                  </a:txBody>
                  <a:tcPr/>
                </a:tc>
              </a:tr>
              <a:tr h="370840">
                <a:tc gridSpan="2">
                  <a:txBody>
                    <a:bodyPr/>
                    <a:lstStyle/>
                    <a:p>
                      <a:endParaRPr lang="en-GB" sz="1000" dirty="0">
                        <a:latin typeface="Calibri" panose="020F0502020204030204" pitchFamily="34" charset="0"/>
                      </a:endParaRPr>
                    </a:p>
                  </a:txBody>
                  <a:tcPr/>
                </a:tc>
                <a:tc hMerge="1">
                  <a:txBody>
                    <a:bodyPr/>
                    <a:lstStyle/>
                    <a:p>
                      <a:endParaRPr lang="en-GB"/>
                    </a:p>
                  </a:txBody>
                  <a:tcPr/>
                </a:tc>
                <a:tc>
                  <a:txBody>
                    <a:bodyPr/>
                    <a:lstStyle/>
                    <a:p>
                      <a:pPr algn="ctr"/>
                      <a:r>
                        <a:rPr lang="en-GB" sz="1000" b="1" dirty="0" smtClean="0">
                          <a:latin typeface="Calibri" panose="020F0502020204030204" pitchFamily="34" charset="0"/>
                        </a:rPr>
                        <a:t>April/</a:t>
                      </a:r>
                    </a:p>
                    <a:p>
                      <a:pPr algn="ctr"/>
                      <a:r>
                        <a:rPr lang="en-GB" sz="1000" b="1" dirty="0" smtClean="0">
                          <a:latin typeface="Calibri" panose="020F0502020204030204" pitchFamily="34" charset="0"/>
                        </a:rPr>
                        <a:t>May</a:t>
                      </a:r>
                      <a:endParaRPr lang="en-GB" sz="1000" b="1" dirty="0">
                        <a:latin typeface="Calibri" panose="020F0502020204030204" pitchFamily="34" charset="0"/>
                      </a:endParaRPr>
                    </a:p>
                  </a:txBody>
                  <a:tcPr/>
                </a:tc>
                <a:tc>
                  <a:txBody>
                    <a:bodyPr/>
                    <a:lstStyle/>
                    <a:p>
                      <a:pPr algn="ctr"/>
                      <a:r>
                        <a:rPr lang="en-GB" sz="1000" b="1" dirty="0" smtClean="0">
                          <a:latin typeface="Calibri" panose="020F0502020204030204" pitchFamily="34" charset="0"/>
                        </a:rPr>
                        <a:t>June/</a:t>
                      </a:r>
                    </a:p>
                    <a:p>
                      <a:pPr algn="ctr"/>
                      <a:r>
                        <a:rPr lang="en-GB" sz="1000" b="1" dirty="0" smtClean="0">
                          <a:latin typeface="Calibri" panose="020F0502020204030204" pitchFamily="34" charset="0"/>
                        </a:rPr>
                        <a:t>July</a:t>
                      </a:r>
                      <a:endParaRPr lang="en-GB" sz="1000" b="1" dirty="0">
                        <a:latin typeface="Calibri" panose="020F0502020204030204" pitchFamily="34" charset="0"/>
                      </a:endParaRPr>
                    </a:p>
                  </a:txBody>
                  <a:tcPr/>
                </a:tc>
                <a:tc>
                  <a:txBody>
                    <a:bodyPr/>
                    <a:lstStyle/>
                    <a:p>
                      <a:pPr algn="ctr"/>
                      <a:r>
                        <a:rPr lang="en-GB" sz="1000" b="1" dirty="0" smtClean="0">
                          <a:latin typeface="Calibri" panose="020F0502020204030204" pitchFamily="34" charset="0"/>
                        </a:rPr>
                        <a:t>Aug/</a:t>
                      </a:r>
                    </a:p>
                    <a:p>
                      <a:pPr algn="ctr"/>
                      <a:r>
                        <a:rPr lang="en-GB" sz="1000" b="1" dirty="0" smtClean="0">
                          <a:latin typeface="Calibri" panose="020F0502020204030204" pitchFamily="34" charset="0"/>
                        </a:rPr>
                        <a:t>Sept</a:t>
                      </a:r>
                      <a:endParaRPr lang="en-GB" sz="1000" b="1" dirty="0">
                        <a:latin typeface="Calibri" panose="020F0502020204030204" pitchFamily="34" charset="0"/>
                      </a:endParaRPr>
                    </a:p>
                  </a:txBody>
                  <a:tcPr/>
                </a:tc>
                <a:tc>
                  <a:txBody>
                    <a:bodyPr/>
                    <a:lstStyle/>
                    <a:p>
                      <a:pPr algn="ctr"/>
                      <a:r>
                        <a:rPr lang="en-GB" sz="1000" b="1" dirty="0" smtClean="0">
                          <a:latin typeface="Calibri" panose="020F0502020204030204" pitchFamily="34" charset="0"/>
                        </a:rPr>
                        <a:t>Oct/</a:t>
                      </a:r>
                    </a:p>
                    <a:p>
                      <a:pPr algn="ctr"/>
                      <a:r>
                        <a:rPr lang="en-GB" sz="1000" b="1" dirty="0" smtClean="0">
                          <a:latin typeface="Calibri" panose="020F0502020204030204" pitchFamily="34" charset="0"/>
                        </a:rPr>
                        <a:t>Nov</a:t>
                      </a:r>
                      <a:endParaRPr lang="en-GB" sz="1000" b="1" dirty="0">
                        <a:latin typeface="Calibri" panose="020F0502020204030204" pitchFamily="34" charset="0"/>
                      </a:endParaRPr>
                    </a:p>
                  </a:txBody>
                  <a:tcPr/>
                </a:tc>
                <a:tc>
                  <a:txBody>
                    <a:bodyPr/>
                    <a:lstStyle/>
                    <a:p>
                      <a:pPr algn="ctr"/>
                      <a:r>
                        <a:rPr lang="en-GB" sz="1000" b="1" dirty="0" smtClean="0">
                          <a:latin typeface="Calibri" panose="020F0502020204030204" pitchFamily="34" charset="0"/>
                        </a:rPr>
                        <a:t>Dec/Jan</a:t>
                      </a:r>
                      <a:endParaRPr lang="en-GB" sz="1000" b="1" dirty="0">
                        <a:latin typeface="Calibri" panose="020F0502020204030204" pitchFamily="34" charset="0"/>
                      </a:endParaRPr>
                    </a:p>
                  </a:txBody>
                  <a:tcPr/>
                </a:tc>
                <a:tc>
                  <a:txBody>
                    <a:bodyPr/>
                    <a:lstStyle/>
                    <a:p>
                      <a:pPr algn="ctr"/>
                      <a:endParaRPr lang="en-GB" sz="1000" b="1" dirty="0">
                        <a:latin typeface="Calibri" panose="020F0502020204030204" pitchFamily="34" charset="0"/>
                      </a:endParaRPr>
                    </a:p>
                  </a:txBody>
                  <a:tcPr/>
                </a:tc>
              </a:tr>
              <a:tr h="370840">
                <a:tc>
                  <a:txBody>
                    <a:bodyPr/>
                    <a:lstStyle/>
                    <a:p>
                      <a:r>
                        <a:rPr lang="en-GB" sz="1000" dirty="0" smtClean="0">
                          <a:latin typeface="Calibri" panose="020F0502020204030204" pitchFamily="34" charset="0"/>
                        </a:rPr>
                        <a:t>XRN4835</a:t>
                      </a:r>
                      <a:endParaRPr lang="en-GB" sz="1000" dirty="0">
                        <a:latin typeface="Calibri" panose="020F0502020204030204" pitchFamily="34" charset="0"/>
                      </a:endParaRPr>
                    </a:p>
                  </a:txBody>
                  <a:tcPr/>
                </a:tc>
                <a:tc>
                  <a:txBody>
                    <a:bodyPr/>
                    <a:lstStyle/>
                    <a:p>
                      <a:r>
                        <a:rPr lang="en-GB" sz="1000" dirty="0" smtClean="0">
                          <a:latin typeface="Calibri" panose="020F0502020204030204" pitchFamily="34" charset="0"/>
                        </a:rPr>
                        <a:t>Address</a:t>
                      </a:r>
                      <a:r>
                        <a:rPr lang="en-GB" sz="1000" baseline="0" dirty="0" smtClean="0">
                          <a:latin typeface="Calibri" panose="020F0502020204030204" pitchFamily="34" charset="0"/>
                        </a:rPr>
                        <a:t> Profiling and Reporting (css extract pre go live)</a:t>
                      </a:r>
                      <a:endParaRPr lang="en-GB" sz="1000" dirty="0">
                        <a:latin typeface="Calibri" panose="020F0502020204030204" pitchFamily="34" charset="0"/>
                      </a:endParaRPr>
                    </a:p>
                  </a:txBody>
                  <a:tcPr/>
                </a:tc>
                <a:tc>
                  <a:txBody>
                    <a:bodyPr/>
                    <a:lstStyle/>
                    <a:p>
                      <a:endParaRPr lang="en-GB" sz="1000" dirty="0">
                        <a:latin typeface="Calibri" panose="020F0502020204030204" pitchFamily="34" charset="0"/>
                      </a:endParaRPr>
                    </a:p>
                  </a:txBody>
                  <a:tcPr>
                    <a:solidFill>
                      <a:schemeClr val="bg1">
                        <a:lumMod val="85000"/>
                      </a:schemeClr>
                    </a:solidFill>
                  </a:tcPr>
                </a:tc>
                <a:tc>
                  <a:txBody>
                    <a:bodyPr/>
                    <a:lstStyle/>
                    <a:p>
                      <a:endParaRPr lang="en-GB" sz="1000" dirty="0">
                        <a:latin typeface="Calibri" panose="020F0502020204030204" pitchFamily="34" charset="0"/>
                      </a:endParaRPr>
                    </a:p>
                  </a:txBody>
                  <a:tcPr>
                    <a:solidFill>
                      <a:schemeClr val="accent4"/>
                    </a:solidFill>
                  </a:tcPr>
                </a:tc>
                <a:tc>
                  <a:txBody>
                    <a:bodyPr/>
                    <a:lstStyle/>
                    <a:p>
                      <a:endParaRPr lang="en-GB" sz="1000" dirty="0">
                        <a:latin typeface="Calibri" panose="020F0502020204030204" pitchFamily="34" charset="0"/>
                      </a:endParaRPr>
                    </a:p>
                  </a:txBody>
                  <a:tcPr>
                    <a:solidFill>
                      <a:schemeClr val="bg1">
                        <a:lumMod val="85000"/>
                      </a:schemeClr>
                    </a:solidFill>
                  </a:tcPr>
                </a:tc>
                <a:tc>
                  <a:txBody>
                    <a:bodyPr/>
                    <a:lstStyle/>
                    <a:p>
                      <a:endParaRPr lang="en-GB" sz="1000" dirty="0">
                        <a:latin typeface="Calibri" panose="020F0502020204030204" pitchFamily="34" charset="0"/>
                      </a:endParaRPr>
                    </a:p>
                  </a:txBody>
                  <a:tcPr>
                    <a:solidFill>
                      <a:schemeClr val="bg1">
                        <a:lumMod val="85000"/>
                      </a:schemeClr>
                    </a:solidFill>
                  </a:tcPr>
                </a:tc>
                <a:tc>
                  <a:txBody>
                    <a:bodyPr/>
                    <a:lstStyle/>
                    <a:p>
                      <a:endParaRPr lang="en-GB" sz="1000" dirty="0">
                        <a:latin typeface="Calibri" panose="020F0502020204030204" pitchFamily="34" charset="0"/>
                      </a:endParaRPr>
                    </a:p>
                  </a:txBody>
                  <a:tcPr>
                    <a:solidFill>
                      <a:schemeClr val="bg1">
                        <a:lumMod val="85000"/>
                      </a:schemeClr>
                    </a:solidFill>
                  </a:tcPr>
                </a:tc>
                <a:tc>
                  <a:txBody>
                    <a:bodyPr/>
                    <a:lstStyle/>
                    <a:p>
                      <a:r>
                        <a:rPr lang="en-GB" sz="1000" dirty="0" smtClean="0">
                          <a:latin typeface="Calibri" panose="020F0502020204030204" pitchFamily="34" charset="0"/>
                        </a:rPr>
                        <a:t>Requirements</a:t>
                      </a:r>
                      <a:r>
                        <a:rPr lang="en-GB" sz="1000" baseline="0" dirty="0" smtClean="0">
                          <a:latin typeface="Calibri" panose="020F0502020204030204" pitchFamily="34" charset="0"/>
                        </a:rPr>
                        <a:t> have changed – data office working with CSSC Project to resolve</a:t>
                      </a:r>
                      <a:endParaRPr lang="en-GB" sz="1000" dirty="0">
                        <a:latin typeface="Calibri" panose="020F0502020204030204" pitchFamily="34" charset="0"/>
                      </a:endParaRPr>
                    </a:p>
                  </a:txBody>
                  <a:tcPr>
                    <a:solidFill>
                      <a:srgbClr val="FFC000"/>
                    </a:solidFill>
                  </a:tcPr>
                </a:tc>
              </a:tr>
              <a:tr h="365368">
                <a:tc>
                  <a:txBody>
                    <a:bodyPr/>
                    <a:lstStyle/>
                    <a:p>
                      <a:r>
                        <a:rPr lang="en-GB" sz="1000" dirty="0" smtClean="0">
                          <a:latin typeface="Calibri" panose="020F0502020204030204" pitchFamily="34" charset="0"/>
                        </a:rPr>
                        <a:t>XRN4841</a:t>
                      </a:r>
                      <a:endParaRPr lang="en-GB" sz="1000" dirty="0">
                        <a:latin typeface="Calibri" panose="020F0502020204030204" pitchFamily="34" charset="0"/>
                      </a:endParaRPr>
                    </a:p>
                  </a:txBody>
                  <a:tcPr/>
                </a:tc>
                <a:tc>
                  <a:txBody>
                    <a:bodyPr/>
                    <a:lstStyle/>
                    <a:p>
                      <a:r>
                        <a:rPr lang="en-GB" sz="1000" dirty="0" smtClean="0">
                          <a:latin typeface="Calibri" panose="020F0502020204030204" pitchFamily="34" charset="0"/>
                        </a:rPr>
                        <a:t>MAP Access to UKL via API</a:t>
                      </a:r>
                      <a:r>
                        <a:rPr lang="en-GB" sz="1000" baseline="0" dirty="0" smtClean="0">
                          <a:latin typeface="Calibri" panose="020F0502020204030204" pitchFamily="34" charset="0"/>
                        </a:rPr>
                        <a:t> (JMDG Use case 58) – API access on back of a MOD</a:t>
                      </a:r>
                      <a:endParaRPr lang="en-GB" sz="1000" dirty="0">
                        <a:latin typeface="Calibri" panose="020F0502020204030204" pitchFamily="34" charset="0"/>
                      </a:endParaRPr>
                    </a:p>
                  </a:txBody>
                  <a:tcPr/>
                </a:tc>
                <a:tc>
                  <a:txBody>
                    <a:bodyPr/>
                    <a:lstStyle/>
                    <a:p>
                      <a:endParaRPr lang="en-GB" sz="1000" dirty="0">
                        <a:latin typeface="Calibri" panose="020F0502020204030204" pitchFamily="34" charset="0"/>
                      </a:endParaRPr>
                    </a:p>
                  </a:txBody>
                  <a:tcPr>
                    <a:solidFill>
                      <a:schemeClr val="bg1">
                        <a:lumMod val="85000"/>
                      </a:schemeClr>
                    </a:solidFill>
                  </a:tcPr>
                </a:tc>
                <a:tc>
                  <a:txBody>
                    <a:bodyPr/>
                    <a:lstStyle/>
                    <a:p>
                      <a:endParaRPr lang="en-GB" sz="1000" dirty="0">
                        <a:latin typeface="Calibri" panose="020F0502020204030204" pitchFamily="34" charset="0"/>
                      </a:endParaRPr>
                    </a:p>
                  </a:txBody>
                  <a:tcPr>
                    <a:solidFill>
                      <a:schemeClr val="accent4"/>
                    </a:solidFill>
                  </a:tcPr>
                </a:tc>
                <a:tc>
                  <a:txBody>
                    <a:bodyPr/>
                    <a:lstStyle/>
                    <a:p>
                      <a:endParaRPr lang="en-GB" sz="1000" dirty="0">
                        <a:latin typeface="Calibri" panose="020F0502020204030204" pitchFamily="34" charset="0"/>
                      </a:endParaRPr>
                    </a:p>
                  </a:txBody>
                  <a:tcPr>
                    <a:solidFill>
                      <a:schemeClr val="bg1">
                        <a:lumMod val="85000"/>
                      </a:schemeClr>
                    </a:solidFill>
                  </a:tcPr>
                </a:tc>
                <a:tc>
                  <a:txBody>
                    <a:bodyPr/>
                    <a:lstStyle/>
                    <a:p>
                      <a:endParaRPr lang="en-GB" sz="1000" dirty="0">
                        <a:latin typeface="Calibri" panose="020F0502020204030204" pitchFamily="34" charset="0"/>
                      </a:endParaRPr>
                    </a:p>
                  </a:txBody>
                  <a:tcPr>
                    <a:solidFill>
                      <a:schemeClr val="bg1">
                        <a:lumMod val="85000"/>
                      </a:schemeClr>
                    </a:solidFill>
                  </a:tcPr>
                </a:tc>
                <a:tc>
                  <a:txBody>
                    <a:bodyPr/>
                    <a:lstStyle/>
                    <a:p>
                      <a:endParaRPr lang="en-GB" sz="1000" dirty="0">
                        <a:latin typeface="Calibri" panose="020F0502020204030204" pitchFamily="34" charset="0"/>
                      </a:endParaRPr>
                    </a:p>
                  </a:txBody>
                  <a:tcPr>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dirty="0" smtClean="0">
                          <a:latin typeface="Calibri" panose="020F0502020204030204" pitchFamily="34" charset="0"/>
                        </a:rPr>
                        <a:t>Due to be complete</a:t>
                      </a:r>
                      <a:r>
                        <a:rPr lang="en-GB" sz="1000" baseline="0" dirty="0" smtClean="0">
                          <a:latin typeface="Calibri" panose="020F0502020204030204" pitchFamily="34" charset="0"/>
                        </a:rPr>
                        <a:t> end of June</a:t>
                      </a:r>
                      <a:endParaRPr lang="en-GB" sz="1000" dirty="0" smtClean="0">
                        <a:latin typeface="Calibri" panose="020F0502020204030204" pitchFamily="34" charset="0"/>
                      </a:endParaRPr>
                    </a:p>
                    <a:p>
                      <a:endParaRPr lang="en-GB" sz="1000" dirty="0">
                        <a:latin typeface="Calibri" panose="020F0502020204030204" pitchFamily="34" charset="0"/>
                      </a:endParaRPr>
                    </a:p>
                  </a:txBody>
                  <a:tcPr>
                    <a:solidFill>
                      <a:srgbClr val="00B050"/>
                    </a:solidFill>
                  </a:tcPr>
                </a:tc>
              </a:tr>
              <a:tr h="370840">
                <a:tc>
                  <a:txBody>
                    <a:bodyPr/>
                    <a:lstStyle/>
                    <a:p>
                      <a:r>
                        <a:rPr lang="en-GB" sz="1000" dirty="0" smtClean="0">
                          <a:latin typeface="Calibri" panose="020F0502020204030204" pitchFamily="34" charset="0"/>
                        </a:rPr>
                        <a:t>XRN4886</a:t>
                      </a:r>
                      <a:endParaRPr lang="en-GB" sz="1000" dirty="0">
                        <a:latin typeface="Calibri" panose="020F0502020204030204" pitchFamily="34" charset="0"/>
                      </a:endParaRPr>
                    </a:p>
                  </a:txBody>
                  <a:tcPr/>
                </a:tc>
                <a:tc>
                  <a:txBody>
                    <a:bodyPr/>
                    <a:lstStyle/>
                    <a:p>
                      <a:r>
                        <a:rPr lang="en-GB" sz="1000" dirty="0" smtClean="0">
                          <a:latin typeface="Calibri" panose="020F0502020204030204" pitchFamily="34" charset="0"/>
                        </a:rPr>
                        <a:t>MAM Reporting</a:t>
                      </a:r>
                      <a:r>
                        <a:rPr lang="en-GB" sz="1000" baseline="0" dirty="0" smtClean="0">
                          <a:latin typeface="Calibri" panose="020F0502020204030204" pitchFamily="34" charset="0"/>
                        </a:rPr>
                        <a:t> (MOD297) supporting report for MOD</a:t>
                      </a:r>
                      <a:endParaRPr lang="en-GB" sz="1000" dirty="0">
                        <a:latin typeface="Calibri" panose="020F0502020204030204" pitchFamily="34" charset="0"/>
                      </a:endParaRPr>
                    </a:p>
                  </a:txBody>
                  <a:tcPr/>
                </a:tc>
                <a:tc>
                  <a:txBody>
                    <a:bodyPr/>
                    <a:lstStyle/>
                    <a:p>
                      <a:endParaRPr lang="en-GB" sz="1000" dirty="0">
                        <a:latin typeface="Calibri" panose="020F0502020204030204" pitchFamily="34" charset="0"/>
                      </a:endParaRPr>
                    </a:p>
                  </a:txBody>
                  <a:tcPr>
                    <a:solidFill>
                      <a:schemeClr val="bg1">
                        <a:lumMod val="85000"/>
                      </a:schemeClr>
                    </a:solidFill>
                  </a:tcPr>
                </a:tc>
                <a:tc>
                  <a:txBody>
                    <a:bodyPr/>
                    <a:lstStyle/>
                    <a:p>
                      <a:endParaRPr lang="en-GB" sz="1000" dirty="0">
                        <a:latin typeface="Calibri" panose="020F0502020204030204" pitchFamily="34" charset="0"/>
                      </a:endParaRPr>
                    </a:p>
                  </a:txBody>
                  <a:tcPr>
                    <a:solidFill>
                      <a:schemeClr val="accent4"/>
                    </a:solidFill>
                  </a:tcPr>
                </a:tc>
                <a:tc>
                  <a:txBody>
                    <a:bodyPr/>
                    <a:lstStyle/>
                    <a:p>
                      <a:endParaRPr lang="en-GB" sz="1000" dirty="0">
                        <a:latin typeface="Calibri" panose="020F0502020204030204" pitchFamily="34" charset="0"/>
                      </a:endParaRPr>
                    </a:p>
                  </a:txBody>
                  <a:tcPr>
                    <a:solidFill>
                      <a:schemeClr val="bg1">
                        <a:lumMod val="85000"/>
                      </a:schemeClr>
                    </a:solidFill>
                  </a:tcPr>
                </a:tc>
                <a:tc>
                  <a:txBody>
                    <a:bodyPr/>
                    <a:lstStyle/>
                    <a:p>
                      <a:endParaRPr lang="en-GB" sz="1000" dirty="0">
                        <a:latin typeface="Calibri" panose="020F0502020204030204" pitchFamily="34" charset="0"/>
                      </a:endParaRPr>
                    </a:p>
                  </a:txBody>
                  <a:tcPr>
                    <a:solidFill>
                      <a:schemeClr val="bg1">
                        <a:lumMod val="85000"/>
                      </a:schemeClr>
                    </a:solidFill>
                  </a:tcPr>
                </a:tc>
                <a:tc>
                  <a:txBody>
                    <a:bodyPr/>
                    <a:lstStyle/>
                    <a:p>
                      <a:endParaRPr lang="en-GB" sz="1000" dirty="0">
                        <a:latin typeface="Calibri" panose="020F0502020204030204" pitchFamily="34" charset="0"/>
                      </a:endParaRPr>
                    </a:p>
                  </a:txBody>
                  <a:tcPr>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dirty="0" smtClean="0">
                          <a:latin typeface="Calibri" panose="020F0502020204030204" pitchFamily="34" charset="0"/>
                        </a:rPr>
                        <a:t>Due to be complete</a:t>
                      </a:r>
                      <a:r>
                        <a:rPr lang="en-GB" sz="1000" baseline="0" dirty="0" smtClean="0">
                          <a:latin typeface="Calibri" panose="020F0502020204030204" pitchFamily="34" charset="0"/>
                        </a:rPr>
                        <a:t> end of June</a:t>
                      </a:r>
                      <a:endParaRPr lang="en-GB" sz="1000" dirty="0" smtClean="0">
                        <a:latin typeface="Calibri" panose="020F0502020204030204" pitchFamily="34" charset="0"/>
                      </a:endParaRPr>
                    </a:p>
                    <a:p>
                      <a:endParaRPr lang="en-GB" sz="1000" dirty="0">
                        <a:latin typeface="Calibri" panose="020F0502020204030204" pitchFamily="34" charset="0"/>
                      </a:endParaRPr>
                    </a:p>
                  </a:txBody>
                  <a:tcPr>
                    <a:solidFill>
                      <a:srgbClr val="00B050"/>
                    </a:solidFill>
                  </a:tcPr>
                </a:tc>
              </a:tr>
              <a:tr h="370840">
                <a:tc>
                  <a:txBody>
                    <a:bodyPr/>
                    <a:lstStyle/>
                    <a:p>
                      <a:r>
                        <a:rPr lang="en-GB" sz="1000" dirty="0" smtClean="0">
                          <a:latin typeface="Calibri" panose="020F0502020204030204" pitchFamily="34" charset="0"/>
                        </a:rPr>
                        <a:t>XRN4898</a:t>
                      </a:r>
                      <a:endParaRPr lang="en-GB" sz="1000" dirty="0">
                        <a:latin typeface="Calibri" panose="020F0502020204030204" pitchFamily="34" charset="0"/>
                      </a:endParaRPr>
                    </a:p>
                  </a:txBody>
                  <a:tcPr/>
                </a:tc>
                <a:tc>
                  <a:txBody>
                    <a:bodyPr/>
                    <a:lstStyle/>
                    <a:p>
                      <a:r>
                        <a:rPr lang="en-GB" sz="1000" dirty="0" smtClean="0">
                          <a:latin typeface="Calibri" panose="020F0502020204030204" pitchFamily="34" charset="0"/>
                        </a:rPr>
                        <a:t>Additional data</a:t>
                      </a:r>
                      <a:r>
                        <a:rPr lang="en-GB" sz="1000" baseline="0" dirty="0" smtClean="0">
                          <a:latin typeface="Calibri" panose="020F0502020204030204" pitchFamily="34" charset="0"/>
                        </a:rPr>
                        <a:t> source for UIG visualisation</a:t>
                      </a:r>
                      <a:endParaRPr lang="en-GB" sz="1000" dirty="0">
                        <a:latin typeface="Calibri" panose="020F0502020204030204" pitchFamily="34" charset="0"/>
                      </a:endParaRPr>
                    </a:p>
                  </a:txBody>
                  <a:tcPr/>
                </a:tc>
                <a:tc>
                  <a:txBody>
                    <a:bodyPr/>
                    <a:lstStyle/>
                    <a:p>
                      <a:endParaRPr lang="en-GB" sz="1000" dirty="0">
                        <a:latin typeface="Calibri" panose="020F0502020204030204" pitchFamily="34" charset="0"/>
                      </a:endParaRPr>
                    </a:p>
                  </a:txBody>
                  <a:tcPr>
                    <a:solidFill>
                      <a:schemeClr val="bg1">
                        <a:lumMod val="85000"/>
                      </a:schemeClr>
                    </a:solidFill>
                  </a:tcPr>
                </a:tc>
                <a:tc>
                  <a:txBody>
                    <a:bodyPr/>
                    <a:lstStyle/>
                    <a:p>
                      <a:endParaRPr lang="en-GB" sz="1000" dirty="0">
                        <a:latin typeface="Calibri" panose="020F0502020204030204" pitchFamily="34" charset="0"/>
                      </a:endParaRPr>
                    </a:p>
                  </a:txBody>
                  <a:tcPr>
                    <a:solidFill>
                      <a:schemeClr val="accent4"/>
                    </a:solidFill>
                  </a:tcPr>
                </a:tc>
                <a:tc>
                  <a:txBody>
                    <a:bodyPr/>
                    <a:lstStyle/>
                    <a:p>
                      <a:endParaRPr lang="en-GB" sz="1000" dirty="0">
                        <a:latin typeface="Calibri" panose="020F0502020204030204" pitchFamily="34" charset="0"/>
                      </a:endParaRPr>
                    </a:p>
                  </a:txBody>
                  <a:tcPr>
                    <a:solidFill>
                      <a:schemeClr val="bg1">
                        <a:lumMod val="85000"/>
                      </a:schemeClr>
                    </a:solidFill>
                  </a:tcPr>
                </a:tc>
                <a:tc>
                  <a:txBody>
                    <a:bodyPr/>
                    <a:lstStyle/>
                    <a:p>
                      <a:endParaRPr lang="en-GB" sz="1000" dirty="0">
                        <a:latin typeface="Calibri" panose="020F0502020204030204" pitchFamily="34" charset="0"/>
                      </a:endParaRPr>
                    </a:p>
                  </a:txBody>
                  <a:tcPr>
                    <a:solidFill>
                      <a:schemeClr val="bg1">
                        <a:lumMod val="85000"/>
                      </a:schemeClr>
                    </a:solidFill>
                  </a:tcPr>
                </a:tc>
                <a:tc>
                  <a:txBody>
                    <a:bodyPr/>
                    <a:lstStyle/>
                    <a:p>
                      <a:endParaRPr lang="en-GB" sz="1000" dirty="0">
                        <a:latin typeface="Calibri" panose="020F0502020204030204" pitchFamily="34" charset="0"/>
                      </a:endParaRPr>
                    </a:p>
                  </a:txBody>
                  <a:tcPr>
                    <a:solidFill>
                      <a:schemeClr val="bg1">
                        <a:lumMod val="85000"/>
                      </a:schemeClr>
                    </a:solidFill>
                  </a:tcPr>
                </a:tc>
                <a:tc>
                  <a:txBody>
                    <a:bodyPr/>
                    <a:lstStyle/>
                    <a:p>
                      <a:r>
                        <a:rPr lang="en-GB" sz="1000" dirty="0" smtClean="0">
                          <a:latin typeface="Calibri" panose="020F0502020204030204" pitchFamily="34" charset="0"/>
                        </a:rPr>
                        <a:t>Due</a:t>
                      </a:r>
                      <a:r>
                        <a:rPr lang="en-GB" sz="1000" baseline="0" dirty="0" smtClean="0">
                          <a:latin typeface="Calibri" panose="020F0502020204030204" pitchFamily="34" charset="0"/>
                        </a:rPr>
                        <a:t> to be complete end of July</a:t>
                      </a:r>
                    </a:p>
                    <a:p>
                      <a:endParaRPr lang="en-GB" sz="1000" dirty="0">
                        <a:latin typeface="Calibri" panose="020F0502020204030204" pitchFamily="34" charset="0"/>
                      </a:endParaRPr>
                    </a:p>
                  </a:txBody>
                  <a:tcPr>
                    <a:solidFill>
                      <a:srgbClr val="00B050"/>
                    </a:solidFill>
                  </a:tcPr>
                </a:tc>
              </a:tr>
              <a:tr h="370840">
                <a:tc>
                  <a:txBody>
                    <a:bodyPr/>
                    <a:lstStyle/>
                    <a:p>
                      <a:r>
                        <a:rPr lang="en-GB" sz="1000" dirty="0" smtClean="0">
                          <a:latin typeface="Calibri" panose="020F0502020204030204" pitchFamily="34" charset="0"/>
                        </a:rPr>
                        <a:t>XRN4795</a:t>
                      </a:r>
                      <a:endParaRPr lang="en-GB" sz="1000" dirty="0">
                        <a:latin typeface="Calibri" panose="020F0502020204030204" pitchFamily="34" charset="0"/>
                      </a:endParaRPr>
                    </a:p>
                  </a:txBody>
                  <a:tcPr/>
                </a:tc>
                <a:tc>
                  <a:txBody>
                    <a:bodyPr/>
                    <a:lstStyle/>
                    <a:p>
                      <a:r>
                        <a:rPr lang="en-GB" sz="1000" dirty="0" smtClean="0">
                          <a:latin typeface="Calibri" panose="020F0502020204030204" pitchFamily="34" charset="0"/>
                        </a:rPr>
                        <a:t>Amendments</a:t>
                      </a:r>
                      <a:r>
                        <a:rPr lang="en-GB" sz="1000" baseline="0" dirty="0" smtClean="0">
                          <a:latin typeface="Calibri" panose="020F0502020204030204" pitchFamily="34" charset="0"/>
                        </a:rPr>
                        <a:t> to the PARR (520a) reporting</a:t>
                      </a:r>
                      <a:endParaRPr lang="en-GB" sz="1000" dirty="0">
                        <a:latin typeface="Calibri" panose="020F0502020204030204" pitchFamily="34" charset="0"/>
                      </a:endParaRPr>
                    </a:p>
                  </a:txBody>
                  <a:tcPr/>
                </a:tc>
                <a:tc>
                  <a:txBody>
                    <a:bodyPr/>
                    <a:lstStyle/>
                    <a:p>
                      <a:endParaRPr lang="en-GB" sz="1000" dirty="0">
                        <a:latin typeface="Calibri" panose="020F0502020204030204" pitchFamily="34" charset="0"/>
                      </a:endParaRPr>
                    </a:p>
                  </a:txBody>
                  <a:tcPr>
                    <a:solidFill>
                      <a:schemeClr val="bg1">
                        <a:lumMod val="85000"/>
                      </a:schemeClr>
                    </a:solidFill>
                  </a:tcPr>
                </a:tc>
                <a:tc>
                  <a:txBody>
                    <a:bodyPr/>
                    <a:lstStyle/>
                    <a:p>
                      <a:endParaRPr lang="en-GB" sz="1000" dirty="0">
                        <a:latin typeface="Calibri" panose="020F0502020204030204" pitchFamily="34" charset="0"/>
                      </a:endParaRPr>
                    </a:p>
                  </a:txBody>
                  <a:tcPr>
                    <a:solidFill>
                      <a:schemeClr val="bg1">
                        <a:lumMod val="85000"/>
                      </a:schemeClr>
                    </a:solidFill>
                  </a:tcPr>
                </a:tc>
                <a:tc>
                  <a:txBody>
                    <a:bodyPr/>
                    <a:lstStyle/>
                    <a:p>
                      <a:endParaRPr lang="en-GB" sz="1000" dirty="0">
                        <a:latin typeface="Calibri" panose="020F0502020204030204" pitchFamily="34" charset="0"/>
                      </a:endParaRPr>
                    </a:p>
                  </a:txBody>
                  <a:tcPr>
                    <a:solidFill>
                      <a:schemeClr val="bg1">
                        <a:lumMod val="85000"/>
                      </a:schemeClr>
                    </a:solidFill>
                  </a:tcPr>
                </a:tc>
                <a:tc>
                  <a:txBody>
                    <a:bodyPr/>
                    <a:lstStyle/>
                    <a:p>
                      <a:endParaRPr lang="en-GB" sz="1000" dirty="0">
                        <a:latin typeface="Calibri" panose="020F0502020204030204" pitchFamily="34" charset="0"/>
                      </a:endParaRPr>
                    </a:p>
                  </a:txBody>
                  <a:tcPr>
                    <a:solidFill>
                      <a:schemeClr val="bg1">
                        <a:lumMod val="85000"/>
                      </a:schemeClr>
                    </a:solidFill>
                  </a:tcPr>
                </a:tc>
                <a:tc>
                  <a:txBody>
                    <a:bodyPr/>
                    <a:lstStyle/>
                    <a:p>
                      <a:endParaRPr lang="en-GB" sz="1000" dirty="0">
                        <a:latin typeface="Calibri" panose="020F0502020204030204" pitchFamily="34" charset="0"/>
                      </a:endParaRPr>
                    </a:p>
                  </a:txBody>
                  <a:tcPr>
                    <a:solidFill>
                      <a:schemeClr val="accent4"/>
                    </a:solidFill>
                  </a:tcPr>
                </a:tc>
                <a:tc>
                  <a:txBody>
                    <a:bodyPr/>
                    <a:lstStyle/>
                    <a:p>
                      <a:r>
                        <a:rPr lang="en-GB" sz="1000" dirty="0" smtClean="0">
                          <a:latin typeface="Calibri" panose="020F0502020204030204" pitchFamily="34" charset="0"/>
                        </a:rPr>
                        <a:t>Due</a:t>
                      </a:r>
                      <a:r>
                        <a:rPr lang="en-GB" sz="1000" baseline="0" dirty="0" smtClean="0">
                          <a:latin typeface="Calibri" panose="020F0502020204030204" pitchFamily="34" charset="0"/>
                        </a:rPr>
                        <a:t> to be complete end of December</a:t>
                      </a:r>
                      <a:endParaRPr lang="en-GB" sz="1000" dirty="0">
                        <a:latin typeface="Calibri" panose="020F0502020204030204" pitchFamily="34" charset="0"/>
                      </a:endParaRPr>
                    </a:p>
                  </a:txBody>
                  <a:tcPr>
                    <a:solidFill>
                      <a:srgbClr val="00B050"/>
                    </a:solidFill>
                  </a:tcPr>
                </a:tc>
              </a:tr>
            </a:tbl>
          </a:graphicData>
        </a:graphic>
      </p:graphicFrame>
    </p:spTree>
    <p:extLst>
      <p:ext uri="{BB962C8B-B14F-4D97-AF65-F5344CB8AC3E}">
        <p14:creationId xmlns:p14="http://schemas.microsoft.com/office/powerpoint/2010/main" val="29048818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dirty="0" smtClean="0"/>
              <a:t>Data Office changes in Capture</a:t>
            </a:r>
            <a:endParaRPr lang="en-GB" sz="2000" dirty="0"/>
          </a:p>
        </p:txBody>
      </p:sp>
      <p:sp>
        <p:nvSpPr>
          <p:cNvPr id="5" name="TextBox 4"/>
          <p:cNvSpPr txBox="1"/>
          <p:nvPr/>
        </p:nvSpPr>
        <p:spPr>
          <a:xfrm>
            <a:off x="179512" y="555526"/>
            <a:ext cx="8784976" cy="461665"/>
          </a:xfrm>
          <a:prstGeom prst="rect">
            <a:avLst/>
          </a:prstGeom>
          <a:noFill/>
        </p:spPr>
        <p:txBody>
          <a:bodyPr wrap="square" rtlCol="0">
            <a:spAutoFit/>
          </a:bodyPr>
          <a:lstStyle/>
          <a:p>
            <a:r>
              <a:rPr lang="en-GB" sz="1200" dirty="0" smtClean="0">
                <a:latin typeface="Calibri" panose="020F0502020204030204" pitchFamily="34" charset="0"/>
              </a:rPr>
              <a:t>The table below shows all </a:t>
            </a:r>
            <a:r>
              <a:rPr lang="en-GB" sz="1200" dirty="0">
                <a:latin typeface="Calibri" panose="020F0502020204030204" pitchFamily="34" charset="0"/>
              </a:rPr>
              <a:t>c</a:t>
            </a:r>
            <a:r>
              <a:rPr lang="en-GB" sz="1200" dirty="0" smtClean="0">
                <a:latin typeface="Calibri" panose="020F0502020204030204" pitchFamily="34" charset="0"/>
              </a:rPr>
              <a:t>hange proposals and externally impacting change requests which are currently in capture and are either new requests, we are gathering requirements or we are waiting for solution options from the Data Office:</a:t>
            </a:r>
            <a:endParaRPr lang="en-GB" sz="1200" dirty="0">
              <a:solidFill>
                <a:srgbClr val="FF0000"/>
              </a:solidFill>
              <a:latin typeface="Calibri" panose="020F050202020403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79000247"/>
              </p:ext>
            </p:extLst>
          </p:nvPr>
        </p:nvGraphicFramePr>
        <p:xfrm>
          <a:off x="107503" y="1058863"/>
          <a:ext cx="8928993" cy="3505200"/>
        </p:xfrm>
        <a:graphic>
          <a:graphicData uri="http://schemas.openxmlformats.org/drawingml/2006/table">
            <a:tbl>
              <a:tblPr firstRow="1" bandRow="1">
                <a:tableStyleId>{00A15C55-8517-42AA-B614-E9B94910E393}</a:tableStyleId>
              </a:tblPr>
              <a:tblGrid>
                <a:gridCol w="522236"/>
                <a:gridCol w="571145"/>
                <a:gridCol w="2330630"/>
                <a:gridCol w="570668"/>
                <a:gridCol w="3743782"/>
                <a:gridCol w="1190532"/>
              </a:tblGrid>
              <a:tr h="370840">
                <a:tc>
                  <a:txBody>
                    <a:bodyPr/>
                    <a:lstStyle/>
                    <a:p>
                      <a:r>
                        <a:rPr lang="en-GB" sz="800" dirty="0" smtClean="0"/>
                        <a:t>CP/CR</a:t>
                      </a:r>
                      <a:endParaRPr lang="en-GB" sz="800" dirty="0"/>
                    </a:p>
                  </a:txBody>
                  <a:tcPr/>
                </a:tc>
                <a:tc>
                  <a:txBody>
                    <a:bodyPr/>
                    <a:lstStyle/>
                    <a:p>
                      <a:r>
                        <a:rPr lang="en-GB" sz="800" dirty="0" smtClean="0"/>
                        <a:t>XRN</a:t>
                      </a:r>
                      <a:r>
                        <a:rPr lang="en-GB" sz="800" baseline="0" dirty="0" smtClean="0"/>
                        <a:t> No</a:t>
                      </a:r>
                      <a:endParaRPr lang="en-GB" sz="800" dirty="0"/>
                    </a:p>
                  </a:txBody>
                  <a:tcPr/>
                </a:tc>
                <a:tc>
                  <a:txBody>
                    <a:bodyPr/>
                    <a:lstStyle/>
                    <a:p>
                      <a:r>
                        <a:rPr lang="en-GB" sz="800" dirty="0" smtClean="0"/>
                        <a:t>Change Details</a:t>
                      </a:r>
                      <a:endParaRPr lang="en-GB" sz="800" dirty="0"/>
                    </a:p>
                  </a:txBody>
                  <a:tcPr/>
                </a:tc>
                <a:tc>
                  <a:txBody>
                    <a:bodyPr/>
                    <a:lstStyle/>
                    <a:p>
                      <a:r>
                        <a:rPr lang="en-GB" sz="800" dirty="0" smtClean="0"/>
                        <a:t>Priority</a:t>
                      </a:r>
                      <a:endParaRPr lang="en-GB" sz="800" dirty="0"/>
                    </a:p>
                  </a:txBody>
                  <a:tcPr/>
                </a:tc>
                <a:tc>
                  <a:txBody>
                    <a:bodyPr/>
                    <a:lstStyle/>
                    <a:p>
                      <a:r>
                        <a:rPr lang="en-GB" sz="800" dirty="0" smtClean="0"/>
                        <a:t>Customer</a:t>
                      </a:r>
                      <a:r>
                        <a:rPr lang="en-GB" sz="800" baseline="0" dirty="0" smtClean="0"/>
                        <a:t> Benefit</a:t>
                      </a:r>
                      <a:endParaRPr lang="en-GB" sz="800" dirty="0"/>
                    </a:p>
                  </a:txBody>
                  <a:tcPr/>
                </a:tc>
                <a:tc>
                  <a:txBody>
                    <a:bodyPr/>
                    <a:lstStyle/>
                    <a:p>
                      <a:r>
                        <a:rPr lang="en-GB" sz="800" dirty="0" smtClean="0"/>
                        <a:t>Indicative</a:t>
                      </a:r>
                      <a:r>
                        <a:rPr lang="en-GB" sz="800" baseline="0" dirty="0" smtClean="0"/>
                        <a:t> Delivery Date</a:t>
                      </a:r>
                      <a:endParaRPr lang="en-GB" sz="800" dirty="0"/>
                    </a:p>
                  </a:txBody>
                  <a:tcPr/>
                </a:tc>
              </a:tr>
              <a:tr h="370840">
                <a:tc>
                  <a:txBody>
                    <a:bodyPr/>
                    <a:lstStyle/>
                    <a:p>
                      <a:r>
                        <a:rPr lang="en-GB" sz="800" dirty="0" smtClean="0">
                          <a:latin typeface="Calibri" panose="020F0502020204030204" pitchFamily="34" charset="0"/>
                        </a:rPr>
                        <a:t>CR</a:t>
                      </a:r>
                      <a:endParaRPr lang="en-GB" sz="800" dirty="0">
                        <a:latin typeface="Calibri" panose="020F0502020204030204" pitchFamily="34" charset="0"/>
                      </a:endParaRPr>
                    </a:p>
                  </a:txBody>
                  <a:tcPr/>
                </a:tc>
                <a:tc>
                  <a:txBody>
                    <a:bodyPr/>
                    <a:lstStyle/>
                    <a:p>
                      <a:r>
                        <a:rPr lang="en-GB" sz="800" dirty="0" smtClean="0">
                          <a:latin typeface="Calibri" panose="020F0502020204030204" pitchFamily="34" charset="0"/>
                        </a:rPr>
                        <a:t>4868</a:t>
                      </a:r>
                      <a:endParaRPr lang="en-GB" sz="800" dirty="0">
                        <a:latin typeface="Calibri" panose="020F0502020204030204" pitchFamily="34" charset="0"/>
                      </a:endParaRPr>
                    </a:p>
                  </a:txBody>
                  <a:tcPr/>
                </a:tc>
                <a:tc>
                  <a:txBody>
                    <a:bodyPr/>
                    <a:lstStyle/>
                    <a:p>
                      <a:r>
                        <a:rPr lang="en-GB" sz="800" dirty="0" smtClean="0">
                          <a:latin typeface="Calibri" panose="020F0502020204030204" pitchFamily="34" charset="0"/>
                        </a:rPr>
                        <a:t>UIG</a:t>
                      </a:r>
                      <a:r>
                        <a:rPr lang="en-GB" sz="800" baseline="0" dirty="0" smtClean="0">
                          <a:latin typeface="Calibri" panose="020F0502020204030204" pitchFamily="34" charset="0"/>
                        </a:rPr>
                        <a:t> Recommendation – Report for class 1, class 2 read rejections</a:t>
                      </a:r>
                      <a:endParaRPr lang="en-GB" sz="800" dirty="0">
                        <a:latin typeface="Calibri" panose="020F0502020204030204" pitchFamily="34" charset="0"/>
                      </a:endParaRPr>
                    </a:p>
                  </a:txBody>
                  <a:tcPr/>
                </a:tc>
                <a:tc>
                  <a:txBody>
                    <a:bodyPr/>
                    <a:lstStyle/>
                    <a:p>
                      <a:r>
                        <a:rPr lang="en-GB" sz="800" dirty="0" smtClean="0">
                          <a:latin typeface="Calibri" panose="020F0502020204030204" pitchFamily="34" charset="0"/>
                        </a:rPr>
                        <a:t>1</a:t>
                      </a:r>
                      <a:endParaRPr lang="en-GB" sz="800" dirty="0">
                        <a:latin typeface="Calibri" panose="020F0502020204030204" pitchFamily="34" charset="0"/>
                      </a:endParaRPr>
                    </a:p>
                  </a:txBody>
                  <a:tcPr/>
                </a:tc>
                <a:tc>
                  <a:txBody>
                    <a:bodyPr/>
                    <a:lstStyle/>
                    <a:p>
                      <a:r>
                        <a:rPr lang="en-GB" sz="800" dirty="0" smtClean="0">
                          <a:latin typeface="Calibri" panose="020F0502020204030204" pitchFamily="34" charset="0"/>
                        </a:rPr>
                        <a:t>To monitor AQ</a:t>
                      </a:r>
                      <a:r>
                        <a:rPr lang="en-GB" sz="800" baseline="0" dirty="0" smtClean="0">
                          <a:latin typeface="Calibri" panose="020F0502020204030204" pitchFamily="34" charset="0"/>
                        </a:rPr>
                        <a:t> movements and percentage of AQ’s calculated per user per month</a:t>
                      </a:r>
                      <a:endParaRPr lang="en-GB" sz="800" dirty="0">
                        <a:latin typeface="Calibri" panose="020F0502020204030204" pitchFamily="34" charset="0"/>
                      </a:endParaRPr>
                    </a:p>
                  </a:txBody>
                  <a:tcPr/>
                </a:tc>
                <a:tc>
                  <a:txBody>
                    <a:bodyPr/>
                    <a:lstStyle/>
                    <a:p>
                      <a:r>
                        <a:rPr lang="en-GB" sz="800" dirty="0" smtClean="0">
                          <a:latin typeface="Calibri" panose="020F0502020204030204" pitchFamily="34" charset="0"/>
                        </a:rPr>
                        <a:t>January 2020</a:t>
                      </a:r>
                      <a:endParaRPr lang="en-GB" sz="800" dirty="0">
                        <a:latin typeface="Calibri" panose="020F0502020204030204" pitchFamily="34" charset="0"/>
                      </a:endParaRPr>
                    </a:p>
                  </a:txBody>
                  <a:tcPr/>
                </a:tc>
              </a:tr>
              <a:tr h="370840">
                <a:tc>
                  <a:txBody>
                    <a:bodyPr/>
                    <a:lstStyle/>
                    <a:p>
                      <a:r>
                        <a:rPr lang="en-GB" sz="800" dirty="0" smtClean="0">
                          <a:latin typeface="Calibri" panose="020F0502020204030204" pitchFamily="34" charset="0"/>
                        </a:rPr>
                        <a:t>CP</a:t>
                      </a:r>
                      <a:endParaRPr lang="en-GB" sz="800" dirty="0">
                        <a:latin typeface="Calibri" panose="020F0502020204030204" pitchFamily="34" charset="0"/>
                      </a:endParaRPr>
                    </a:p>
                  </a:txBody>
                  <a:tcPr/>
                </a:tc>
                <a:tc>
                  <a:txBody>
                    <a:bodyPr/>
                    <a:lstStyle/>
                    <a:p>
                      <a:r>
                        <a:rPr lang="en-GB" sz="800" dirty="0" smtClean="0">
                          <a:latin typeface="Calibri" panose="020F0502020204030204" pitchFamily="34" charset="0"/>
                        </a:rPr>
                        <a:t>4860</a:t>
                      </a:r>
                      <a:endParaRPr lang="en-GB" sz="800" dirty="0">
                        <a:latin typeface="Calibri" panose="020F0502020204030204" pitchFamily="34" charset="0"/>
                      </a:endParaRPr>
                    </a:p>
                  </a:txBody>
                  <a:tcPr/>
                </a:tc>
                <a:tc>
                  <a:txBody>
                    <a:bodyPr/>
                    <a:lstStyle/>
                    <a:p>
                      <a:r>
                        <a:rPr lang="en-GB" sz="800" dirty="0" smtClean="0">
                          <a:latin typeface="Calibri" panose="020F0502020204030204" pitchFamily="34" charset="0"/>
                        </a:rPr>
                        <a:t>National Temporary</a:t>
                      </a:r>
                      <a:r>
                        <a:rPr lang="en-GB" sz="800" baseline="0" dirty="0" smtClean="0">
                          <a:latin typeface="Calibri" panose="020F0502020204030204" pitchFamily="34" charset="0"/>
                        </a:rPr>
                        <a:t> UIG</a:t>
                      </a:r>
                      <a:endParaRPr lang="en-GB" sz="800" dirty="0">
                        <a:latin typeface="Calibri" panose="020F0502020204030204" pitchFamily="34" charset="0"/>
                      </a:endParaRPr>
                    </a:p>
                  </a:txBody>
                  <a:tcPr/>
                </a:tc>
                <a:tc>
                  <a:txBody>
                    <a:bodyPr/>
                    <a:lstStyle/>
                    <a:p>
                      <a:r>
                        <a:rPr lang="en-GB" sz="800" dirty="0" smtClean="0">
                          <a:latin typeface="Calibri" panose="020F0502020204030204" pitchFamily="34" charset="0"/>
                        </a:rPr>
                        <a:t>2</a:t>
                      </a:r>
                      <a:endParaRPr lang="en-GB" sz="800" dirty="0">
                        <a:latin typeface="Calibri" panose="020F0502020204030204" pitchFamily="34" charset="0"/>
                      </a:endParaRPr>
                    </a:p>
                  </a:txBody>
                  <a:tcPr/>
                </a:tc>
                <a:tc>
                  <a:txBody>
                    <a:bodyPr/>
                    <a:lstStyle/>
                    <a:p>
                      <a:r>
                        <a:rPr lang="en-GB" sz="800" dirty="0" smtClean="0">
                          <a:latin typeface="Calibri" panose="020F0502020204030204" pitchFamily="34" charset="0"/>
                        </a:rPr>
                        <a:t>Information</a:t>
                      </a:r>
                      <a:r>
                        <a:rPr lang="en-GB" sz="800" baseline="0" dirty="0" smtClean="0">
                          <a:latin typeface="Calibri" panose="020F0502020204030204" pitchFamily="34" charset="0"/>
                        </a:rPr>
                        <a:t> for Shippers to see how reconciliation is affecting UIG over time</a:t>
                      </a:r>
                      <a:endParaRPr lang="en-GB" sz="800" dirty="0">
                        <a:latin typeface="Calibri" panose="020F050202020403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dirty="0" smtClean="0">
                          <a:latin typeface="Calibri" panose="020F0502020204030204" pitchFamily="34" charset="0"/>
                        </a:rPr>
                        <a:t>January 2020</a:t>
                      </a:r>
                    </a:p>
                    <a:p>
                      <a:endParaRPr lang="en-GB" sz="800" dirty="0">
                        <a:latin typeface="Calibri" panose="020F0502020204030204" pitchFamily="34" charset="0"/>
                      </a:endParaRPr>
                    </a:p>
                  </a:txBody>
                  <a:tcPr/>
                </a:tc>
              </a:tr>
              <a:tr h="370840">
                <a:tc>
                  <a:txBody>
                    <a:bodyPr/>
                    <a:lstStyle/>
                    <a:p>
                      <a:r>
                        <a:rPr lang="en-GB" sz="800" dirty="0" smtClean="0"/>
                        <a:t>CP</a:t>
                      </a:r>
                      <a:endParaRPr lang="en-GB" sz="800" dirty="0"/>
                    </a:p>
                  </a:txBody>
                  <a:tcPr/>
                </a:tc>
                <a:tc>
                  <a:txBody>
                    <a:bodyPr/>
                    <a:lstStyle/>
                    <a:p>
                      <a:r>
                        <a:rPr lang="en-GB" sz="800" dirty="0" smtClean="0"/>
                        <a:t>4738</a:t>
                      </a:r>
                      <a:endParaRPr lang="en-GB" sz="800" dirty="0"/>
                    </a:p>
                  </a:txBody>
                  <a:tcPr/>
                </a:tc>
                <a:tc>
                  <a:txBody>
                    <a:bodyPr/>
                    <a:lstStyle/>
                    <a:p>
                      <a:r>
                        <a:rPr lang="en-GB" sz="800" dirty="0" smtClean="0"/>
                        <a:t>Shipper portfolio update proposed formula</a:t>
                      </a:r>
                      <a:r>
                        <a:rPr lang="en-GB" sz="800" baseline="0" dirty="0" smtClean="0"/>
                        <a:t> year AQ/SOC</a:t>
                      </a:r>
                      <a:endParaRPr lang="en-GB" sz="800" dirty="0"/>
                    </a:p>
                  </a:txBody>
                  <a:tcPr/>
                </a:tc>
                <a:tc>
                  <a:txBody>
                    <a:bodyPr/>
                    <a:lstStyle/>
                    <a:p>
                      <a:r>
                        <a:rPr lang="en-GB" sz="800" dirty="0" smtClean="0"/>
                        <a:t>8</a:t>
                      </a:r>
                      <a:endParaRPr lang="en-GB" sz="800" dirty="0"/>
                    </a:p>
                  </a:txBody>
                  <a:tcPr/>
                </a:tc>
                <a:tc>
                  <a:txBody>
                    <a:bodyPr/>
                    <a:lstStyle/>
                    <a:p>
                      <a:r>
                        <a:rPr lang="en-GB" sz="800" dirty="0" smtClean="0"/>
                        <a:t>Inform Shippers</a:t>
                      </a:r>
                      <a:r>
                        <a:rPr lang="en-GB" sz="800" baseline="0" dirty="0" smtClean="0"/>
                        <a:t> of their proposed formula year AQ/SOQ values when produced.</a:t>
                      </a:r>
                      <a:endParaRPr lang="en-GB" sz="800" dirty="0"/>
                    </a:p>
                  </a:txBody>
                  <a:tcPr/>
                </a:tc>
                <a:tc>
                  <a:txBody>
                    <a:bodyPr/>
                    <a:lstStyle/>
                    <a:p>
                      <a:r>
                        <a:rPr lang="en-GB" sz="800" dirty="0" smtClean="0"/>
                        <a:t>BA available in October for requirements</a:t>
                      </a:r>
                      <a:r>
                        <a:rPr lang="en-GB" sz="800" baseline="0" dirty="0" smtClean="0"/>
                        <a:t> gathering. Delivery date TBC</a:t>
                      </a:r>
                      <a:endParaRPr lang="en-GB" sz="800" dirty="0"/>
                    </a:p>
                  </a:txBody>
                  <a:tcPr/>
                </a:tc>
              </a:tr>
              <a:tr h="370840">
                <a:tc>
                  <a:txBody>
                    <a:bodyPr/>
                    <a:lstStyle/>
                    <a:p>
                      <a:r>
                        <a:rPr lang="en-GB" sz="800" dirty="0" smtClean="0"/>
                        <a:t>CP</a:t>
                      </a:r>
                      <a:endParaRPr lang="en-GB" sz="800" dirty="0"/>
                    </a:p>
                  </a:txBody>
                  <a:tcPr/>
                </a:tc>
                <a:tc>
                  <a:txBody>
                    <a:bodyPr/>
                    <a:lstStyle/>
                    <a:p>
                      <a:r>
                        <a:rPr lang="en-GB" sz="800" dirty="0" smtClean="0"/>
                        <a:t>4876</a:t>
                      </a:r>
                      <a:endParaRPr lang="en-GB" sz="800" dirty="0"/>
                    </a:p>
                  </a:txBody>
                  <a:tcPr/>
                </a:tc>
                <a:tc>
                  <a:txBody>
                    <a:bodyPr/>
                    <a:lstStyle/>
                    <a:p>
                      <a:r>
                        <a:rPr lang="en-GB" sz="800" dirty="0" smtClean="0"/>
                        <a:t>Changes to PAR Reporting</a:t>
                      </a:r>
                      <a:r>
                        <a:rPr lang="en-GB" sz="800" baseline="0" dirty="0" smtClean="0"/>
                        <a:t> (supporting UIG)</a:t>
                      </a:r>
                      <a:endParaRPr lang="en-GB" sz="800" dirty="0"/>
                    </a:p>
                  </a:txBody>
                  <a:tcPr/>
                </a:tc>
                <a:tc>
                  <a:txBody>
                    <a:bodyPr/>
                    <a:lstStyle/>
                    <a:p>
                      <a:r>
                        <a:rPr lang="en-GB" sz="800" dirty="0" smtClean="0"/>
                        <a:t>4</a:t>
                      </a:r>
                      <a:endParaRPr lang="en-GB" sz="800" dirty="0"/>
                    </a:p>
                  </a:txBody>
                  <a:tcPr/>
                </a:tc>
                <a:tc>
                  <a:txBody>
                    <a:bodyPr/>
                    <a:lstStyle/>
                    <a:p>
                      <a:r>
                        <a:rPr lang="en-GB" sz="800" dirty="0" smtClean="0"/>
                        <a:t>Provide further data to</a:t>
                      </a:r>
                      <a:r>
                        <a:rPr lang="en-GB" sz="800" baseline="0" dirty="0" smtClean="0"/>
                        <a:t> PAFA to aid analysis on performance reporting and aid in shipper performance as a first indication of any issues before PAC</a:t>
                      </a:r>
                      <a:endParaRPr lang="en-GB" sz="800" dirty="0"/>
                    </a:p>
                  </a:txBody>
                  <a:tcPr/>
                </a:tc>
                <a:tc>
                  <a:txBody>
                    <a:bodyPr/>
                    <a:lstStyle/>
                    <a:p>
                      <a:r>
                        <a:rPr lang="en-GB" sz="800" dirty="0" smtClean="0"/>
                        <a:t>TBC – part of the Shipper</a:t>
                      </a:r>
                      <a:r>
                        <a:rPr lang="en-GB" sz="800" baseline="0" dirty="0" smtClean="0"/>
                        <a:t> MI Project</a:t>
                      </a:r>
                      <a:endParaRPr lang="en-GB" sz="800" dirty="0"/>
                    </a:p>
                  </a:txBody>
                  <a:tcPr/>
                </a:tc>
              </a:tr>
              <a:tr h="370840">
                <a:tc>
                  <a:txBody>
                    <a:bodyPr/>
                    <a:lstStyle/>
                    <a:p>
                      <a:r>
                        <a:rPr lang="en-GB" sz="800" dirty="0" smtClean="0"/>
                        <a:t>CP</a:t>
                      </a:r>
                      <a:endParaRPr lang="en-GB" sz="800" dirty="0"/>
                    </a:p>
                  </a:txBody>
                  <a:tcPr/>
                </a:tc>
                <a:tc>
                  <a:txBody>
                    <a:bodyPr/>
                    <a:lstStyle/>
                    <a:p>
                      <a:r>
                        <a:rPr lang="en-GB" sz="800" dirty="0" smtClean="0"/>
                        <a:t>4789</a:t>
                      </a:r>
                      <a:endParaRPr lang="en-GB" sz="800" dirty="0"/>
                    </a:p>
                  </a:txBody>
                  <a:tcPr/>
                </a:tc>
                <a:tc>
                  <a:txBody>
                    <a:bodyPr/>
                    <a:lstStyle/>
                    <a:p>
                      <a:r>
                        <a:rPr lang="en-GB" sz="800" dirty="0" smtClean="0"/>
                        <a:t>Shipper</a:t>
                      </a:r>
                      <a:r>
                        <a:rPr lang="en-GB" sz="800" baseline="0" dirty="0" smtClean="0"/>
                        <a:t> packs – glossary updates and reporting changes from AQ to product class</a:t>
                      </a:r>
                      <a:endParaRPr lang="en-GB" sz="800" dirty="0"/>
                    </a:p>
                  </a:txBody>
                  <a:tcPr/>
                </a:tc>
                <a:tc>
                  <a:txBody>
                    <a:bodyPr/>
                    <a:lstStyle/>
                    <a:p>
                      <a:r>
                        <a:rPr lang="en-GB" sz="800" dirty="0" smtClean="0"/>
                        <a:t>5</a:t>
                      </a:r>
                      <a:endParaRPr lang="en-GB" sz="800" dirty="0"/>
                    </a:p>
                  </a:txBody>
                  <a:tcPr/>
                </a:tc>
                <a:tc>
                  <a:txBody>
                    <a:bodyPr/>
                    <a:lstStyle/>
                    <a:p>
                      <a:r>
                        <a:rPr lang="en-GB" sz="800" dirty="0" smtClean="0"/>
                        <a:t>The</a:t>
                      </a:r>
                      <a:r>
                        <a:rPr lang="en-GB" sz="800" baseline="0" dirty="0" smtClean="0"/>
                        <a:t> shipper packs should align further to PAC reporting and aid shipper performance</a:t>
                      </a:r>
                      <a:endParaRPr lang="en-GB" sz="800" dirty="0"/>
                    </a:p>
                  </a:txBody>
                  <a:tcPr/>
                </a:tc>
                <a:tc>
                  <a:txBody>
                    <a:bodyPr/>
                    <a:lstStyle/>
                    <a:p>
                      <a:r>
                        <a:rPr lang="en-GB" sz="800" dirty="0" smtClean="0"/>
                        <a:t>TBC – part of the Shipper</a:t>
                      </a:r>
                      <a:r>
                        <a:rPr lang="en-GB" sz="800" baseline="0" dirty="0" smtClean="0"/>
                        <a:t> MI Project</a:t>
                      </a:r>
                      <a:endParaRPr lang="en-GB" sz="800" dirty="0"/>
                    </a:p>
                  </a:txBody>
                  <a:tcPr/>
                </a:tc>
              </a:tr>
              <a:tr h="370840">
                <a:tc>
                  <a:txBody>
                    <a:bodyPr/>
                    <a:lstStyle/>
                    <a:p>
                      <a:r>
                        <a:rPr lang="en-GB" sz="800" dirty="0" smtClean="0"/>
                        <a:t>CP</a:t>
                      </a:r>
                      <a:endParaRPr lang="en-GB" sz="800" dirty="0"/>
                    </a:p>
                  </a:txBody>
                  <a:tcPr/>
                </a:tc>
                <a:tc>
                  <a:txBody>
                    <a:bodyPr/>
                    <a:lstStyle/>
                    <a:p>
                      <a:r>
                        <a:rPr lang="en-GB" sz="800" dirty="0" smtClean="0"/>
                        <a:t>4779</a:t>
                      </a:r>
                      <a:endParaRPr lang="en-GB" sz="800" dirty="0"/>
                    </a:p>
                  </a:txBody>
                  <a:tcPr/>
                </a:tc>
                <a:tc>
                  <a:txBody>
                    <a:bodyPr/>
                    <a:lstStyle/>
                    <a:p>
                      <a:r>
                        <a:rPr lang="en-GB" sz="800" dirty="0" smtClean="0"/>
                        <a:t>MOD0657S</a:t>
                      </a:r>
                      <a:r>
                        <a:rPr lang="en-GB" sz="800" baseline="0" dirty="0" smtClean="0"/>
                        <a:t> – Adding AQ reporting to PARR Reports</a:t>
                      </a:r>
                      <a:endParaRPr lang="en-GB" sz="800" dirty="0"/>
                    </a:p>
                  </a:txBody>
                  <a:tcPr/>
                </a:tc>
                <a:tc>
                  <a:txBody>
                    <a:bodyPr/>
                    <a:lstStyle/>
                    <a:p>
                      <a:r>
                        <a:rPr lang="en-GB" sz="800" dirty="0" smtClean="0"/>
                        <a:t>6</a:t>
                      </a:r>
                      <a:endParaRPr lang="en-GB" sz="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dirty="0" smtClean="0"/>
                        <a:t>Monitor AQ movement</a:t>
                      </a:r>
                      <a:r>
                        <a:rPr lang="en-GB" sz="800" baseline="0" dirty="0" smtClean="0"/>
                        <a:t>s and percentage of Aqs calculated per month by user, can access performance across the industry and engage with the poorer performers with an aim to get industry performance increased.</a:t>
                      </a:r>
                      <a:endParaRPr lang="en-GB" sz="800" dirty="0" smtClean="0"/>
                    </a:p>
                    <a:p>
                      <a:endParaRPr lang="en-GB" sz="800" dirty="0"/>
                    </a:p>
                  </a:txBody>
                  <a:tcPr/>
                </a:tc>
                <a:tc>
                  <a:txBody>
                    <a:bodyPr/>
                    <a:lstStyle/>
                    <a:p>
                      <a:r>
                        <a:rPr lang="en-GB" sz="800" dirty="0" smtClean="0"/>
                        <a:t>TBC – part of the Shipper</a:t>
                      </a:r>
                      <a:r>
                        <a:rPr lang="en-GB" sz="800" baseline="0" dirty="0" smtClean="0"/>
                        <a:t> MI Project</a:t>
                      </a:r>
                      <a:endParaRPr lang="en-GB" sz="800" dirty="0"/>
                    </a:p>
                  </a:txBody>
                  <a:tcPr/>
                </a:tc>
              </a:tr>
              <a:tr h="370840">
                <a:tc>
                  <a:txBody>
                    <a:bodyPr/>
                    <a:lstStyle/>
                    <a:p>
                      <a:r>
                        <a:rPr lang="en-GB" sz="800" dirty="0" smtClean="0"/>
                        <a:t>CP</a:t>
                      </a:r>
                      <a:endParaRPr lang="en-GB" sz="800" dirty="0"/>
                    </a:p>
                  </a:txBody>
                  <a:tcPr/>
                </a:tc>
                <a:tc>
                  <a:txBody>
                    <a:bodyPr/>
                    <a:lstStyle/>
                    <a:p>
                      <a:r>
                        <a:rPr lang="en-GB" sz="800" dirty="0" smtClean="0"/>
                        <a:t>4946</a:t>
                      </a:r>
                      <a:endParaRPr lang="en-GB" sz="800" dirty="0"/>
                    </a:p>
                  </a:txBody>
                  <a:tcPr/>
                </a:tc>
                <a:tc>
                  <a:txBody>
                    <a:bodyPr/>
                    <a:lstStyle/>
                    <a:p>
                      <a:r>
                        <a:rPr lang="en-GB" sz="800" dirty="0" smtClean="0"/>
                        <a:t>Reporting on</a:t>
                      </a:r>
                      <a:r>
                        <a:rPr lang="en-GB" sz="800" baseline="0" dirty="0" smtClean="0"/>
                        <a:t> installed meters with conversion capability</a:t>
                      </a:r>
                      <a:endParaRPr lang="en-GB" sz="800" dirty="0"/>
                    </a:p>
                  </a:txBody>
                  <a:tcPr/>
                </a:tc>
                <a:tc>
                  <a:txBody>
                    <a:bodyPr/>
                    <a:lstStyle/>
                    <a:p>
                      <a:r>
                        <a:rPr lang="en-GB" sz="800" dirty="0" smtClean="0"/>
                        <a:t>8</a:t>
                      </a:r>
                      <a:endParaRPr lang="en-GB" sz="800" dirty="0"/>
                    </a:p>
                  </a:txBody>
                  <a:tcPr/>
                </a:tc>
                <a:tc>
                  <a:txBody>
                    <a:bodyPr/>
                    <a:lstStyle/>
                    <a:p>
                      <a:r>
                        <a:rPr lang="en-GB" sz="800" dirty="0" smtClean="0"/>
                        <a:t>Inform Shippers</a:t>
                      </a:r>
                      <a:r>
                        <a:rPr lang="en-GB" sz="800" baseline="0" dirty="0" smtClean="0"/>
                        <a:t> of meters in portfolio with this capability to ensure they are billing the end consumer correctly</a:t>
                      </a:r>
                      <a:endParaRPr lang="en-GB" sz="800" dirty="0"/>
                    </a:p>
                  </a:txBody>
                  <a:tcPr/>
                </a:tc>
                <a:tc>
                  <a:txBody>
                    <a:bodyPr/>
                    <a:lstStyle/>
                    <a:p>
                      <a:r>
                        <a:rPr lang="en-GB" sz="800" dirty="0" smtClean="0"/>
                        <a:t>TBC</a:t>
                      </a:r>
                      <a:endParaRPr lang="en-GB" sz="800" dirty="0"/>
                    </a:p>
                  </a:txBody>
                  <a:tcPr/>
                </a:tc>
              </a:tr>
            </a:tbl>
          </a:graphicData>
        </a:graphic>
      </p:graphicFrame>
    </p:spTree>
    <p:extLst>
      <p:ext uri="{BB962C8B-B14F-4D97-AF65-F5344CB8AC3E}">
        <p14:creationId xmlns:p14="http://schemas.microsoft.com/office/powerpoint/2010/main" val="18331838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E927B77B7F39148B9CB17AE711C8D35" ma:contentTypeVersion="0" ma:contentTypeDescription="Create a new document." ma:contentTypeScope="" ma:versionID="159d718f6c29ca5e1f84b5e6d7132f42">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2.xml><?xml version="1.0" encoding="utf-8"?>
<ds:datastoreItem xmlns:ds="http://schemas.openxmlformats.org/officeDocument/2006/customXml" ds:itemID="{ABA723BE-B83E-44FD-90E1-73FE10FBD31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211B2E31-4703-4F4D-BB47-74A8364BAC36}">
  <ds:schemaRefs>
    <ds:schemaRef ds:uri="http://schemas.microsoft.com/office/2006/documentManagement/types"/>
    <ds:schemaRef ds:uri="http://purl.org/dc/elements/1.1/"/>
    <ds:schemaRef ds:uri="http://purl.org/dc/dcmitype/"/>
    <ds:schemaRef ds:uri="http://www.w3.org/XML/1998/namespace"/>
    <ds:schemaRef ds:uri="http://purl.org/dc/terms/"/>
    <ds:schemaRef ds:uri="http://schemas.microsoft.com/office/infopath/2007/PartnerControls"/>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3739</TotalTime>
  <Words>588</Words>
  <Application>Microsoft Office PowerPoint</Application>
  <PresentationFormat>On-screen Show (16:9)</PresentationFormat>
  <Paragraphs>86</Paragraphs>
  <Slides>4</Slides>
  <Notes>1</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Data Office POAP June/July 2019</vt:lpstr>
      <vt:lpstr>Update on current Data Office change pipeline</vt:lpstr>
      <vt:lpstr>Data Office POAP</vt:lpstr>
      <vt:lpstr>Data Office changes in Capture</vt:lpstr>
    </vt:vector>
  </TitlesOfParts>
  <Company>National Grid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National Grid</cp:lastModifiedBy>
  <cp:revision>119</cp:revision>
  <cp:lastPrinted>2019-05-08T10:02:40Z</cp:lastPrinted>
  <dcterms:created xsi:type="dcterms:W3CDTF">2018-09-02T17:12:15Z</dcterms:created>
  <dcterms:modified xsi:type="dcterms:W3CDTF">2019-07-02T14:57:32Z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-428699192</vt:i4>
  </property>
  <property fmtid="{D5CDD505-2E9C-101B-9397-08002B2CF9AE}" pid="3" name="_NewReviewCycle">
    <vt:lpwstr/>
  </property>
  <property fmtid="{D5CDD505-2E9C-101B-9397-08002B2CF9AE}" pid="4" name="_EmailSubject">
    <vt:lpwstr>XRN4789 DSG Slides 03.03.2019 v0.1.pptx</vt:lpwstr>
  </property>
  <property fmtid="{D5CDD505-2E9C-101B-9397-08002B2CF9AE}" pid="5" name="_AuthorEmail">
    <vt:lpwstr>paul.orsler@xoserve.com</vt:lpwstr>
  </property>
  <property fmtid="{D5CDD505-2E9C-101B-9397-08002B2CF9AE}" pid="6" name="_AuthorEmailDisplayName">
    <vt:lpwstr>Orsler, Paul</vt:lpwstr>
  </property>
  <property fmtid="{D5CDD505-2E9C-101B-9397-08002B2CF9AE}" pid="7" name="_PreviousAdHocReviewCycleID">
    <vt:i4>1696637420</vt:i4>
  </property>
  <property fmtid="{D5CDD505-2E9C-101B-9397-08002B2CF9AE}" pid="8" name="ContentTypeId">
    <vt:lpwstr>0x0101006E927B77B7F39148B9CB17AE711C8D35</vt:lpwstr>
  </property>
</Properties>
</file>