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073" r:id="rId6"/>
  </p:sldMasterIdLst>
  <p:notesMasterIdLst>
    <p:notesMasterId r:id="rId16"/>
  </p:notesMasterIdLst>
  <p:handoutMasterIdLst>
    <p:handoutMasterId r:id="rId17"/>
  </p:handoutMasterIdLst>
  <p:sldIdLst>
    <p:sldId id="339" r:id="rId7"/>
    <p:sldId id="384" r:id="rId8"/>
    <p:sldId id="390" r:id="rId9"/>
    <p:sldId id="395" r:id="rId10"/>
    <p:sldId id="393" r:id="rId11"/>
    <p:sldId id="392" r:id="rId12"/>
    <p:sldId id="394" r:id="rId13"/>
    <p:sldId id="389" r:id="rId14"/>
    <p:sldId id="388" r:id="rId15"/>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84" d="100"/>
          <a:sy n="84" d="100"/>
        </p:scale>
        <p:origin x="-804"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02/07/2019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02/07/2019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2642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0713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24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5846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2781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290038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23400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53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563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412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52879874"/>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Switching </a:t>
            </a:r>
            <a:r>
              <a:rPr lang="en-US" sz="3200" dirty="0" err="1" smtClean="0"/>
              <a:t>Programme</a:t>
            </a:r>
            <a:r>
              <a:rPr lang="en-US" sz="3200" dirty="0" smtClean="0"/>
              <a:t> Update</a:t>
            </a:r>
            <a:r>
              <a:rPr lang="en-US" sz="3200" dirty="0"/>
              <a:t/>
            </a:r>
            <a:br>
              <a:rPr lang="en-US" sz="3200" dirty="0"/>
            </a:br>
            <a:r>
              <a:rPr lang="en-US" sz="3100" dirty="0" smtClean="0"/>
              <a:t>10</a:t>
            </a:r>
            <a:r>
              <a:rPr lang="en-US" sz="3100" baseline="30000" dirty="0" smtClean="0"/>
              <a:t>th</a:t>
            </a:r>
            <a:r>
              <a:rPr lang="en-US" sz="3100" dirty="0" smtClean="0"/>
              <a:t> July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Switching </a:t>
            </a:r>
            <a:r>
              <a:rPr lang="en-GB" dirty="0" smtClean="0"/>
              <a:t>Programme</a:t>
            </a:r>
            <a:endParaRPr lang="en-GB" dirty="0"/>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endParaRPr lang="en-GB" sz="1400" dirty="0"/>
          </a:p>
          <a:p>
            <a:pPr marL="0" indent="0">
              <a:buNone/>
            </a:pPr>
            <a:r>
              <a:rPr lang="en-GB" sz="1400" dirty="0" err="1" smtClean="0"/>
              <a:t>Xoserve’s</a:t>
            </a:r>
            <a:r>
              <a:rPr lang="en-GB" sz="1400" dirty="0" smtClean="0"/>
              <a:t> detailed design phase continues, we are currently on track from our plan perspective to meet our planned completion date of September to finalise this phase.</a:t>
            </a:r>
          </a:p>
          <a:p>
            <a:pPr marL="0" indent="0">
              <a:buNone/>
            </a:pPr>
            <a:endParaRPr lang="en-GB" sz="1400" dirty="0"/>
          </a:p>
          <a:p>
            <a:pPr marL="0" indent="0">
              <a:buNone/>
            </a:pPr>
            <a:r>
              <a:rPr lang="en-GB" sz="1400" dirty="0" smtClean="0"/>
              <a:t>Our build activities commenced on 20</a:t>
            </a:r>
            <a:r>
              <a:rPr lang="en-GB" sz="1400" baseline="30000" dirty="0" smtClean="0"/>
              <a:t>th</a:t>
            </a:r>
            <a:r>
              <a:rPr lang="en-GB" sz="1400" dirty="0" smtClean="0"/>
              <a:t> June 2019, focussing on the consequential areas that were not dependent on the CSS physical design.</a:t>
            </a:r>
          </a:p>
          <a:p>
            <a:pPr marL="0" indent="0">
              <a:buNone/>
            </a:pPr>
            <a:endParaRPr lang="en-GB" sz="1400" dirty="0"/>
          </a:p>
          <a:p>
            <a:pPr marL="0" indent="0">
              <a:buNone/>
            </a:pPr>
            <a:r>
              <a:rPr lang="en-GB" sz="1400" dirty="0" smtClean="0"/>
              <a:t>From a switching programme perspective we are currently tracking at an amber status, the reason for this status is due to the CSS physical design.  Landmark have published their draft design, this draft design was walked through at the </a:t>
            </a:r>
            <a:r>
              <a:rPr lang="en-GB" sz="1400" dirty="0" err="1" smtClean="0"/>
              <a:t>Ofgem</a:t>
            </a:r>
            <a:r>
              <a:rPr lang="en-GB" sz="1400" dirty="0" smtClean="0"/>
              <a:t> Design Forum Monday 1</a:t>
            </a:r>
            <a:r>
              <a:rPr lang="en-GB" sz="1400" baseline="30000" dirty="0" smtClean="0"/>
              <a:t>st</a:t>
            </a:r>
            <a:r>
              <a:rPr lang="en-GB" sz="1400" dirty="0" smtClean="0"/>
              <a:t> July.  The design is currently now with the industry for review, any comments are being raised to </a:t>
            </a:r>
            <a:r>
              <a:rPr lang="en-GB" sz="1400" dirty="0" err="1" smtClean="0"/>
              <a:t>Ofgem</a:t>
            </a:r>
            <a:r>
              <a:rPr lang="en-GB" sz="1400" dirty="0" smtClean="0"/>
              <a:t> with a deadline of Monday 8</a:t>
            </a:r>
            <a:r>
              <a:rPr lang="en-GB" sz="1400" baseline="30000" dirty="0" smtClean="0"/>
              <a:t>th</a:t>
            </a:r>
            <a:r>
              <a:rPr lang="en-GB" sz="1400" dirty="0" smtClean="0"/>
              <a:t> July.  The design will continue to be refined with approval currently being planned for 23</a:t>
            </a:r>
            <a:r>
              <a:rPr lang="en-GB" sz="1400" baseline="30000" dirty="0" smtClean="0"/>
              <a:t>rd</a:t>
            </a:r>
            <a:r>
              <a:rPr lang="en-GB" sz="1400" dirty="0" smtClean="0"/>
              <a:t> August via Switching Programme Design Authority.</a:t>
            </a:r>
          </a:p>
          <a:p>
            <a:pPr marL="0" indent="0">
              <a:buNone/>
            </a:pPr>
            <a:endParaRPr lang="en-GB" sz="1400" dirty="0"/>
          </a:p>
          <a:p>
            <a:pPr marL="0" indent="0">
              <a:buNone/>
            </a:pPr>
            <a:r>
              <a:rPr lang="en-GB" sz="1400" dirty="0" smtClean="0"/>
              <a:t>Until this physical design is baselined </a:t>
            </a:r>
            <a:r>
              <a:rPr lang="en-GB" sz="1400" dirty="0" err="1" smtClean="0"/>
              <a:t>Xoserve</a:t>
            </a:r>
            <a:r>
              <a:rPr lang="en-GB" sz="1400" dirty="0" smtClean="0"/>
              <a:t> will continue to work at risk. </a:t>
            </a:r>
            <a:endParaRPr lang="en-GB" sz="1400" dirty="0"/>
          </a:p>
          <a:p>
            <a:pPr marL="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a:xfrm>
            <a:off x="457200" y="627534"/>
            <a:ext cx="8229600" cy="3672408"/>
          </a:xfrm>
        </p:spPr>
        <p:txBody>
          <a:bodyPr>
            <a:noAutofit/>
          </a:bodyPr>
          <a:lstStyle/>
          <a:p>
            <a:pPr marL="0" indent="0">
              <a:buNone/>
            </a:pPr>
            <a:endParaRPr lang="en-GB" sz="1200" dirty="0" smtClean="0"/>
          </a:p>
          <a:p>
            <a:pPr marL="0" indent="0">
              <a:buNone/>
            </a:pPr>
            <a:r>
              <a:rPr lang="en-GB" sz="1200" dirty="0" smtClean="0"/>
              <a:t>During our last CSSC DSG workgroup we introduced the subject of our consequential testing.  Jo Galloway has </a:t>
            </a:r>
            <a:r>
              <a:rPr lang="en-GB" sz="1200" dirty="0" err="1" smtClean="0"/>
              <a:t>rejoined</a:t>
            </a:r>
            <a:r>
              <a:rPr lang="en-GB" sz="1200" dirty="0" smtClean="0"/>
              <a:t> </a:t>
            </a:r>
            <a:r>
              <a:rPr lang="en-GB" sz="1200" dirty="0" err="1" smtClean="0"/>
              <a:t>Xoserve</a:t>
            </a:r>
            <a:r>
              <a:rPr lang="en-GB" sz="1200" dirty="0" smtClean="0"/>
              <a:t> to lead on our test activities. </a:t>
            </a:r>
          </a:p>
          <a:p>
            <a:pPr marL="0" indent="0">
              <a:buNone/>
            </a:pPr>
            <a:endParaRPr lang="en-GB" sz="1200" dirty="0"/>
          </a:p>
          <a:p>
            <a:pPr marL="0" indent="0">
              <a:buNone/>
            </a:pPr>
            <a:r>
              <a:rPr lang="en-GB" sz="1200" dirty="0" err="1" smtClean="0"/>
              <a:t>Xoserve’s</a:t>
            </a:r>
            <a:r>
              <a:rPr lang="en-GB" sz="1200" dirty="0" smtClean="0"/>
              <a:t> consequential test phase will be running in parallel with the switching programme test phases.  Jo and the team are currently working up the plan and detail that will be going into this phase but has asked workgroup attendees to begin to think about testing requirements.</a:t>
            </a:r>
          </a:p>
          <a:p>
            <a:pPr marL="0" indent="0">
              <a:buNone/>
            </a:pPr>
            <a:endParaRPr lang="en-GB" sz="1200" dirty="0"/>
          </a:p>
          <a:p>
            <a:pPr marL="0" indent="0">
              <a:buNone/>
            </a:pPr>
            <a:r>
              <a:rPr lang="en-GB" sz="1200" dirty="0" smtClean="0"/>
              <a:t>The programme </a:t>
            </a:r>
            <a:r>
              <a:rPr lang="en-GB" sz="1200" dirty="0" err="1" smtClean="0"/>
              <a:t>Ofgem</a:t>
            </a:r>
            <a:r>
              <a:rPr lang="en-GB" sz="1200" dirty="0" smtClean="0"/>
              <a:t> Testing Work Group has now held three meetings.  A Core Systems and Services Integration Approach (CSSIA) document for test management has been published. The document details test activities, including:</a:t>
            </a:r>
          </a:p>
          <a:p>
            <a:r>
              <a:rPr lang="en-GB" sz="1200" dirty="0" smtClean="0"/>
              <a:t>Test summary</a:t>
            </a:r>
          </a:p>
          <a:p>
            <a:r>
              <a:rPr lang="en-GB" sz="1200" dirty="0" smtClean="0"/>
              <a:t>Assumption and risks</a:t>
            </a:r>
          </a:p>
          <a:p>
            <a:r>
              <a:rPr lang="en-GB" sz="1200" dirty="0" smtClean="0"/>
              <a:t>Test Governance and reporting</a:t>
            </a:r>
          </a:p>
          <a:p>
            <a:r>
              <a:rPr lang="en-GB" sz="1200" dirty="0" smtClean="0"/>
              <a:t>Test Phases</a:t>
            </a:r>
          </a:p>
          <a:p>
            <a:r>
              <a:rPr lang="en-GB" sz="1200" dirty="0" smtClean="0"/>
              <a:t>Defect reporting</a:t>
            </a:r>
          </a:p>
          <a:p>
            <a:pPr marL="0" indent="0">
              <a:buNone/>
            </a:pPr>
            <a:r>
              <a:rPr lang="en-GB" sz="1200" dirty="0" smtClean="0"/>
              <a:t>Review and approval of this approach will continue via this workgroup.  .The workgroup meet monthly and a technical test workgroup will shortly be created to begin to work up the lower level testing detail.  </a:t>
            </a:r>
            <a:endParaRPr lang="en-GB" sz="1200" dirty="0"/>
          </a:p>
        </p:txBody>
      </p:sp>
    </p:spTree>
    <p:extLst>
      <p:ext uri="{BB962C8B-B14F-4D97-AF65-F5344CB8AC3E}">
        <p14:creationId xmlns:p14="http://schemas.microsoft.com/office/powerpoint/2010/main" val="41685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Actions from last meeting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5217427"/>
              </p:ext>
            </p:extLst>
          </p:nvPr>
        </p:nvGraphicFramePr>
        <p:xfrm>
          <a:off x="611562" y="915566"/>
          <a:ext cx="7488828" cy="2985874"/>
        </p:xfrm>
        <a:graphic>
          <a:graphicData uri="http://schemas.openxmlformats.org/drawingml/2006/table">
            <a:tbl>
              <a:tblPr>
                <a:tableStyleId>{5C22544A-7EE6-4342-B048-85BDC9FD1C3A}</a:tableStyleId>
              </a:tblPr>
              <a:tblGrid>
                <a:gridCol w="1248138"/>
                <a:gridCol w="1248138"/>
                <a:gridCol w="1248138"/>
                <a:gridCol w="1248138"/>
                <a:gridCol w="1248138"/>
                <a:gridCol w="1248138"/>
              </a:tblGrid>
              <a:tr h="1492937">
                <a:tc>
                  <a:txBody>
                    <a:bodyPr/>
                    <a:lstStyle/>
                    <a:p>
                      <a:pPr>
                        <a:spcAft>
                          <a:spcPts val="0"/>
                        </a:spcAft>
                      </a:pPr>
                      <a:r>
                        <a:rPr lang="en-GB" sz="1100">
                          <a:effectLst/>
                        </a:rPr>
                        <a:t>0601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12/06/19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8.0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Xoserve (EL) to provide information on the CSS Budget, spend to date and any potential requests for extra funding.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Xoserve (EL)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Pending </a:t>
                      </a:r>
                      <a:endParaRPr lang="en-GB" sz="1200">
                        <a:solidFill>
                          <a:srgbClr val="000000"/>
                        </a:solidFill>
                        <a:effectLst/>
                        <a:latin typeface="Arial"/>
                        <a:ea typeface="Times New Roman"/>
                      </a:endParaRPr>
                    </a:p>
                  </a:txBody>
                  <a:tcPr marL="68580" marR="68580" marT="0" marB="0"/>
                </a:tc>
              </a:tr>
              <a:tr h="1492937">
                <a:tc>
                  <a:txBody>
                    <a:bodyPr/>
                    <a:lstStyle/>
                    <a:p>
                      <a:pPr>
                        <a:spcAft>
                          <a:spcPts val="0"/>
                        </a:spcAft>
                      </a:pPr>
                      <a:r>
                        <a:rPr lang="en-GB" sz="1100">
                          <a:effectLst/>
                        </a:rPr>
                        <a:t>0602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12/06/19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dirty="0">
                          <a:effectLst/>
                        </a:rPr>
                        <a:t>8.0 </a:t>
                      </a:r>
                      <a:endParaRPr lang="en-GB" sz="1200" dirty="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Xoserve (EL) to provide an update on CSS implementation dates following Ofgem re-planning activities.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a:effectLst/>
                        </a:rPr>
                        <a:t>Xoserve (EL) </a:t>
                      </a:r>
                      <a:endParaRPr lang="en-GB" sz="1200">
                        <a:solidFill>
                          <a:srgbClr val="000000"/>
                        </a:solidFill>
                        <a:effectLst/>
                        <a:latin typeface="Arial"/>
                        <a:ea typeface="Times New Roman"/>
                      </a:endParaRPr>
                    </a:p>
                  </a:txBody>
                  <a:tcPr marL="68580" marR="68580" marT="0" marB="0"/>
                </a:tc>
                <a:tc>
                  <a:txBody>
                    <a:bodyPr/>
                    <a:lstStyle/>
                    <a:p>
                      <a:pPr>
                        <a:spcAft>
                          <a:spcPts val="0"/>
                        </a:spcAft>
                      </a:pPr>
                      <a:r>
                        <a:rPr lang="en-GB" sz="1100" dirty="0">
                          <a:effectLst/>
                        </a:rPr>
                        <a:t>Pending </a:t>
                      </a:r>
                      <a:endParaRPr lang="en-GB" sz="1200" dirty="0">
                        <a:solidFill>
                          <a:srgbClr val="000000"/>
                        </a:solidFill>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220297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CSSC Funding &amp; Budget Position</a:t>
            </a:r>
            <a:endParaRPr lang="en-GB" sz="2400" dirty="0"/>
          </a:p>
        </p:txBody>
      </p:sp>
      <p:sp>
        <p:nvSpPr>
          <p:cNvPr id="3" name="Content Placeholder 2"/>
          <p:cNvSpPr>
            <a:spLocks noGrp="1"/>
          </p:cNvSpPr>
          <p:nvPr>
            <p:ph idx="1"/>
          </p:nvPr>
        </p:nvSpPr>
        <p:spPr/>
        <p:txBody>
          <a:bodyPr>
            <a:normAutofit/>
          </a:bodyPr>
          <a:lstStyle/>
          <a:p>
            <a:pPr marL="0" indent="0">
              <a:buNone/>
            </a:pPr>
            <a:r>
              <a:rPr lang="en-GB" sz="1800" dirty="0" smtClean="0"/>
              <a:t>Action 0601</a:t>
            </a:r>
          </a:p>
          <a:p>
            <a:r>
              <a:rPr lang="en-GB" sz="1400" dirty="0" smtClean="0"/>
              <a:t>CSSC is progressing delivery utilising the approved budget line with BP19 &amp; BP20.</a:t>
            </a:r>
          </a:p>
          <a:p>
            <a:r>
              <a:rPr lang="en-GB" sz="1400" dirty="0" smtClean="0"/>
              <a:t>This budget was based on a Ofgem Programme Plan with a 2020 Go-live and on Level 2 Impact Analysis as of Aug 2018.</a:t>
            </a:r>
          </a:p>
          <a:p>
            <a:r>
              <a:rPr lang="en-GB" sz="1400" dirty="0" smtClean="0"/>
              <a:t>A reassessment of Xoserve’s delivery plan and costs is planned in Sept 2019, following Xoserve Detailed Design, CSS Physical Design Baseline and Ofgem Programme Plan re-baseline activities to provide firmer delivery costs.</a:t>
            </a:r>
          </a:p>
          <a:p>
            <a:r>
              <a:rPr lang="en-GB" sz="1400" dirty="0" smtClean="0"/>
              <a:t>The outputs of this exercise will be shared with Xoserve Board and all relevant stakeholders.</a:t>
            </a:r>
          </a:p>
          <a:p>
            <a:r>
              <a:rPr lang="en-GB" sz="1400" dirty="0" smtClean="0"/>
              <a:t>Any revisions to the budget line as a result of this exercise will be incorporated into BP20/21 budgets via the business planning process</a:t>
            </a:r>
          </a:p>
          <a:p>
            <a:endParaRPr lang="en-GB" sz="2000" dirty="0" smtClean="0"/>
          </a:p>
          <a:p>
            <a:endParaRPr lang="en-GB" sz="2000" dirty="0"/>
          </a:p>
        </p:txBody>
      </p:sp>
    </p:spTree>
    <p:extLst>
      <p:ext uri="{BB962C8B-B14F-4D97-AF65-F5344CB8AC3E}">
        <p14:creationId xmlns:p14="http://schemas.microsoft.com/office/powerpoint/2010/main" val="15131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Overview Of </a:t>
            </a:r>
            <a:r>
              <a:rPr lang="en-GB" sz="2000" dirty="0" smtClean="0"/>
              <a:t>CSSC Funding</a:t>
            </a:r>
            <a:endParaRPr lang="en-GB" sz="20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55528"/>
            <a:ext cx="8928992" cy="4449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560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txBox="1">
            <a:spLocks noChangeArrowheads="1"/>
          </p:cNvSpPr>
          <p:nvPr/>
        </p:nvSpPr>
        <p:spPr>
          <a:xfrm>
            <a:off x="179388" y="141331"/>
            <a:ext cx="8820150" cy="432197"/>
          </a:xfrm>
          <a:prstGeom prst="rect">
            <a:avLst/>
          </a:prstGeom>
          <a:noFill/>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r>
              <a:rPr lang="en-GB" sz="2400" dirty="0" smtClean="0"/>
              <a:t>Ofgem "Near-Term" Milestone Plan</a:t>
            </a:r>
          </a:p>
        </p:txBody>
      </p:sp>
      <p:pic>
        <p:nvPicPr>
          <p:cNvPr id="102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03" y="1117105"/>
            <a:ext cx="8820150" cy="3902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79512" y="555526"/>
            <a:ext cx="2016224" cy="3534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500" dirty="0" smtClean="0"/>
              <a:t>Action 0602</a:t>
            </a:r>
            <a:endParaRPr lang="en-GB" sz="1500" dirty="0"/>
          </a:p>
        </p:txBody>
      </p:sp>
      <p:sp>
        <p:nvSpPr>
          <p:cNvPr id="3" name="Oval 2"/>
          <p:cNvSpPr/>
          <p:nvPr/>
        </p:nvSpPr>
        <p:spPr>
          <a:xfrm>
            <a:off x="3275856" y="3219822"/>
            <a:ext cx="4752528" cy="1584176"/>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468293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Approval requests</a:t>
            </a:r>
            <a:endParaRPr lang="en-GB" dirty="0"/>
          </a:p>
        </p:txBody>
      </p:sp>
      <p:sp>
        <p:nvSpPr>
          <p:cNvPr id="3" name="Content Placeholder 2"/>
          <p:cNvSpPr>
            <a:spLocks noGrp="1"/>
          </p:cNvSpPr>
          <p:nvPr>
            <p:ph idx="1"/>
          </p:nvPr>
        </p:nvSpPr>
        <p:spPr/>
        <p:txBody>
          <a:bodyPr>
            <a:normAutofit/>
          </a:bodyPr>
          <a:lstStyle/>
          <a:p>
            <a:endParaRPr lang="en-GB" sz="1400" dirty="0" smtClean="0"/>
          </a:p>
          <a:p>
            <a:r>
              <a:rPr lang="en-GB" sz="1400" dirty="0" smtClean="0"/>
              <a:t>Following our high level design phase we produced three external BRD’s.  Thank you very much, the Shipper BRD was approved a little while ago.  Following industry consultation all received comments have been responded to. I would now like to request for approval for the following:</a:t>
            </a:r>
          </a:p>
          <a:p>
            <a:pPr lvl="1"/>
            <a:r>
              <a:rPr lang="en-GB" sz="1200" dirty="0" smtClean="0"/>
              <a:t>Network BRD</a:t>
            </a:r>
          </a:p>
          <a:p>
            <a:pPr lvl="1"/>
            <a:r>
              <a:rPr lang="en-GB" sz="1200" dirty="0" smtClean="0"/>
              <a:t>Gemini BRD</a:t>
            </a:r>
          </a:p>
          <a:p>
            <a:endParaRPr lang="en-GB" sz="1400" dirty="0"/>
          </a:p>
          <a:p>
            <a:r>
              <a:rPr lang="en-GB" sz="1400" dirty="0" smtClean="0"/>
              <a:t>As we move through our detailed design phase we are updating all BRD’s.  At the end of detailed design we will be following the same approval process as we have used for the high level BRD’s.</a:t>
            </a:r>
          </a:p>
          <a:p>
            <a:pPr marL="0" indent="0">
              <a:buNone/>
            </a:pPr>
            <a:endParaRPr lang="en-GB" sz="1400" dirty="0"/>
          </a:p>
        </p:txBody>
      </p:sp>
    </p:spTree>
    <p:extLst>
      <p:ext uri="{BB962C8B-B14F-4D97-AF65-F5344CB8AC3E}">
        <p14:creationId xmlns:p14="http://schemas.microsoft.com/office/powerpoint/2010/main" val="274122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Approval requests</a:t>
            </a:r>
            <a:endParaRPr lang="en-GB" dirty="0"/>
          </a:p>
        </p:txBody>
      </p:sp>
      <p:sp>
        <p:nvSpPr>
          <p:cNvPr id="3" name="Content Placeholder 2"/>
          <p:cNvSpPr>
            <a:spLocks noGrp="1"/>
          </p:cNvSpPr>
          <p:nvPr>
            <p:ph idx="1"/>
          </p:nvPr>
        </p:nvSpPr>
        <p:spPr/>
        <p:txBody>
          <a:bodyPr>
            <a:normAutofit/>
          </a:bodyPr>
          <a:lstStyle/>
          <a:p>
            <a:r>
              <a:rPr lang="en-GB" sz="1400" dirty="0" smtClean="0"/>
              <a:t>Following Richard’s introduction of this subject last month I would like to request </a:t>
            </a:r>
            <a:r>
              <a:rPr lang="en-GB" sz="1400" dirty="0" err="1" smtClean="0"/>
              <a:t>ChMC</a:t>
            </a:r>
            <a:r>
              <a:rPr lang="en-GB" sz="1400" dirty="0" smtClean="0"/>
              <a:t> approval for the following:</a:t>
            </a:r>
          </a:p>
          <a:p>
            <a:pPr lvl="1"/>
            <a:r>
              <a:rPr lang="en-GB" sz="1400" dirty="0" smtClean="0"/>
              <a:t>CSSC change packs to be issued separately from the BAU change packs</a:t>
            </a:r>
          </a:p>
          <a:p>
            <a:pPr lvl="1"/>
            <a:r>
              <a:rPr lang="en-GB" sz="1400" dirty="0" smtClean="0"/>
              <a:t>I want to be able to deliver you our design solutions as quickly as possible but ensuring you have the appropriate time along with BAU change packs to review and provide your representations.  We have potential options:</a:t>
            </a:r>
          </a:p>
          <a:p>
            <a:pPr lvl="2"/>
            <a:r>
              <a:rPr lang="en-GB" sz="1200" dirty="0" smtClean="0"/>
              <a:t>In line with BAU schedule</a:t>
            </a:r>
          </a:p>
          <a:p>
            <a:pPr lvl="2"/>
            <a:r>
              <a:rPr lang="en-GB" sz="1200" dirty="0" smtClean="0"/>
              <a:t>In line with BAU schedule but giving CSS an increased response time for representation</a:t>
            </a:r>
          </a:p>
          <a:p>
            <a:pPr lvl="2"/>
            <a:r>
              <a:rPr lang="en-GB" sz="1200" dirty="0" smtClean="0"/>
              <a:t>CSSC change packs at fortnightly increments in between BAU packs</a:t>
            </a:r>
          </a:p>
          <a:p>
            <a:pPr lvl="1"/>
            <a:r>
              <a:rPr lang="en-GB" sz="1400" dirty="0" smtClean="0"/>
              <a:t>The consequential change programme has it’s own XRN (master), this will be retained.  Each CSSC change pack will be given an individual XRN’s on issue, this will link back to the master</a:t>
            </a:r>
          </a:p>
          <a:p>
            <a:pPr lvl="1"/>
            <a:r>
              <a:rPr lang="en-GB" sz="1400" dirty="0" smtClean="0"/>
              <a:t>Each CSSC change pack will be titled as CSSC to ensure these are easily identifiable for you as they are released</a:t>
            </a:r>
            <a:endParaRPr lang="en-GB" sz="1400" dirty="0"/>
          </a:p>
        </p:txBody>
      </p:sp>
    </p:spTree>
    <p:extLst>
      <p:ext uri="{BB962C8B-B14F-4D97-AF65-F5344CB8AC3E}">
        <p14:creationId xmlns:p14="http://schemas.microsoft.com/office/powerpoint/2010/main" val="313265285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elements/1.1/"/>
    <ds:schemaRef ds:uri="http://schemas.openxmlformats.org/package/2006/metadata/core-properties"/>
    <ds:schemaRef ds:uri="http://schemas.microsoft.com/office/2006/documentManagement/types"/>
    <ds:schemaRef ds:uri="http://www.w3.org/XML/1998/namespace"/>
    <ds:schemaRef ds:uri="http://purl.org/dc/dcmitype/"/>
    <ds:schemaRef ds:uri="http://purl.org/dc/terms/"/>
    <ds:schemaRef ds:uri="2a985eae-c12e-416e-9833-85f34b1ee04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57267</TotalTime>
  <Words>780</Words>
  <Application>Microsoft Office PowerPoint</Application>
  <PresentationFormat>On-screen Show (16:9)</PresentationFormat>
  <Paragraphs>64</Paragraphs>
  <Slides>9</Slides>
  <Notes>2</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xoserve templates</vt:lpstr>
      <vt:lpstr>CSS Bid Group 20181016 v3.1</vt:lpstr>
      <vt:lpstr>Office Theme</vt:lpstr>
      <vt:lpstr>DSC ChMC Switching Programme Update 10th July 2019 </vt:lpstr>
      <vt:lpstr> Switching Programme</vt:lpstr>
      <vt:lpstr>Switching Programme</vt:lpstr>
      <vt:lpstr>Actions from last meeting</vt:lpstr>
      <vt:lpstr>CSSC Funding &amp; Budget Position</vt:lpstr>
      <vt:lpstr>Overview Of CSSC Funding</vt:lpstr>
      <vt:lpstr>PowerPoint Presentation</vt:lpstr>
      <vt:lpstr>Approval requests</vt:lpstr>
      <vt:lpstr>Approval requests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670</cp:revision>
  <cp:lastPrinted>2018-06-05T15:35:35Z</cp:lastPrinted>
  <dcterms:created xsi:type="dcterms:W3CDTF">2011-09-20T14:58:41Z</dcterms:created>
  <dcterms:modified xsi:type="dcterms:W3CDTF">2019-07-02T16:18:59Z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1729976567</vt:i4>
  </property>
  <property fmtid="{D5CDD505-2E9C-101B-9397-08002B2CF9AE}" pid="4" name="_NewReviewCycle">
    <vt:lpwstr/>
  </property>
  <property fmtid="{D5CDD505-2E9C-101B-9397-08002B2CF9AE}" pid="5" name="_EmailSubject">
    <vt:lpwstr>DSC ChMC January 19.pptx</vt:lpwstr>
  </property>
  <property fmtid="{D5CDD505-2E9C-101B-9397-08002B2CF9AE}" pid="6" name="_AuthorEmail">
    <vt:lpwstr>lee.foster@xoserve.com</vt:lpwstr>
  </property>
  <property fmtid="{D5CDD505-2E9C-101B-9397-08002B2CF9AE}" pid="7" name="_AuthorEmailDisplayName">
    <vt:lpwstr>Foster, Lee</vt:lpwstr>
  </property>
  <property fmtid="{D5CDD505-2E9C-101B-9397-08002B2CF9AE}" pid="8" name="_PreviousAdHocReviewCycleID">
    <vt:i4>-1809430149</vt:i4>
  </property>
</Properties>
</file>