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3" r:id="rId5"/>
    <p:sldMasterId id="2147484073" r:id="rId6"/>
  </p:sldMasterIdLst>
  <p:notesMasterIdLst>
    <p:notesMasterId r:id="rId13"/>
  </p:notesMasterIdLst>
  <p:handoutMasterIdLst>
    <p:handoutMasterId r:id="rId14"/>
  </p:handoutMasterIdLst>
  <p:sldIdLst>
    <p:sldId id="339" r:id="rId7"/>
    <p:sldId id="384" r:id="rId8"/>
    <p:sldId id="390" r:id="rId9"/>
    <p:sldId id="393" r:id="rId10"/>
    <p:sldId id="392" r:id="rId11"/>
    <p:sldId id="394" r:id="rId12"/>
  </p:sldIdLst>
  <p:sldSz cx="9144000" cy="5143500" type="screen16x9"/>
  <p:notesSz cx="6724650" cy="9874250"/>
  <p:defaultTextStyle>
    <a:defPPr>
      <a:defRPr lang="en-US"/>
    </a:defPPr>
    <a:lvl1pPr algn="l" defTabSz="457178" rtl="0" fontAlgn="base">
      <a:spcBef>
        <a:spcPct val="0"/>
      </a:spcBef>
      <a:spcAft>
        <a:spcPct val="0"/>
      </a:spcAft>
      <a:defRPr kern="1200">
        <a:solidFill>
          <a:schemeClr val="tx1"/>
        </a:solidFill>
        <a:latin typeface="Arial" charset="0"/>
        <a:ea typeface="ＭＳ Ｐゴシック" pitchFamily="34" charset="-128"/>
        <a:cs typeface="+mn-cs"/>
      </a:defRPr>
    </a:lvl1pPr>
    <a:lvl2pPr marL="457178" algn="l" defTabSz="457178" rtl="0" fontAlgn="base">
      <a:spcBef>
        <a:spcPct val="0"/>
      </a:spcBef>
      <a:spcAft>
        <a:spcPct val="0"/>
      </a:spcAft>
      <a:defRPr kern="1200">
        <a:solidFill>
          <a:schemeClr val="tx1"/>
        </a:solidFill>
        <a:latin typeface="Arial" charset="0"/>
        <a:ea typeface="ＭＳ Ｐゴシック" pitchFamily="34" charset="-128"/>
        <a:cs typeface="+mn-cs"/>
      </a:defRPr>
    </a:lvl2pPr>
    <a:lvl3pPr marL="914355" algn="l" defTabSz="457178" rtl="0" fontAlgn="base">
      <a:spcBef>
        <a:spcPct val="0"/>
      </a:spcBef>
      <a:spcAft>
        <a:spcPct val="0"/>
      </a:spcAft>
      <a:defRPr kern="1200">
        <a:solidFill>
          <a:schemeClr val="tx1"/>
        </a:solidFill>
        <a:latin typeface="Arial" charset="0"/>
        <a:ea typeface="ＭＳ Ｐゴシック" pitchFamily="34" charset="-128"/>
        <a:cs typeface="+mn-cs"/>
      </a:defRPr>
    </a:lvl3pPr>
    <a:lvl4pPr marL="1371532" algn="l" defTabSz="457178" rtl="0" fontAlgn="base">
      <a:spcBef>
        <a:spcPct val="0"/>
      </a:spcBef>
      <a:spcAft>
        <a:spcPct val="0"/>
      </a:spcAft>
      <a:defRPr kern="1200">
        <a:solidFill>
          <a:schemeClr val="tx1"/>
        </a:solidFill>
        <a:latin typeface="Arial" charset="0"/>
        <a:ea typeface="ＭＳ Ｐゴシック" pitchFamily="34" charset="-128"/>
        <a:cs typeface="+mn-cs"/>
      </a:defRPr>
    </a:lvl4pPr>
    <a:lvl5pPr marL="1828709" algn="l" defTabSz="457178" rtl="0" fontAlgn="base">
      <a:spcBef>
        <a:spcPct val="0"/>
      </a:spcBef>
      <a:spcAft>
        <a:spcPct val="0"/>
      </a:spcAft>
      <a:defRPr kern="1200">
        <a:solidFill>
          <a:schemeClr val="tx1"/>
        </a:solidFill>
        <a:latin typeface="Arial" charset="0"/>
        <a:ea typeface="ＭＳ Ｐゴシック" pitchFamily="34" charset="-128"/>
        <a:cs typeface="+mn-cs"/>
      </a:defRPr>
    </a:lvl5pPr>
    <a:lvl6pPr marL="2285886" algn="l" defTabSz="914355" rtl="0" eaLnBrk="1" latinLnBrk="0" hangingPunct="1">
      <a:defRPr kern="1200">
        <a:solidFill>
          <a:schemeClr val="tx1"/>
        </a:solidFill>
        <a:latin typeface="Arial" charset="0"/>
        <a:ea typeface="ＭＳ Ｐゴシック" pitchFamily="34" charset="-128"/>
        <a:cs typeface="+mn-cs"/>
      </a:defRPr>
    </a:lvl6pPr>
    <a:lvl7pPr marL="2743064" algn="l" defTabSz="914355" rtl="0" eaLnBrk="1" latinLnBrk="0" hangingPunct="1">
      <a:defRPr kern="1200">
        <a:solidFill>
          <a:schemeClr val="tx1"/>
        </a:solidFill>
        <a:latin typeface="Arial" charset="0"/>
        <a:ea typeface="ＭＳ Ｐゴシック" pitchFamily="34" charset="-128"/>
        <a:cs typeface="+mn-cs"/>
      </a:defRPr>
    </a:lvl7pPr>
    <a:lvl8pPr marL="3200240" algn="l" defTabSz="914355" rtl="0" eaLnBrk="1" latinLnBrk="0" hangingPunct="1">
      <a:defRPr kern="1200">
        <a:solidFill>
          <a:schemeClr val="tx1"/>
        </a:solidFill>
        <a:latin typeface="Arial" charset="0"/>
        <a:ea typeface="ＭＳ Ｐゴシック" pitchFamily="34" charset="-128"/>
        <a:cs typeface="+mn-cs"/>
      </a:defRPr>
    </a:lvl8pPr>
    <a:lvl9pPr marL="3657418" algn="l" defTabSz="914355" rtl="0" eaLnBrk="1" latinLnBrk="0" hangingPunct="1">
      <a:defRPr kern="1200">
        <a:solidFill>
          <a:schemeClr val="tx1"/>
        </a:solidFill>
        <a:latin typeface="Arial" charset="0"/>
        <a:ea typeface="ＭＳ Ｐゴシック" pitchFamily="34" charset="-128"/>
        <a:cs typeface="+mn-cs"/>
      </a:defRPr>
    </a:lvl9pPr>
  </p:defaultTextStyle>
  <p:extLst>
    <p:ext uri="{521415D9-36F7-43E2-AB2F-B90AF26B5E84}">
      <p14:sectionLst xmlns:p14="http://schemas.microsoft.com/office/powerpoint/2010/main">
        <p14:section name="Default Section" id="{DB8CFAD4-14F7-4381-B7E5-BA39A842C4DA}">
          <p14:sldIdLst>
            <p14:sldId id="339"/>
            <p14:sldId id="384"/>
            <p14:sldId id="390"/>
            <p14:sldId id="393"/>
            <p14:sldId id="392"/>
            <p14:sldId id="394"/>
          </p14:sldIdLst>
        </p14:section>
        <p14:section name="Untitled Section" id="{5EC6FE87-8372-40FD-9B2D-FD5455E25DC0}">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1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e Foster" initials="LF"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5AA8"/>
    <a:srgbClr val="C0C0C0"/>
    <a:srgbClr val="26A412"/>
    <a:srgbClr val="FFCC00"/>
    <a:srgbClr val="F09F0E"/>
    <a:srgbClr val="D2232A"/>
    <a:srgbClr val="1D3E61"/>
    <a:srgbClr val="68AE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735" autoAdjust="0"/>
    <p:restoredTop sz="94671" autoAdjust="0"/>
  </p:normalViewPr>
  <p:slideViewPr>
    <p:cSldViewPr snapToObjects="1">
      <p:cViewPr varScale="1">
        <p:scale>
          <a:sx n="65" d="100"/>
          <a:sy n="65" d="100"/>
        </p:scale>
        <p:origin x="68" y="30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notesViewPr>
    <p:cSldViewPr snapToObjects="1">
      <p:cViewPr varScale="1">
        <p:scale>
          <a:sx n="59" d="100"/>
          <a:sy n="59" d="100"/>
        </p:scale>
        <p:origin x="-1650" y="-90"/>
      </p:cViewPr>
      <p:guideLst>
        <p:guide orient="horz" pos="3110"/>
        <p:guide pos="211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1"/>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808332" y="1"/>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09/07/2019</a:t>
            </a:fld>
            <a:endParaRPr lang="en-GB"/>
          </a:p>
        </p:txBody>
      </p:sp>
      <p:sp>
        <p:nvSpPr>
          <p:cNvPr id="65540" name="Rectangle 4"/>
          <p:cNvSpPr>
            <a:spLocks noGrp="1" noChangeArrowheads="1"/>
          </p:cNvSpPr>
          <p:nvPr>
            <p:ph type="ftr" sz="quarter" idx="2"/>
          </p:nvPr>
        </p:nvSpPr>
        <p:spPr bwMode="auto">
          <a:xfrm>
            <a:off x="0" y="9378486"/>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808332" y="9378486"/>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35" tIns="45717" rIns="91435" bIns="45717" rtlCol="0"/>
          <a:lstStyle>
            <a:lvl1pPr algn="l">
              <a:defRPr sz="1200"/>
            </a:lvl1pPr>
          </a:lstStyle>
          <a:p>
            <a:endParaRPr lang="en-GB"/>
          </a:p>
        </p:txBody>
      </p:sp>
      <p:sp>
        <p:nvSpPr>
          <p:cNvPr id="3" name="Date Placeholder 2"/>
          <p:cNvSpPr>
            <a:spLocks noGrp="1"/>
          </p:cNvSpPr>
          <p:nvPr>
            <p:ph type="dt" idx="1"/>
          </p:nvPr>
        </p:nvSpPr>
        <p:spPr>
          <a:xfrm>
            <a:off x="3808414" y="0"/>
            <a:ext cx="2914650" cy="493713"/>
          </a:xfrm>
          <a:prstGeom prst="rect">
            <a:avLst/>
          </a:prstGeom>
        </p:spPr>
        <p:txBody>
          <a:bodyPr vert="horz" lIns="91435" tIns="45717" rIns="91435" bIns="45717" rtlCol="0"/>
          <a:lstStyle>
            <a:lvl1pPr algn="r">
              <a:defRPr sz="1200"/>
            </a:lvl1pPr>
          </a:lstStyle>
          <a:p>
            <a:fld id="{4F0B033A-D7A2-4873-87D3-52E71CC76346}" type="datetimeFigureOut">
              <a:rPr lang="en-GB" smtClean="0"/>
              <a:t>09/07/2019</a:t>
            </a:fld>
            <a:endParaRPr lang="en-GB"/>
          </a:p>
        </p:txBody>
      </p:sp>
      <p:sp>
        <p:nvSpPr>
          <p:cNvPr id="4" name="Slide Image Placeholder 3"/>
          <p:cNvSpPr>
            <a:spLocks noGrp="1" noRot="1" noChangeAspect="1"/>
          </p:cNvSpPr>
          <p:nvPr>
            <p:ph type="sldImg" idx="2"/>
          </p:nvPr>
        </p:nvSpPr>
        <p:spPr>
          <a:xfrm>
            <a:off x="73025" y="741363"/>
            <a:ext cx="6578600" cy="3702050"/>
          </a:xfrm>
          <a:prstGeom prst="rect">
            <a:avLst/>
          </a:prstGeom>
          <a:noFill/>
          <a:ln w="12700">
            <a:solidFill>
              <a:prstClr val="black"/>
            </a:solidFill>
          </a:ln>
        </p:spPr>
        <p:txBody>
          <a:bodyPr vert="horz" lIns="91435" tIns="45717" rIns="91435" bIns="45717" rtlCol="0" anchor="ctr"/>
          <a:lstStyle/>
          <a:p>
            <a:endParaRPr lang="en-GB"/>
          </a:p>
        </p:txBody>
      </p:sp>
      <p:sp>
        <p:nvSpPr>
          <p:cNvPr id="5" name="Notes Placeholder 4"/>
          <p:cNvSpPr>
            <a:spLocks noGrp="1"/>
          </p:cNvSpPr>
          <p:nvPr>
            <p:ph type="body" sz="quarter" idx="3"/>
          </p:nvPr>
        </p:nvSpPr>
        <p:spPr>
          <a:xfrm>
            <a:off x="673100" y="4691063"/>
            <a:ext cx="5378450" cy="4443412"/>
          </a:xfrm>
          <a:prstGeom prst="rect">
            <a:avLst/>
          </a:prstGeom>
        </p:spPr>
        <p:txBody>
          <a:bodyPr vert="horz" lIns="91435" tIns="45717" rIns="91435" bIns="4571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951"/>
            <a:ext cx="2914650" cy="493713"/>
          </a:xfrm>
          <a:prstGeom prst="rect">
            <a:avLst/>
          </a:prstGeom>
        </p:spPr>
        <p:txBody>
          <a:bodyPr vert="horz" lIns="91435" tIns="45717" rIns="91435" bIns="45717" rtlCol="0" anchor="b"/>
          <a:lstStyle>
            <a:lvl1pPr algn="l">
              <a:defRPr sz="1200"/>
            </a:lvl1pPr>
          </a:lstStyle>
          <a:p>
            <a:endParaRPr lang="en-GB"/>
          </a:p>
        </p:txBody>
      </p:sp>
      <p:sp>
        <p:nvSpPr>
          <p:cNvPr id="7" name="Slide Number Placeholder 6"/>
          <p:cNvSpPr>
            <a:spLocks noGrp="1"/>
          </p:cNvSpPr>
          <p:nvPr>
            <p:ph type="sldNum" sz="quarter" idx="5"/>
          </p:nvPr>
        </p:nvSpPr>
        <p:spPr>
          <a:xfrm>
            <a:off x="3808414" y="9378951"/>
            <a:ext cx="2914650" cy="493713"/>
          </a:xfrm>
          <a:prstGeom prst="rect">
            <a:avLst/>
          </a:prstGeom>
        </p:spPr>
        <p:txBody>
          <a:bodyPr vert="horz" lIns="91435" tIns="45717" rIns="91435" bIns="45717" rtlCol="0" anchor="b"/>
          <a:lstStyle>
            <a:lvl1pPr algn="r">
              <a:defRPr sz="1200"/>
            </a:lvl1pPr>
          </a:lstStyle>
          <a:p>
            <a:fld id="{CBAFCE3B-317D-4AE0-BC7F-8267412B7C4C}" type="slidenum">
              <a:rPr lang="en-GB" smtClean="0"/>
              <a:t>‹#›</a:t>
            </a:fld>
            <a:endParaRPr lang="en-GB"/>
          </a:p>
        </p:txBody>
      </p:sp>
    </p:spTree>
    <p:extLst>
      <p:ext uri="{BB962C8B-B14F-4D97-AF65-F5344CB8AC3E}">
        <p14:creationId xmlns:p14="http://schemas.microsoft.com/office/powerpoint/2010/main" val="2891876015"/>
      </p:ext>
    </p:extLst>
  </p:cSld>
  <p:clrMap bg1="lt1" tx1="dk1" bg2="lt2" tx2="dk2" accent1="accent1" accent2="accent2" accent3="accent3" accent4="accent4" accent5="accent5" accent6="accent6" hlink="hlink" folHlink="folHlink"/>
  <p:hf hdr="0" ftr="0" dt="0"/>
  <p:notesStyle>
    <a:lvl1pPr marL="0" algn="l" defTabSz="914355" rtl="0" eaLnBrk="1" latinLnBrk="0" hangingPunct="1">
      <a:defRPr sz="1200" kern="1200">
        <a:solidFill>
          <a:schemeClr val="tx1"/>
        </a:solidFill>
        <a:latin typeface="+mn-lt"/>
        <a:ea typeface="+mn-ea"/>
        <a:cs typeface="+mn-cs"/>
      </a:defRPr>
    </a:lvl1pPr>
    <a:lvl2pPr marL="457178" algn="l" defTabSz="914355" rtl="0" eaLnBrk="1" latinLnBrk="0" hangingPunct="1">
      <a:defRPr sz="1200" kern="1200">
        <a:solidFill>
          <a:schemeClr val="tx1"/>
        </a:solidFill>
        <a:latin typeface="+mn-lt"/>
        <a:ea typeface="+mn-ea"/>
        <a:cs typeface="+mn-cs"/>
      </a:defRPr>
    </a:lvl2pPr>
    <a:lvl3pPr marL="914355" algn="l" defTabSz="914355" rtl="0" eaLnBrk="1" latinLnBrk="0" hangingPunct="1">
      <a:defRPr sz="1200" kern="1200">
        <a:solidFill>
          <a:schemeClr val="tx1"/>
        </a:solidFill>
        <a:latin typeface="+mn-lt"/>
        <a:ea typeface="+mn-ea"/>
        <a:cs typeface="+mn-cs"/>
      </a:defRPr>
    </a:lvl3pPr>
    <a:lvl4pPr marL="1371532" algn="l" defTabSz="914355" rtl="0" eaLnBrk="1" latinLnBrk="0" hangingPunct="1">
      <a:defRPr sz="1200" kern="1200">
        <a:solidFill>
          <a:schemeClr val="tx1"/>
        </a:solidFill>
        <a:latin typeface="+mn-lt"/>
        <a:ea typeface="+mn-ea"/>
        <a:cs typeface="+mn-cs"/>
      </a:defRPr>
    </a:lvl4pPr>
    <a:lvl5pPr marL="1828709" algn="l" defTabSz="914355" rtl="0" eaLnBrk="1" latinLnBrk="0" hangingPunct="1">
      <a:defRPr sz="1200" kern="1200">
        <a:solidFill>
          <a:schemeClr val="tx1"/>
        </a:solidFill>
        <a:latin typeface="+mn-lt"/>
        <a:ea typeface="+mn-ea"/>
        <a:cs typeface="+mn-cs"/>
      </a:defRPr>
    </a:lvl5pPr>
    <a:lvl6pPr marL="2285886" algn="l" defTabSz="914355" rtl="0" eaLnBrk="1" latinLnBrk="0" hangingPunct="1">
      <a:defRPr sz="1200" kern="1200">
        <a:solidFill>
          <a:schemeClr val="tx1"/>
        </a:solidFill>
        <a:latin typeface="+mn-lt"/>
        <a:ea typeface="+mn-ea"/>
        <a:cs typeface="+mn-cs"/>
      </a:defRPr>
    </a:lvl6pPr>
    <a:lvl7pPr marL="2743064" algn="l" defTabSz="914355" rtl="0" eaLnBrk="1" latinLnBrk="0" hangingPunct="1">
      <a:defRPr sz="1200" kern="1200">
        <a:solidFill>
          <a:schemeClr val="tx1"/>
        </a:solidFill>
        <a:latin typeface="+mn-lt"/>
        <a:ea typeface="+mn-ea"/>
        <a:cs typeface="+mn-cs"/>
      </a:defRPr>
    </a:lvl7pPr>
    <a:lvl8pPr marL="3200240" algn="l" defTabSz="914355" rtl="0" eaLnBrk="1" latinLnBrk="0" hangingPunct="1">
      <a:defRPr sz="1200" kern="1200">
        <a:solidFill>
          <a:schemeClr val="tx1"/>
        </a:solidFill>
        <a:latin typeface="+mn-lt"/>
        <a:ea typeface="+mn-ea"/>
        <a:cs typeface="+mn-cs"/>
      </a:defRPr>
    </a:lvl8pPr>
    <a:lvl9pPr marL="3657418" algn="l" defTabSz="91435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 y="741363"/>
            <a:ext cx="6578600" cy="37020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BAFCE3B-317D-4AE0-BC7F-8267412B7C4C}" type="slidenum">
              <a:rPr lang="en-GB" smtClean="0"/>
              <a:t>2</a:t>
            </a:fld>
            <a:endParaRPr lang="en-GB"/>
          </a:p>
        </p:txBody>
      </p:sp>
    </p:spTree>
    <p:extLst>
      <p:ext uri="{BB962C8B-B14F-4D97-AF65-F5344CB8AC3E}">
        <p14:creationId xmlns:p14="http://schemas.microsoft.com/office/powerpoint/2010/main" val="2642619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 y="741363"/>
            <a:ext cx="6578600" cy="37020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solidFill>
                  <a:prstClr val="black"/>
                </a:solidFill>
              </a:rPr>
              <a:pPr/>
              <a:t>5</a:t>
            </a:fld>
            <a:endParaRPr lang="en-GB" dirty="0">
              <a:solidFill>
                <a:prstClr val="black"/>
              </a:solidFill>
            </a:endParaRPr>
          </a:p>
        </p:txBody>
      </p:sp>
    </p:spTree>
    <p:extLst>
      <p:ext uri="{BB962C8B-B14F-4D97-AF65-F5344CB8AC3E}">
        <p14:creationId xmlns:p14="http://schemas.microsoft.com/office/powerpoint/2010/main" val="513841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3"/>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107135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92463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0584673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22781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3"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2900387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7234002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8538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9"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92"/>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9"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975634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7"/>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4124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6"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3.png"/><Relationship Id="rId5" Type="http://schemas.openxmlformats.org/officeDocument/2006/relationships/slideLayout" Target="../slideLayouts/slideLayout8.xml"/><Relationship Id="rId10"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image" Target="../media/image3.png"/><Relationship Id="rId5" Type="http://schemas.openxmlformats.org/officeDocument/2006/relationships/slideLayout" Target="../slideLayouts/slideLayout17.xml"/><Relationship Id="rId10" Type="http://schemas.openxmlformats.org/officeDocument/2006/relationships/theme" Target="../theme/theme3.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6"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8" y="4443962"/>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1" tIns="46036" rIns="92071" bIns="46036"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178" algn="ctr" rtl="0" fontAlgn="base">
        <a:spcBef>
          <a:spcPct val="0"/>
        </a:spcBef>
        <a:spcAft>
          <a:spcPct val="0"/>
        </a:spcAft>
        <a:defRPr sz="2800" b="1">
          <a:solidFill>
            <a:schemeClr val="tx1"/>
          </a:solidFill>
          <a:latin typeface="Arial" charset="0"/>
        </a:defRPr>
      </a:lvl6pPr>
      <a:lvl7pPr marL="914355" algn="ctr" rtl="0" fontAlgn="base">
        <a:spcBef>
          <a:spcPct val="0"/>
        </a:spcBef>
        <a:spcAft>
          <a:spcPct val="0"/>
        </a:spcAft>
        <a:defRPr sz="2800" b="1">
          <a:solidFill>
            <a:schemeClr val="tx1"/>
          </a:solidFill>
          <a:latin typeface="Arial" charset="0"/>
        </a:defRPr>
      </a:lvl7pPr>
      <a:lvl8pPr marL="1371532" algn="ctr" rtl="0" fontAlgn="base">
        <a:spcBef>
          <a:spcPct val="0"/>
        </a:spcBef>
        <a:spcAft>
          <a:spcPct val="0"/>
        </a:spcAft>
        <a:defRPr sz="2800" b="1">
          <a:solidFill>
            <a:schemeClr val="tx1"/>
          </a:solidFill>
          <a:latin typeface="Arial" charset="0"/>
        </a:defRPr>
      </a:lvl8pPr>
      <a:lvl9pPr marL="1828709" algn="ctr" rtl="0" fontAlgn="base">
        <a:spcBef>
          <a:spcPct val="0"/>
        </a:spcBef>
        <a:spcAft>
          <a:spcPct val="0"/>
        </a:spcAft>
        <a:defRPr sz="2800" b="1">
          <a:solidFill>
            <a:schemeClr val="tx1"/>
          </a:solidFill>
          <a:latin typeface="Arial" charset="0"/>
        </a:defRPr>
      </a:lvl9pPr>
    </p:titleStyle>
    <p:bodyStyle>
      <a:lvl1pPr marL="342884" indent="-342884"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13" indent="-285736"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2944" indent="-228588"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120"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297"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474"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652"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8829"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006"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355" rtl="0" eaLnBrk="1" latinLnBrk="0" hangingPunct="1">
        <a:defRPr sz="1800" kern="1200">
          <a:solidFill>
            <a:schemeClr val="tx1"/>
          </a:solidFill>
          <a:latin typeface="+mn-lt"/>
          <a:ea typeface="+mn-ea"/>
          <a:cs typeface="+mn-cs"/>
        </a:defRPr>
      </a:lvl1pPr>
      <a:lvl2pPr marL="457178" algn="l" defTabSz="914355" rtl="0" eaLnBrk="1" latinLnBrk="0" hangingPunct="1">
        <a:defRPr sz="1800" kern="1200">
          <a:solidFill>
            <a:schemeClr val="tx1"/>
          </a:solidFill>
          <a:latin typeface="+mn-lt"/>
          <a:ea typeface="+mn-ea"/>
          <a:cs typeface="+mn-cs"/>
        </a:defRPr>
      </a:lvl2pPr>
      <a:lvl3pPr marL="914355" algn="l" defTabSz="914355" rtl="0" eaLnBrk="1" latinLnBrk="0" hangingPunct="1">
        <a:defRPr sz="1800" kern="1200">
          <a:solidFill>
            <a:schemeClr val="tx1"/>
          </a:solidFill>
          <a:latin typeface="+mn-lt"/>
          <a:ea typeface="+mn-ea"/>
          <a:cs typeface="+mn-cs"/>
        </a:defRPr>
      </a:lvl3pPr>
      <a:lvl4pPr marL="1371532" algn="l" defTabSz="914355" rtl="0" eaLnBrk="1" latinLnBrk="0" hangingPunct="1">
        <a:defRPr sz="1800" kern="1200">
          <a:solidFill>
            <a:schemeClr val="tx1"/>
          </a:solidFill>
          <a:latin typeface="+mn-lt"/>
          <a:ea typeface="+mn-ea"/>
          <a:cs typeface="+mn-cs"/>
        </a:defRPr>
      </a:lvl4pPr>
      <a:lvl5pPr marL="1828709" algn="l" defTabSz="914355" rtl="0" eaLnBrk="1" latinLnBrk="0" hangingPunct="1">
        <a:defRPr sz="1800" kern="1200">
          <a:solidFill>
            <a:schemeClr val="tx1"/>
          </a:solidFill>
          <a:latin typeface="+mn-lt"/>
          <a:ea typeface="+mn-ea"/>
          <a:cs typeface="+mn-cs"/>
        </a:defRPr>
      </a:lvl5pPr>
      <a:lvl6pPr marL="2285886" algn="l" defTabSz="914355" rtl="0" eaLnBrk="1" latinLnBrk="0" hangingPunct="1">
        <a:defRPr sz="1800" kern="1200">
          <a:solidFill>
            <a:schemeClr val="tx1"/>
          </a:solidFill>
          <a:latin typeface="+mn-lt"/>
          <a:ea typeface="+mn-ea"/>
          <a:cs typeface="+mn-cs"/>
        </a:defRPr>
      </a:lvl6pPr>
      <a:lvl7pPr marL="2743064" algn="l" defTabSz="914355" rtl="0" eaLnBrk="1" latinLnBrk="0" hangingPunct="1">
        <a:defRPr sz="1800" kern="1200">
          <a:solidFill>
            <a:schemeClr val="tx1"/>
          </a:solidFill>
          <a:latin typeface="+mn-lt"/>
          <a:ea typeface="+mn-ea"/>
          <a:cs typeface="+mn-cs"/>
        </a:defRPr>
      </a:lvl7pPr>
      <a:lvl8pPr marL="3200240" algn="l" defTabSz="914355" rtl="0" eaLnBrk="1" latinLnBrk="0" hangingPunct="1">
        <a:defRPr sz="1800" kern="1200">
          <a:solidFill>
            <a:schemeClr val="tx1"/>
          </a:solidFill>
          <a:latin typeface="+mn-lt"/>
          <a:ea typeface="+mn-ea"/>
          <a:cs typeface="+mn-cs"/>
        </a:defRPr>
      </a:lvl8pPr>
      <a:lvl9pPr marL="3657418" algn="l" defTabSz="914355"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Lst>
  <p:hf hdr="0" ftr="0" dt="0"/>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552879874"/>
      </p:ext>
    </p:extLst>
  </p:cSld>
  <p:clrMap bg1="lt1" tx1="dk1" bg2="lt2" tx2="dk2" accent1="accent1" accent2="accent2" accent3="accent3" accent4="accent4" accent5="accent5" accent6="accent6" hlink="hlink" folHlink="folHlink"/>
  <p:sldLayoutIdLst>
    <p:sldLayoutId id="2147484074" r:id="rId1"/>
    <p:sldLayoutId id="2147484075" r:id="rId2"/>
    <p:sldLayoutId id="2147484076" r:id="rId3"/>
    <p:sldLayoutId id="2147484077" r:id="rId4"/>
    <p:sldLayoutId id="2147484078" r:id="rId5"/>
    <p:sldLayoutId id="2147484079" r:id="rId6"/>
    <p:sldLayoutId id="2147484080" r:id="rId7"/>
    <p:sldLayoutId id="2147484081" r:id="rId8"/>
    <p:sldLayoutId id="2147484082"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715766"/>
            <a:ext cx="9144000" cy="971550"/>
          </a:xfrm>
        </p:spPr>
        <p:txBody>
          <a:bodyPr>
            <a:normAutofit fontScale="90000"/>
          </a:bodyPr>
          <a:lstStyle/>
          <a:p>
            <a:r>
              <a:rPr lang="en-US" sz="3200" dirty="0"/>
              <a:t>DSC </a:t>
            </a:r>
            <a:r>
              <a:rPr lang="en-US" sz="3200" dirty="0" err="1"/>
              <a:t>CoMC</a:t>
            </a:r>
            <a:r>
              <a:rPr lang="en-US" sz="3200" dirty="0"/>
              <a:t> Switching </a:t>
            </a:r>
            <a:r>
              <a:rPr lang="en-US" sz="3200" dirty="0" err="1"/>
              <a:t>Programme</a:t>
            </a:r>
            <a:r>
              <a:rPr lang="en-US" sz="3200" dirty="0"/>
              <a:t> Update</a:t>
            </a:r>
            <a:br>
              <a:rPr lang="en-US" sz="3200" dirty="0"/>
            </a:br>
            <a:r>
              <a:rPr lang="en-US" sz="3100" dirty="0"/>
              <a:t>17</a:t>
            </a:r>
            <a:r>
              <a:rPr lang="en-US" sz="3100" baseline="30000" dirty="0"/>
              <a:t>th</a:t>
            </a:r>
            <a:r>
              <a:rPr lang="en-US" sz="3100" dirty="0"/>
              <a:t> July 2019</a:t>
            </a:r>
            <a:br>
              <a:rPr lang="en-US" sz="2400" dirty="0"/>
            </a:br>
            <a:endParaRPr lang="en-US" sz="2000" dirty="0"/>
          </a:p>
        </p:txBody>
      </p:sp>
    </p:spTree>
    <p:extLst>
      <p:ext uri="{BB962C8B-B14F-4D97-AF65-F5344CB8AC3E}">
        <p14:creationId xmlns:p14="http://schemas.microsoft.com/office/powerpoint/2010/main" val="335244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 Switching Programme</a:t>
            </a:r>
          </a:p>
        </p:txBody>
      </p:sp>
      <p:sp>
        <p:nvSpPr>
          <p:cNvPr id="3" name="Content Placeholder 2"/>
          <p:cNvSpPr>
            <a:spLocks noGrp="1"/>
          </p:cNvSpPr>
          <p:nvPr>
            <p:ph idx="1"/>
          </p:nvPr>
        </p:nvSpPr>
        <p:spPr>
          <a:xfrm>
            <a:off x="457200" y="761058"/>
            <a:ext cx="8229600" cy="3970932"/>
          </a:xfrm>
        </p:spPr>
        <p:txBody>
          <a:bodyPr>
            <a:normAutofit/>
          </a:bodyPr>
          <a:lstStyle/>
          <a:p>
            <a:pPr marL="0" indent="0">
              <a:buNone/>
            </a:pPr>
            <a:endParaRPr lang="en-GB" sz="1400" dirty="0"/>
          </a:p>
          <a:p>
            <a:pPr marL="0" indent="0">
              <a:buNone/>
            </a:pPr>
            <a:r>
              <a:rPr lang="en-GB" sz="1400" dirty="0" err="1"/>
              <a:t>Xoserve’s</a:t>
            </a:r>
            <a:r>
              <a:rPr lang="en-GB" sz="1400" dirty="0"/>
              <a:t> detailed design phase continues, we are currently on track from our plan perspective to meet our planned completion date of September to finalise this phase.</a:t>
            </a:r>
          </a:p>
          <a:p>
            <a:pPr marL="0" indent="0">
              <a:buNone/>
            </a:pPr>
            <a:endParaRPr lang="en-GB" sz="1400" dirty="0"/>
          </a:p>
          <a:p>
            <a:pPr marL="0" indent="0">
              <a:buNone/>
            </a:pPr>
            <a:r>
              <a:rPr lang="en-GB" sz="1400" dirty="0"/>
              <a:t>Our build activities commenced on 20</a:t>
            </a:r>
            <a:r>
              <a:rPr lang="en-GB" sz="1400" baseline="30000" dirty="0"/>
              <a:t>th</a:t>
            </a:r>
            <a:r>
              <a:rPr lang="en-GB" sz="1400" dirty="0"/>
              <a:t> June 2019, focussing on the consequential areas that were not dependent on the CSS physical design.</a:t>
            </a:r>
          </a:p>
          <a:p>
            <a:pPr marL="0" indent="0">
              <a:buNone/>
            </a:pPr>
            <a:endParaRPr lang="en-GB" sz="1400" dirty="0"/>
          </a:p>
          <a:p>
            <a:pPr marL="0" indent="0">
              <a:buNone/>
            </a:pPr>
            <a:r>
              <a:rPr lang="en-GB" sz="1400" dirty="0"/>
              <a:t>From a switching programme perspective we are currently tracking at an amber status, the reason for this status is due to the CSS physical design.  Landmark have published their draft design, this draft design was walked through at the </a:t>
            </a:r>
            <a:r>
              <a:rPr lang="en-GB" sz="1400" dirty="0" err="1"/>
              <a:t>Ofgem</a:t>
            </a:r>
            <a:r>
              <a:rPr lang="en-GB" sz="1400" dirty="0"/>
              <a:t> Design Forum Monday 1</a:t>
            </a:r>
            <a:r>
              <a:rPr lang="en-GB" sz="1400" baseline="30000" dirty="0"/>
              <a:t>st</a:t>
            </a:r>
            <a:r>
              <a:rPr lang="en-GB" sz="1400" dirty="0"/>
              <a:t> July.  The design is currently now with the industry for review, any comments are being raised to </a:t>
            </a:r>
            <a:r>
              <a:rPr lang="en-GB" sz="1400" dirty="0" err="1"/>
              <a:t>Ofgem</a:t>
            </a:r>
            <a:r>
              <a:rPr lang="en-GB" sz="1400" dirty="0"/>
              <a:t> with a deadline of Monday 8</a:t>
            </a:r>
            <a:r>
              <a:rPr lang="en-GB" sz="1400" baseline="30000" dirty="0"/>
              <a:t>th</a:t>
            </a:r>
            <a:r>
              <a:rPr lang="en-GB" sz="1400" dirty="0"/>
              <a:t> July.  The design will continue to be refined with approval currently being planned for 23</a:t>
            </a:r>
            <a:r>
              <a:rPr lang="en-GB" sz="1400" baseline="30000" dirty="0"/>
              <a:t>rd</a:t>
            </a:r>
            <a:r>
              <a:rPr lang="en-GB" sz="1400" dirty="0"/>
              <a:t> August via Switching Programme Design Authority.</a:t>
            </a:r>
          </a:p>
          <a:p>
            <a:pPr marL="0" indent="0">
              <a:buNone/>
            </a:pPr>
            <a:endParaRPr lang="en-GB" sz="1400" dirty="0"/>
          </a:p>
          <a:p>
            <a:pPr marL="0" indent="0">
              <a:buNone/>
            </a:pPr>
            <a:r>
              <a:rPr lang="en-GB" sz="1400" dirty="0"/>
              <a:t>Until this physical design is baselined </a:t>
            </a:r>
            <a:r>
              <a:rPr lang="en-GB" sz="1400" dirty="0" err="1"/>
              <a:t>Xoserve</a:t>
            </a:r>
            <a:r>
              <a:rPr lang="en-GB" sz="1400" dirty="0"/>
              <a:t> will continue to work at risk. </a:t>
            </a:r>
          </a:p>
          <a:p>
            <a:pPr marL="0" indent="0">
              <a:buNone/>
            </a:pPr>
            <a:endParaRPr lang="en-GB" sz="1400" dirty="0"/>
          </a:p>
        </p:txBody>
      </p:sp>
    </p:spTree>
    <p:extLst>
      <p:ext uri="{BB962C8B-B14F-4D97-AF65-F5344CB8AC3E}">
        <p14:creationId xmlns:p14="http://schemas.microsoft.com/office/powerpoint/2010/main" val="2068152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Switching Programme</a:t>
            </a:r>
          </a:p>
        </p:txBody>
      </p:sp>
      <p:sp>
        <p:nvSpPr>
          <p:cNvPr id="3" name="Content Placeholder 2"/>
          <p:cNvSpPr>
            <a:spLocks noGrp="1"/>
          </p:cNvSpPr>
          <p:nvPr>
            <p:ph idx="1"/>
          </p:nvPr>
        </p:nvSpPr>
        <p:spPr>
          <a:xfrm>
            <a:off x="457200" y="627534"/>
            <a:ext cx="8229600" cy="3672408"/>
          </a:xfrm>
        </p:spPr>
        <p:txBody>
          <a:bodyPr>
            <a:noAutofit/>
          </a:bodyPr>
          <a:lstStyle/>
          <a:p>
            <a:pPr marL="0" indent="0">
              <a:buNone/>
            </a:pPr>
            <a:endParaRPr lang="en-GB" sz="1200" dirty="0"/>
          </a:p>
          <a:p>
            <a:pPr marL="0" indent="0">
              <a:buNone/>
            </a:pPr>
            <a:r>
              <a:rPr lang="en-GB" sz="1200" dirty="0"/>
              <a:t>During our last CSSC DSG workgroup we introduced the subject of our consequential testing.  Jo Galloway has </a:t>
            </a:r>
            <a:r>
              <a:rPr lang="en-GB" sz="1200" dirty="0" err="1"/>
              <a:t>rejoined</a:t>
            </a:r>
            <a:r>
              <a:rPr lang="en-GB" sz="1200" dirty="0"/>
              <a:t> </a:t>
            </a:r>
            <a:r>
              <a:rPr lang="en-GB" sz="1200" dirty="0" err="1"/>
              <a:t>Xoserve</a:t>
            </a:r>
            <a:r>
              <a:rPr lang="en-GB" sz="1200" dirty="0"/>
              <a:t> to lead on our test activities. </a:t>
            </a:r>
          </a:p>
          <a:p>
            <a:pPr marL="0" indent="0">
              <a:buNone/>
            </a:pPr>
            <a:endParaRPr lang="en-GB" sz="1200" dirty="0"/>
          </a:p>
          <a:p>
            <a:pPr marL="0" indent="0">
              <a:buNone/>
            </a:pPr>
            <a:r>
              <a:rPr lang="en-GB" sz="1200" dirty="0" err="1"/>
              <a:t>Xoserve’s</a:t>
            </a:r>
            <a:r>
              <a:rPr lang="en-GB" sz="1200" dirty="0"/>
              <a:t> consequential test phase will be running in parallel with the switching programme test phases.  Jo and the team are currently working up the plan and detail that will be going into this phase but has asked workgroup attendees to begin to think about testing requirements.</a:t>
            </a:r>
          </a:p>
          <a:p>
            <a:pPr marL="0" indent="0">
              <a:buNone/>
            </a:pPr>
            <a:endParaRPr lang="en-GB" sz="1200" dirty="0"/>
          </a:p>
          <a:p>
            <a:pPr marL="0" indent="0">
              <a:buNone/>
            </a:pPr>
            <a:r>
              <a:rPr lang="en-GB" sz="1200" dirty="0"/>
              <a:t>The programme </a:t>
            </a:r>
            <a:r>
              <a:rPr lang="en-GB" sz="1200" dirty="0" err="1"/>
              <a:t>Ofgem</a:t>
            </a:r>
            <a:r>
              <a:rPr lang="en-GB" sz="1200" dirty="0"/>
              <a:t> Testing Work Group has now held three meetings.  A Core Systems and Services Integration Approach (CSSIA) document for test management has been published. The document details test activities, including:</a:t>
            </a:r>
          </a:p>
          <a:p>
            <a:r>
              <a:rPr lang="en-GB" sz="1200" dirty="0"/>
              <a:t>Test summary</a:t>
            </a:r>
          </a:p>
          <a:p>
            <a:r>
              <a:rPr lang="en-GB" sz="1200" dirty="0"/>
              <a:t>Assumption and risks</a:t>
            </a:r>
          </a:p>
          <a:p>
            <a:r>
              <a:rPr lang="en-GB" sz="1200" dirty="0"/>
              <a:t>Test Governance and reporting</a:t>
            </a:r>
          </a:p>
          <a:p>
            <a:r>
              <a:rPr lang="en-GB" sz="1200" dirty="0"/>
              <a:t>Test Phases</a:t>
            </a:r>
          </a:p>
          <a:p>
            <a:r>
              <a:rPr lang="en-GB" sz="1200" dirty="0"/>
              <a:t>Defect reporting</a:t>
            </a:r>
          </a:p>
          <a:p>
            <a:pPr marL="0" indent="0">
              <a:buNone/>
            </a:pPr>
            <a:r>
              <a:rPr lang="en-GB" sz="1200" dirty="0"/>
              <a:t>Review and approval of this approach will continue via this workgroup.  .The workgroup meet monthly and a technical test workgroup will shortly be created to begin to work up the lower level testing detail.  </a:t>
            </a:r>
          </a:p>
        </p:txBody>
      </p:sp>
    </p:spTree>
    <p:extLst>
      <p:ext uri="{BB962C8B-B14F-4D97-AF65-F5344CB8AC3E}">
        <p14:creationId xmlns:p14="http://schemas.microsoft.com/office/powerpoint/2010/main" val="416854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CSSC Funding &amp; Budget Position</a:t>
            </a:r>
          </a:p>
        </p:txBody>
      </p:sp>
      <p:sp>
        <p:nvSpPr>
          <p:cNvPr id="3" name="Content Placeholder 2"/>
          <p:cNvSpPr>
            <a:spLocks noGrp="1"/>
          </p:cNvSpPr>
          <p:nvPr>
            <p:ph idx="1"/>
          </p:nvPr>
        </p:nvSpPr>
        <p:spPr/>
        <p:txBody>
          <a:bodyPr>
            <a:normAutofit/>
          </a:bodyPr>
          <a:lstStyle/>
          <a:p>
            <a:pPr marL="0" indent="0">
              <a:buNone/>
            </a:pPr>
            <a:endParaRPr lang="en-GB" sz="1800" dirty="0"/>
          </a:p>
          <a:p>
            <a:r>
              <a:rPr lang="en-GB" sz="1400" dirty="0"/>
              <a:t>CSSC is progressing delivery utilising the approved budget line with BP19 &amp; BP20.</a:t>
            </a:r>
          </a:p>
          <a:p>
            <a:r>
              <a:rPr lang="en-GB" sz="1400" dirty="0"/>
              <a:t>This budget was based on a Ofgem Programme Plan with a 2020 Go-live and on Level 2 Impact Analysis as of Aug 2018.</a:t>
            </a:r>
          </a:p>
          <a:p>
            <a:r>
              <a:rPr lang="en-GB" sz="1400" dirty="0"/>
              <a:t>A reassessment of Xoserve’s delivery plan and costs is planned in Sept 2019, following Xoserve Detailed Design, CSS Physical Design Baseline and Ofgem Programme Plan re-baseline activities to provide firmer delivery costs.</a:t>
            </a:r>
          </a:p>
          <a:p>
            <a:r>
              <a:rPr lang="en-GB" sz="1400" dirty="0"/>
              <a:t>The outputs of this exercise will be shared with Xoserve Board and all relevant stakeholders.</a:t>
            </a:r>
          </a:p>
          <a:p>
            <a:r>
              <a:rPr lang="en-GB" sz="1400" dirty="0"/>
              <a:t>Any revisions to the budget line as a result of this exercise will be incorporated into BP20/21 budgets via the business planning process</a:t>
            </a:r>
          </a:p>
          <a:p>
            <a:endParaRPr lang="en-GB" sz="2000" dirty="0"/>
          </a:p>
          <a:p>
            <a:endParaRPr lang="en-GB" sz="2000" dirty="0"/>
          </a:p>
        </p:txBody>
      </p:sp>
    </p:spTree>
    <p:extLst>
      <p:ext uri="{BB962C8B-B14F-4D97-AF65-F5344CB8AC3E}">
        <p14:creationId xmlns:p14="http://schemas.microsoft.com/office/powerpoint/2010/main" val="151311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a:t>Overview Of CSSC Funding</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555528"/>
            <a:ext cx="8928992" cy="4449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35604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
          <p:cNvSpPr txBox="1">
            <a:spLocks noChangeArrowheads="1"/>
          </p:cNvSpPr>
          <p:nvPr/>
        </p:nvSpPr>
        <p:spPr>
          <a:xfrm>
            <a:off x="179388" y="141331"/>
            <a:ext cx="8820150" cy="432197"/>
          </a:xfrm>
          <a:prstGeom prst="rect">
            <a:avLst/>
          </a:prstGeom>
          <a:noFill/>
        </p:spPr>
        <p:txBody>
          <a:bodyPr vert="horz" lIns="91440" tIns="45720" rIns="91440" bIns="45720" rtlCol="0" anchor="ctr">
            <a:normAutofit lnSpcReduction="10000"/>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fontAlgn="auto">
              <a:spcAft>
                <a:spcPts val="0"/>
              </a:spcAft>
            </a:pPr>
            <a:r>
              <a:rPr lang="en-GB" sz="2400" dirty="0"/>
              <a:t>Ofgem "Near-Term" Milestone Plan</a:t>
            </a:r>
          </a:p>
        </p:txBody>
      </p:sp>
      <p:pic>
        <p:nvPicPr>
          <p:cNvPr id="1026"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003" y="1117105"/>
            <a:ext cx="8820150" cy="39029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Oval 2"/>
          <p:cNvSpPr/>
          <p:nvPr/>
        </p:nvSpPr>
        <p:spPr>
          <a:xfrm>
            <a:off x="3275856" y="3219822"/>
            <a:ext cx="4752528" cy="1584176"/>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1468293922"/>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SS Bid Group 20181016 v3.1">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gs xmlns="2a985eae-c12e-416e-9833-85f34b1ee04e">
      <Url>http://infonet2/sites/XOServe/Pages/Our_Business_CorporateIdentity.aspx</Url>
      <Description>Corporate Identity</Description>
    </Tags>
    <Image_x0020_Group xmlns="2a985eae-c12e-416e-9833-85f34b1ee04e">Document</Image_x0020_Group>
    <Department xmlns="2a985eae-c12e-416e-9833-85f34b1ee04e">Communications</Department>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C027A3842200A4881B078E78C741B39" ma:contentTypeVersion="3" ma:contentTypeDescription="Create a new document." ma:contentTypeScope="" ma:versionID="6fb8bd99a2b914b1d1dd27695f53efc1">
  <xsd:schema xmlns:xsd="http://www.w3.org/2001/XMLSchema" xmlns:p="http://schemas.microsoft.com/office/2006/metadata/properties" xmlns:ns2="2a985eae-c12e-416e-9833-85f34b1ee04e" targetNamespace="http://schemas.microsoft.com/office/2006/metadata/properties" ma:root="true" ma:fieldsID="5b9596359f36dd66c11bae1f87653c13" ns2:_="">
    <xsd:import namespace="2a985eae-c12e-416e-9833-85f34b1ee04e"/>
    <xsd:element name="properties">
      <xsd:complexType>
        <xsd:sequence>
          <xsd:element name="documentManagement">
            <xsd:complexType>
              <xsd:all>
                <xsd:element ref="ns2:Department"/>
                <xsd:element ref="ns2:Tags"/>
                <xsd:element ref="ns2:Image_x0020_Group" minOccurs="0"/>
              </xsd:all>
            </xsd:complexType>
          </xsd:element>
        </xsd:sequence>
      </xsd:complexType>
    </xsd:element>
  </xsd:schema>
  <xsd:schema xmlns:xsd="http://www.w3.org/2001/XMLSchema" xmlns:dms="http://schemas.microsoft.com/office/2006/documentManagement/types" targetNamespace="2a985eae-c12e-416e-9833-85f34b1ee04e" elementFormDefault="qualified">
    <xsd:import namespace="http://schemas.microsoft.com/office/2006/documentManagement/types"/>
    <xsd:element name="Department" ma:index="8" ma:displayName="Department" ma:default="Other" ma:description="Please enter the department that this document is relevant to" ma:format="Dropdown" ma:internalName="Department">
      <xsd:simpleType>
        <xsd:restriction base="dms:Choice">
          <xsd:enumeration value="Archive"/>
          <xsd:enumeration value="BCM"/>
          <xsd:enumeration value="Communications"/>
          <xsd:enumeration value="CSR"/>
          <xsd:enumeration value="Operations"/>
          <xsd:enumeration value="Finance &amp; Business Services"/>
          <xsd:enumeration value="Finance (Reporting)"/>
          <xsd:enumeration value="Human Resources"/>
          <xsd:enumeration value="Legal &amp; Compliance"/>
          <xsd:enumeration value="Our Business"/>
          <xsd:enumeration value="Projects &amp; Change"/>
          <xsd:enumeration value="Strategy &amp; Development"/>
          <xsd:enumeration value="UNISON"/>
          <xsd:enumeration value="Other"/>
          <xsd:enumeration value="Images"/>
        </xsd:restriction>
      </xsd:simpleType>
    </xsd:element>
    <xsd:element name="Tags" ma:index="9" ma:displayName="Publishing Location" ma:description="Primary page to be published on" ma:format="Hyperlink" ma:internalName="Tags">
      <xsd:complexType>
        <xsd:complexContent>
          <xsd:extension base="dms:URL">
            <xsd:sequence>
              <xsd:element name="Url" type="dms:ValidUrl"/>
              <xsd:element name="Description" type="xsd:string"/>
            </xsd:sequence>
          </xsd:extension>
        </xsd:complexContent>
      </xsd:complexType>
    </xsd:element>
    <xsd:element name="Image_x0020_Group" ma:index="10" nillable="true" ma:displayName="Group" ma:default="Document" ma:format="Dropdown" ma:internalName="Image_x0020_Group">
      <xsd:simpleType>
        <xsd:restriction base="dms:Choice">
          <xsd:enumeration value="Document"/>
          <xsd:enumeration value="Form"/>
          <xsd:enumeration value="Newsletter"/>
          <xsd:enumeration value="Staff"/>
          <xsd:enumeration value="Clipart"/>
          <xsd:enumeration value="Logo"/>
          <xsd:enumeration value="Background"/>
          <xsd:enumeration value="Charit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2.xml><?xml version="1.0" encoding="utf-8"?>
<ds:datastoreItem xmlns:ds="http://schemas.openxmlformats.org/officeDocument/2006/customXml" ds:itemID="{F8545E1A-EA83-463B-B744-ADE3D05E8049}">
  <ds:schemaRefs>
    <ds:schemaRef ds:uri="2a985eae-c12e-416e-9833-85f34b1ee04e"/>
    <ds:schemaRef ds:uri="http://purl.org/dc/elements/1.1/"/>
    <ds:schemaRef ds:uri="http://www.w3.org/XML/1998/namespace"/>
    <ds:schemaRef ds:uri="http://purl.org/dc/terms/"/>
    <ds:schemaRef ds:uri="http://schemas.openxmlformats.org/package/2006/metadata/core-properties"/>
    <ds:schemaRef ds:uri="http://schemas.microsoft.com/office/2006/documentManagement/types"/>
    <ds:schemaRef ds:uri="http://schemas.microsoft.com/office/2006/metadata/properties"/>
    <ds:schemaRef ds:uri="http://purl.org/dc/dcmitype/"/>
    <ds:schemaRef ds:uri="http://schemas.microsoft.com/office/infopath/2007/PartnerControls"/>
  </ds:schemaRefs>
</ds:datastoreItem>
</file>

<file path=customXml/itemProps3.xml><?xml version="1.0" encoding="utf-8"?>
<ds:datastoreItem xmlns:ds="http://schemas.openxmlformats.org/officeDocument/2006/customXml" ds:itemID="{BC7852B6-C231-462B-AC9A-6F2190470C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985eae-c12e-416e-9833-85f34b1ee04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57266</TotalTime>
  <Words>464</Words>
  <Application>Microsoft Office PowerPoint</Application>
  <PresentationFormat>On-screen Show (16:9)</PresentationFormat>
  <Paragraphs>34</Paragraphs>
  <Slides>6</Slides>
  <Notes>2</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6</vt:i4>
      </vt:variant>
    </vt:vector>
  </HeadingPairs>
  <TitlesOfParts>
    <vt:vector size="12" baseType="lpstr">
      <vt:lpstr>Arial</vt:lpstr>
      <vt:lpstr>Calibri</vt:lpstr>
      <vt:lpstr>Wingdings</vt:lpstr>
      <vt:lpstr>xoserve templates</vt:lpstr>
      <vt:lpstr>CSS Bid Group 20181016 v3.1</vt:lpstr>
      <vt:lpstr>Office Theme</vt:lpstr>
      <vt:lpstr>DSC CoMC Switching Programme Update 17th July 2019 </vt:lpstr>
      <vt:lpstr> Switching Programme</vt:lpstr>
      <vt:lpstr>Switching Programme</vt:lpstr>
      <vt:lpstr>CSSC Funding &amp; Budget Position</vt:lpstr>
      <vt:lpstr>Overview Of CSSC Funding</vt:lpstr>
      <vt:lpstr>PowerPoint Presentation</vt:lpstr>
    </vt:vector>
  </TitlesOfParts>
  <Company>DC Freelance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Helen Cuin</cp:lastModifiedBy>
  <cp:revision>674</cp:revision>
  <cp:lastPrinted>2018-06-05T15:35:35Z</cp:lastPrinted>
  <dcterms:created xsi:type="dcterms:W3CDTF">2011-09-20T14:58:41Z</dcterms:created>
  <dcterms:modified xsi:type="dcterms:W3CDTF">2019-07-09T13:29:32Z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-2054004846</vt:i4>
  </property>
  <property fmtid="{D5CDD505-2E9C-101B-9397-08002B2CF9AE}" pid="4" name="_NewReviewCycle">
    <vt:lpwstr/>
  </property>
  <property fmtid="{D5CDD505-2E9C-101B-9397-08002B2CF9AE}" pid="5" name="_EmailSubject">
    <vt:lpwstr>CoMC paper and slides</vt:lpwstr>
  </property>
  <property fmtid="{D5CDD505-2E9C-101B-9397-08002B2CF9AE}" pid="6" name="_AuthorEmail">
    <vt:lpwstr>emma.j.lyndon@xoserve.com</vt:lpwstr>
  </property>
  <property fmtid="{D5CDD505-2E9C-101B-9397-08002B2CF9AE}" pid="7" name="_AuthorEmailDisplayName">
    <vt:lpwstr>Lyndon, Emma J</vt:lpwstr>
  </property>
  <property fmtid="{D5CDD505-2E9C-101B-9397-08002B2CF9AE}" pid="8" name="_PreviousAdHocReviewCycleID">
    <vt:i4>1729976567</vt:i4>
  </property>
</Properties>
</file>