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>
        <p:scale>
          <a:sx n="100" d="100"/>
          <a:sy n="100" d="100"/>
        </p:scale>
        <p:origin x="-420" y="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BCAA7C69-65B1-4C6E-BE71-65930A9CBD53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1E2AB153-0E0F-446F-859E-EF32ACF4AA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7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3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2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3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22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3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7537-F843-44DC-8375-22C193A3C33A}" type="datetimeFigureOut">
              <a:rPr lang="en-GB" smtClean="0"/>
              <a:t>24/07/2019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36"/>
          <p:cNvSpPr/>
          <p:nvPr/>
        </p:nvSpPr>
        <p:spPr>
          <a:xfrm>
            <a:off x="630019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7" name="Down Arrow 56"/>
          <p:cNvSpPr/>
          <p:nvPr/>
        </p:nvSpPr>
        <p:spPr>
          <a:xfrm>
            <a:off x="543609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7199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Recommendations - where we are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851920" y="2648914"/>
            <a:ext cx="1440160" cy="16396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4 </a:t>
            </a:r>
            <a:r>
              <a:rPr lang="en-GB" sz="1200" dirty="0" smtClean="0">
                <a:solidFill>
                  <a:prstClr val="white"/>
                </a:solidFill>
              </a:rPr>
              <a:t>lines MOD –  (3.2.1) = 3 MODS – 1 sponsored Total  0692), 2 sponsored British Gas 0690 &amp; 0691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26762" y="1964840"/>
            <a:ext cx="732784" cy="2527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19925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4910" y="4540618"/>
            <a:ext cx="4255122" cy="1258638"/>
            <a:chOff x="741970" y="2636912"/>
            <a:chExt cx="5265331" cy="1896211"/>
          </a:xfrm>
        </p:grpSpPr>
        <p:sp>
          <p:nvSpPr>
            <p:cNvPr id="22" name="Rectangle 21"/>
            <p:cNvSpPr/>
            <p:nvPr/>
          </p:nvSpPr>
          <p:spPr>
            <a:xfrm>
              <a:off x="741970" y="2636912"/>
              <a:ext cx="5265331" cy="672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prstClr val="white"/>
                  </a:solidFill>
                </a:rPr>
                <a:t>25 </a:t>
              </a:r>
              <a:r>
                <a:rPr lang="en-GB" dirty="0" smtClean="0">
                  <a:solidFill>
                    <a:prstClr val="white"/>
                  </a:solidFill>
                </a:rPr>
                <a:t>Future review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95716" y="3909054"/>
              <a:ext cx="801931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prstClr val="white"/>
                  </a:solidFill>
                </a:rPr>
                <a:t>10</a:t>
              </a:r>
              <a:r>
                <a:rPr lang="en-GB" sz="800" dirty="0" smtClean="0">
                  <a:solidFill>
                    <a:prstClr val="white"/>
                  </a:solidFill>
                </a:rPr>
                <a:t> </a:t>
              </a:r>
              <a:r>
                <a:rPr lang="en-GB" sz="800" dirty="0" smtClean="0">
                  <a:solidFill>
                    <a:prstClr val="white"/>
                  </a:solidFill>
                </a:rPr>
                <a:t>review August</a:t>
              </a:r>
              <a:endParaRPr lang="en-GB" sz="900" dirty="0">
                <a:solidFill>
                  <a:prstClr val="white"/>
                </a:solidFill>
              </a:endParaRPr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1195716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123728" y="2648914"/>
            <a:ext cx="878733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4 lines MOD 0681 – EON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219573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0388" y="1989672"/>
            <a:ext cx="1276107" cy="2761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50</a:t>
            </a:r>
            <a:r>
              <a:rPr lang="en-GB" sz="1400" dirty="0" smtClean="0">
                <a:solidFill>
                  <a:prstClr val="white"/>
                </a:solidFill>
              </a:rPr>
              <a:t> </a:t>
            </a:r>
            <a:r>
              <a:rPr lang="en-GB" sz="1400" dirty="0" smtClean="0">
                <a:solidFill>
                  <a:prstClr val="white"/>
                </a:solidFill>
              </a:rPr>
              <a:t>CLOSED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1113" y="6267509"/>
            <a:ext cx="92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As at </a:t>
            </a:r>
            <a:r>
              <a:rPr lang="en-GB" sz="1000" dirty="0" smtClean="0">
                <a:solidFill>
                  <a:prstClr val="black"/>
                </a:solidFill>
              </a:rPr>
              <a:t>24</a:t>
            </a:r>
            <a:r>
              <a:rPr lang="en-GB" sz="1000" dirty="0" smtClean="0">
                <a:solidFill>
                  <a:prstClr val="black"/>
                </a:solidFill>
              </a:rPr>
              <a:t>/07/19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87824" y="2648914"/>
            <a:ext cx="907372" cy="1646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9 lines MOD – Scottish Power (12.2) = 1 MOD </a:t>
            </a:r>
            <a:r>
              <a:rPr lang="en-GB" sz="1200" smtClean="0">
                <a:solidFill>
                  <a:prstClr val="white"/>
                </a:solidFill>
              </a:rPr>
              <a:t>– sponsored 0693R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305983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5400000">
            <a:off x="7789377" y="1537556"/>
            <a:ext cx="519186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60389" y="2280461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11 do nothing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0389" y="2571250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2</a:t>
            </a:r>
            <a:r>
              <a:rPr lang="en-GB" sz="1400" dirty="0" smtClean="0">
                <a:solidFill>
                  <a:prstClr val="white"/>
                </a:solidFill>
              </a:rPr>
              <a:t> BAU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60389" y="2862039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11</a:t>
            </a:r>
            <a:r>
              <a:rPr lang="en-GB" sz="1400" dirty="0" smtClean="0">
                <a:solidFill>
                  <a:prstClr val="white"/>
                </a:solidFill>
              </a:rPr>
              <a:t> </a:t>
            </a:r>
            <a:r>
              <a:rPr lang="en-GB" sz="1400" dirty="0" smtClean="0">
                <a:solidFill>
                  <a:prstClr val="white"/>
                </a:solidFill>
              </a:rPr>
              <a:t>completed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60389" y="3152829"/>
            <a:ext cx="1276107" cy="6362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26 </a:t>
            </a:r>
            <a:r>
              <a:rPr lang="en-GB" sz="1400" dirty="0" smtClean="0">
                <a:solidFill>
                  <a:prstClr val="white"/>
                </a:solidFill>
              </a:rPr>
              <a:t>other options progressed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411760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7 review November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>
            <a:off x="2411760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07904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8</a:t>
            </a:r>
            <a:r>
              <a:rPr lang="en-GB" sz="800" dirty="0" smtClean="0">
                <a:solidFill>
                  <a:prstClr val="white"/>
                </a:solidFill>
              </a:rPr>
              <a:t> </a:t>
            </a:r>
            <a:r>
              <a:rPr lang="en-GB" sz="800" dirty="0" smtClean="0">
                <a:solidFill>
                  <a:prstClr val="white"/>
                </a:solidFill>
              </a:rPr>
              <a:t>review December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3670424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340611"/>
            <a:ext cx="7645650" cy="624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14 </a:t>
            </a:r>
            <a:r>
              <a:rPr lang="en-GB" dirty="0">
                <a:solidFill>
                  <a:prstClr val="white"/>
                </a:solidFill>
              </a:rPr>
              <a:t>finding &amp; recommendations = </a:t>
            </a:r>
            <a:r>
              <a:rPr lang="en-GB" dirty="0" smtClean="0">
                <a:solidFill>
                  <a:prstClr val="white"/>
                </a:solidFill>
              </a:rPr>
              <a:t>95 </a:t>
            </a:r>
            <a:r>
              <a:rPr lang="en-GB" dirty="0">
                <a:solidFill>
                  <a:prstClr val="white"/>
                </a:solidFill>
              </a:rPr>
              <a:t>recommendation lines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92081" y="2648914"/>
            <a:ext cx="876800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2 lines Xoserve drafted MODs 3.2.5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56176" y="2648914"/>
            <a:ext cx="878201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1 line MOD 0699 Scottish Power</a:t>
            </a:r>
          </a:p>
        </p:txBody>
      </p:sp>
    </p:spTree>
    <p:extLst>
      <p:ext uri="{BB962C8B-B14F-4D97-AF65-F5344CB8AC3E}">
        <p14:creationId xmlns:p14="http://schemas.microsoft.com/office/powerpoint/2010/main" val="820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032448" cy="504056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Breakdown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692696"/>
            <a:ext cx="8820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</a:t>
            </a:r>
            <a:r>
              <a:rPr lang="en-GB" sz="1600" dirty="0" smtClean="0"/>
              <a:t>5 </a:t>
            </a:r>
            <a:r>
              <a:rPr lang="en-GB" sz="1600" dirty="0"/>
              <a:t>lines in recommendation tracker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50 </a:t>
            </a:r>
            <a:r>
              <a:rPr lang="en-GB" sz="1600" dirty="0" smtClean="0">
                <a:solidFill>
                  <a:srgbClr val="FF0000"/>
                </a:solidFill>
              </a:rPr>
              <a:t>lines </a:t>
            </a:r>
            <a:r>
              <a:rPr lang="en-GB" sz="1600" dirty="0">
                <a:solidFill>
                  <a:srgbClr val="FF0000"/>
                </a:solidFill>
              </a:rPr>
              <a:t>closed </a:t>
            </a:r>
            <a:r>
              <a:rPr lang="en-GB" sz="1600" dirty="0"/>
              <a:t>=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11 </a:t>
            </a:r>
            <a:r>
              <a:rPr lang="en-GB" sz="1600" dirty="0">
                <a:solidFill>
                  <a:srgbClr val="FF0000"/>
                </a:solidFill>
              </a:rPr>
              <a:t>do nothing</a:t>
            </a:r>
            <a:r>
              <a:rPr lang="en-GB" sz="1600" dirty="0"/>
              <a:t>: 3.2.1 option 1, 3.2.2 option 1, 1 option 1, 12.1/12.3 option 1, 12.2 option 1, 3.2.8 option 1, 3.1 option1, 13.2.5 option 1, 2 option 1, 13.2.2 option 1</a:t>
            </a:r>
            <a:r>
              <a:rPr lang="en-GB" sz="1600" dirty="0" smtClean="0"/>
              <a:t>. 3.2.5 option 8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FF0000"/>
                </a:solidFill>
              </a:rPr>
              <a:t>Bau</a:t>
            </a:r>
            <a:r>
              <a:rPr lang="en-GB" sz="1600" dirty="0">
                <a:solidFill>
                  <a:srgbClr val="FF0000"/>
                </a:solidFill>
              </a:rPr>
              <a:t>=2</a:t>
            </a:r>
            <a:r>
              <a:rPr lang="en-GB" sz="1600" dirty="0"/>
              <a:t>.  3.2.2 option 5.  3.2.8 option2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Completed </a:t>
            </a:r>
            <a:r>
              <a:rPr lang="en-GB" sz="1600" dirty="0" smtClean="0">
                <a:solidFill>
                  <a:srgbClr val="FF0000"/>
                </a:solidFill>
              </a:rPr>
              <a:t>= </a:t>
            </a:r>
            <a:r>
              <a:rPr lang="en-GB" sz="1600" dirty="0" smtClean="0">
                <a:solidFill>
                  <a:srgbClr val="FF0000"/>
                </a:solidFill>
              </a:rPr>
              <a:t>11</a:t>
            </a:r>
            <a:r>
              <a:rPr lang="en-GB" sz="1600" dirty="0" smtClean="0"/>
              <a:t>.  3.2.5 option 3, 3.2.8 option 3.  9</a:t>
            </a:r>
            <a:r>
              <a:rPr lang="en-GB" sz="1600" dirty="0" smtClean="0"/>
              <a:t>. </a:t>
            </a:r>
            <a:r>
              <a:rPr lang="en-GB" sz="1600" dirty="0"/>
              <a:t>2 option 2, 2 option 3, 13.2.2 option 2, 13.2.5 option 2, 13.2.5 option 3. 3.2.1 option 2, 3.1 option 2</a:t>
            </a:r>
            <a:r>
              <a:rPr lang="en-GB" sz="1600" dirty="0" smtClean="0"/>
              <a:t>. </a:t>
            </a:r>
            <a:r>
              <a:rPr lang="en-GB" sz="1600" dirty="0"/>
              <a:t>CR delivered – 3.2.1 option 2 - CR4867 sites over 58.6m kWh that need </a:t>
            </a:r>
            <a:r>
              <a:rPr lang="en-GB" sz="1600" dirty="0" smtClean="0"/>
              <a:t>reconfirming.  2 option 6</a:t>
            </a:r>
            <a:r>
              <a:rPr lang="en-GB" sz="1600" dirty="0"/>
              <a:t>. 1 Xoserve trigger T51 files end of May 2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Progressed </a:t>
            </a:r>
            <a:r>
              <a:rPr lang="en-GB" sz="1600" dirty="0">
                <a:solidFill>
                  <a:srgbClr val="FF0000"/>
                </a:solidFill>
              </a:rPr>
              <a:t>another option =</a:t>
            </a:r>
            <a:r>
              <a:rPr lang="en-GB" sz="1600" dirty="0" smtClean="0">
                <a:solidFill>
                  <a:srgbClr val="FF0000"/>
                </a:solidFill>
              </a:rPr>
              <a:t>26</a:t>
            </a:r>
            <a:r>
              <a:rPr lang="en-GB" sz="1600" dirty="0" smtClean="0"/>
              <a:t>. 3.2.1 option 11.  1 </a:t>
            </a:r>
            <a:r>
              <a:rPr lang="en-GB" sz="1600" dirty="0"/>
              <a:t>option 5,8. 3.2.1 option 5,8,9.  3.2.2 option 2,3,4,7a,8. 12.1/12.3 option 5,7,8,9b.  3.2.8 option 6, 10, 11.  3.1 option 3,4,8,9. 12.1/12.3 option </a:t>
            </a:r>
            <a:r>
              <a:rPr lang="en-GB" sz="1600" dirty="0" smtClean="0"/>
              <a:t>6.   3.2.5 option 2.  1 option 9 &amp; 1 option 7.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FF0000"/>
              </a:solidFill>
            </a:endParaRP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4 </a:t>
            </a:r>
            <a:r>
              <a:rPr lang="en-GB" sz="1600" dirty="0">
                <a:solidFill>
                  <a:srgbClr val="FF0000"/>
                </a:solidFill>
              </a:rPr>
              <a:t>lines </a:t>
            </a:r>
            <a:r>
              <a:rPr lang="en-GB" sz="1600" dirty="0" smtClean="0">
                <a:solidFill>
                  <a:srgbClr val="FF0000"/>
                </a:solidFill>
              </a:rPr>
              <a:t>EON </a:t>
            </a:r>
            <a:r>
              <a:rPr lang="en-GB" sz="1600" dirty="0">
                <a:solidFill>
                  <a:srgbClr val="FF0000"/>
                </a:solidFill>
              </a:rPr>
              <a:t>MOD </a:t>
            </a:r>
            <a:r>
              <a:rPr lang="en-GB" sz="1600" dirty="0"/>
              <a:t>= 12.1&amp;12.3 option 9a, 10, &amp; 11</a:t>
            </a:r>
            <a:r>
              <a:rPr lang="en-GB" sz="1600" dirty="0" smtClean="0"/>
              <a:t>. mod </a:t>
            </a:r>
            <a:r>
              <a:rPr lang="en-GB" sz="1600" dirty="0"/>
              <a:t>0681. 1 ongoing engagement 12.1&amp;12.3 option 2 (monitor under mod 0681)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7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451" y="69269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9 lines Scottish power </a:t>
            </a:r>
            <a:r>
              <a:rPr lang="en-GB" sz="1600" dirty="0"/>
              <a:t>sponsored mod – 12.2 options 2,3,4,5,6,7,8,9&amp;10.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3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lines BG </a:t>
            </a:r>
            <a:r>
              <a:rPr lang="en-GB" sz="1600" dirty="0"/>
              <a:t>sponsored mod 3.2.1 options 6,7 mod 0690 &amp;</a:t>
            </a:r>
            <a:r>
              <a:rPr lang="en-GB" sz="1600" dirty="0" smtClean="0"/>
              <a:t>0691 &amp; reporting 1 line  3.2.1 option 3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Total </a:t>
            </a:r>
            <a:r>
              <a:rPr lang="en-GB" sz="1600" dirty="0"/>
              <a:t>sponsored mod 3.2.1 option10, mod 0692.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4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</a:t>
            </a:r>
            <a:r>
              <a:rPr lang="en-GB" sz="1600" dirty="0" smtClean="0">
                <a:solidFill>
                  <a:srgbClr val="FF0000"/>
                </a:solidFill>
              </a:rPr>
              <a:t>Scottish </a:t>
            </a:r>
            <a:r>
              <a:rPr lang="en-GB" sz="1600" dirty="0" smtClean="0"/>
              <a:t>Power Mod 0699 3.2.5 </a:t>
            </a:r>
            <a:r>
              <a:rPr lang="en-GB" sz="1600" dirty="0"/>
              <a:t>option 9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25 </a:t>
            </a:r>
            <a:r>
              <a:rPr lang="en-GB" sz="1600" dirty="0" smtClean="0"/>
              <a:t>lines </a:t>
            </a:r>
            <a:r>
              <a:rPr lang="en-GB" sz="1600" dirty="0"/>
              <a:t>for future review = 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 smtClean="0"/>
              <a:t>10</a:t>
            </a:r>
            <a:r>
              <a:rPr lang="en-GB" sz="1600" dirty="0" smtClean="0"/>
              <a:t> review August 1 option 4&amp;6. 3.2.5 option 1, 3.2.2 option6, 7b, 9 &amp; 10. 3.2.8 option 5. 12.1&amp;12.3 option 3, 3.2.8 option </a:t>
            </a:r>
            <a:r>
              <a:rPr lang="en-GB" sz="1600" dirty="0"/>
              <a:t>4. </a:t>
            </a: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 smtClean="0"/>
              <a:t>7 </a:t>
            </a:r>
            <a:r>
              <a:rPr lang="en-GB" sz="1600" dirty="0"/>
              <a:t>review November 3.1 </a:t>
            </a:r>
            <a:r>
              <a:rPr lang="en-GB" sz="1600" dirty="0" smtClean="0"/>
              <a:t>option 5,6&amp;7. </a:t>
            </a:r>
            <a:r>
              <a:rPr lang="en-GB" sz="1600" dirty="0"/>
              <a:t>2 option 7.  </a:t>
            </a:r>
            <a:r>
              <a:rPr lang="en-GB" sz="1600" dirty="0" smtClean="0"/>
              <a:t>1 </a:t>
            </a:r>
            <a:r>
              <a:rPr lang="en-GB" sz="1600" dirty="0" smtClean="0"/>
              <a:t>option 2 &amp; 3</a:t>
            </a:r>
            <a:r>
              <a:rPr lang="en-GB" sz="1600" dirty="0" smtClean="0"/>
              <a:t>. 3.2.5 option7.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8</a:t>
            </a:r>
            <a:r>
              <a:rPr lang="en-GB" sz="1600" dirty="0" smtClean="0"/>
              <a:t> </a:t>
            </a:r>
            <a:r>
              <a:rPr lang="en-GB" sz="1600" dirty="0"/>
              <a:t>review December 3.2.8 option 7, 8 &amp; 9. 2 option 4</a:t>
            </a:r>
            <a:r>
              <a:rPr lang="en-GB" sz="1600" dirty="0" smtClean="0"/>
              <a:t>. 12.1&amp;12.3 option 4, 3.2.5 option 6a &amp; 6b. 3.2.1 option 4.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375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FF2F9-F50C-4E90-A9D4-B66BB6DBE161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c78a4dae-5fc0-4ed3-ad80-da51122ab114"/>
    <ds:schemaRef ds:uri="http://purl.org/dc/terms/"/>
    <ds:schemaRef ds:uri="5844fa40-a696-4ac9-bd38-c0330d29510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7492F3D-EA5A-4DD8-AF8E-52DA98EC6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46235-D691-4C41-A243-3D093E7E7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25815</TotalTime>
  <Words>473</Words>
  <Application>Microsoft Office PowerPoint</Application>
  <PresentationFormat>On-screen Show (4:3)</PresentationFormat>
  <Paragraphs>43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Recommendations - where we are</vt:lpstr>
      <vt:lpstr>Breakdown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- where we are</dc:title>
  <dc:creator>National Grid</dc:creator>
  <cp:lastModifiedBy>National Grid</cp:lastModifiedBy>
  <cp:revision>49</cp:revision>
  <cp:lastPrinted>2019-07-24T08:30:57Z</cp:lastPrinted>
  <dcterms:created xsi:type="dcterms:W3CDTF">2019-02-18T09:47:18Z</dcterms:created>
  <dcterms:modified xsi:type="dcterms:W3CDTF">2019-07-24T08:59:47Z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0x0101002A9D4E94D94ABB48A35A572EF9A60258</vt:lpwstr>
  </property>
  <property fmtid="{D5CDD505-2E9C-101B-9397-08002B2CF9AE}" pid="3" name="_AdHocReviewCycleID">
    <vt:i4>-158443939</vt:i4>
  </property>
  <property fmtid="{D5CDD505-2E9C-101B-9397-08002B2CF9AE}" pid="4" name="_NewReviewCycle">
    <vt:lpwstr/>
  </property>
  <property fmtid="{D5CDD505-2E9C-101B-9397-08002B2CF9AE}" pid="5" name="_EmailSubject">
    <vt:lpwstr>Actions from UIG WG 23/07/19</vt:lpwstr>
  </property>
  <property fmtid="{D5CDD505-2E9C-101B-9397-08002B2CF9AE}" pid="6" name="_AuthorEmail">
    <vt:lpwstr>Leanne.Jackson@xoserve.com</vt:lpwstr>
  </property>
  <property fmtid="{D5CDD505-2E9C-101B-9397-08002B2CF9AE}" pid="7" name="_AuthorEmailDisplayName">
    <vt:lpwstr>Jackson, Leanne</vt:lpwstr>
  </property>
</Properties>
</file>