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258" r:id="rId6"/>
    <p:sldId id="259" r:id="rId7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18" autoAdjust="0"/>
  </p:normalViewPr>
  <p:slideViewPr>
    <p:cSldViewPr>
      <p:cViewPr>
        <p:scale>
          <a:sx n="100" d="100"/>
          <a:sy n="100" d="100"/>
        </p:scale>
        <p:origin x="-420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/>
          <a:lstStyle>
            <a:lvl1pPr algn="r">
              <a:defRPr sz="1200"/>
            </a:lvl1pPr>
          </a:lstStyle>
          <a:p>
            <a:fld id="{BCAA7C69-65B1-4C6E-BE71-65930A9CBD53}" type="datetimeFigureOut">
              <a:rPr lang="en-GB" smtClean="0"/>
              <a:t>25/06/2019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78" tIns="45889" rIns="91778" bIns="458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70"/>
            <a:ext cx="5379720" cy="4443413"/>
          </a:xfrm>
          <a:prstGeom prst="rect">
            <a:avLst/>
          </a:prstGeom>
        </p:spPr>
        <p:txBody>
          <a:bodyPr vert="horz" lIns="91778" tIns="45889" rIns="91778" bIns="458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778" tIns="45889" rIns="91778" bIns="45889" rtlCol="0" anchor="b"/>
          <a:lstStyle>
            <a:lvl1pPr algn="r">
              <a:defRPr sz="1200"/>
            </a:lvl1pPr>
          </a:lstStyle>
          <a:p>
            <a:fld id="{1E2AB153-0E0F-446F-859E-EF32ACF4AA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37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3763" y="739775"/>
            <a:ext cx="4937125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378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B153-0E0F-446F-859E-EF32ACF4AA9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03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AB153-0E0F-446F-859E-EF32ACF4AA9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2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25/06/2019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54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25/06/2019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22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25/06/2019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13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25/06/2019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34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25/06/2019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03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25/06/2019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90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25/06/2019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65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25/06/2019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43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25/06/2019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46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25/06/2019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22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7537-F843-44DC-8375-22C193A3C33A}" type="datetimeFigureOut">
              <a:rPr lang="en-GB" smtClean="0"/>
              <a:t>25/06/2019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39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C7537-F843-44DC-8375-22C193A3C33A}" type="datetimeFigureOut">
              <a:rPr lang="en-GB" smtClean="0"/>
              <a:t>25/06/2019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81EE-8F7C-4DB7-B2A8-DF71D5A545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48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6372200" y="4677110"/>
            <a:ext cx="735304" cy="54237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/>
                </a:solidFill>
              </a:rPr>
              <a:t>1 ongoing 3.2.5 option 3</a:t>
            </a:r>
            <a:endParaRPr lang="en-GB" sz="800" dirty="0">
              <a:solidFill>
                <a:prstClr val="white"/>
              </a:solidFill>
            </a:endParaRPr>
          </a:p>
        </p:txBody>
      </p:sp>
      <p:sp>
        <p:nvSpPr>
          <p:cNvPr id="57" name="Down Arrow 56"/>
          <p:cNvSpPr/>
          <p:nvPr/>
        </p:nvSpPr>
        <p:spPr>
          <a:xfrm>
            <a:off x="6012160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7020272" y="1916833"/>
            <a:ext cx="732784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637"/>
            <a:ext cx="8229600" cy="7199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Recommendations - where we are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4355976" y="2648914"/>
            <a:ext cx="1512168" cy="112812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3 lines MOD –  (3.2.1) = 3 MODS – 1 sponsored Total  0692), 2 sponsored British Gas 0690 &amp; 0691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726762" y="1964840"/>
            <a:ext cx="732784" cy="2527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4703312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4910" y="4540618"/>
            <a:ext cx="4255122" cy="1258638"/>
            <a:chOff x="741970" y="2636912"/>
            <a:chExt cx="5265331" cy="1896211"/>
          </a:xfrm>
        </p:grpSpPr>
        <p:sp>
          <p:nvSpPr>
            <p:cNvPr id="22" name="Rectangle 21"/>
            <p:cNvSpPr/>
            <p:nvPr/>
          </p:nvSpPr>
          <p:spPr>
            <a:xfrm>
              <a:off x="741970" y="2636912"/>
              <a:ext cx="5265331" cy="6720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prstClr val="white"/>
                  </a:solidFill>
                </a:rPr>
                <a:t>26 </a:t>
              </a:r>
              <a:r>
                <a:rPr lang="en-GB" dirty="0" smtClean="0">
                  <a:solidFill>
                    <a:prstClr val="white"/>
                  </a:solidFill>
                </a:rPr>
                <a:t>Future review</a:t>
              </a: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373923" y="3909054"/>
              <a:ext cx="890249" cy="62406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prstClr val="white"/>
                  </a:solidFill>
                </a:rPr>
                <a:t>7</a:t>
              </a:r>
              <a:r>
                <a:rPr lang="en-GB" sz="800" dirty="0" smtClean="0">
                  <a:solidFill>
                    <a:prstClr val="white"/>
                  </a:solidFill>
                </a:rPr>
                <a:t> </a:t>
              </a:r>
              <a:r>
                <a:rPr lang="en-GB" sz="800" dirty="0" smtClean="0">
                  <a:solidFill>
                    <a:prstClr val="white"/>
                  </a:solidFill>
                </a:rPr>
                <a:t>review </a:t>
              </a:r>
              <a:r>
                <a:rPr lang="en-GB" sz="800" dirty="0">
                  <a:solidFill>
                    <a:prstClr val="white"/>
                  </a:solidFill>
                </a:rPr>
                <a:t> </a:t>
              </a:r>
              <a:r>
                <a:rPr lang="en-GB" sz="800" dirty="0" smtClean="0">
                  <a:solidFill>
                    <a:prstClr val="white"/>
                  </a:solidFill>
                </a:rPr>
                <a:t>July</a:t>
              </a:r>
              <a:endParaRPr lang="en-GB" sz="800" dirty="0">
                <a:solidFill>
                  <a:prstClr val="white"/>
                </a:solidFill>
              </a:endParaRPr>
            </a:p>
          </p:txBody>
        </p:sp>
        <p:sp>
          <p:nvSpPr>
            <p:cNvPr id="46" name="Down Arrow 45"/>
            <p:cNvSpPr/>
            <p:nvPr/>
          </p:nvSpPr>
          <p:spPr>
            <a:xfrm>
              <a:off x="1373923" y="3308987"/>
              <a:ext cx="732784" cy="67207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532267" y="3909054"/>
              <a:ext cx="801931" cy="62406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prstClr val="white"/>
                  </a:solidFill>
                </a:rPr>
                <a:t>8 </a:t>
              </a:r>
              <a:r>
                <a:rPr lang="en-GB" sz="800" dirty="0" smtClean="0">
                  <a:solidFill>
                    <a:prstClr val="white"/>
                  </a:solidFill>
                </a:rPr>
                <a:t>review August</a:t>
              </a:r>
              <a:endParaRPr lang="en-GB" sz="900" dirty="0">
                <a:solidFill>
                  <a:prstClr val="white"/>
                </a:solidFill>
              </a:endParaRPr>
            </a:p>
          </p:txBody>
        </p:sp>
        <p:sp>
          <p:nvSpPr>
            <p:cNvPr id="48" name="Down Arrow 47"/>
            <p:cNvSpPr/>
            <p:nvPr/>
          </p:nvSpPr>
          <p:spPr>
            <a:xfrm>
              <a:off x="2443164" y="3308987"/>
              <a:ext cx="732784" cy="67207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331640" y="2648914"/>
            <a:ext cx="1266171" cy="13444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prstClr val="white"/>
                </a:solidFill>
              </a:rPr>
              <a:t>2</a:t>
            </a:r>
            <a:r>
              <a:rPr lang="en-GB" sz="1200" dirty="0" smtClean="0">
                <a:solidFill>
                  <a:prstClr val="white"/>
                </a:solidFill>
              </a:rPr>
              <a:t> </a:t>
            </a:r>
            <a:r>
              <a:rPr lang="en-GB" sz="1200" dirty="0" smtClean="0">
                <a:solidFill>
                  <a:prstClr val="white"/>
                </a:solidFill>
              </a:rPr>
              <a:t>lines PAC /Xoserve </a:t>
            </a:r>
            <a:r>
              <a:rPr lang="en-GB" sz="1200" dirty="0" smtClean="0">
                <a:solidFill>
                  <a:prstClr val="white"/>
                </a:solidFill>
              </a:rPr>
              <a:t>–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1619668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97811" y="2648914"/>
            <a:ext cx="878733" cy="9123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4 </a:t>
            </a:r>
            <a:r>
              <a:rPr lang="en-GB" sz="1200" dirty="0" smtClean="0">
                <a:solidFill>
                  <a:prstClr val="white"/>
                </a:solidFill>
              </a:rPr>
              <a:t>lines MOD 0681 – EON</a:t>
            </a:r>
          </a:p>
        </p:txBody>
      </p:sp>
      <p:sp>
        <p:nvSpPr>
          <p:cNvPr id="39" name="Down Arrow 38"/>
          <p:cNvSpPr/>
          <p:nvPr/>
        </p:nvSpPr>
        <p:spPr>
          <a:xfrm>
            <a:off x="2627784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760388" y="1989672"/>
            <a:ext cx="1276107" cy="27617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prstClr val="white"/>
                </a:solidFill>
              </a:rPr>
              <a:t>47 </a:t>
            </a:r>
            <a:r>
              <a:rPr lang="en-GB" sz="1400" dirty="0" smtClean="0">
                <a:solidFill>
                  <a:prstClr val="white"/>
                </a:solidFill>
              </a:rPr>
              <a:t>CLOSED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1113" y="6267509"/>
            <a:ext cx="92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prstClr val="black"/>
                </a:solidFill>
              </a:rPr>
              <a:t>As at </a:t>
            </a:r>
            <a:r>
              <a:rPr lang="en-GB" sz="1000" dirty="0" smtClean="0">
                <a:solidFill>
                  <a:prstClr val="black"/>
                </a:solidFill>
              </a:rPr>
              <a:t>20/06/19</a:t>
            </a:r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476544" y="2648914"/>
            <a:ext cx="907372" cy="164623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9 lines MOD – Scottish Power (12.2) = 1 MOD </a:t>
            </a:r>
            <a:r>
              <a:rPr lang="en-GB" sz="1200" smtClean="0">
                <a:solidFill>
                  <a:prstClr val="white"/>
                </a:solidFill>
              </a:rPr>
              <a:t>– sponsored 0693R</a:t>
            </a:r>
            <a:endParaRPr lang="en-GB" sz="1200" dirty="0">
              <a:solidFill>
                <a:prstClr val="white"/>
              </a:solidFill>
            </a:endParaRPr>
          </a:p>
        </p:txBody>
      </p:sp>
      <p:sp>
        <p:nvSpPr>
          <p:cNvPr id="52" name="Down Arrow 51"/>
          <p:cNvSpPr/>
          <p:nvPr/>
        </p:nvSpPr>
        <p:spPr>
          <a:xfrm>
            <a:off x="3563888" y="1916832"/>
            <a:ext cx="732784" cy="672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Bent Arrow 3"/>
          <p:cNvSpPr/>
          <p:nvPr/>
        </p:nvSpPr>
        <p:spPr>
          <a:xfrm rot="5400000">
            <a:off x="7789377" y="1537556"/>
            <a:ext cx="519186" cy="2880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863" y="6021288"/>
            <a:ext cx="7034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All future reviews include non task force related changes that are pending, defects with planned resolution dates, other options which may be considered if engagement/PAC reporting does not deliver results. (PAC can look to deliver these when PAC reporting is updated).</a:t>
            </a:r>
            <a:endParaRPr lang="en-GB" sz="1200" dirty="0"/>
          </a:p>
        </p:txBody>
      </p:sp>
      <p:sp>
        <p:nvSpPr>
          <p:cNvPr id="42" name="Rectangle 41"/>
          <p:cNvSpPr/>
          <p:nvPr/>
        </p:nvSpPr>
        <p:spPr>
          <a:xfrm>
            <a:off x="7760389" y="2280461"/>
            <a:ext cx="1276107" cy="2761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prstClr val="white"/>
                </a:solidFill>
              </a:rPr>
              <a:t>11 do nothing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760389" y="2571250"/>
            <a:ext cx="1276107" cy="2761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prstClr val="white"/>
                </a:solidFill>
              </a:rPr>
              <a:t>2</a:t>
            </a:r>
            <a:r>
              <a:rPr lang="en-GB" sz="1400" dirty="0" smtClean="0">
                <a:solidFill>
                  <a:prstClr val="white"/>
                </a:solidFill>
              </a:rPr>
              <a:t> BAU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60389" y="2862039"/>
            <a:ext cx="1276107" cy="27617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prstClr val="white"/>
                </a:solidFill>
              </a:rPr>
              <a:t>9</a:t>
            </a:r>
            <a:r>
              <a:rPr lang="en-GB" sz="1400" dirty="0" smtClean="0">
                <a:solidFill>
                  <a:prstClr val="white"/>
                </a:solidFill>
              </a:rPr>
              <a:t> </a:t>
            </a:r>
            <a:r>
              <a:rPr lang="en-GB" sz="1400" dirty="0" smtClean="0">
                <a:solidFill>
                  <a:prstClr val="white"/>
                </a:solidFill>
              </a:rPr>
              <a:t>completed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60389" y="3152829"/>
            <a:ext cx="1276107" cy="63621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prstClr val="white"/>
                </a:solidFill>
              </a:rPr>
              <a:t>25 </a:t>
            </a:r>
            <a:r>
              <a:rPr lang="en-GB" sz="1400" dirty="0" smtClean="0">
                <a:solidFill>
                  <a:prstClr val="white"/>
                </a:solidFill>
              </a:rPr>
              <a:t>other options progressed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915816" y="5385021"/>
            <a:ext cx="648072" cy="41423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/>
                </a:solidFill>
              </a:rPr>
              <a:t>7 </a:t>
            </a:r>
            <a:r>
              <a:rPr lang="en-GB" sz="800" dirty="0" smtClean="0">
                <a:solidFill>
                  <a:prstClr val="white"/>
                </a:solidFill>
              </a:rPr>
              <a:t>review November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65" name="Down Arrow 64"/>
          <p:cNvSpPr/>
          <p:nvPr/>
        </p:nvSpPr>
        <p:spPr>
          <a:xfrm>
            <a:off x="2843808" y="4986718"/>
            <a:ext cx="592192" cy="446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742432" y="5385021"/>
            <a:ext cx="648072" cy="41423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/>
                </a:solidFill>
              </a:rPr>
              <a:t>4 review December</a:t>
            </a:r>
            <a:endParaRPr lang="en-GB" sz="900" dirty="0">
              <a:solidFill>
                <a:prstClr val="white"/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3670424" y="4986718"/>
            <a:ext cx="592192" cy="446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2" name="Down Arrow 61"/>
          <p:cNvSpPr/>
          <p:nvPr/>
        </p:nvSpPr>
        <p:spPr>
          <a:xfrm>
            <a:off x="6444208" y="4288523"/>
            <a:ext cx="592192" cy="446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520" y="1340611"/>
            <a:ext cx="7645650" cy="624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14 </a:t>
            </a:r>
            <a:r>
              <a:rPr lang="en-GB" dirty="0">
                <a:solidFill>
                  <a:prstClr val="white"/>
                </a:solidFill>
              </a:rPr>
              <a:t>finding &amp; recommendations = </a:t>
            </a:r>
            <a:r>
              <a:rPr lang="en-GB" dirty="0" smtClean="0">
                <a:solidFill>
                  <a:prstClr val="white"/>
                </a:solidFill>
              </a:rPr>
              <a:t>95 </a:t>
            </a:r>
            <a:r>
              <a:rPr lang="en-GB" dirty="0">
                <a:solidFill>
                  <a:prstClr val="white"/>
                </a:solidFill>
              </a:rPr>
              <a:t>recommendation lines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868144" y="2648914"/>
            <a:ext cx="1078097" cy="9123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prstClr val="white"/>
                </a:solidFill>
              </a:rPr>
              <a:t>3 lines Xoserve drafted MODs 3.2.5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292080" y="3861048"/>
            <a:ext cx="3308322" cy="446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prstClr val="white"/>
                </a:solidFill>
              </a:rPr>
              <a:t>1 </a:t>
            </a:r>
            <a:r>
              <a:rPr lang="en-GB" dirty="0" smtClean="0">
                <a:solidFill>
                  <a:prstClr val="white"/>
                </a:solidFill>
              </a:rPr>
              <a:t>In progress</a:t>
            </a: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4032448" cy="504056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Breakdown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323528" y="692696"/>
            <a:ext cx="88204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9</a:t>
            </a:r>
            <a:r>
              <a:rPr lang="en-GB" sz="1600" dirty="0" smtClean="0"/>
              <a:t>5 </a:t>
            </a:r>
            <a:r>
              <a:rPr lang="en-GB" sz="1600" dirty="0"/>
              <a:t>lines in recommendation tracker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47 </a:t>
            </a:r>
            <a:r>
              <a:rPr lang="en-GB" sz="1600" dirty="0"/>
              <a:t>lines closed =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11 </a:t>
            </a:r>
            <a:r>
              <a:rPr lang="en-GB" sz="1600" dirty="0"/>
              <a:t>do nothing: 3.2.1 option 1, 3.2.2 option 1, 1 option 1, 12.1/12.3 option 1, 12.2 option 1, 3.2.8 option 1, 3.1 option1, 13.2.5 option 1, 2 option 1, 13.2.2 option 1</a:t>
            </a:r>
            <a:r>
              <a:rPr lang="en-GB" sz="1600" dirty="0" smtClean="0"/>
              <a:t>. 3.2.5 option 8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err="1"/>
              <a:t>Bau</a:t>
            </a:r>
            <a:r>
              <a:rPr lang="en-GB" sz="1600" dirty="0"/>
              <a:t>=2.  3.2.2 option 5.  3.2.8 option2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Completed </a:t>
            </a:r>
            <a:r>
              <a:rPr lang="en-GB" sz="1600" dirty="0" smtClean="0"/>
              <a:t>= 9. </a:t>
            </a:r>
            <a:r>
              <a:rPr lang="en-GB" sz="1600" dirty="0"/>
              <a:t>2 option 2, 2 option 3, 13.2.2 option 2, 13.2.5 option 2, 13.2.5 option 3. 3.2.1 option 2, 3.1 option 2</a:t>
            </a:r>
            <a:r>
              <a:rPr lang="en-GB" sz="1600" dirty="0" smtClean="0"/>
              <a:t>. </a:t>
            </a:r>
            <a:r>
              <a:rPr lang="en-GB" sz="1600" dirty="0"/>
              <a:t>CR delivered – 3.2.1 option 2 - CR4867 sites over 58.6m kWh that need </a:t>
            </a:r>
            <a:r>
              <a:rPr lang="en-GB" sz="1600" dirty="0" smtClean="0"/>
              <a:t>reconfirming.  2 option 6</a:t>
            </a:r>
            <a:r>
              <a:rPr lang="en-GB" sz="1600" dirty="0"/>
              <a:t>. 1 Xoserve trigger T51 files end of May 2 option 5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Progressed </a:t>
            </a:r>
            <a:r>
              <a:rPr lang="en-GB" sz="1600" dirty="0"/>
              <a:t>another option =</a:t>
            </a:r>
            <a:r>
              <a:rPr lang="en-GB" sz="1600" dirty="0" smtClean="0"/>
              <a:t>25. </a:t>
            </a:r>
            <a:r>
              <a:rPr lang="en-GB" sz="1600" dirty="0"/>
              <a:t>1 option 5,8. 3.2.1 option 5,8,9.  3.2.2 option 2,3,4,7a,8. 12.1/12.3 option 5,7,8,9b.  3.2.8 option 6, 10, 11.  3.1 option 3,4,8,9. 12.1/12.3 option </a:t>
            </a:r>
            <a:r>
              <a:rPr lang="en-GB" sz="1600" dirty="0" smtClean="0"/>
              <a:t>6.   3.2.5 option 2</a:t>
            </a:r>
            <a:r>
              <a:rPr lang="en-GB" sz="1600" dirty="0" smtClean="0"/>
              <a:t>.  1 option 9 &amp; 1 option 7.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2</a:t>
            </a:r>
            <a:r>
              <a:rPr lang="en-GB" sz="1600" dirty="0" smtClean="0"/>
              <a:t> </a:t>
            </a:r>
            <a:r>
              <a:rPr lang="en-GB" sz="1600" dirty="0"/>
              <a:t>lines PAC/Xoserve action = 3.2.1 option 3 &amp; 4 – with Xoserve/</a:t>
            </a:r>
            <a:r>
              <a:rPr lang="en-GB" sz="1600" dirty="0" err="1"/>
              <a:t>pac</a:t>
            </a:r>
            <a:r>
              <a:rPr lang="en-GB" sz="1600" dirty="0"/>
              <a:t> to deliver. </a:t>
            </a:r>
            <a:r>
              <a:rPr lang="en-GB" sz="1600" dirty="0" smtClean="0"/>
              <a:t> 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4</a:t>
            </a:r>
            <a:r>
              <a:rPr lang="en-GB" sz="1600" dirty="0" smtClean="0"/>
              <a:t> </a:t>
            </a:r>
            <a:r>
              <a:rPr lang="en-GB" sz="1600" dirty="0"/>
              <a:t>lines </a:t>
            </a:r>
            <a:r>
              <a:rPr lang="en-GB" sz="1600" dirty="0" smtClean="0"/>
              <a:t>EON </a:t>
            </a:r>
            <a:r>
              <a:rPr lang="en-GB" sz="1600" dirty="0"/>
              <a:t>MOD = 12.1&amp;12.3 option 9a, 10, &amp; 11</a:t>
            </a:r>
            <a:r>
              <a:rPr lang="en-GB" sz="1600" dirty="0" smtClean="0"/>
              <a:t>. mod </a:t>
            </a:r>
            <a:r>
              <a:rPr lang="en-GB" sz="1600" dirty="0"/>
              <a:t>0681. 1 ongoing engagement 12.1&amp;12.3 option 2 (monitor under mod 0681)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57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451" y="692696"/>
            <a:ext cx="81369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9 lines Scottish power sponsored mod – 12.2 options 2,3,4,5,6,7,8,9&amp;10.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2 lines BG sponsored mod 3.2.1 options 6,7 mod 0690 &amp;0691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1 line Total sponsored mod 3.2.1 option10, mod 0692.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1 line drafted </a:t>
            </a:r>
            <a:r>
              <a:rPr lang="en-GB" sz="1600" dirty="0" err="1"/>
              <a:t>xoserve</a:t>
            </a:r>
            <a:r>
              <a:rPr lang="en-GB" sz="1600" dirty="0"/>
              <a:t> mod 3.2.5 option 4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1 line drafted </a:t>
            </a:r>
            <a:r>
              <a:rPr lang="en-GB" sz="1600" dirty="0" err="1"/>
              <a:t>xoserve</a:t>
            </a:r>
            <a:r>
              <a:rPr lang="en-GB" sz="1600" dirty="0"/>
              <a:t> mod 3.2.5 option 5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1 line drafted </a:t>
            </a:r>
            <a:r>
              <a:rPr lang="en-GB" sz="1600" dirty="0" err="1"/>
              <a:t>xoserve</a:t>
            </a:r>
            <a:r>
              <a:rPr lang="en-GB" sz="1600" dirty="0"/>
              <a:t> mod 3.2.5 option 9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1 </a:t>
            </a:r>
            <a:r>
              <a:rPr lang="en-GB" sz="1600" dirty="0" smtClean="0"/>
              <a:t>lines </a:t>
            </a:r>
            <a:r>
              <a:rPr lang="en-GB" sz="1600" dirty="0"/>
              <a:t>in progress = 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1 </a:t>
            </a:r>
            <a:r>
              <a:rPr lang="en-GB" sz="1600" dirty="0" smtClean="0"/>
              <a:t>review read rejection stats 3.2.5 option 3</a:t>
            </a:r>
          </a:p>
          <a:p>
            <a:pPr marL="285717" indent="-285717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 smtClean="0"/>
              <a:t>26 </a:t>
            </a:r>
            <a:r>
              <a:rPr lang="en-GB" sz="1600" dirty="0" smtClean="0"/>
              <a:t>lines </a:t>
            </a:r>
            <a:r>
              <a:rPr lang="en-GB" sz="1600" dirty="0"/>
              <a:t>for future review = </a:t>
            </a:r>
          </a:p>
          <a:p>
            <a:pPr marL="285717" indent="-285717">
              <a:buFont typeface="Arial" panose="020B0604020202020204" pitchFamily="34" charset="0"/>
              <a:buChar char="•"/>
              <a:defRPr/>
            </a:pPr>
            <a:r>
              <a:rPr lang="en-GB" sz="1600" dirty="0"/>
              <a:t>7</a:t>
            </a:r>
            <a:r>
              <a:rPr lang="en-GB" sz="1600" dirty="0" smtClean="0"/>
              <a:t> </a:t>
            </a:r>
            <a:r>
              <a:rPr lang="en-GB" sz="1600" dirty="0"/>
              <a:t>review July 3.2.1 option 11. 3.2.8 option 3 &amp; 4. 12.1&amp;12.3 option </a:t>
            </a:r>
            <a:r>
              <a:rPr lang="en-GB" sz="1600" dirty="0" smtClean="0"/>
              <a:t>4, 3.2.5 options </a:t>
            </a:r>
            <a:r>
              <a:rPr lang="en-GB" sz="1600" dirty="0"/>
              <a:t>6a&amp;6b. 3.2.2 option </a:t>
            </a:r>
            <a:r>
              <a:rPr lang="en-GB" sz="1600" dirty="0" smtClean="0"/>
              <a:t>9.</a:t>
            </a:r>
            <a:endParaRPr lang="en-GB" sz="1600" dirty="0" smtClean="0"/>
          </a:p>
          <a:p>
            <a:pPr marL="285717" indent="-285717">
              <a:buFont typeface="Arial" panose="020B0604020202020204" pitchFamily="34" charset="0"/>
              <a:buChar char="•"/>
              <a:defRPr/>
            </a:pPr>
            <a:r>
              <a:rPr lang="en-GB" sz="1600" dirty="0"/>
              <a:t>8</a:t>
            </a:r>
            <a:r>
              <a:rPr lang="en-GB" sz="1600" dirty="0" smtClean="0"/>
              <a:t> </a:t>
            </a:r>
            <a:r>
              <a:rPr lang="en-GB" sz="1600" dirty="0"/>
              <a:t>review August 1 option </a:t>
            </a:r>
            <a:r>
              <a:rPr lang="en-GB" sz="1600" dirty="0" smtClean="0"/>
              <a:t>4&amp;6</a:t>
            </a:r>
            <a:r>
              <a:rPr lang="en-GB" sz="1600" dirty="0" smtClean="0"/>
              <a:t>. 3.2.5 option 1</a:t>
            </a:r>
            <a:r>
              <a:rPr lang="en-GB" sz="1600" dirty="0"/>
              <a:t>, 3.2.2 </a:t>
            </a:r>
            <a:r>
              <a:rPr lang="en-GB" sz="1600" dirty="0" smtClean="0"/>
              <a:t>option6</a:t>
            </a:r>
            <a:r>
              <a:rPr lang="en-GB" sz="1600" dirty="0"/>
              <a:t>, </a:t>
            </a:r>
            <a:r>
              <a:rPr lang="en-GB" sz="1600" dirty="0" smtClean="0"/>
              <a:t>7b &amp; 10. 3.2.8 option 5. 12.1&amp;12.3 option 3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  <a:defRPr/>
            </a:pPr>
            <a:r>
              <a:rPr lang="en-GB" sz="1600" dirty="0"/>
              <a:t>7</a:t>
            </a:r>
            <a:r>
              <a:rPr lang="en-GB" sz="1600" dirty="0" smtClean="0"/>
              <a:t> </a:t>
            </a:r>
            <a:r>
              <a:rPr lang="en-GB" sz="1600" dirty="0"/>
              <a:t>review November 3.1 option 6, 2 option 7.  3.1 option 5 &amp; 7. (1 CP in progress – CP4866 removal of validation on uncorrected read – review in Nov 3.1 option 7), (1 CP in progress - 3.1 option 5 – CP4853 manual workaround starts April 2019</a:t>
            </a:r>
            <a:r>
              <a:rPr lang="en-GB" sz="1600" dirty="0" smtClean="0"/>
              <a:t>) 3.2.5 option </a:t>
            </a:r>
            <a:r>
              <a:rPr lang="en-GB" sz="1600" dirty="0" smtClean="0"/>
              <a:t>7. 1 option 2 &amp; 3.</a:t>
            </a:r>
            <a:endParaRPr lang="en-GB" sz="1600" dirty="0"/>
          </a:p>
          <a:p>
            <a:pPr marL="285717" indent="-285717">
              <a:buFont typeface="Arial" panose="020B0604020202020204" pitchFamily="34" charset="0"/>
              <a:buChar char="•"/>
            </a:pPr>
            <a:r>
              <a:rPr lang="en-GB" sz="1600" dirty="0"/>
              <a:t>4 review December 3.2.8 option 7, 8 &amp; 9. 2 option 4</a:t>
            </a:r>
            <a:r>
              <a:rPr lang="en-GB" sz="1600" dirty="0" smtClean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33753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D4E94D94ABB48A35A572EF9A60258" ma:contentTypeVersion="10" ma:contentTypeDescription="Create a new document." ma:contentTypeScope="" ma:versionID="ff4a265c5312bb5ac9b6a6dde5a5a865">
  <xsd:schema xmlns:xsd="http://www.w3.org/2001/XMLSchema" xmlns:xs="http://www.w3.org/2001/XMLSchema" xmlns:p="http://schemas.microsoft.com/office/2006/metadata/properties" xmlns:ns2="5844fa40-a696-4ac9-bd38-c0330d295109" xmlns:ns3="c78a4dae-5fc0-4ed3-ad80-da51122ab114" targetNamespace="http://schemas.microsoft.com/office/2006/metadata/properties" ma:root="true" ma:fieldsID="54a99f3b233113e750cad3d07ae3ea5a" ns2:_="" ns3:_="">
    <xsd:import namespace="5844fa40-a696-4ac9-bd38-c0330d295109"/>
    <xsd:import namespace="c78a4dae-5fc0-4ed3-ad80-da51122ab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4fa40-a696-4ac9-bd38-c0330d295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a4dae-5fc0-4ed3-ad80-da51122ab1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4FF2F9-F50C-4E90-A9D4-B66BB6DBE161}">
  <ds:schemaRefs>
    <ds:schemaRef ds:uri="http://schemas.microsoft.com/office/2006/metadata/properties"/>
    <ds:schemaRef ds:uri="http://purl.org/dc/terms/"/>
    <ds:schemaRef ds:uri="5844fa40-a696-4ac9-bd38-c0330d295109"/>
    <ds:schemaRef ds:uri="http://purl.org/dc/elements/1.1/"/>
    <ds:schemaRef ds:uri="http://schemas.openxmlformats.org/package/2006/metadata/core-properties"/>
    <ds:schemaRef ds:uri="c78a4dae-5fc0-4ed3-ad80-da51122ab114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7492F3D-EA5A-4DD8-AF8E-52DA98EC6D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646235-D691-4C41-A243-3D093E7E73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44fa40-a696-4ac9-bd38-c0330d295109"/>
    <ds:schemaRef ds:uri="c78a4dae-5fc0-4ed3-ad80-da51122ab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25744</TotalTime>
  <Words>586</Words>
  <Application>Microsoft Office PowerPoint</Application>
  <PresentationFormat>On-screen Show (4:3)</PresentationFormat>
  <Paragraphs>52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Recommendations - where we are</vt:lpstr>
      <vt:lpstr>Breakdown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- where we are</dc:title>
  <dc:creator>National Grid</dc:creator>
  <cp:lastModifiedBy>National Grid</cp:lastModifiedBy>
  <cp:revision>46</cp:revision>
  <cp:lastPrinted>2019-06-25T11:10:29Z</cp:lastPrinted>
  <dcterms:created xsi:type="dcterms:W3CDTF">2019-02-18T09:47:18Z</dcterms:created>
  <dcterms:modified xsi:type="dcterms:W3CDTF">2019-06-25T13:20:47Z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0x0101002A9D4E94D94ABB48A35A572EF9A60258</vt:lpwstr>
  </property>
</Properties>
</file>