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288" r:id="rId5"/>
    <p:sldId id="289" r:id="rId6"/>
    <p:sldId id="291" r:id="rId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086" y="-28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06/08/2019</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1279"/>
            <a:ext cx="7772400" cy="1102519"/>
          </a:xfrm>
        </p:spPr>
        <p:txBody>
          <a:bodyPr/>
          <a:lstStyle/>
          <a:p>
            <a:r>
              <a:rPr lang="en-GB" dirty="0" smtClean="0"/>
              <a:t>MDD Reconciliation - CoMC</a:t>
            </a:r>
            <a:endParaRPr lang="en-GB" dirty="0"/>
          </a:p>
        </p:txBody>
      </p:sp>
    </p:spTree>
    <p:extLst>
      <p:ext uri="{BB962C8B-B14F-4D97-AF65-F5344CB8AC3E}">
        <p14:creationId xmlns:p14="http://schemas.microsoft.com/office/powerpoint/2010/main" val="3653749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a:t>
            </a:r>
            <a:endParaRPr lang="en-GB" dirty="0"/>
          </a:p>
        </p:txBody>
      </p:sp>
      <p:sp>
        <p:nvSpPr>
          <p:cNvPr id="3" name="Content Placeholder 2"/>
          <p:cNvSpPr>
            <a:spLocks noGrp="1"/>
          </p:cNvSpPr>
          <p:nvPr>
            <p:ph idx="1"/>
          </p:nvPr>
        </p:nvSpPr>
        <p:spPr/>
        <p:txBody>
          <a:bodyPr>
            <a:normAutofit/>
          </a:bodyPr>
          <a:lstStyle/>
          <a:p>
            <a:r>
              <a:rPr lang="en-GB" sz="1800" dirty="0" smtClean="0"/>
              <a:t>As part of the MDD Market Participant migration from SPAA Governance to UNC, Xoserve has been working to align both market participant lists (MDD and UKL) to be in a position to seamlessly migrate</a:t>
            </a:r>
          </a:p>
          <a:p>
            <a:r>
              <a:rPr lang="en-GB" sz="1800" dirty="0" smtClean="0"/>
              <a:t>We have been able to resolve a considerable amount of discrepancies, prompting parties to take the appropriate steps to be identically listed on both MDD and central systems (i.e. either Gas industry role application to Xoserve or MDD request raised to add parties dependant on scenario)</a:t>
            </a:r>
          </a:p>
          <a:p>
            <a:r>
              <a:rPr lang="en-GB" sz="1800" dirty="0" smtClean="0"/>
              <a:t>We are seeking to achieve alignment in November before formal responsibility transfers to CDSP in February 2020 (providing Mod 0682 is approved)</a:t>
            </a:r>
          </a:p>
        </p:txBody>
      </p:sp>
    </p:spTree>
    <p:extLst>
      <p:ext uri="{BB962C8B-B14F-4D97-AF65-F5344CB8AC3E}">
        <p14:creationId xmlns:p14="http://schemas.microsoft.com/office/powerpoint/2010/main" val="603270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we need from CoMC</a:t>
            </a:r>
            <a:endParaRPr lang="en-GB" dirty="0"/>
          </a:p>
        </p:txBody>
      </p:sp>
      <p:sp>
        <p:nvSpPr>
          <p:cNvPr id="3" name="Content Placeholder 2"/>
          <p:cNvSpPr>
            <a:spLocks noGrp="1"/>
          </p:cNvSpPr>
          <p:nvPr>
            <p:ph idx="1"/>
          </p:nvPr>
        </p:nvSpPr>
        <p:spPr/>
        <p:txBody>
          <a:bodyPr>
            <a:normAutofit/>
          </a:bodyPr>
          <a:lstStyle/>
          <a:p>
            <a:r>
              <a:rPr lang="en-GB" sz="1800" dirty="0"/>
              <a:t>We are now in a position </a:t>
            </a:r>
            <a:r>
              <a:rPr lang="en-GB" sz="1800" dirty="0" smtClean="0"/>
              <a:t>where, despite best endeavours, </a:t>
            </a:r>
            <a:r>
              <a:rPr lang="en-GB" sz="1800" dirty="0"/>
              <a:t>we </a:t>
            </a:r>
            <a:r>
              <a:rPr lang="en-GB" sz="1800" dirty="0" smtClean="0"/>
              <a:t>have not received </a:t>
            </a:r>
            <a:r>
              <a:rPr lang="en-GB" sz="1800" dirty="0"/>
              <a:t>a response </a:t>
            </a:r>
            <a:r>
              <a:rPr lang="en-GB" sz="1800" dirty="0" smtClean="0"/>
              <a:t>from a very small number of </a:t>
            </a:r>
            <a:r>
              <a:rPr lang="en-GB" sz="1800" dirty="0"/>
              <a:t>parties in terms of next steps/actions to </a:t>
            </a:r>
            <a:r>
              <a:rPr lang="en-GB" sz="1800" dirty="0" smtClean="0"/>
              <a:t>take to resolve discrepancies</a:t>
            </a:r>
          </a:p>
          <a:p>
            <a:r>
              <a:rPr lang="en-GB" sz="1800" dirty="0" smtClean="0"/>
              <a:t>We are now seeking approval from </a:t>
            </a:r>
            <a:r>
              <a:rPr lang="en-GB" sz="1800" dirty="0" err="1" smtClean="0"/>
              <a:t>CoMC</a:t>
            </a:r>
            <a:r>
              <a:rPr lang="en-GB" sz="1800" dirty="0" smtClean="0"/>
              <a:t> to </a:t>
            </a:r>
            <a:r>
              <a:rPr lang="en-GB" sz="1800" b="1" dirty="0" smtClean="0"/>
              <a:t>raise MDD requests to add organisations </a:t>
            </a:r>
            <a:r>
              <a:rPr lang="en-GB" sz="1800" b="1" smtClean="0"/>
              <a:t>(3*Shippers/2*Suppliers/1*MAM) </a:t>
            </a:r>
            <a:r>
              <a:rPr lang="en-GB" sz="1800" smtClean="0"/>
              <a:t>where </a:t>
            </a:r>
            <a:r>
              <a:rPr lang="en-GB" sz="1800" dirty="0" smtClean="0"/>
              <a:t>they are listed as Market Participants on UKL but not on MDD in order to ensure that both Industry lists are correctly aligned for Migration</a:t>
            </a:r>
          </a:p>
          <a:p>
            <a:pPr lvl="1"/>
            <a:r>
              <a:rPr lang="en-GB" sz="1600" dirty="0" smtClean="0"/>
              <a:t>Note: separately we </a:t>
            </a:r>
            <a:r>
              <a:rPr lang="en-GB" sz="1600" dirty="0"/>
              <a:t>have written to SPAA to gain advice on how we handle parties who are listed on MDD but not on UKL, have been written to and are not providing any </a:t>
            </a:r>
            <a:r>
              <a:rPr lang="en-GB" sz="1600" dirty="0" smtClean="0"/>
              <a:t>response</a:t>
            </a:r>
          </a:p>
          <a:p>
            <a:r>
              <a:rPr lang="en-GB" sz="1800" dirty="0" smtClean="0"/>
              <a:t>If we raise the MDD by 16</a:t>
            </a:r>
            <a:r>
              <a:rPr lang="en-GB" sz="1800" baseline="30000" dirty="0" smtClean="0"/>
              <a:t>th</a:t>
            </a:r>
            <a:r>
              <a:rPr lang="en-GB" sz="1800" dirty="0" smtClean="0"/>
              <a:t> September , it can be in the October MDD Release – therefore achieving alignment by November</a:t>
            </a:r>
          </a:p>
          <a:p>
            <a:endParaRPr lang="en-GB" sz="2000" dirty="0"/>
          </a:p>
          <a:p>
            <a:endParaRPr lang="en-GB" dirty="0"/>
          </a:p>
        </p:txBody>
      </p:sp>
    </p:spTree>
    <p:extLst>
      <p:ext uri="{BB962C8B-B14F-4D97-AF65-F5344CB8AC3E}">
        <p14:creationId xmlns:p14="http://schemas.microsoft.com/office/powerpoint/2010/main" val="779091036"/>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C027A3842200A4881B078E78C741B39" ma:contentTypeVersion="3" ma:contentTypeDescription="Create a new document." ma:contentTypeScope="" ma:versionID="6fb8bd99a2b914b1d1dd27695f53efc1">
  <xsd:schema xmlns:xsd="http://www.w3.org/2001/XMLSchema" xmlns:p="http://schemas.microsoft.com/office/2006/metadata/properties" xmlns:ns2="2a985eae-c12e-416e-9833-85f34b1ee04e" targetNamespace="http://schemas.microsoft.com/office/2006/metadata/properties" ma:root="true" ma:fieldsID="5b9596359f36dd66c11bae1f87653c13" ns2:_="">
    <xsd:import namespace="2a985eae-c12e-416e-9833-85f34b1ee04e"/>
    <xsd:element name="properties">
      <xsd:complexType>
        <xsd:sequence>
          <xsd:element name="documentManagement">
            <xsd:complexType>
              <xsd:all>
                <xsd:element ref="ns2:Department"/>
                <xsd:element ref="ns2:Tags"/>
                <xsd:element ref="ns2:Image_x0020_Group" minOccurs="0"/>
              </xsd:all>
            </xsd:complexType>
          </xsd:element>
        </xsd:sequence>
      </xsd:complexType>
    </xsd:element>
  </xsd:schema>
  <xsd:schema xmlns:xsd="http://www.w3.org/2001/XMLSchema" xmlns:dms="http://schemas.microsoft.com/office/2006/documentManagement/types" targetNamespace="2a985eae-c12e-416e-9833-85f34b1ee04e" elementFormDefault="qualified">
    <xsd:import namespace="http://schemas.microsoft.com/office/2006/documentManagement/types"/>
    <xsd:element name="Department" ma:index="8" ma:displayName="Department" ma:default="Other" ma:description="Please enter the department that this document is relevant to" ma:format="Dropdown" ma:internalName="Department">
      <xsd:simpleType>
        <xsd:restriction base="dms:Choice">
          <xsd:enumeration value="Archive"/>
          <xsd:enumeration value="BCM"/>
          <xsd:enumeration value="Communications"/>
          <xsd:enumeration value="CSR"/>
          <xsd:enumeration value="Operations"/>
          <xsd:enumeration value="Finance &amp; Business Services"/>
          <xsd:enumeration value="Finance (Reporting)"/>
          <xsd:enumeration value="Human Resources"/>
          <xsd:enumeration value="Legal &amp; Compliance"/>
          <xsd:enumeration value="Our Business"/>
          <xsd:enumeration value="Projects &amp; Change"/>
          <xsd:enumeration value="Strategy &amp; Development"/>
          <xsd:enumeration value="UNISON"/>
          <xsd:enumeration value="Other"/>
          <xsd:enumeration value="Images"/>
        </xsd:restriction>
      </xsd:simpleType>
    </xsd:element>
    <xsd:element name="Tags" ma:index="9" ma:displayName="Publishing Location" ma:description="Primary page to be published on" ma:format="Hyperlink" ma:internalName="Tags">
      <xsd:complexType>
        <xsd:complexContent>
          <xsd:extension base="dms:URL">
            <xsd:sequence>
              <xsd:element name="Url" type="dms:ValidUrl"/>
              <xsd:element name="Description" type="xsd:string"/>
            </xsd:sequence>
          </xsd:extension>
        </xsd:complexContent>
      </xsd:complexType>
    </xsd:element>
    <xsd:element name="Image_x0020_Group" ma:index="10" nillable="true" ma:displayName="Group" ma:default="Document" ma:format="Dropdown" ma:internalName="Image_x0020_Group">
      <xsd:simpleType>
        <xsd:restriction base="dms:Choice">
          <xsd:enumeration value="Document"/>
          <xsd:enumeration value="Form"/>
          <xsd:enumeration value="Newsletter"/>
          <xsd:enumeration value="Staff"/>
          <xsd:enumeration value="Clipart"/>
          <xsd:enumeration value="Logo"/>
          <xsd:enumeration value="Background"/>
          <xsd:enumeration value="Charit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Tags xmlns="2a985eae-c12e-416e-9833-85f34b1ee04e">
      <Url>http://infonet2/sites/XOServe/Pages/Our_Business_CorporateIdentity.aspx</Url>
      <Description>http://infonet2/sites/XOServe/Pages/Our_Business_CorporateIdentity.aspx</Description>
    </Tags>
    <Image_x0020_Group xmlns="2a985eae-c12e-416e-9833-85f34b1ee04e">Document</Image_x0020_Group>
    <Department xmlns="2a985eae-c12e-416e-9833-85f34b1ee04e">Other</Department>
  </documentManagement>
</p:properties>
</file>

<file path=customXml/itemProps1.xml><?xml version="1.0" encoding="utf-8"?>
<ds:datastoreItem xmlns:ds="http://schemas.openxmlformats.org/officeDocument/2006/customXml" ds:itemID="{2A513DF9-3E74-488E-B239-1C5C999E5CA9}">
  <ds:schemaRefs>
    <ds:schemaRef ds:uri="http://schemas.microsoft.com/sharepoint/v3/contenttype/forms"/>
  </ds:schemaRefs>
</ds:datastoreItem>
</file>

<file path=customXml/itemProps2.xml><?xml version="1.0" encoding="utf-8"?>
<ds:datastoreItem xmlns:ds="http://schemas.openxmlformats.org/officeDocument/2006/customXml" ds:itemID="{07BD8620-4094-442C-8DED-0A140BB7C2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985eae-c12e-416e-9833-85f34b1ee04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EE966AA5-3D01-4B81-BAE0-8020A2E16EFF}">
  <ds:schemaRefs>
    <ds:schemaRef ds:uri="http://purl.org/dc/terms/"/>
    <ds:schemaRef ds:uri="http://purl.org/dc/elements/1.1/"/>
    <ds:schemaRef ds:uri="http://schemas.microsoft.com/office/2006/documentManagement/types"/>
    <ds:schemaRef ds:uri="2a985eae-c12e-416e-9833-85f34b1ee04e"/>
    <ds:schemaRef ds:uri="http://schemas.openxmlformats.org/package/2006/metadata/core-properties"/>
    <ds:schemaRef ds:uri="http://www.w3.org/XML/1998/namespace"/>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2078</TotalTime>
  <Words>258</Words>
  <Application>Microsoft Office PowerPoint</Application>
  <PresentationFormat>On-screen Show (16:9)</PresentationFormat>
  <Paragraphs>10</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MDD Reconciliation - CoMC</vt:lpstr>
      <vt:lpstr>Background</vt:lpstr>
      <vt:lpstr>What we need from CoMC</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National Grid</cp:lastModifiedBy>
  <cp:revision>61</cp:revision>
  <dcterms:created xsi:type="dcterms:W3CDTF">2018-09-02T17:12:15Z</dcterms:created>
  <dcterms:modified xsi:type="dcterms:W3CDTF">2019-08-06T11:57:40Z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862358806</vt:i4>
  </property>
  <property fmtid="{D5CDD505-2E9C-101B-9397-08002B2CF9AE}" pid="3" name="_NewReviewCycle">
    <vt:lpwstr/>
  </property>
  <property fmtid="{D5CDD505-2E9C-101B-9397-08002B2CF9AE}" pid="4" name="_EmailSubject">
    <vt:lpwstr>August CoMC material</vt:lpwstr>
  </property>
  <property fmtid="{D5CDD505-2E9C-101B-9397-08002B2CF9AE}" pid="5" name="_AuthorEmail">
    <vt:lpwstr>angela.clarke@xoserve.com</vt:lpwstr>
  </property>
  <property fmtid="{D5CDD505-2E9C-101B-9397-08002B2CF9AE}" pid="6" name="_AuthorEmailDisplayName">
    <vt:lpwstr>Clarke, Angela</vt:lpwstr>
  </property>
  <property fmtid="{D5CDD505-2E9C-101B-9397-08002B2CF9AE}" pid="7" name="_PreviousAdHocReviewCycleID">
    <vt:i4>-275985331</vt:i4>
  </property>
  <property fmtid="{D5CDD505-2E9C-101B-9397-08002B2CF9AE}" pid="8" name="ContentTypeId">
    <vt:lpwstr>0x010100EC027A3842200A4881B078E78C741B39</vt:lpwstr>
  </property>
</Properties>
</file>