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</p:sldMasterIdLst>
  <p:notesMasterIdLst>
    <p:notesMasterId r:id="rId18"/>
  </p:notesMasterIdLst>
  <p:handoutMasterIdLst>
    <p:handoutMasterId r:id="rId19"/>
  </p:handoutMasterIdLst>
  <p:sldIdLst>
    <p:sldId id="555" r:id="rId5"/>
    <p:sldId id="556" r:id="rId6"/>
    <p:sldId id="561" r:id="rId7"/>
    <p:sldId id="563" r:id="rId8"/>
    <p:sldId id="571" r:id="rId9"/>
    <p:sldId id="564" r:id="rId10"/>
    <p:sldId id="565" r:id="rId11"/>
    <p:sldId id="562" r:id="rId12"/>
    <p:sldId id="566" r:id="rId13"/>
    <p:sldId id="567" r:id="rId14"/>
    <p:sldId id="568" r:id="rId15"/>
    <p:sldId id="569" r:id="rId16"/>
    <p:sldId id="550" r:id="rId17"/>
  </p:sldIdLst>
  <p:sldSz cx="9144000" cy="6858000" type="screen4x3"/>
  <p:notesSz cx="6670675" cy="9777413"/>
  <p:defaultTextStyle>
    <a:defPPr>
      <a:defRPr lang="en-GB"/>
    </a:defPPr>
    <a:lvl1pPr marL="0" indent="0" algn="l" rtl="0" eaLnBrk="1" fontAlgn="base" hangingPunct="1">
      <a:spcBef>
        <a:spcPct val="0"/>
      </a:spcBef>
      <a:spcAft>
        <a:spcPts val="600"/>
      </a:spcAft>
      <a:buClr>
        <a:schemeClr val="tx1"/>
      </a:buClr>
      <a:buFontTx/>
      <a:buNone/>
      <a:defRPr sz="1800" b="1">
        <a:solidFill>
          <a:schemeClr val="accent1"/>
        </a:solidFill>
        <a:latin typeface="+mn-lt"/>
        <a:ea typeface="+mn-ea"/>
        <a:cs typeface="+mn-cs"/>
      </a:defRPr>
    </a:lvl1pPr>
    <a:lvl2pPr marL="0" indent="0" algn="l" rtl="0" eaLnBrk="1" fontAlgn="base" hangingPunct="1">
      <a:spcBef>
        <a:spcPct val="0"/>
      </a:spcBef>
      <a:spcAft>
        <a:spcPts val="600"/>
      </a:spcAft>
      <a:buClr>
        <a:schemeClr val="tx1"/>
      </a:buClr>
      <a:buFontTx/>
      <a:buNone/>
      <a:defRPr sz="1800">
        <a:solidFill>
          <a:schemeClr val="tx1"/>
        </a:solidFill>
        <a:latin typeface="+mn-lt"/>
        <a:ea typeface="+mn-ea"/>
      </a:defRPr>
    </a:lvl2pPr>
    <a:lvl3pPr marL="27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Arial" panose="020B0604020202020204" pitchFamily="34" charset="0"/>
      <a:buChar char="•"/>
      <a:defRPr sz="1800">
        <a:solidFill>
          <a:schemeClr val="tx1"/>
        </a:solidFill>
        <a:latin typeface="+mn-lt"/>
        <a:ea typeface="+mn-ea"/>
      </a:defRPr>
    </a:lvl3pPr>
    <a:lvl4pPr marL="54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Arial" panose="020B0604020202020204" pitchFamily="34" charset="0"/>
      <a:buChar char="-"/>
      <a:defRPr sz="1800">
        <a:solidFill>
          <a:schemeClr val="tx1"/>
        </a:solidFill>
        <a:latin typeface="+mn-lt"/>
        <a:ea typeface="+mn-ea"/>
      </a:defRPr>
    </a:lvl4pPr>
    <a:lvl5pPr marL="81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Arial" panose="020B0604020202020204" pitchFamily="34" charset="0"/>
      <a:buChar char="◦"/>
      <a:defRPr sz="1800">
        <a:solidFill>
          <a:schemeClr val="tx1"/>
        </a:solidFill>
        <a:latin typeface="+mn-lt"/>
        <a:ea typeface="+mn-ea"/>
      </a:defRPr>
    </a:lvl5pPr>
    <a:lvl6pPr marL="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+mj-lt"/>
      <a:buAutoNum type="arabicPeriod"/>
      <a:defRPr sz="1800">
        <a:solidFill>
          <a:schemeClr val="tx1"/>
        </a:solidFill>
        <a:latin typeface="+mn-lt"/>
        <a:ea typeface="+mn-ea"/>
      </a:defRPr>
    </a:lvl6pPr>
    <a:lvl7pPr marL="54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+mj-lt"/>
      <a:buAutoNum type="alphaLcPeriod"/>
      <a:defRPr sz="1800">
        <a:solidFill>
          <a:schemeClr val="tx1"/>
        </a:solidFill>
        <a:latin typeface="+mn-lt"/>
        <a:ea typeface="+mn-ea"/>
      </a:defRPr>
    </a:lvl7pPr>
    <a:lvl8pPr marL="81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+mj-lt"/>
      <a:buAutoNum type="romanLcPeriod"/>
      <a:defRPr sz="1800">
        <a:solidFill>
          <a:schemeClr val="tx1"/>
        </a:solidFill>
        <a:latin typeface="+mn-lt"/>
        <a:ea typeface="+mn-ea"/>
      </a:defRPr>
    </a:lvl8pPr>
    <a:lvl9pPr marL="0" indent="0" algn="l" rtl="0" eaLnBrk="1" fontAlgn="base" hangingPunct="1">
      <a:spcBef>
        <a:spcPct val="0"/>
      </a:spcBef>
      <a:spcAft>
        <a:spcPts val="600"/>
      </a:spcAft>
      <a:buClr>
        <a:schemeClr val="tx1"/>
      </a:buClr>
      <a:buFontTx/>
      <a:buNone/>
      <a:defRPr sz="2400">
        <a:solidFill>
          <a:schemeClr val="accent2"/>
        </a:solidFill>
        <a:latin typeface="+mn-lt"/>
        <a:ea typeface="+mn-ea"/>
      </a:defRPr>
    </a:lvl9pPr>
  </p:defaultTextStyle>
  <p:extLst>
    <p:ext uri="{EFAFB233-063F-42B5-8137-9DF3F51BA10A}">
      <p15:sldGuideLst xmlns:p15="http://schemas.microsoft.com/office/powerpoint/2012/main">
        <p15:guide id="2" pos="748" userDrawn="1">
          <p15:clr>
            <a:srgbClr val="A4A3A4"/>
          </p15:clr>
        </p15:guide>
        <p15:guide id="3" orient="horz" pos="2886" userDrawn="1">
          <p15:clr>
            <a:srgbClr val="A4A3A4"/>
          </p15:clr>
        </p15:guide>
        <p15:guide id="4" orient="horz" pos="11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rah McGugan" initials="ZM" lastIdx="1" clrIdx="0">
    <p:extLst>
      <p:ext uri="{19B8F6BF-5375-455C-9EA6-DF929625EA0E}">
        <p15:presenceInfo xmlns:p15="http://schemas.microsoft.com/office/powerpoint/2012/main" userId="S-1-5-21-4161563473-2938609101-4020916863-12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215" autoAdjust="0"/>
  </p:normalViewPr>
  <p:slideViewPr>
    <p:cSldViewPr snapToGrid="0">
      <p:cViewPr>
        <p:scale>
          <a:sx n="80" d="100"/>
          <a:sy n="80" d="100"/>
        </p:scale>
        <p:origin x="1140" y="60"/>
      </p:cViewPr>
      <p:guideLst>
        <p:guide pos="748"/>
        <p:guide orient="horz" pos="2886"/>
        <p:guide orient="horz" pos="11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0916" cy="4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761" y="1"/>
            <a:ext cx="2890915" cy="4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fld id="{D8211FFE-B3EB-1B4F-A849-3CF65CAE83E6}" type="datetime1">
              <a:rPr lang="en-GB" smtClean="0"/>
              <a:t>29/08/2019</a:t>
            </a:fld>
            <a:endParaRPr lang="en-US" dirty="0"/>
          </a:p>
        </p:txBody>
      </p:sp>
      <p:sp>
        <p:nvSpPr>
          <p:cNvPr id="92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289191"/>
            <a:ext cx="2890916" cy="4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761" y="9289191"/>
            <a:ext cx="2890915" cy="4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fld id="{350ECF5C-888C-41F6-A366-B80CE9FF0D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178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0916" cy="48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312" y="1"/>
            <a:ext cx="2890916" cy="48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1C4EFE-BC34-5643-BA96-233A28E9007A}" type="datetime1">
              <a:rPr lang="en-GB" smtClean="0"/>
              <a:t>29/08/2019</a:t>
            </a:fld>
            <a:endParaRPr lang="en-GB" dirty="0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33425"/>
            <a:ext cx="48863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7358" y="4644596"/>
            <a:ext cx="5335961" cy="439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287575"/>
            <a:ext cx="2890916" cy="48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312" y="9287575"/>
            <a:ext cx="2890916" cy="48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779895-3E67-4CB8-BE0C-23F3FD5FF7F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162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39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08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618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158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696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235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313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D47BFF-EB9B-48D5-85DC-0693B2A46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8C6DC-682E-4721-829A-31576897B2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989013" algn="l"/>
              </a:tabLst>
            </a:pPr>
            <a:r>
              <a:rPr lang="fr-FR" dirty="0"/>
              <a:t>| [Insert document title] | [Insert date]</a:t>
            </a:r>
          </a:p>
        </p:txBody>
      </p:sp>
    </p:spTree>
    <p:extLst>
      <p:ext uri="{BB962C8B-B14F-4D97-AF65-F5344CB8AC3E}">
        <p14:creationId xmlns:p14="http://schemas.microsoft.com/office/powerpoint/2010/main" val="353704472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830" y="3044279"/>
            <a:ext cx="3941783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730" y="1052526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en-GB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9CC1F6E-8547-404B-8A3D-7CD83974A0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052700" y="6368"/>
            <a:ext cx="5091300" cy="6851632"/>
          </a:xfrm>
          <a:custGeom>
            <a:avLst/>
            <a:gdLst>
              <a:gd name="connsiteX0" fmla="*/ 2375514 w 5091300"/>
              <a:gd name="connsiteY0" fmla="*/ 0 h 6851632"/>
              <a:gd name="connsiteX1" fmla="*/ 5091300 w 5091300"/>
              <a:gd name="connsiteY1" fmla="*/ 0 h 6851632"/>
              <a:gd name="connsiteX2" fmla="*/ 5091300 w 5091300"/>
              <a:gd name="connsiteY2" fmla="*/ 6851632 h 6851632"/>
              <a:gd name="connsiteX3" fmla="*/ 4476116 w 5091300"/>
              <a:gd name="connsiteY3" fmla="*/ 6851632 h 6851632"/>
              <a:gd name="connsiteX4" fmla="*/ 0 w 5091300"/>
              <a:gd name="connsiteY4" fmla="*/ 2375516 h 685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300" h="6851632">
                <a:moveTo>
                  <a:pt x="2375514" y="0"/>
                </a:moveTo>
                <a:lnTo>
                  <a:pt x="5091300" y="0"/>
                </a:lnTo>
                <a:lnTo>
                  <a:pt x="5091300" y="6851632"/>
                </a:lnTo>
                <a:lnTo>
                  <a:pt x="4476116" y="6851632"/>
                </a:lnTo>
                <a:lnTo>
                  <a:pt x="0" y="2375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grpSp>
        <p:nvGrpSpPr>
          <p:cNvPr id="26" name="Group 25">
            <a:extLst/>
          </p:cNvPr>
          <p:cNvGrpSpPr/>
          <p:nvPr userDrawn="1"/>
        </p:nvGrpSpPr>
        <p:grpSpPr>
          <a:xfrm>
            <a:off x="426571" y="6133625"/>
            <a:ext cx="1905000" cy="401519"/>
            <a:chOff x="2910342" y="325575"/>
            <a:chExt cx="5928968" cy="1249653"/>
          </a:xfrm>
        </p:grpSpPr>
        <p:sp>
          <p:nvSpPr>
            <p:cNvPr id="27" name="Freeform: Shape 26">
              <a:extLst/>
            </p:cNvPr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" name="Freeform: Shape 27">
              <a:extLst/>
            </p:cNvPr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" name="Freeform: Shape 28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" name="Freeform: Shape 30">
              <a:extLst/>
            </p:cNvPr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: Shape 34">
              <a:extLst/>
            </p:cNvPr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: Shape 35">
              <a:extLst/>
            </p:cNvPr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Freeform: Shape 36">
              <a:extLst/>
            </p:cNvPr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/>
            </p:cNvPr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1" name="Freeform: Shape 60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2" name="Freeform: Shape 61">
              <a:extLst/>
            </p:cNvPr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3" name="Freeform: Shape 62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4" name="Freeform: Shape 63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5" name="Freeform: Shape 64">
              <a:extLst/>
            </p:cNvPr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6" name="Freeform: Shape 65">
              <a:extLst/>
            </p:cNvPr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7" name="Freeform: Shape 66">
              <a:extLst/>
            </p:cNvPr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39" name="Round Diagonal Corner Rectangle 4">
            <a:extLst>
              <a:ext uri="{FF2B5EF4-FFF2-40B4-BE49-F238E27FC236}">
                <a16:creationId xmlns:a16="http://schemas.microsoft.com/office/drawing/2014/main" id="{F9165663-BF58-46EF-B3DC-0074C1C16B3C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409601788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830" y="3044279"/>
            <a:ext cx="3941783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730" y="1052526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en-GB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9CC1F6E-8547-404B-8A3D-7CD83974A0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052700" y="6368"/>
            <a:ext cx="5091300" cy="6851632"/>
          </a:xfrm>
          <a:custGeom>
            <a:avLst/>
            <a:gdLst>
              <a:gd name="connsiteX0" fmla="*/ 2375514 w 5091300"/>
              <a:gd name="connsiteY0" fmla="*/ 0 h 6851632"/>
              <a:gd name="connsiteX1" fmla="*/ 5091300 w 5091300"/>
              <a:gd name="connsiteY1" fmla="*/ 0 h 6851632"/>
              <a:gd name="connsiteX2" fmla="*/ 5091300 w 5091300"/>
              <a:gd name="connsiteY2" fmla="*/ 6851632 h 6851632"/>
              <a:gd name="connsiteX3" fmla="*/ 4476116 w 5091300"/>
              <a:gd name="connsiteY3" fmla="*/ 6851632 h 6851632"/>
              <a:gd name="connsiteX4" fmla="*/ 0 w 5091300"/>
              <a:gd name="connsiteY4" fmla="*/ 2375516 h 685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300" h="6851632">
                <a:moveTo>
                  <a:pt x="2375514" y="0"/>
                </a:moveTo>
                <a:lnTo>
                  <a:pt x="5091300" y="0"/>
                </a:lnTo>
                <a:lnTo>
                  <a:pt x="5091300" y="6851632"/>
                </a:lnTo>
                <a:lnTo>
                  <a:pt x="4476116" y="6851632"/>
                </a:lnTo>
                <a:lnTo>
                  <a:pt x="0" y="2375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grpSp>
        <p:nvGrpSpPr>
          <p:cNvPr id="28" name="Group 27">
            <a:extLst/>
          </p:cNvPr>
          <p:cNvGrpSpPr/>
          <p:nvPr userDrawn="1"/>
        </p:nvGrpSpPr>
        <p:grpSpPr>
          <a:xfrm>
            <a:off x="426571" y="6133625"/>
            <a:ext cx="1905000" cy="401519"/>
            <a:chOff x="2910342" y="325575"/>
            <a:chExt cx="5928968" cy="1249653"/>
          </a:xfrm>
        </p:grpSpPr>
        <p:sp>
          <p:nvSpPr>
            <p:cNvPr id="29" name="Freeform: Shape 28">
              <a:extLst/>
            </p:cNvPr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/>
            </p:cNvPr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" name="Freeform: Shape 30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/>
            </p:cNvPr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: Shape 34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: Shape 35">
              <a:extLst/>
            </p:cNvPr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Freeform: Shape 36">
              <a:extLst/>
            </p:cNvPr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/>
            </p:cNvPr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/>
            </p:cNvPr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1" name="Freeform: Shape 60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2" name="Freeform: Shape 61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3" name="Freeform: Shape 62">
              <a:extLst/>
            </p:cNvPr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4" name="Freeform: Shape 63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5" name="Freeform: Shape 64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6" name="Freeform: Shape 65">
              <a:extLst/>
            </p:cNvPr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7" name="Freeform: Shape 66">
              <a:extLst/>
            </p:cNvPr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8" name="Freeform: Shape 67">
              <a:extLst/>
            </p:cNvPr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39" name="Graphic 38">
            <a:extLst>
              <a:ext uri="{FF2B5EF4-FFF2-40B4-BE49-F238E27FC236}">
                <a16:creationId xmlns:a16="http://schemas.microsoft.com/office/drawing/2014/main" id="{CDB012FC-6F5E-4773-A9A9-508871AE11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74" y="303494"/>
            <a:ext cx="1969293" cy="582935"/>
          </a:xfrm>
          <a:prstGeom prst="rect">
            <a:avLst/>
          </a:prstGeom>
        </p:spPr>
      </p:pic>
      <p:sp>
        <p:nvSpPr>
          <p:cNvPr id="40" name="Round Diagonal Corner Rectangle 4">
            <a:extLst>
              <a:ext uri="{FF2B5EF4-FFF2-40B4-BE49-F238E27FC236}">
                <a16:creationId xmlns:a16="http://schemas.microsoft.com/office/drawing/2014/main" id="{11A5033A-EBCF-4E8C-B1A9-EE8B023E8BCD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282827366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830" y="3044279"/>
            <a:ext cx="3941783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730" y="1052526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en-GB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9CC1F6E-8547-404B-8A3D-7CD83974A0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052700" y="6368"/>
            <a:ext cx="5091300" cy="6851632"/>
          </a:xfrm>
          <a:custGeom>
            <a:avLst/>
            <a:gdLst>
              <a:gd name="connsiteX0" fmla="*/ 2375514 w 5091300"/>
              <a:gd name="connsiteY0" fmla="*/ 0 h 6851632"/>
              <a:gd name="connsiteX1" fmla="*/ 5091300 w 5091300"/>
              <a:gd name="connsiteY1" fmla="*/ 0 h 6851632"/>
              <a:gd name="connsiteX2" fmla="*/ 5091300 w 5091300"/>
              <a:gd name="connsiteY2" fmla="*/ 6851632 h 6851632"/>
              <a:gd name="connsiteX3" fmla="*/ 4476116 w 5091300"/>
              <a:gd name="connsiteY3" fmla="*/ 6851632 h 6851632"/>
              <a:gd name="connsiteX4" fmla="*/ 0 w 5091300"/>
              <a:gd name="connsiteY4" fmla="*/ 2375516 h 685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300" h="6851632">
                <a:moveTo>
                  <a:pt x="2375514" y="0"/>
                </a:moveTo>
                <a:lnTo>
                  <a:pt x="5091300" y="0"/>
                </a:lnTo>
                <a:lnTo>
                  <a:pt x="5091300" y="6851632"/>
                </a:lnTo>
                <a:lnTo>
                  <a:pt x="4476116" y="6851632"/>
                </a:lnTo>
                <a:lnTo>
                  <a:pt x="0" y="2375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grpSp>
        <p:nvGrpSpPr>
          <p:cNvPr id="28" name="Group 27">
            <a:extLst/>
          </p:cNvPr>
          <p:cNvGrpSpPr/>
          <p:nvPr userDrawn="1"/>
        </p:nvGrpSpPr>
        <p:grpSpPr>
          <a:xfrm>
            <a:off x="426571" y="6133625"/>
            <a:ext cx="1905000" cy="401519"/>
            <a:chOff x="2910342" y="325575"/>
            <a:chExt cx="5928968" cy="1249653"/>
          </a:xfrm>
        </p:grpSpPr>
        <p:sp>
          <p:nvSpPr>
            <p:cNvPr id="29" name="Freeform: Shape 28">
              <a:extLst/>
            </p:cNvPr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/>
            </p:cNvPr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" name="Freeform: Shape 30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/>
            </p:cNvPr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: Shape 34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: Shape 35">
              <a:extLst/>
            </p:cNvPr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Freeform: Shape 36">
              <a:extLst/>
            </p:cNvPr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/>
            </p:cNvPr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/>
            </p:cNvPr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1" name="Freeform: Shape 60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2" name="Freeform: Shape 61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3" name="Freeform: Shape 62">
              <a:extLst/>
            </p:cNvPr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4" name="Freeform: Shape 63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5" name="Freeform: Shape 64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6" name="Freeform: Shape 65">
              <a:extLst/>
            </p:cNvPr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7" name="Freeform: Shape 66">
              <a:extLst/>
            </p:cNvPr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8" name="Freeform: Shape 67">
              <a:extLst/>
            </p:cNvPr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39" name="Graphic 38">
            <a:extLst>
              <a:ext uri="{FF2B5EF4-FFF2-40B4-BE49-F238E27FC236}">
                <a16:creationId xmlns:a16="http://schemas.microsoft.com/office/drawing/2014/main" id="{87724E65-2B53-4366-B770-73083FC3AD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74" y="303494"/>
            <a:ext cx="1969293" cy="582935"/>
          </a:xfrm>
          <a:prstGeom prst="rect">
            <a:avLst/>
          </a:prstGeom>
        </p:spPr>
      </p:pic>
      <p:sp>
        <p:nvSpPr>
          <p:cNvPr id="40" name="Round Diagonal Corner Rectangle 4">
            <a:extLst>
              <a:ext uri="{FF2B5EF4-FFF2-40B4-BE49-F238E27FC236}">
                <a16:creationId xmlns:a16="http://schemas.microsoft.com/office/drawing/2014/main" id="{8CEA045E-A87B-4469-A789-0B95D1052D03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79089614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as System Opera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830" y="3044279"/>
            <a:ext cx="3941783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730" y="1052526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en-GB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9CC1F6E-8547-404B-8A3D-7CD83974A0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052700" y="6368"/>
            <a:ext cx="5091300" cy="6851632"/>
          </a:xfrm>
          <a:custGeom>
            <a:avLst/>
            <a:gdLst>
              <a:gd name="connsiteX0" fmla="*/ 2375514 w 5091300"/>
              <a:gd name="connsiteY0" fmla="*/ 0 h 6851632"/>
              <a:gd name="connsiteX1" fmla="*/ 5091300 w 5091300"/>
              <a:gd name="connsiteY1" fmla="*/ 0 h 6851632"/>
              <a:gd name="connsiteX2" fmla="*/ 5091300 w 5091300"/>
              <a:gd name="connsiteY2" fmla="*/ 6851632 h 6851632"/>
              <a:gd name="connsiteX3" fmla="*/ 4476116 w 5091300"/>
              <a:gd name="connsiteY3" fmla="*/ 6851632 h 6851632"/>
              <a:gd name="connsiteX4" fmla="*/ 0 w 5091300"/>
              <a:gd name="connsiteY4" fmla="*/ 2375516 h 685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300" h="6851632">
                <a:moveTo>
                  <a:pt x="2375514" y="0"/>
                </a:moveTo>
                <a:lnTo>
                  <a:pt x="5091300" y="0"/>
                </a:lnTo>
                <a:lnTo>
                  <a:pt x="5091300" y="6851632"/>
                </a:lnTo>
                <a:lnTo>
                  <a:pt x="4476116" y="6851632"/>
                </a:lnTo>
                <a:lnTo>
                  <a:pt x="0" y="2375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grpSp>
        <p:nvGrpSpPr>
          <p:cNvPr id="28" name="Group 27">
            <a:extLst/>
          </p:cNvPr>
          <p:cNvGrpSpPr/>
          <p:nvPr userDrawn="1"/>
        </p:nvGrpSpPr>
        <p:grpSpPr>
          <a:xfrm>
            <a:off x="426571" y="6133625"/>
            <a:ext cx="1905000" cy="401519"/>
            <a:chOff x="2910342" y="325575"/>
            <a:chExt cx="5928968" cy="1249653"/>
          </a:xfrm>
        </p:grpSpPr>
        <p:sp>
          <p:nvSpPr>
            <p:cNvPr id="29" name="Freeform: Shape 28">
              <a:extLst/>
            </p:cNvPr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/>
            </p:cNvPr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" name="Freeform: Shape 30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/>
            </p:cNvPr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: Shape 34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: Shape 35">
              <a:extLst/>
            </p:cNvPr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Freeform: Shape 36">
              <a:extLst/>
            </p:cNvPr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/>
            </p:cNvPr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/>
            </p:cNvPr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1" name="Freeform: Shape 60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2" name="Freeform: Shape 61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3" name="Freeform: Shape 62">
              <a:extLst/>
            </p:cNvPr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4" name="Freeform: Shape 63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5" name="Freeform: Shape 64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6" name="Freeform: Shape 65">
              <a:extLst/>
            </p:cNvPr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7" name="Freeform: Shape 66">
              <a:extLst/>
            </p:cNvPr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8" name="Freeform: Shape 67">
              <a:extLst/>
            </p:cNvPr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40" name="Round Diagonal Corner Rectangle 4">
            <a:extLst>
              <a:ext uri="{FF2B5EF4-FFF2-40B4-BE49-F238E27FC236}">
                <a16:creationId xmlns:a16="http://schemas.microsoft.com/office/drawing/2014/main" id="{11A5033A-EBCF-4E8C-B1A9-EE8B023E8BCD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78" y="357188"/>
            <a:ext cx="1763750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4190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Capital Delive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830" y="3044279"/>
            <a:ext cx="3941783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730" y="1052526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en-GB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9CC1F6E-8547-404B-8A3D-7CD83974A0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052700" y="6368"/>
            <a:ext cx="5091300" cy="6851632"/>
          </a:xfrm>
          <a:custGeom>
            <a:avLst/>
            <a:gdLst>
              <a:gd name="connsiteX0" fmla="*/ 2375514 w 5091300"/>
              <a:gd name="connsiteY0" fmla="*/ 0 h 6851632"/>
              <a:gd name="connsiteX1" fmla="*/ 5091300 w 5091300"/>
              <a:gd name="connsiteY1" fmla="*/ 0 h 6851632"/>
              <a:gd name="connsiteX2" fmla="*/ 5091300 w 5091300"/>
              <a:gd name="connsiteY2" fmla="*/ 6851632 h 6851632"/>
              <a:gd name="connsiteX3" fmla="*/ 4476116 w 5091300"/>
              <a:gd name="connsiteY3" fmla="*/ 6851632 h 6851632"/>
              <a:gd name="connsiteX4" fmla="*/ 0 w 5091300"/>
              <a:gd name="connsiteY4" fmla="*/ 2375516 h 685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300" h="6851632">
                <a:moveTo>
                  <a:pt x="2375514" y="0"/>
                </a:moveTo>
                <a:lnTo>
                  <a:pt x="5091300" y="0"/>
                </a:lnTo>
                <a:lnTo>
                  <a:pt x="5091300" y="6851632"/>
                </a:lnTo>
                <a:lnTo>
                  <a:pt x="4476116" y="6851632"/>
                </a:lnTo>
                <a:lnTo>
                  <a:pt x="0" y="2375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grpSp>
        <p:nvGrpSpPr>
          <p:cNvPr id="27" name="Group 26">
            <a:extLst/>
          </p:cNvPr>
          <p:cNvGrpSpPr/>
          <p:nvPr userDrawn="1"/>
        </p:nvGrpSpPr>
        <p:grpSpPr>
          <a:xfrm>
            <a:off x="426571" y="6133625"/>
            <a:ext cx="1905000" cy="401519"/>
            <a:chOff x="2910342" y="325575"/>
            <a:chExt cx="5928968" cy="1249653"/>
          </a:xfrm>
        </p:grpSpPr>
        <p:sp>
          <p:nvSpPr>
            <p:cNvPr id="28" name="Freeform: Shape 27">
              <a:extLst/>
            </p:cNvPr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" name="Freeform: Shape 28">
              <a:extLst/>
            </p:cNvPr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" name="Freeform: Shape 30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/>
            </p:cNvPr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: Shape 34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: Shape 35">
              <a:extLst/>
            </p:cNvPr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Freeform: Shape 36">
              <a:extLst/>
            </p:cNvPr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/>
            </p:cNvPr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/>
            </p:cNvPr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1" name="Freeform: Shape 60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2" name="Freeform: Shape 61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3" name="Freeform: Shape 62">
              <a:extLst/>
            </p:cNvPr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4" name="Freeform: Shape 63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5" name="Freeform: Shape 64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6" name="Freeform: Shape 65">
              <a:extLst/>
            </p:cNvPr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7" name="Freeform: Shape 66">
              <a:extLst/>
            </p:cNvPr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8" name="Freeform: Shape 67">
              <a:extLst/>
            </p:cNvPr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39" name="Graphic 38">
            <a:extLst>
              <a:ext uri="{FF2B5EF4-FFF2-40B4-BE49-F238E27FC236}">
                <a16:creationId xmlns:a16="http://schemas.microsoft.com/office/drawing/2014/main" id="{A3532B68-E55F-4BD0-A158-E8EF4BE55C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73" y="303494"/>
            <a:ext cx="1307829" cy="582935"/>
          </a:xfrm>
          <a:prstGeom prst="rect">
            <a:avLst/>
          </a:prstGeom>
        </p:spPr>
      </p:pic>
      <p:sp>
        <p:nvSpPr>
          <p:cNvPr id="40" name="Round Diagonal Corner Rectangle 4">
            <a:extLst>
              <a:ext uri="{FF2B5EF4-FFF2-40B4-BE49-F238E27FC236}">
                <a16:creationId xmlns:a16="http://schemas.microsoft.com/office/drawing/2014/main" id="{D3A1E4EA-0077-42A5-956F-3A4718FA49A8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83441184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2091BDE-8D32-45BA-8B05-DD4216B1638A}"/>
              </a:ext>
            </a:extLst>
          </p:cNvPr>
          <p:cNvGrpSpPr/>
          <p:nvPr userDrawn="1"/>
        </p:nvGrpSpPr>
        <p:grpSpPr bwMode="black">
          <a:xfrm>
            <a:off x="2105025" y="2909034"/>
            <a:ext cx="4933950" cy="1039932"/>
            <a:chOff x="2910342" y="325575"/>
            <a:chExt cx="5928968" cy="124965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57378A6-C5A9-4A2C-B31B-EA15D5A0FE13}"/>
                </a:ext>
              </a:extLst>
            </p:cNvPr>
            <p:cNvSpPr/>
            <p:nvPr/>
          </p:nvSpPr>
          <p:spPr bwMode="black"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E02F4F1-BC64-4B71-9E4E-AFA3BA5D9284}"/>
                </a:ext>
              </a:extLst>
            </p:cNvPr>
            <p:cNvSpPr/>
            <p:nvPr/>
          </p:nvSpPr>
          <p:spPr bwMode="black"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17A2B2C-D6F2-4479-9425-86B568230B87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011773E-597C-481D-B648-114EC7522986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28185BD-C34B-4E50-90A0-42A4AABFD6F8}"/>
                </a:ext>
              </a:extLst>
            </p:cNvPr>
            <p:cNvSpPr/>
            <p:nvPr/>
          </p:nvSpPr>
          <p:spPr bwMode="black"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469029C-5A60-4376-BC7D-F118160FFE0E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08901CA-EBBA-48C9-A455-39FED58F1C74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3D44C5A-5300-472D-9CB9-D76132F9DEE9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A8FA55-DAA9-461E-9FED-A9A1B659EA7A}"/>
                </a:ext>
              </a:extLst>
            </p:cNvPr>
            <p:cNvSpPr/>
            <p:nvPr/>
          </p:nvSpPr>
          <p:spPr bwMode="black"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4610353-9575-4653-839D-B8325BE73337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21885C5-7DDB-4A16-922D-087FA03AE3A9}"/>
                </a:ext>
              </a:extLst>
            </p:cNvPr>
            <p:cNvSpPr/>
            <p:nvPr/>
          </p:nvSpPr>
          <p:spPr bwMode="black"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B5B5E7-4134-45F5-B9B2-F95F687266C2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831FF1B-C914-46E6-BBAB-45FCEF2DDEC6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4338027-A927-4C3D-AF95-4646D3404216}"/>
                </a:ext>
              </a:extLst>
            </p:cNvPr>
            <p:cNvSpPr/>
            <p:nvPr/>
          </p:nvSpPr>
          <p:spPr bwMode="black"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04EA4F8-DD37-473D-9F06-72E6DF74F66B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6486B9F-0ACD-42EC-8AD3-D7C9EE2BF62A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96A062-93F0-4915-9B7C-6CB09526FC4C}"/>
                </a:ext>
              </a:extLst>
            </p:cNvPr>
            <p:cNvSpPr/>
            <p:nvPr/>
          </p:nvSpPr>
          <p:spPr bwMode="black"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F5C7FBC-AB52-40CB-921A-5ACB3377FDD1}"/>
                </a:ext>
              </a:extLst>
            </p:cNvPr>
            <p:cNvSpPr/>
            <p:nvPr/>
          </p:nvSpPr>
          <p:spPr bwMode="black"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81DC520-5E27-419C-8EC0-F520CA9211F2}"/>
                </a:ext>
              </a:extLst>
            </p:cNvPr>
            <p:cNvSpPr/>
            <p:nvPr/>
          </p:nvSpPr>
          <p:spPr bwMode="black"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9750893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28516" y="1411200"/>
            <a:ext cx="2577149" cy="460586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30296C7D-4998-43C3-A68E-A9F4AFC7DB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84313" y="1411200"/>
            <a:ext cx="2592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D11B3BD-BF31-4BBD-BF46-6431C9CDC5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0" y="1411200"/>
            <a:ext cx="2592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8C172-F8CF-46F7-804C-835BAF38DD6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tabLst>
                <a:tab pos="989013" algn="l"/>
              </a:tabLst>
            </a:pPr>
            <a:r>
              <a:rPr lang="fr-FR" dirty="0"/>
              <a:t>| [Insert document title] | [Insert date]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B4CB7E3-3CBF-4FC0-B591-EFD19DEE9303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21" name="Guidance note">
              <a:extLst>
                <a:ext uri="{FF2B5EF4-FFF2-40B4-BE49-F238E27FC236}">
                  <a16:creationId xmlns:a16="http://schemas.microsoft.com/office/drawing/2014/main" id="{35EF926C-1DDE-46E4-BD27-7719DB8BB06E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9069B99-5D1F-4756-A4F4-167DDC6068DA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3" name="Picture 3">
                <a:extLst>
                  <a:ext uri="{FF2B5EF4-FFF2-40B4-BE49-F238E27FC236}">
                    <a16:creationId xmlns:a16="http://schemas.microsoft.com/office/drawing/2014/main" id="{90E25129-C1EA-45CE-B1F6-5EC7F7DD81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0">
                <a:extLst>
                  <a:ext uri="{FF2B5EF4-FFF2-40B4-BE49-F238E27FC236}">
                    <a16:creationId xmlns:a16="http://schemas.microsoft.com/office/drawing/2014/main" id="{EA946D07-5A29-4C97-AC0C-943F2A00EB24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" name="Round Diagonal Corner Rectangle 4">
            <a:extLst>
              <a:ext uri="{FF2B5EF4-FFF2-40B4-BE49-F238E27FC236}">
                <a16:creationId xmlns:a16="http://schemas.microsoft.com/office/drawing/2014/main" id="{7EE67CE3-FDDB-4176-BB90-0273EDA20B17}"/>
              </a:ext>
            </a:extLst>
          </p:cNvPr>
          <p:cNvSpPr/>
          <p:nvPr userDrawn="1"/>
        </p:nvSpPr>
        <p:spPr>
          <a:xfrm>
            <a:off x="9206425" y="2140326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78559715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65F1B84-9A40-42D8-B3EE-41F4BD7CFE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1411288"/>
            <a:ext cx="5435599" cy="188477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8480D57-B2D8-4496-806A-1824358683A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tabLst>
                <a:tab pos="989013" algn="l"/>
              </a:tabLst>
            </a:pPr>
            <a:r>
              <a:rPr lang="fr-FR" dirty="0"/>
              <a:t>| [Insert document title] | [Insert date]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BA43E0-9E3A-46EC-91D4-D70A0E6EB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697EB0-B117-49FF-A917-A125A4BD1ADE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13" name="Guidance note">
              <a:extLst>
                <a:ext uri="{FF2B5EF4-FFF2-40B4-BE49-F238E27FC236}">
                  <a16:creationId xmlns:a16="http://schemas.microsoft.com/office/drawing/2014/main" id="{65D2E8E2-B939-47BE-ABAD-FE4F177614F2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4C7CE35-7986-402F-8390-31B932649199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5" name="Picture 3">
                <a:extLst>
                  <a:ext uri="{FF2B5EF4-FFF2-40B4-BE49-F238E27FC236}">
                    <a16:creationId xmlns:a16="http://schemas.microsoft.com/office/drawing/2014/main" id="{22217A6C-310C-4BB8-A473-2B80591878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ounded Rectangle 20">
                <a:extLst>
                  <a:ext uri="{FF2B5EF4-FFF2-40B4-BE49-F238E27FC236}">
                    <a16:creationId xmlns:a16="http://schemas.microsoft.com/office/drawing/2014/main" id="{41C254A7-0433-4311-BD85-C0B8DE54934A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74085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20A5-9B9A-4B03-84D6-6834D49C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5">
            <a:extLst>
              <a:ext uri="{FF2B5EF4-FFF2-40B4-BE49-F238E27FC236}">
                <a16:creationId xmlns:a16="http://schemas.microsoft.com/office/drawing/2014/main" id="{BB756EA4-8862-4B57-AC57-F64C8CF382CB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32000" y="1411200"/>
            <a:ext cx="82800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600AF-67DA-4103-ADCF-D04CEE1258D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tabLst>
                <a:tab pos="989013" algn="l"/>
              </a:tabLst>
            </a:pPr>
            <a:r>
              <a:rPr lang="fr-FR" dirty="0"/>
              <a:t>| [Insert document title] | [Insert date]</a:t>
            </a:r>
          </a:p>
        </p:txBody>
      </p:sp>
      <p:sp>
        <p:nvSpPr>
          <p:cNvPr id="11" name="Guidance note">
            <a:extLst>
              <a:ext uri="{FF2B5EF4-FFF2-40B4-BE49-F238E27FC236}">
                <a16:creationId xmlns:a16="http://schemas.microsoft.com/office/drawing/2014/main" id="{E500F763-0BC0-4580-A71D-6F0F9287C7D7}"/>
              </a:ext>
            </a:extLst>
          </p:cNvPr>
          <p:cNvSpPr/>
          <p:nvPr userDrawn="1"/>
        </p:nvSpPr>
        <p:spPr>
          <a:xfrm>
            <a:off x="9206425" y="48036"/>
            <a:ext cx="2029736" cy="99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 anchor="t" anchorCtr="0">
            <a:spAutoFit/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  <a:endParaRPr kumimoji="0" lang="en-GB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92424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113" y="2571750"/>
            <a:ext cx="3923922" cy="553998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Date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CE6A32C-CD06-49C3-AFB5-EFD7B362214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5156532" y="0"/>
            <a:ext cx="3987469" cy="3327400"/>
          </a:xfrm>
          <a:custGeom>
            <a:avLst/>
            <a:gdLst>
              <a:gd name="connsiteX0" fmla="*/ 0 w 3987469"/>
              <a:gd name="connsiteY0" fmla="*/ 0 h 3327400"/>
              <a:gd name="connsiteX1" fmla="*/ 3987469 w 3987469"/>
              <a:gd name="connsiteY1" fmla="*/ 0 h 3327400"/>
              <a:gd name="connsiteX2" fmla="*/ 3987469 w 3987469"/>
              <a:gd name="connsiteY2" fmla="*/ 2667331 h 3327400"/>
              <a:gd name="connsiteX3" fmla="*/ 3327400 w 398746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469" h="3327400">
                <a:moveTo>
                  <a:pt x="0" y="0"/>
                </a:moveTo>
                <a:lnTo>
                  <a:pt x="3987469" y="0"/>
                </a:lnTo>
                <a:lnTo>
                  <a:pt x="3987469" y="2667331"/>
                </a:lnTo>
                <a:lnTo>
                  <a:pt x="3327400" y="3327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6BE9F3D-7630-4ED0-8A55-EF85C1A0D8F4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3003654" y="3530261"/>
            <a:ext cx="6140346" cy="3327739"/>
          </a:xfrm>
          <a:custGeom>
            <a:avLst/>
            <a:gdLst>
              <a:gd name="connsiteX0" fmla="*/ 3327739 w 6140346"/>
              <a:gd name="connsiteY0" fmla="*/ 0 h 3327739"/>
              <a:gd name="connsiteX1" fmla="*/ 6140346 w 6140346"/>
              <a:gd name="connsiteY1" fmla="*/ 2812607 h 3327739"/>
              <a:gd name="connsiteX2" fmla="*/ 6140346 w 6140346"/>
              <a:gd name="connsiteY2" fmla="*/ 3327739 h 3327739"/>
              <a:gd name="connsiteX3" fmla="*/ 0 w 6140346"/>
              <a:gd name="connsiteY3" fmla="*/ 3327739 h 332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346" h="3327739">
                <a:moveTo>
                  <a:pt x="3327739" y="0"/>
                </a:moveTo>
                <a:lnTo>
                  <a:pt x="6140346" y="2812607"/>
                </a:lnTo>
                <a:lnTo>
                  <a:pt x="6140346" y="3327739"/>
                </a:lnTo>
                <a:lnTo>
                  <a:pt x="0" y="3327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49160C1-B1F7-49FF-8654-DF16DE47AF0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6438695" y="2452280"/>
            <a:ext cx="1947600" cy="19476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A5F86E-6E6F-45E1-A5F2-EB1037420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14" y="1417313"/>
            <a:ext cx="3952500" cy="369332"/>
          </a:xfr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35" name="Group 34">
            <a:extLst/>
          </p:cNvPr>
          <p:cNvGrpSpPr/>
          <p:nvPr userDrawn="1"/>
        </p:nvGrpSpPr>
        <p:grpSpPr>
          <a:xfrm>
            <a:off x="426571" y="6133625"/>
            <a:ext cx="1905000" cy="401519"/>
            <a:chOff x="2910342" y="325575"/>
            <a:chExt cx="5928968" cy="1249653"/>
          </a:xfrm>
        </p:grpSpPr>
        <p:sp>
          <p:nvSpPr>
            <p:cNvPr id="36" name="Freeform: Shape 35">
              <a:extLst/>
            </p:cNvPr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" name="Freeform: Shape 37">
              <a:extLst/>
            </p:cNvPr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" name="Freeform: Shape 38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: Shape 41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Freeform: Shape 42">
              <a:extLst/>
            </p:cNvPr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4" name="Freeform: Shape 43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" name="Freeform: Shape 45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7" name="Freeform: Shape 46">
              <a:extLst/>
            </p:cNvPr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8" name="Freeform: Shape 47">
              <a:extLst/>
            </p:cNvPr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9" name="Freeform: Shape 48">
              <a:extLst/>
            </p:cNvPr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0" name="Freeform: Shape 49">
              <a:extLst/>
            </p:cNvPr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1" name="Freeform: Shape 50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2" name="Freeform: Shape 51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3" name="Freeform: Shape 52">
              <a:extLst/>
            </p:cNvPr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4" name="Freeform: Shape 53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" name="Freeform: Shape 54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6" name="Freeform: Shape 55">
              <a:extLst/>
            </p:cNvPr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Freeform: Shape 56">
              <a:extLst/>
            </p:cNvPr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" name="Freeform: Shape 57">
              <a:extLst/>
            </p:cNvPr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8" name="Round Diagonal Corner Rectangle 4">
            <a:extLst>
              <a:ext uri="{FF2B5EF4-FFF2-40B4-BE49-F238E27FC236}">
                <a16:creationId xmlns:a16="http://schemas.microsoft.com/office/drawing/2014/main" id="{1586E4B4-C3F2-47FA-A1C5-5090AA07DFEA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64019964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113" y="2571750"/>
            <a:ext cx="3923922" cy="553998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Date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CE6A32C-CD06-49C3-AFB5-EFD7B362214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5156532" y="0"/>
            <a:ext cx="3987469" cy="3327400"/>
          </a:xfrm>
          <a:custGeom>
            <a:avLst/>
            <a:gdLst>
              <a:gd name="connsiteX0" fmla="*/ 0 w 3987469"/>
              <a:gd name="connsiteY0" fmla="*/ 0 h 3327400"/>
              <a:gd name="connsiteX1" fmla="*/ 3987469 w 3987469"/>
              <a:gd name="connsiteY1" fmla="*/ 0 h 3327400"/>
              <a:gd name="connsiteX2" fmla="*/ 3987469 w 3987469"/>
              <a:gd name="connsiteY2" fmla="*/ 2667331 h 3327400"/>
              <a:gd name="connsiteX3" fmla="*/ 3327400 w 398746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469" h="3327400">
                <a:moveTo>
                  <a:pt x="0" y="0"/>
                </a:moveTo>
                <a:lnTo>
                  <a:pt x="3987469" y="0"/>
                </a:lnTo>
                <a:lnTo>
                  <a:pt x="3987469" y="2667331"/>
                </a:lnTo>
                <a:lnTo>
                  <a:pt x="3327400" y="3327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6BE9F3D-7630-4ED0-8A55-EF85C1A0D8F4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3003654" y="3530261"/>
            <a:ext cx="6140346" cy="3327739"/>
          </a:xfrm>
          <a:custGeom>
            <a:avLst/>
            <a:gdLst>
              <a:gd name="connsiteX0" fmla="*/ 3327739 w 6140346"/>
              <a:gd name="connsiteY0" fmla="*/ 0 h 3327739"/>
              <a:gd name="connsiteX1" fmla="*/ 6140346 w 6140346"/>
              <a:gd name="connsiteY1" fmla="*/ 2812607 h 3327739"/>
              <a:gd name="connsiteX2" fmla="*/ 6140346 w 6140346"/>
              <a:gd name="connsiteY2" fmla="*/ 3327739 h 3327739"/>
              <a:gd name="connsiteX3" fmla="*/ 0 w 6140346"/>
              <a:gd name="connsiteY3" fmla="*/ 3327739 h 332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346" h="3327739">
                <a:moveTo>
                  <a:pt x="3327739" y="0"/>
                </a:moveTo>
                <a:lnTo>
                  <a:pt x="6140346" y="2812607"/>
                </a:lnTo>
                <a:lnTo>
                  <a:pt x="6140346" y="3327739"/>
                </a:lnTo>
                <a:lnTo>
                  <a:pt x="0" y="3327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49160C1-B1F7-49FF-8654-DF16DE47AF0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6438695" y="2452280"/>
            <a:ext cx="1947600" cy="19476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1D9830BC-D2EF-4C82-9C84-9290ADDEF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14" y="1417313"/>
            <a:ext cx="3952500" cy="369332"/>
          </a:xfr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38" name="Group 37">
            <a:extLst/>
          </p:cNvPr>
          <p:cNvGrpSpPr/>
          <p:nvPr userDrawn="1"/>
        </p:nvGrpSpPr>
        <p:grpSpPr>
          <a:xfrm>
            <a:off x="426571" y="6133625"/>
            <a:ext cx="1905000" cy="401519"/>
            <a:chOff x="2910342" y="325575"/>
            <a:chExt cx="5928968" cy="1249653"/>
          </a:xfrm>
        </p:grpSpPr>
        <p:sp>
          <p:nvSpPr>
            <p:cNvPr id="39" name="Freeform: Shape 38">
              <a:extLst/>
            </p:cNvPr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: Shape 41">
              <a:extLst/>
            </p:cNvPr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Freeform: Shape 42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4" name="Freeform: Shape 43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Freeform: Shape 44">
              <a:extLst/>
            </p:cNvPr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" name="Freeform: Shape 45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7" name="Freeform: Shape 46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9" name="Freeform: Shape 48">
              <a:extLst/>
            </p:cNvPr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0" name="Freeform: Shape 49">
              <a:extLst/>
            </p:cNvPr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1" name="Freeform: Shape 50">
              <a:extLst/>
            </p:cNvPr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2" name="Freeform: Shape 51">
              <a:extLst/>
            </p:cNvPr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3" name="Freeform: Shape 52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4" name="Freeform: Shape 53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" name="Freeform: Shape 54">
              <a:extLst/>
            </p:cNvPr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6" name="Freeform: Shape 55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Freeform: Shape 56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" name="Freeform: Shape 57">
              <a:extLst/>
            </p:cNvPr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/>
            </p:cNvPr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/>
            </p:cNvPr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30" name="Graphic 29">
            <a:extLst>
              <a:ext uri="{FF2B5EF4-FFF2-40B4-BE49-F238E27FC236}">
                <a16:creationId xmlns:a16="http://schemas.microsoft.com/office/drawing/2014/main" id="{8FC637FA-B805-44DF-B633-71443FECF1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74" y="303494"/>
            <a:ext cx="1969293" cy="582935"/>
          </a:xfrm>
          <a:prstGeom prst="rect">
            <a:avLst/>
          </a:prstGeom>
        </p:spPr>
      </p:pic>
      <p:sp>
        <p:nvSpPr>
          <p:cNvPr id="29" name="Round Diagonal Corner Rectangle 4">
            <a:extLst>
              <a:ext uri="{FF2B5EF4-FFF2-40B4-BE49-F238E27FC236}">
                <a16:creationId xmlns:a16="http://schemas.microsoft.com/office/drawing/2014/main" id="{CEC8B8EF-BA1E-473C-9371-5D822E3B1243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75973036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113" y="2571750"/>
            <a:ext cx="3923922" cy="553998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Date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CE6A32C-CD06-49C3-AFB5-EFD7B362214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5156532" y="0"/>
            <a:ext cx="3987469" cy="3327400"/>
          </a:xfrm>
          <a:custGeom>
            <a:avLst/>
            <a:gdLst>
              <a:gd name="connsiteX0" fmla="*/ 0 w 3987469"/>
              <a:gd name="connsiteY0" fmla="*/ 0 h 3327400"/>
              <a:gd name="connsiteX1" fmla="*/ 3987469 w 3987469"/>
              <a:gd name="connsiteY1" fmla="*/ 0 h 3327400"/>
              <a:gd name="connsiteX2" fmla="*/ 3987469 w 3987469"/>
              <a:gd name="connsiteY2" fmla="*/ 2667331 h 3327400"/>
              <a:gd name="connsiteX3" fmla="*/ 3327400 w 398746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469" h="3327400">
                <a:moveTo>
                  <a:pt x="0" y="0"/>
                </a:moveTo>
                <a:lnTo>
                  <a:pt x="3987469" y="0"/>
                </a:lnTo>
                <a:lnTo>
                  <a:pt x="3987469" y="2667331"/>
                </a:lnTo>
                <a:lnTo>
                  <a:pt x="3327400" y="3327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6BE9F3D-7630-4ED0-8A55-EF85C1A0D8F4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3003654" y="3530261"/>
            <a:ext cx="6140346" cy="3327739"/>
          </a:xfrm>
          <a:custGeom>
            <a:avLst/>
            <a:gdLst>
              <a:gd name="connsiteX0" fmla="*/ 3327739 w 6140346"/>
              <a:gd name="connsiteY0" fmla="*/ 0 h 3327739"/>
              <a:gd name="connsiteX1" fmla="*/ 6140346 w 6140346"/>
              <a:gd name="connsiteY1" fmla="*/ 2812607 h 3327739"/>
              <a:gd name="connsiteX2" fmla="*/ 6140346 w 6140346"/>
              <a:gd name="connsiteY2" fmla="*/ 3327739 h 3327739"/>
              <a:gd name="connsiteX3" fmla="*/ 0 w 6140346"/>
              <a:gd name="connsiteY3" fmla="*/ 3327739 h 332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346" h="3327739">
                <a:moveTo>
                  <a:pt x="3327739" y="0"/>
                </a:moveTo>
                <a:lnTo>
                  <a:pt x="6140346" y="2812607"/>
                </a:lnTo>
                <a:lnTo>
                  <a:pt x="6140346" y="3327739"/>
                </a:lnTo>
                <a:lnTo>
                  <a:pt x="0" y="3327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49160C1-B1F7-49FF-8654-DF16DE47AF0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6438695" y="2452280"/>
            <a:ext cx="1947600" cy="19476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549568EC-7896-49C6-B633-53DD6583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14" y="1417313"/>
            <a:ext cx="3952500" cy="369332"/>
          </a:xfr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36" name="Group 35">
            <a:extLst/>
          </p:cNvPr>
          <p:cNvGrpSpPr/>
          <p:nvPr userDrawn="1"/>
        </p:nvGrpSpPr>
        <p:grpSpPr>
          <a:xfrm>
            <a:off x="426571" y="6133625"/>
            <a:ext cx="1905000" cy="401519"/>
            <a:chOff x="2910342" y="325575"/>
            <a:chExt cx="5928968" cy="1249653"/>
          </a:xfrm>
        </p:grpSpPr>
        <p:sp>
          <p:nvSpPr>
            <p:cNvPr id="38" name="Freeform: Shape 37">
              <a:extLst/>
            </p:cNvPr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" name="Freeform: Shape 38">
              <a:extLst/>
            </p:cNvPr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: Shape 41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4" name="Freeform: Shape 43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Freeform: Shape 44">
              <a:extLst/>
            </p:cNvPr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" name="Freeform: Shape 45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8" name="Freeform: Shape 47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9" name="Freeform: Shape 48">
              <a:extLst/>
            </p:cNvPr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0" name="Freeform: Shape 49">
              <a:extLst/>
            </p:cNvPr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1" name="Freeform: Shape 50">
              <a:extLst/>
            </p:cNvPr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2" name="Freeform: Shape 51">
              <a:extLst/>
            </p:cNvPr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3" name="Freeform: Shape 52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4" name="Freeform: Shape 53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" name="Freeform: Shape 54">
              <a:extLst/>
            </p:cNvPr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6" name="Freeform: Shape 55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Freeform: Shape 56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" name="Freeform: Shape 57">
              <a:extLst/>
            </p:cNvPr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/>
            </p:cNvPr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/>
            </p:cNvPr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62" name="Graphic 61">
            <a:extLst>
              <a:ext uri="{FF2B5EF4-FFF2-40B4-BE49-F238E27FC236}">
                <a16:creationId xmlns:a16="http://schemas.microsoft.com/office/drawing/2014/main" id="{C72F7E97-1443-4A2B-A03E-9D78C5DD4B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74" y="303494"/>
            <a:ext cx="1969293" cy="582935"/>
          </a:xfrm>
          <a:prstGeom prst="rect">
            <a:avLst/>
          </a:prstGeom>
        </p:spPr>
      </p:pic>
      <p:sp>
        <p:nvSpPr>
          <p:cNvPr id="29" name="Round Diagonal Corner Rectangle 4">
            <a:extLst>
              <a:ext uri="{FF2B5EF4-FFF2-40B4-BE49-F238E27FC236}">
                <a16:creationId xmlns:a16="http://schemas.microsoft.com/office/drawing/2014/main" id="{87F5CE5A-52B7-48EE-90F8-13ED9583F3B7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263671795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Gas System Opera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113" y="2571750"/>
            <a:ext cx="3923922" cy="553998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Date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CE6A32C-CD06-49C3-AFB5-EFD7B362214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5156532" y="0"/>
            <a:ext cx="3987469" cy="3327400"/>
          </a:xfrm>
          <a:custGeom>
            <a:avLst/>
            <a:gdLst>
              <a:gd name="connsiteX0" fmla="*/ 0 w 3987469"/>
              <a:gd name="connsiteY0" fmla="*/ 0 h 3327400"/>
              <a:gd name="connsiteX1" fmla="*/ 3987469 w 3987469"/>
              <a:gd name="connsiteY1" fmla="*/ 0 h 3327400"/>
              <a:gd name="connsiteX2" fmla="*/ 3987469 w 3987469"/>
              <a:gd name="connsiteY2" fmla="*/ 2667331 h 3327400"/>
              <a:gd name="connsiteX3" fmla="*/ 3327400 w 398746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469" h="3327400">
                <a:moveTo>
                  <a:pt x="0" y="0"/>
                </a:moveTo>
                <a:lnTo>
                  <a:pt x="3987469" y="0"/>
                </a:lnTo>
                <a:lnTo>
                  <a:pt x="3987469" y="2667331"/>
                </a:lnTo>
                <a:lnTo>
                  <a:pt x="3327400" y="3327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6BE9F3D-7630-4ED0-8A55-EF85C1A0D8F4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3003654" y="3530261"/>
            <a:ext cx="6140346" cy="3327739"/>
          </a:xfrm>
          <a:custGeom>
            <a:avLst/>
            <a:gdLst>
              <a:gd name="connsiteX0" fmla="*/ 3327739 w 6140346"/>
              <a:gd name="connsiteY0" fmla="*/ 0 h 3327739"/>
              <a:gd name="connsiteX1" fmla="*/ 6140346 w 6140346"/>
              <a:gd name="connsiteY1" fmla="*/ 2812607 h 3327739"/>
              <a:gd name="connsiteX2" fmla="*/ 6140346 w 6140346"/>
              <a:gd name="connsiteY2" fmla="*/ 3327739 h 3327739"/>
              <a:gd name="connsiteX3" fmla="*/ 0 w 6140346"/>
              <a:gd name="connsiteY3" fmla="*/ 3327739 h 332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346" h="3327739">
                <a:moveTo>
                  <a:pt x="3327739" y="0"/>
                </a:moveTo>
                <a:lnTo>
                  <a:pt x="6140346" y="2812607"/>
                </a:lnTo>
                <a:lnTo>
                  <a:pt x="6140346" y="3327739"/>
                </a:lnTo>
                <a:lnTo>
                  <a:pt x="0" y="3327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49160C1-B1F7-49FF-8654-DF16DE47AF0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6438695" y="2452280"/>
            <a:ext cx="1947600" cy="19476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1D9830BC-D2EF-4C82-9C84-9290ADDEF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14" y="1417313"/>
            <a:ext cx="3952500" cy="369332"/>
          </a:xfr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38" name="Group 37">
            <a:extLst/>
          </p:cNvPr>
          <p:cNvGrpSpPr/>
          <p:nvPr userDrawn="1"/>
        </p:nvGrpSpPr>
        <p:grpSpPr>
          <a:xfrm>
            <a:off x="426571" y="6133625"/>
            <a:ext cx="1905000" cy="401519"/>
            <a:chOff x="2910342" y="325575"/>
            <a:chExt cx="5928968" cy="1249653"/>
          </a:xfrm>
        </p:grpSpPr>
        <p:sp>
          <p:nvSpPr>
            <p:cNvPr id="39" name="Freeform: Shape 38">
              <a:extLst/>
            </p:cNvPr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: Shape 41">
              <a:extLst/>
            </p:cNvPr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Freeform: Shape 42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4" name="Freeform: Shape 43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Freeform: Shape 44">
              <a:extLst/>
            </p:cNvPr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" name="Freeform: Shape 45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7" name="Freeform: Shape 46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9" name="Freeform: Shape 48">
              <a:extLst/>
            </p:cNvPr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0" name="Freeform: Shape 49">
              <a:extLst/>
            </p:cNvPr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1" name="Freeform: Shape 50">
              <a:extLst/>
            </p:cNvPr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2" name="Freeform: Shape 51">
              <a:extLst/>
            </p:cNvPr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3" name="Freeform: Shape 52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4" name="Freeform: Shape 53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" name="Freeform: Shape 54">
              <a:extLst/>
            </p:cNvPr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6" name="Freeform: Shape 55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Freeform: Shape 56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" name="Freeform: Shape 57">
              <a:extLst/>
            </p:cNvPr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/>
            </p:cNvPr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/>
            </p:cNvPr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9" name="Round Diagonal Corner Rectangle 4">
            <a:extLst>
              <a:ext uri="{FF2B5EF4-FFF2-40B4-BE49-F238E27FC236}">
                <a16:creationId xmlns:a16="http://schemas.microsoft.com/office/drawing/2014/main" id="{CEC8B8EF-BA1E-473C-9371-5D822E3B1243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78" y="357188"/>
            <a:ext cx="1763750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4211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Capital Delive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113" y="2571750"/>
            <a:ext cx="3923922" cy="553998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Date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CE6A32C-CD06-49C3-AFB5-EFD7B362214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5156532" y="0"/>
            <a:ext cx="3987469" cy="3327400"/>
          </a:xfrm>
          <a:custGeom>
            <a:avLst/>
            <a:gdLst>
              <a:gd name="connsiteX0" fmla="*/ 0 w 3987469"/>
              <a:gd name="connsiteY0" fmla="*/ 0 h 3327400"/>
              <a:gd name="connsiteX1" fmla="*/ 3987469 w 3987469"/>
              <a:gd name="connsiteY1" fmla="*/ 0 h 3327400"/>
              <a:gd name="connsiteX2" fmla="*/ 3987469 w 3987469"/>
              <a:gd name="connsiteY2" fmla="*/ 2667331 h 3327400"/>
              <a:gd name="connsiteX3" fmla="*/ 3327400 w 398746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469" h="3327400">
                <a:moveTo>
                  <a:pt x="0" y="0"/>
                </a:moveTo>
                <a:lnTo>
                  <a:pt x="3987469" y="0"/>
                </a:lnTo>
                <a:lnTo>
                  <a:pt x="3987469" y="2667331"/>
                </a:lnTo>
                <a:lnTo>
                  <a:pt x="3327400" y="3327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6BE9F3D-7630-4ED0-8A55-EF85C1A0D8F4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3003654" y="3530261"/>
            <a:ext cx="6140346" cy="3327739"/>
          </a:xfrm>
          <a:custGeom>
            <a:avLst/>
            <a:gdLst>
              <a:gd name="connsiteX0" fmla="*/ 3327739 w 6140346"/>
              <a:gd name="connsiteY0" fmla="*/ 0 h 3327739"/>
              <a:gd name="connsiteX1" fmla="*/ 6140346 w 6140346"/>
              <a:gd name="connsiteY1" fmla="*/ 2812607 h 3327739"/>
              <a:gd name="connsiteX2" fmla="*/ 6140346 w 6140346"/>
              <a:gd name="connsiteY2" fmla="*/ 3327739 h 3327739"/>
              <a:gd name="connsiteX3" fmla="*/ 0 w 6140346"/>
              <a:gd name="connsiteY3" fmla="*/ 3327739 h 332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346" h="3327739">
                <a:moveTo>
                  <a:pt x="3327739" y="0"/>
                </a:moveTo>
                <a:lnTo>
                  <a:pt x="6140346" y="2812607"/>
                </a:lnTo>
                <a:lnTo>
                  <a:pt x="6140346" y="3327739"/>
                </a:lnTo>
                <a:lnTo>
                  <a:pt x="0" y="3327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49160C1-B1F7-49FF-8654-DF16DE47AF0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6438695" y="2452280"/>
            <a:ext cx="1947600" cy="19476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CA4E558A-A36F-41DB-9D1C-8A9CE926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14" y="1417313"/>
            <a:ext cx="3952500" cy="369332"/>
          </a:xfr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38" name="Group 37">
            <a:extLst/>
          </p:cNvPr>
          <p:cNvGrpSpPr/>
          <p:nvPr userDrawn="1"/>
        </p:nvGrpSpPr>
        <p:grpSpPr>
          <a:xfrm>
            <a:off x="426571" y="6133625"/>
            <a:ext cx="1905000" cy="401519"/>
            <a:chOff x="2910342" y="325575"/>
            <a:chExt cx="5928968" cy="1249653"/>
          </a:xfrm>
        </p:grpSpPr>
        <p:sp>
          <p:nvSpPr>
            <p:cNvPr id="39" name="Freeform: Shape 38">
              <a:extLst/>
            </p:cNvPr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: Shape 41">
              <a:extLst/>
            </p:cNvPr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Freeform: Shape 42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4" name="Freeform: Shape 43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Freeform: Shape 44">
              <a:extLst/>
            </p:cNvPr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" name="Freeform: Shape 45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7" name="Freeform: Shape 46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9" name="Freeform: Shape 48">
              <a:extLst/>
            </p:cNvPr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0" name="Freeform: Shape 49">
              <a:extLst/>
            </p:cNvPr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1" name="Freeform: Shape 50">
              <a:extLst/>
            </p:cNvPr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2" name="Freeform: Shape 51">
              <a:extLst/>
            </p:cNvPr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3" name="Freeform: Shape 52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4" name="Freeform: Shape 53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" name="Freeform: Shape 54">
              <a:extLst/>
            </p:cNvPr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6" name="Freeform: Shape 55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Freeform: Shape 56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" name="Freeform: Shape 57">
              <a:extLst/>
            </p:cNvPr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/>
            </p:cNvPr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/>
            </p:cNvPr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059473A8-6883-41A4-A23D-DD1B1D5F50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73" y="303494"/>
            <a:ext cx="1307829" cy="582935"/>
          </a:xfrm>
          <a:prstGeom prst="rect">
            <a:avLst/>
          </a:prstGeom>
        </p:spPr>
      </p:pic>
      <p:sp>
        <p:nvSpPr>
          <p:cNvPr id="30" name="Round Diagonal Corner Rectangle 4">
            <a:extLst>
              <a:ext uri="{FF2B5EF4-FFF2-40B4-BE49-F238E27FC236}">
                <a16:creationId xmlns:a16="http://schemas.microsoft.com/office/drawing/2014/main" id="{57E0544E-0101-471C-ACC7-BD597E5BCFAE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332483056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361387"/>
            <a:ext cx="828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1" y="1412481"/>
            <a:ext cx="82804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172638" y="6352053"/>
            <a:ext cx="534283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1100" smtClean="0">
                <a:solidFill>
                  <a:schemeClr val="accent1"/>
                </a:solidFill>
              </a:rPr>
              <a:pPr/>
              <a:t>‹#›</a:t>
            </a:fld>
            <a:endParaRPr lang="en-GB" sz="1100" dirty="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12DA87-6564-4220-A5E6-DF04389D5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3858" y="6352053"/>
            <a:ext cx="654760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lang="en-GB" sz="1100" b="0" dirty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tabLst>
                <a:tab pos="989013" algn="l"/>
              </a:tabLst>
            </a:pPr>
            <a:r>
              <a:rPr lang="fr-FR" dirty="0"/>
              <a:t>| [Insert document title] | [Insert date]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595E345-7284-4667-AC5E-016E8BC22574}"/>
              </a:ext>
            </a:extLst>
          </p:cNvPr>
          <p:cNvSpPr txBox="1">
            <a:spLocks/>
          </p:cNvSpPr>
          <p:nvPr userDrawn="1"/>
        </p:nvSpPr>
        <p:spPr>
          <a:xfrm>
            <a:off x="431800" y="6352053"/>
            <a:ext cx="912058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tabLst>
                <a:tab pos="989013" algn="l"/>
              </a:tabLst>
            </a:pPr>
            <a:r>
              <a:rPr lang="fr-FR" sz="1100" b="1" dirty="0"/>
              <a:t>National Grid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13" r:id="rId2"/>
    <p:sldLayoutId id="2147483786" r:id="rId3"/>
    <p:sldLayoutId id="2147483814" r:id="rId4"/>
    <p:sldLayoutId id="2147483815" r:id="rId5"/>
    <p:sldLayoutId id="2147483821" r:id="rId6"/>
    <p:sldLayoutId id="2147483820" r:id="rId7"/>
    <p:sldLayoutId id="2147483825" r:id="rId8"/>
    <p:sldLayoutId id="2147483819" r:id="rId9"/>
    <p:sldLayoutId id="2147483816" r:id="rId10"/>
    <p:sldLayoutId id="2147483824" r:id="rId11"/>
    <p:sldLayoutId id="2147483823" r:id="rId12"/>
    <p:sldLayoutId id="2147483826" r:id="rId13"/>
    <p:sldLayoutId id="2147483822" r:id="rId14"/>
    <p:sldLayoutId id="2147483817" r:id="rId15"/>
  </p:sldLayoutIdLst>
  <p:transition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342866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685732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028598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371464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8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600">
          <a:solidFill>
            <a:schemeClr val="tx1"/>
          </a:solidFill>
          <a:latin typeface="+mn-lt"/>
          <a:ea typeface="+mn-ea"/>
        </a:defRPr>
      </a:lvl2pPr>
      <a:lvl3pPr marL="27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54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  <a:ea typeface="+mn-ea"/>
        </a:defRPr>
      </a:lvl4pPr>
      <a:lvl5pPr marL="81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◦"/>
        <a:defRPr sz="1600">
          <a:solidFill>
            <a:schemeClr val="tx1"/>
          </a:solidFill>
          <a:latin typeface="+mn-lt"/>
          <a:ea typeface="+mn-ea"/>
        </a:defRPr>
      </a:lvl5pPr>
      <a:lvl6pPr marL="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rabicPeriod"/>
        <a:defRPr sz="1600">
          <a:solidFill>
            <a:schemeClr val="tx1"/>
          </a:solidFill>
          <a:latin typeface="+mn-lt"/>
          <a:ea typeface="+mn-ea"/>
        </a:defRPr>
      </a:lvl6pPr>
      <a:lvl7pPr marL="54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lphaLcPeriod"/>
        <a:defRPr sz="1600">
          <a:solidFill>
            <a:schemeClr val="tx1"/>
          </a:solidFill>
          <a:latin typeface="+mn-lt"/>
          <a:ea typeface="+mn-ea"/>
        </a:defRPr>
      </a:lvl7pPr>
      <a:lvl8pPr marL="81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romanLcPeriod"/>
        <a:defRPr sz="16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24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GB"/>
      </a:defPPr>
      <a:lvl1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tx1"/>
          </a:solidFill>
          <a:latin typeface="+mn-lt"/>
          <a:ea typeface="+mn-ea"/>
        </a:defRPr>
      </a:lvl2pPr>
      <a:lvl3pPr marL="18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ea typeface="+mn-ea"/>
        </a:defRPr>
      </a:lvl3pPr>
      <a:lvl4pPr marL="36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200">
          <a:solidFill>
            <a:schemeClr val="tx1"/>
          </a:solidFill>
          <a:latin typeface="+mn-lt"/>
          <a:ea typeface="+mn-ea"/>
        </a:defRPr>
      </a:lvl4pPr>
      <a:lvl5pPr marL="54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◦"/>
        <a:defRPr sz="1200">
          <a:solidFill>
            <a:schemeClr val="tx1"/>
          </a:solidFill>
          <a:latin typeface="+mn-lt"/>
          <a:ea typeface="+mn-ea"/>
        </a:defRPr>
      </a:lvl5pPr>
      <a:lvl6pPr marL="18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rabicPeriod"/>
        <a:defRPr sz="1200">
          <a:solidFill>
            <a:schemeClr val="tx1"/>
          </a:solidFill>
          <a:latin typeface="+mn-lt"/>
          <a:ea typeface="+mn-ea"/>
        </a:defRPr>
      </a:lvl6pPr>
      <a:lvl7pPr marL="36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lphaLcPeriod"/>
        <a:defRPr sz="1200">
          <a:solidFill>
            <a:schemeClr val="tx1"/>
          </a:solidFill>
          <a:latin typeface="+mn-lt"/>
          <a:ea typeface="+mn-ea"/>
        </a:defRPr>
      </a:lvl7pPr>
      <a:lvl8pPr marL="54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romanLcPeriod"/>
        <a:defRPr sz="12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accent2"/>
          </a:solidFill>
          <a:latin typeface="+mn-lt"/>
          <a:ea typeface="+mn-ea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767" userDrawn="1">
          <p15:clr>
            <a:srgbClr val="F26B43"/>
          </p15:clr>
        </p15:guide>
        <p15:guide id="4" pos="5488" userDrawn="1">
          <p15:clr>
            <a:srgbClr val="F26B43"/>
          </p15:clr>
        </p15:guide>
        <p15:guide id="6" orient="horz" pos="3793" userDrawn="1">
          <p15:clr>
            <a:srgbClr val="F26B43"/>
          </p15:clr>
        </p15:guide>
        <p15:guide id="8" pos="272" userDrawn="1">
          <p15:clr>
            <a:srgbClr val="F26B43"/>
          </p15:clr>
        </p15:guide>
        <p15:guide id="13" pos="2993" userDrawn="1">
          <p15:clr>
            <a:srgbClr val="F26B43"/>
          </p15:clr>
        </p15:guide>
        <p15:guide id="14" orient="horz" pos="414" userDrawn="1">
          <p15:clr>
            <a:srgbClr val="F26B43"/>
          </p15:clr>
        </p15:guide>
        <p15:guide id="15" orient="horz" pos="889" userDrawn="1">
          <p15:clr>
            <a:srgbClr val="F26B43"/>
          </p15:clr>
        </p15:guide>
        <p15:guide id="16" pos="2064" userDrawn="1">
          <p15:clr>
            <a:srgbClr val="F26B43"/>
          </p15:clr>
        </p15:guide>
        <p15:guide id="17" pos="3855" userDrawn="1">
          <p15:clr>
            <a:srgbClr val="F26B43"/>
          </p15:clr>
        </p15:guide>
        <p15:guide id="18" pos="3696" userDrawn="1">
          <p15:clr>
            <a:srgbClr val="F26B43"/>
          </p15:clr>
        </p15:guide>
        <p15:guide id="19" pos="1905" userDrawn="1">
          <p15:clr>
            <a:srgbClr val="F26B43"/>
          </p15:clr>
        </p15:guide>
        <p15:guide id="20" orient="horz" pos="39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0113" y="2571750"/>
            <a:ext cx="3923922" cy="830997"/>
          </a:xfrm>
        </p:spPr>
        <p:txBody>
          <a:bodyPr/>
          <a:lstStyle/>
          <a:p>
            <a:r>
              <a:rPr lang="en-GB" dirty="0"/>
              <a:t>Transmission Workgroup</a:t>
            </a:r>
          </a:p>
          <a:p>
            <a:r>
              <a:rPr lang="en-GB" b="0" dirty="0"/>
              <a:t>5</a:t>
            </a:r>
            <a:r>
              <a:rPr lang="en-GB" b="0" baseline="30000" dirty="0"/>
              <a:t>th</a:t>
            </a:r>
            <a:r>
              <a:rPr lang="en-GB" b="0" dirty="0"/>
              <a:t> September 2019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2127" t="3262" r="22808" b="2787"/>
          <a:stretch/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182" t="9700" r="1645" b="10503"/>
          <a:stretch/>
        </p:blipFill>
        <p:spPr/>
      </p:pic>
      <p:pic>
        <p:nvPicPr>
          <p:cNvPr id="15" name="Picture Placeholder 1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l="13819" r="30909" b="17091"/>
          <a:stretch/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Access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89557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1317" y="1938179"/>
            <a:ext cx="8451421" cy="2901317"/>
            <a:chOff x="-167224" y="1351135"/>
            <a:chExt cx="8451421" cy="3289176"/>
          </a:xfrm>
        </p:grpSpPr>
        <p:sp>
          <p:nvSpPr>
            <p:cNvPr id="12" name="Flowchart: Merge 11"/>
            <p:cNvSpPr/>
            <p:nvPr/>
          </p:nvSpPr>
          <p:spPr bwMode="auto">
            <a:xfrm rot="5400000">
              <a:off x="2695423" y="-716499"/>
              <a:ext cx="3289116" cy="7424383"/>
            </a:xfrm>
            <a:prstGeom prst="flowChartMerge">
              <a:avLst/>
            </a:prstGeom>
            <a:gradFill>
              <a:gsLst>
                <a:gs pos="53000">
                  <a:schemeClr val="accent3"/>
                </a:gs>
                <a:gs pos="38000">
                  <a:schemeClr val="accent2"/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346" tIns="45674" rIns="91346" bIns="45674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269735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◦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rabi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lpha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roman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2400">
                  <a:solidFill>
                    <a:schemeClr val="accent2"/>
                  </a:solidFill>
                  <a:latin typeface="+mn-lt"/>
                  <a:ea typeface="+mn-ea"/>
                </a:defRPr>
              </a:lvl9pPr>
            </a:lstStyle>
            <a:p>
              <a:pPr>
                <a:spcAft>
                  <a:spcPts val="450"/>
                </a:spcAft>
                <a:buClr>
                  <a:srgbClr val="55555A"/>
                </a:buClr>
              </a:pPr>
              <a:endParaRPr lang="en-GB" dirty="0" err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EDB1C01-C7ED-45C3-B46B-5475B7794A86}"/>
                </a:ext>
              </a:extLst>
            </p:cNvPr>
            <p:cNvSpPr/>
            <p:nvPr/>
          </p:nvSpPr>
          <p:spPr>
            <a:xfrm rot="5400000">
              <a:off x="6353033" y="2709147"/>
              <a:ext cx="3289115" cy="573213"/>
            </a:xfrm>
            <a:custGeom>
              <a:avLst/>
              <a:gdLst>
                <a:gd name="connsiteX0" fmla="*/ 1855433 w 3710866"/>
                <a:gd name="connsiteY0" fmla="*/ 0 h 435006"/>
                <a:gd name="connsiteX1" fmla="*/ 3710866 w 3710866"/>
                <a:gd name="connsiteY1" fmla="*/ 217503 h 435006"/>
                <a:gd name="connsiteX2" fmla="*/ 3709552 w 3710866"/>
                <a:gd name="connsiteY2" fmla="*/ 220554 h 435006"/>
                <a:gd name="connsiteX3" fmla="*/ 3701287 w 3710866"/>
                <a:gd name="connsiteY3" fmla="*/ 239741 h 435006"/>
                <a:gd name="connsiteX4" fmla="*/ 1855433 w 3710866"/>
                <a:gd name="connsiteY4" fmla="*/ 435006 h 435006"/>
                <a:gd name="connsiteX5" fmla="*/ 9579 w 3710866"/>
                <a:gd name="connsiteY5" fmla="*/ 239741 h 435006"/>
                <a:gd name="connsiteX6" fmla="*/ 1314 w 3710866"/>
                <a:gd name="connsiteY6" fmla="*/ 220554 h 435006"/>
                <a:gd name="connsiteX7" fmla="*/ 0 w 3710866"/>
                <a:gd name="connsiteY7" fmla="*/ 217503 h 435006"/>
                <a:gd name="connsiteX8" fmla="*/ 1855433 w 3710866"/>
                <a:gd name="connsiteY8" fmla="*/ 0 h 43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0866" h="435006">
                  <a:moveTo>
                    <a:pt x="1855433" y="0"/>
                  </a:moveTo>
                  <a:cubicBezTo>
                    <a:pt x="2880160" y="0"/>
                    <a:pt x="3710866" y="97379"/>
                    <a:pt x="3710866" y="217503"/>
                  </a:cubicBezTo>
                  <a:lnTo>
                    <a:pt x="3709552" y="220554"/>
                  </a:lnTo>
                  <a:lnTo>
                    <a:pt x="3701287" y="239741"/>
                  </a:lnTo>
                  <a:cubicBezTo>
                    <a:pt x="3606270" y="349419"/>
                    <a:pt x="2816115" y="435006"/>
                    <a:pt x="1855433" y="435006"/>
                  </a:cubicBezTo>
                  <a:cubicBezTo>
                    <a:pt x="894752" y="435006"/>
                    <a:pt x="104596" y="349419"/>
                    <a:pt x="9579" y="239741"/>
                  </a:cubicBezTo>
                  <a:lnTo>
                    <a:pt x="1314" y="220554"/>
                  </a:lnTo>
                  <a:lnTo>
                    <a:pt x="0" y="217503"/>
                  </a:lnTo>
                  <a:cubicBezTo>
                    <a:pt x="0" y="97379"/>
                    <a:pt x="830706" y="0"/>
                    <a:pt x="185543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352" tIns="45676" rIns="91352" bIns="45676" rtlCol="0" anchor="ctr"/>
            <a:lstStyle>
              <a:defPPr>
                <a:defRPr lang="en-GB"/>
              </a:defPPr>
              <a:lvl1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269735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◦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rabi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lpha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roman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2400">
                  <a:solidFill>
                    <a:schemeClr val="accent2"/>
                  </a:solidFill>
                  <a:latin typeface="+mn-lt"/>
                  <a:ea typeface="+mn-ea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1400" b="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TextBox 12"/>
            <p:cNvSpPr txBox="1"/>
            <p:nvPr/>
          </p:nvSpPr>
          <p:spPr bwMode="auto">
            <a:xfrm rot="20960309">
              <a:off x="948025" y="2083779"/>
              <a:ext cx="5082095" cy="244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269735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◦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rabi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lpha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roman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2400">
                  <a:solidFill>
                    <a:schemeClr val="accent2"/>
                  </a:solidFill>
                  <a:latin typeface="+mn-lt"/>
                  <a:ea typeface="+mn-ea"/>
                </a:defRPr>
              </a:lvl9pPr>
            </a:lstStyle>
            <a:p>
              <a:pPr>
                <a:buClr>
                  <a:srgbClr val="55555A"/>
                </a:buClr>
              </a:pPr>
              <a:r>
                <a:rPr lang="en-GB" sz="1400" dirty="0">
                  <a:solidFill>
                    <a:srgbClr val="55555A"/>
                  </a:solidFill>
                </a:rPr>
                <a:t>CONE OF UNCERTAINTY ON NEED FOR MARKET CHANGE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80E88CD-49F0-4EA0-A5DD-2F9190E110C3}"/>
                </a:ext>
              </a:extLst>
            </p:cNvPr>
            <p:cNvSpPr/>
            <p:nvPr/>
          </p:nvSpPr>
          <p:spPr>
            <a:xfrm rot="5400000">
              <a:off x="5281668" y="1883460"/>
              <a:ext cx="3289122" cy="2224577"/>
            </a:xfrm>
            <a:custGeom>
              <a:avLst/>
              <a:gdLst>
                <a:gd name="connsiteX0" fmla="*/ 0 w 3710866"/>
                <a:gd name="connsiteY0" fmla="*/ 0 h 1479331"/>
                <a:gd name="connsiteX1" fmla="*/ 1313 w 3710866"/>
                <a:gd name="connsiteY1" fmla="*/ 0 h 1479331"/>
                <a:gd name="connsiteX2" fmla="*/ 9578 w 3710866"/>
                <a:gd name="connsiteY2" fmla="*/ 19187 h 1479331"/>
                <a:gd name="connsiteX3" fmla="*/ 1855432 w 3710866"/>
                <a:gd name="connsiteY3" fmla="*/ 214452 h 1479331"/>
                <a:gd name="connsiteX4" fmla="*/ 3701286 w 3710866"/>
                <a:gd name="connsiteY4" fmla="*/ 19187 h 1479331"/>
                <a:gd name="connsiteX5" fmla="*/ 3709551 w 3710866"/>
                <a:gd name="connsiteY5" fmla="*/ 0 h 1479331"/>
                <a:gd name="connsiteX6" fmla="*/ 3710866 w 3710866"/>
                <a:gd name="connsiteY6" fmla="*/ 0 h 1479331"/>
                <a:gd name="connsiteX7" fmla="*/ 3338216 w 3710866"/>
                <a:gd name="connsiteY7" fmla="*/ 988961 h 1479331"/>
                <a:gd name="connsiteX8" fmla="*/ 3338216 w 3710866"/>
                <a:gd name="connsiteY8" fmla="*/ 988961 h 1479331"/>
                <a:gd name="connsiteX9" fmla="*/ 3248004 w 3710866"/>
                <a:gd name="connsiteY9" fmla="*/ 1228369 h 1479331"/>
                <a:gd name="connsiteX10" fmla="*/ 3184515 w 3710866"/>
                <a:gd name="connsiteY10" fmla="*/ 1264210 h 1479331"/>
                <a:gd name="connsiteX11" fmla="*/ 1855432 w 3710866"/>
                <a:gd name="connsiteY11" fmla="*/ 1479331 h 1479331"/>
                <a:gd name="connsiteX12" fmla="*/ 526349 w 3710866"/>
                <a:gd name="connsiteY12" fmla="*/ 1264210 h 1479331"/>
                <a:gd name="connsiteX13" fmla="*/ 462863 w 3710866"/>
                <a:gd name="connsiteY13" fmla="*/ 1228370 h 1479331"/>
                <a:gd name="connsiteX14" fmla="*/ 372651 w 3710866"/>
                <a:gd name="connsiteY14" fmla="*/ 988958 h 1479331"/>
                <a:gd name="connsiteX15" fmla="*/ 372650 w 3710866"/>
                <a:gd name="connsiteY15" fmla="*/ 988958 h 147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10866" h="1479331">
                  <a:moveTo>
                    <a:pt x="0" y="0"/>
                  </a:moveTo>
                  <a:lnTo>
                    <a:pt x="1313" y="0"/>
                  </a:lnTo>
                  <a:lnTo>
                    <a:pt x="9578" y="19187"/>
                  </a:lnTo>
                  <a:cubicBezTo>
                    <a:pt x="104595" y="128865"/>
                    <a:pt x="894751" y="214452"/>
                    <a:pt x="1855432" y="214452"/>
                  </a:cubicBezTo>
                  <a:cubicBezTo>
                    <a:pt x="2816114" y="214452"/>
                    <a:pt x="3606269" y="128865"/>
                    <a:pt x="3701286" y="19187"/>
                  </a:cubicBezTo>
                  <a:lnTo>
                    <a:pt x="3709551" y="0"/>
                  </a:lnTo>
                  <a:lnTo>
                    <a:pt x="3710866" y="0"/>
                  </a:lnTo>
                  <a:lnTo>
                    <a:pt x="3338216" y="988961"/>
                  </a:lnTo>
                  <a:lnTo>
                    <a:pt x="3338216" y="988961"/>
                  </a:lnTo>
                  <a:lnTo>
                    <a:pt x="3248004" y="1228369"/>
                  </a:lnTo>
                  <a:lnTo>
                    <a:pt x="3184515" y="1264210"/>
                  </a:lnTo>
                  <a:cubicBezTo>
                    <a:pt x="2928557" y="1392346"/>
                    <a:pt x="2429348" y="1479331"/>
                    <a:pt x="1855432" y="1479331"/>
                  </a:cubicBezTo>
                  <a:cubicBezTo>
                    <a:pt x="1281516" y="1479331"/>
                    <a:pt x="782308" y="1392346"/>
                    <a:pt x="526349" y="1264210"/>
                  </a:cubicBezTo>
                  <a:lnTo>
                    <a:pt x="462863" y="1228370"/>
                  </a:lnTo>
                  <a:lnTo>
                    <a:pt x="372651" y="988958"/>
                  </a:lnTo>
                  <a:lnTo>
                    <a:pt x="372650" y="988958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352" tIns="45676" rIns="91352" bIns="45676" rtlCol="0" anchor="ctr"/>
            <a:lstStyle>
              <a:defPPr>
                <a:defRPr lang="en-GB"/>
              </a:defPPr>
              <a:lvl1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269735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◦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rabi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lpha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roman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2400">
                  <a:solidFill>
                    <a:schemeClr val="accent2"/>
                  </a:solidFill>
                  <a:latin typeface="+mn-lt"/>
                  <a:ea typeface="+mn-ea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</a:pPr>
              <a:endParaRPr lang="en-US" sz="1400" b="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8B1D496-9BAE-4506-9B85-C6BF83A311BE}"/>
                </a:ext>
              </a:extLst>
            </p:cNvPr>
            <p:cNvSpPr/>
            <p:nvPr/>
          </p:nvSpPr>
          <p:spPr>
            <a:xfrm rot="5400000">
              <a:off x="1412597" y="1815177"/>
              <a:ext cx="1146409" cy="2361063"/>
            </a:xfrm>
            <a:custGeom>
              <a:avLst/>
              <a:gdLst>
                <a:gd name="connsiteX0" fmla="*/ 0 w 1086215"/>
                <a:gd name="connsiteY0" fmla="*/ 0 h 1311170"/>
                <a:gd name="connsiteX1" fmla="*/ 24761 w 1086215"/>
                <a:gd name="connsiteY1" fmla="*/ 25924 h 1311170"/>
                <a:gd name="connsiteX2" fmla="*/ 543107 w 1086215"/>
                <a:gd name="connsiteY2" fmla="*/ 137585 h 1311170"/>
                <a:gd name="connsiteX3" fmla="*/ 1061453 w 1086215"/>
                <a:gd name="connsiteY3" fmla="*/ 25924 h 1311170"/>
                <a:gd name="connsiteX4" fmla="*/ 1086215 w 1086215"/>
                <a:gd name="connsiteY4" fmla="*/ 0 h 1311170"/>
                <a:gd name="connsiteX5" fmla="*/ 609694 w 1086215"/>
                <a:gd name="connsiteY5" fmla="*/ 1264620 h 1311170"/>
                <a:gd name="connsiteX6" fmla="*/ 614762 w 1086215"/>
                <a:gd name="connsiteY6" fmla="*/ 1239513 h 1311170"/>
                <a:gd name="connsiteX7" fmla="*/ 543105 w 1086215"/>
                <a:gd name="connsiteY7" fmla="*/ 1167856 h 1311170"/>
                <a:gd name="connsiteX8" fmla="*/ 543105 w 1086215"/>
                <a:gd name="connsiteY8" fmla="*/ 1167856 h 1311170"/>
                <a:gd name="connsiteX9" fmla="*/ 570996 w 1086215"/>
                <a:gd name="connsiteY9" fmla="*/ 1173487 h 1311170"/>
                <a:gd name="connsiteX10" fmla="*/ 614761 w 1086215"/>
                <a:gd name="connsiteY10" fmla="*/ 1239513 h 1311170"/>
                <a:gd name="connsiteX11" fmla="*/ 609693 w 1086215"/>
                <a:gd name="connsiteY11" fmla="*/ 1264620 h 1311170"/>
                <a:gd name="connsiteX12" fmla="*/ 608026 w 1086215"/>
                <a:gd name="connsiteY12" fmla="*/ 1269044 h 1311170"/>
                <a:gd name="connsiteX13" fmla="*/ 593773 w 1086215"/>
                <a:gd name="connsiteY13" fmla="*/ 1290182 h 1311170"/>
                <a:gd name="connsiteX14" fmla="*/ 543104 w 1086215"/>
                <a:gd name="connsiteY14" fmla="*/ 1311170 h 1311170"/>
                <a:gd name="connsiteX15" fmla="*/ 492435 w 1086215"/>
                <a:gd name="connsiteY15" fmla="*/ 1290182 h 1311170"/>
                <a:gd name="connsiteX16" fmla="*/ 478192 w 1086215"/>
                <a:gd name="connsiteY16" fmla="*/ 1269057 h 1311170"/>
                <a:gd name="connsiteX17" fmla="*/ 476511 w 1086215"/>
                <a:gd name="connsiteY17" fmla="*/ 1264596 h 1311170"/>
                <a:gd name="connsiteX18" fmla="*/ 476510 w 1086215"/>
                <a:gd name="connsiteY18" fmla="*/ 1264591 h 1311170"/>
                <a:gd name="connsiteX0" fmla="*/ 0 w 1086215"/>
                <a:gd name="connsiteY0" fmla="*/ 0 h 1311170"/>
                <a:gd name="connsiteX1" fmla="*/ 24761 w 1086215"/>
                <a:gd name="connsiteY1" fmla="*/ 25924 h 1311170"/>
                <a:gd name="connsiteX2" fmla="*/ 543107 w 1086215"/>
                <a:gd name="connsiteY2" fmla="*/ 137585 h 1311170"/>
                <a:gd name="connsiteX3" fmla="*/ 1061453 w 1086215"/>
                <a:gd name="connsiteY3" fmla="*/ 25924 h 1311170"/>
                <a:gd name="connsiteX4" fmla="*/ 1086215 w 1086215"/>
                <a:gd name="connsiteY4" fmla="*/ 0 h 1311170"/>
                <a:gd name="connsiteX5" fmla="*/ 609694 w 1086215"/>
                <a:gd name="connsiteY5" fmla="*/ 1264620 h 1311170"/>
                <a:gd name="connsiteX6" fmla="*/ 614762 w 1086215"/>
                <a:gd name="connsiteY6" fmla="*/ 1239513 h 1311170"/>
                <a:gd name="connsiteX7" fmla="*/ 543105 w 1086215"/>
                <a:gd name="connsiteY7" fmla="*/ 1167856 h 1311170"/>
                <a:gd name="connsiteX8" fmla="*/ 570996 w 1086215"/>
                <a:gd name="connsiteY8" fmla="*/ 1173487 h 1311170"/>
                <a:gd name="connsiteX9" fmla="*/ 614761 w 1086215"/>
                <a:gd name="connsiteY9" fmla="*/ 1239513 h 1311170"/>
                <a:gd name="connsiteX10" fmla="*/ 609693 w 1086215"/>
                <a:gd name="connsiteY10" fmla="*/ 1264620 h 1311170"/>
                <a:gd name="connsiteX11" fmla="*/ 608026 w 1086215"/>
                <a:gd name="connsiteY11" fmla="*/ 1269044 h 1311170"/>
                <a:gd name="connsiteX12" fmla="*/ 593773 w 1086215"/>
                <a:gd name="connsiteY12" fmla="*/ 1290182 h 1311170"/>
                <a:gd name="connsiteX13" fmla="*/ 543104 w 1086215"/>
                <a:gd name="connsiteY13" fmla="*/ 1311170 h 1311170"/>
                <a:gd name="connsiteX14" fmla="*/ 492435 w 1086215"/>
                <a:gd name="connsiteY14" fmla="*/ 1290182 h 1311170"/>
                <a:gd name="connsiteX15" fmla="*/ 478192 w 1086215"/>
                <a:gd name="connsiteY15" fmla="*/ 1269057 h 1311170"/>
                <a:gd name="connsiteX16" fmla="*/ 476511 w 1086215"/>
                <a:gd name="connsiteY16" fmla="*/ 1264596 h 1311170"/>
                <a:gd name="connsiteX17" fmla="*/ 476510 w 1086215"/>
                <a:gd name="connsiteY17" fmla="*/ 1264591 h 1311170"/>
                <a:gd name="connsiteX18" fmla="*/ 0 w 1086215"/>
                <a:gd name="connsiteY18" fmla="*/ 0 h 1311170"/>
                <a:gd name="connsiteX0" fmla="*/ 0 w 1086215"/>
                <a:gd name="connsiteY0" fmla="*/ 0 h 1311170"/>
                <a:gd name="connsiteX1" fmla="*/ 24761 w 1086215"/>
                <a:gd name="connsiteY1" fmla="*/ 25924 h 1311170"/>
                <a:gd name="connsiteX2" fmla="*/ 543107 w 1086215"/>
                <a:gd name="connsiteY2" fmla="*/ 137585 h 1311170"/>
                <a:gd name="connsiteX3" fmla="*/ 1061453 w 1086215"/>
                <a:gd name="connsiteY3" fmla="*/ 25924 h 1311170"/>
                <a:gd name="connsiteX4" fmla="*/ 1086215 w 1086215"/>
                <a:gd name="connsiteY4" fmla="*/ 0 h 1311170"/>
                <a:gd name="connsiteX5" fmla="*/ 609694 w 1086215"/>
                <a:gd name="connsiteY5" fmla="*/ 1264620 h 1311170"/>
                <a:gd name="connsiteX6" fmla="*/ 614762 w 1086215"/>
                <a:gd name="connsiteY6" fmla="*/ 1239513 h 1311170"/>
                <a:gd name="connsiteX7" fmla="*/ 570996 w 1086215"/>
                <a:gd name="connsiteY7" fmla="*/ 1173487 h 1311170"/>
                <a:gd name="connsiteX8" fmla="*/ 614761 w 1086215"/>
                <a:gd name="connsiteY8" fmla="*/ 1239513 h 1311170"/>
                <a:gd name="connsiteX9" fmla="*/ 609693 w 1086215"/>
                <a:gd name="connsiteY9" fmla="*/ 1264620 h 1311170"/>
                <a:gd name="connsiteX10" fmla="*/ 608026 w 1086215"/>
                <a:gd name="connsiteY10" fmla="*/ 1269044 h 1311170"/>
                <a:gd name="connsiteX11" fmla="*/ 593773 w 1086215"/>
                <a:gd name="connsiteY11" fmla="*/ 1290182 h 1311170"/>
                <a:gd name="connsiteX12" fmla="*/ 543104 w 1086215"/>
                <a:gd name="connsiteY12" fmla="*/ 1311170 h 1311170"/>
                <a:gd name="connsiteX13" fmla="*/ 492435 w 1086215"/>
                <a:gd name="connsiteY13" fmla="*/ 1290182 h 1311170"/>
                <a:gd name="connsiteX14" fmla="*/ 478192 w 1086215"/>
                <a:gd name="connsiteY14" fmla="*/ 1269057 h 1311170"/>
                <a:gd name="connsiteX15" fmla="*/ 476511 w 1086215"/>
                <a:gd name="connsiteY15" fmla="*/ 1264596 h 1311170"/>
                <a:gd name="connsiteX16" fmla="*/ 476510 w 1086215"/>
                <a:gd name="connsiteY16" fmla="*/ 1264591 h 1311170"/>
                <a:gd name="connsiteX17" fmla="*/ 0 w 1086215"/>
                <a:gd name="connsiteY17" fmla="*/ 0 h 1311170"/>
                <a:gd name="connsiteX0" fmla="*/ 0 w 1086215"/>
                <a:gd name="connsiteY0" fmla="*/ 0 h 1311170"/>
                <a:gd name="connsiteX1" fmla="*/ 24761 w 1086215"/>
                <a:gd name="connsiteY1" fmla="*/ 25924 h 1311170"/>
                <a:gd name="connsiteX2" fmla="*/ 543107 w 1086215"/>
                <a:gd name="connsiteY2" fmla="*/ 137585 h 1311170"/>
                <a:gd name="connsiteX3" fmla="*/ 1061453 w 1086215"/>
                <a:gd name="connsiteY3" fmla="*/ 25924 h 1311170"/>
                <a:gd name="connsiteX4" fmla="*/ 1086215 w 1086215"/>
                <a:gd name="connsiteY4" fmla="*/ 0 h 1311170"/>
                <a:gd name="connsiteX5" fmla="*/ 609694 w 1086215"/>
                <a:gd name="connsiteY5" fmla="*/ 1264620 h 1311170"/>
                <a:gd name="connsiteX6" fmla="*/ 614762 w 1086215"/>
                <a:gd name="connsiteY6" fmla="*/ 1239513 h 1311170"/>
                <a:gd name="connsiteX7" fmla="*/ 614761 w 1086215"/>
                <a:gd name="connsiteY7" fmla="*/ 1239513 h 1311170"/>
                <a:gd name="connsiteX8" fmla="*/ 609693 w 1086215"/>
                <a:gd name="connsiteY8" fmla="*/ 1264620 h 1311170"/>
                <a:gd name="connsiteX9" fmla="*/ 608026 w 1086215"/>
                <a:gd name="connsiteY9" fmla="*/ 1269044 h 1311170"/>
                <a:gd name="connsiteX10" fmla="*/ 593773 w 1086215"/>
                <a:gd name="connsiteY10" fmla="*/ 1290182 h 1311170"/>
                <a:gd name="connsiteX11" fmla="*/ 543104 w 1086215"/>
                <a:gd name="connsiteY11" fmla="*/ 1311170 h 1311170"/>
                <a:gd name="connsiteX12" fmla="*/ 492435 w 1086215"/>
                <a:gd name="connsiteY12" fmla="*/ 1290182 h 1311170"/>
                <a:gd name="connsiteX13" fmla="*/ 478192 w 1086215"/>
                <a:gd name="connsiteY13" fmla="*/ 1269057 h 1311170"/>
                <a:gd name="connsiteX14" fmla="*/ 476511 w 1086215"/>
                <a:gd name="connsiteY14" fmla="*/ 1264596 h 1311170"/>
                <a:gd name="connsiteX15" fmla="*/ 476510 w 1086215"/>
                <a:gd name="connsiteY15" fmla="*/ 1264591 h 1311170"/>
                <a:gd name="connsiteX16" fmla="*/ 0 w 1086215"/>
                <a:gd name="connsiteY16" fmla="*/ 0 h 1311170"/>
                <a:gd name="connsiteX0" fmla="*/ 0 w 1086215"/>
                <a:gd name="connsiteY0" fmla="*/ 0 h 1311170"/>
                <a:gd name="connsiteX1" fmla="*/ 24761 w 1086215"/>
                <a:gd name="connsiteY1" fmla="*/ 25924 h 1311170"/>
                <a:gd name="connsiteX2" fmla="*/ 543107 w 1086215"/>
                <a:gd name="connsiteY2" fmla="*/ 137585 h 1311170"/>
                <a:gd name="connsiteX3" fmla="*/ 1061453 w 1086215"/>
                <a:gd name="connsiteY3" fmla="*/ 25924 h 1311170"/>
                <a:gd name="connsiteX4" fmla="*/ 1086215 w 1086215"/>
                <a:gd name="connsiteY4" fmla="*/ 0 h 1311170"/>
                <a:gd name="connsiteX5" fmla="*/ 609694 w 1086215"/>
                <a:gd name="connsiteY5" fmla="*/ 1264620 h 1311170"/>
                <a:gd name="connsiteX6" fmla="*/ 614762 w 1086215"/>
                <a:gd name="connsiteY6" fmla="*/ 1239513 h 1311170"/>
                <a:gd name="connsiteX7" fmla="*/ 609693 w 1086215"/>
                <a:gd name="connsiteY7" fmla="*/ 1264620 h 1311170"/>
                <a:gd name="connsiteX8" fmla="*/ 608026 w 1086215"/>
                <a:gd name="connsiteY8" fmla="*/ 1269044 h 1311170"/>
                <a:gd name="connsiteX9" fmla="*/ 593773 w 1086215"/>
                <a:gd name="connsiteY9" fmla="*/ 1290182 h 1311170"/>
                <a:gd name="connsiteX10" fmla="*/ 543104 w 1086215"/>
                <a:gd name="connsiteY10" fmla="*/ 1311170 h 1311170"/>
                <a:gd name="connsiteX11" fmla="*/ 492435 w 1086215"/>
                <a:gd name="connsiteY11" fmla="*/ 1290182 h 1311170"/>
                <a:gd name="connsiteX12" fmla="*/ 478192 w 1086215"/>
                <a:gd name="connsiteY12" fmla="*/ 1269057 h 1311170"/>
                <a:gd name="connsiteX13" fmla="*/ 476511 w 1086215"/>
                <a:gd name="connsiteY13" fmla="*/ 1264596 h 1311170"/>
                <a:gd name="connsiteX14" fmla="*/ 476510 w 1086215"/>
                <a:gd name="connsiteY14" fmla="*/ 1264591 h 1311170"/>
                <a:gd name="connsiteX15" fmla="*/ 0 w 1086215"/>
                <a:gd name="connsiteY15" fmla="*/ 0 h 1311170"/>
                <a:gd name="connsiteX0" fmla="*/ 0 w 1086215"/>
                <a:gd name="connsiteY0" fmla="*/ 0 h 1311170"/>
                <a:gd name="connsiteX1" fmla="*/ 24761 w 1086215"/>
                <a:gd name="connsiteY1" fmla="*/ 25924 h 1311170"/>
                <a:gd name="connsiteX2" fmla="*/ 543107 w 1086215"/>
                <a:gd name="connsiteY2" fmla="*/ 137585 h 1311170"/>
                <a:gd name="connsiteX3" fmla="*/ 1061453 w 1086215"/>
                <a:gd name="connsiteY3" fmla="*/ 25924 h 1311170"/>
                <a:gd name="connsiteX4" fmla="*/ 1086215 w 1086215"/>
                <a:gd name="connsiteY4" fmla="*/ 0 h 1311170"/>
                <a:gd name="connsiteX5" fmla="*/ 609694 w 1086215"/>
                <a:gd name="connsiteY5" fmla="*/ 1264620 h 1311170"/>
                <a:gd name="connsiteX6" fmla="*/ 609693 w 1086215"/>
                <a:gd name="connsiteY6" fmla="*/ 1264620 h 1311170"/>
                <a:gd name="connsiteX7" fmla="*/ 608026 w 1086215"/>
                <a:gd name="connsiteY7" fmla="*/ 1269044 h 1311170"/>
                <a:gd name="connsiteX8" fmla="*/ 593773 w 1086215"/>
                <a:gd name="connsiteY8" fmla="*/ 1290182 h 1311170"/>
                <a:gd name="connsiteX9" fmla="*/ 543104 w 1086215"/>
                <a:gd name="connsiteY9" fmla="*/ 1311170 h 1311170"/>
                <a:gd name="connsiteX10" fmla="*/ 492435 w 1086215"/>
                <a:gd name="connsiteY10" fmla="*/ 1290182 h 1311170"/>
                <a:gd name="connsiteX11" fmla="*/ 478192 w 1086215"/>
                <a:gd name="connsiteY11" fmla="*/ 1269057 h 1311170"/>
                <a:gd name="connsiteX12" fmla="*/ 476511 w 1086215"/>
                <a:gd name="connsiteY12" fmla="*/ 1264596 h 1311170"/>
                <a:gd name="connsiteX13" fmla="*/ 476510 w 1086215"/>
                <a:gd name="connsiteY13" fmla="*/ 1264591 h 1311170"/>
                <a:gd name="connsiteX14" fmla="*/ 0 w 1086215"/>
                <a:gd name="connsiteY14" fmla="*/ 0 h 131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6215" h="1311170">
                  <a:moveTo>
                    <a:pt x="0" y="0"/>
                  </a:moveTo>
                  <a:lnTo>
                    <a:pt x="24761" y="25924"/>
                  </a:lnTo>
                  <a:cubicBezTo>
                    <a:pt x="110162" y="91543"/>
                    <a:pt x="310090" y="137585"/>
                    <a:pt x="543107" y="137585"/>
                  </a:cubicBezTo>
                  <a:cubicBezTo>
                    <a:pt x="776125" y="137585"/>
                    <a:pt x="976053" y="91543"/>
                    <a:pt x="1061453" y="25924"/>
                  </a:cubicBezTo>
                  <a:lnTo>
                    <a:pt x="1086215" y="0"/>
                  </a:lnTo>
                  <a:lnTo>
                    <a:pt x="609694" y="1264620"/>
                  </a:lnTo>
                  <a:lnTo>
                    <a:pt x="609693" y="1264620"/>
                  </a:lnTo>
                  <a:lnTo>
                    <a:pt x="608026" y="1269044"/>
                  </a:lnTo>
                  <a:lnTo>
                    <a:pt x="593773" y="1290182"/>
                  </a:lnTo>
                  <a:cubicBezTo>
                    <a:pt x="580806" y="1303150"/>
                    <a:pt x="562892" y="1311170"/>
                    <a:pt x="543104" y="1311170"/>
                  </a:cubicBezTo>
                  <a:cubicBezTo>
                    <a:pt x="523317" y="1311170"/>
                    <a:pt x="505402" y="1303150"/>
                    <a:pt x="492435" y="1290182"/>
                  </a:cubicBezTo>
                  <a:lnTo>
                    <a:pt x="478192" y="1269057"/>
                  </a:lnTo>
                  <a:lnTo>
                    <a:pt x="476511" y="1264596"/>
                  </a:lnTo>
                  <a:cubicBezTo>
                    <a:pt x="476511" y="1264594"/>
                    <a:pt x="476510" y="1264593"/>
                    <a:pt x="476510" y="12645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14" tIns="34289" rIns="68514" bIns="3428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GB"/>
              </a:defPPr>
              <a:lvl1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269735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◦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rabi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lpha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roman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2400">
                  <a:solidFill>
                    <a:schemeClr val="accent2"/>
                  </a:solidFill>
                  <a:latin typeface="+mn-lt"/>
                  <a:ea typeface="+mn-ea"/>
                </a:defRPr>
              </a:lvl9pPr>
            </a:lstStyle>
            <a:p>
              <a:pPr algn="ctr" defTabSz="913410" fontAlgn="auto"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endParaRPr lang="en-US" sz="1400" b="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11626" y="2736384"/>
              <a:ext cx="641445" cy="51861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346" tIns="45674" rIns="91346" bIns="45674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269735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◦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rabi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lpha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roman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2400">
                  <a:solidFill>
                    <a:schemeClr val="accent2"/>
                  </a:solidFill>
                  <a:latin typeface="+mn-lt"/>
                  <a:ea typeface="+mn-ea"/>
                </a:defRPr>
              </a:lvl9pPr>
            </a:lstStyle>
            <a:p>
              <a:pPr>
                <a:spcAft>
                  <a:spcPts val="450"/>
                </a:spcAft>
                <a:buClr>
                  <a:srgbClr val="55555A"/>
                </a:buClr>
              </a:pPr>
              <a:endParaRPr lang="en-GB" dirty="0" err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8" name="Diamond 17"/>
            <p:cNvSpPr/>
            <p:nvPr/>
          </p:nvSpPr>
          <p:spPr bwMode="auto">
            <a:xfrm>
              <a:off x="532349" y="2819571"/>
              <a:ext cx="272921" cy="327763"/>
            </a:xfrm>
            <a:prstGeom prst="diamond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34" tIns="45718" rIns="91434" bIns="45718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269735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◦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rabi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lpha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roman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2400">
                  <a:solidFill>
                    <a:schemeClr val="accent2"/>
                  </a:solidFill>
                  <a:latin typeface="+mn-lt"/>
                  <a:ea typeface="+mn-ea"/>
                </a:defRPr>
              </a:lvl9pPr>
            </a:lstStyle>
            <a:p>
              <a:pPr>
                <a:spcAft>
                  <a:spcPts val="450"/>
                </a:spcAft>
              </a:pPr>
              <a:endParaRPr lang="en-GB" dirty="0" err="1">
                <a:solidFill>
                  <a:schemeClr val="bg1"/>
                </a:solidFill>
                <a:cs typeface="Arial"/>
              </a:endParaRPr>
            </a:p>
          </p:txBody>
        </p:sp>
        <p:sp>
          <p:nvSpPr>
            <p:cNvPr id="19" name="TextBox 17"/>
            <p:cNvSpPr txBox="1"/>
            <p:nvPr/>
          </p:nvSpPr>
          <p:spPr bwMode="auto">
            <a:xfrm>
              <a:off x="-167224" y="3147277"/>
              <a:ext cx="1020295" cy="244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269735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◦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rabi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lpha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roman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2400">
                  <a:solidFill>
                    <a:schemeClr val="accent2"/>
                  </a:solidFill>
                  <a:latin typeface="+mn-lt"/>
                  <a:ea typeface="+mn-ea"/>
                </a:defRPr>
              </a:lvl9pPr>
            </a:lstStyle>
            <a:p>
              <a:pPr>
                <a:buClr>
                  <a:srgbClr val="55555A"/>
                </a:buClr>
              </a:pPr>
              <a:r>
                <a:rPr lang="en-GB" sz="1400" b="0" dirty="0">
                  <a:solidFill>
                    <a:srgbClr val="55555A"/>
                  </a:solidFill>
                </a:rPr>
                <a:t>PRESENT</a:t>
              </a:r>
            </a:p>
          </p:txBody>
        </p:sp>
      </p:grpSp>
      <p:sp>
        <p:nvSpPr>
          <p:cNvPr id="6" name="Title 2"/>
          <p:cNvSpPr>
            <a:spLocks noGrp="1"/>
          </p:cNvSpPr>
          <p:nvPr/>
        </p:nvSpPr>
        <p:spPr bwMode="auto">
          <a:xfrm>
            <a:off x="406829" y="1088127"/>
            <a:ext cx="8280400" cy="88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5pPr>
            <a:lvl6pPr marL="256886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6pPr>
            <a:lvl7pPr marL="51377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7pPr>
            <a:lvl8pPr marL="770613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8pPr>
            <a:lvl9pPr marL="1027476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r>
              <a:rPr lang="en-GB" sz="2000" dirty="0"/>
              <a:t>The </a:t>
            </a:r>
            <a:r>
              <a:rPr lang="en-GB" sz="2000" dirty="0">
                <a:solidFill>
                  <a:schemeClr val="accent2"/>
                </a:solidFill>
              </a:rPr>
              <a:t>2-10 year change plan </a:t>
            </a:r>
            <a:r>
              <a:rPr lang="en-GB" sz="2000" dirty="0"/>
              <a:t>will consist of industry agreed focus areas relating to optimising the existing regime and exploring market change needed to prepare for the future.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728ED52-C2D0-4DCD-9512-366F4900E4EE}"/>
              </a:ext>
            </a:extLst>
          </p:cNvPr>
          <p:cNvSpPr txBox="1">
            <a:spLocks/>
          </p:cNvSpPr>
          <p:nvPr/>
        </p:nvSpPr>
        <p:spPr bwMode="auto">
          <a:xfrm>
            <a:off x="6638126" y="857251"/>
            <a:ext cx="2261561" cy="230941"/>
          </a:xfrm>
          <a:prstGeom prst="rect">
            <a:avLst/>
          </a:prstGeom>
          <a:solidFill>
            <a:schemeClr val="accent2"/>
          </a:solidFill>
          <a:extLst/>
        </p:spPr>
        <p:txBody>
          <a:bodyPr wrap="square" lIns="91352" tIns="45676" rIns="91352" bIns="45676" anchor="ctr">
            <a:noAutofit/>
          </a:bodyPr>
          <a:lstStyle>
            <a:defPPr>
              <a:defRPr lang="en-GB"/>
            </a:defPPr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269735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GB" sz="1000" dirty="0">
                <a:solidFill>
                  <a:schemeClr val="bg1"/>
                </a:solidFill>
              </a:rPr>
              <a:t>HOW INDUSTRY WILL ACT</a:t>
            </a:r>
          </a:p>
        </p:txBody>
      </p:sp>
      <p:sp>
        <p:nvSpPr>
          <p:cNvPr id="8" name="Rectangular Callout 18"/>
          <p:cNvSpPr/>
          <p:nvPr/>
        </p:nvSpPr>
        <p:spPr bwMode="auto">
          <a:xfrm>
            <a:off x="357165" y="3927826"/>
            <a:ext cx="3343703" cy="1200329"/>
          </a:xfrm>
          <a:prstGeom prst="wedgeRectCallout">
            <a:avLst>
              <a:gd name="adj1" fmla="val 21775"/>
              <a:gd name="adj2" fmla="val -74233"/>
            </a:avLst>
          </a:prstGeom>
          <a:solidFill>
            <a:srgbClr val="FFFFFF">
              <a:lumMod val="95000"/>
            </a:srgb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269735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0"/>
              </a:spcAft>
              <a:buClrTx/>
              <a:defRPr/>
            </a:pPr>
            <a:r>
              <a:rPr lang="en-GB" sz="1200" dirty="0">
                <a:solidFill>
                  <a:schemeClr val="accent3"/>
                </a:solidFill>
              </a:rPr>
              <a:t>“Optimising the present” focus areas</a:t>
            </a:r>
          </a:p>
          <a:p>
            <a:pPr>
              <a:spcAft>
                <a:spcPts val="0"/>
              </a:spcAft>
              <a:buClrTx/>
              <a:defRPr/>
            </a:pPr>
            <a:r>
              <a:rPr lang="en-GB" sz="1200" b="0" dirty="0">
                <a:solidFill>
                  <a:schemeClr val="bg2">
                    <a:lumMod val="50000"/>
                  </a:schemeClr>
                </a:solidFill>
              </a:rPr>
              <a:t>Given the increased clarity on market change needed to optimise the existing regime, the success criteria of  </a:t>
            </a:r>
            <a:r>
              <a:rPr lang="en-GB" sz="1200" b="0" dirty="0" err="1">
                <a:solidFill>
                  <a:schemeClr val="bg2">
                    <a:lumMod val="50000"/>
                  </a:schemeClr>
                </a:solidFill>
              </a:rPr>
              <a:t>GMaP</a:t>
            </a:r>
            <a:r>
              <a:rPr lang="en-GB" sz="1200" b="0" dirty="0">
                <a:solidFill>
                  <a:schemeClr val="bg2">
                    <a:lumMod val="50000"/>
                  </a:schemeClr>
                </a:solidFill>
              </a:rPr>
              <a:t> projects related to optimising the present are different to </a:t>
            </a:r>
            <a:r>
              <a:rPr lang="en-GB" sz="1200" b="0" dirty="0" err="1">
                <a:solidFill>
                  <a:schemeClr val="bg2">
                    <a:lumMod val="50000"/>
                  </a:schemeClr>
                </a:solidFill>
              </a:rPr>
              <a:t>GMaP</a:t>
            </a:r>
            <a:r>
              <a:rPr lang="en-GB" sz="1200" b="0" dirty="0">
                <a:solidFill>
                  <a:schemeClr val="bg2">
                    <a:lumMod val="50000"/>
                  </a:schemeClr>
                </a:solidFill>
              </a:rPr>
              <a:t> projects related preparing for the future.</a:t>
            </a:r>
          </a:p>
        </p:txBody>
      </p:sp>
      <p:sp>
        <p:nvSpPr>
          <p:cNvPr id="9" name="Rectangular Callout 20"/>
          <p:cNvSpPr/>
          <p:nvPr/>
        </p:nvSpPr>
        <p:spPr bwMode="auto">
          <a:xfrm>
            <a:off x="3894059" y="4662286"/>
            <a:ext cx="4563100" cy="1015663"/>
          </a:xfrm>
          <a:prstGeom prst="wedgeRectCallout">
            <a:avLst>
              <a:gd name="adj1" fmla="val 33210"/>
              <a:gd name="adj2" fmla="val -91399"/>
            </a:avLst>
          </a:prstGeom>
          <a:solidFill>
            <a:srgbClr val="FFFFFF">
              <a:lumMod val="95000"/>
            </a:srgb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269735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0"/>
              </a:spcAft>
              <a:buClrTx/>
              <a:defRPr/>
            </a:pPr>
            <a:r>
              <a:rPr lang="en-GB" sz="1200" dirty="0">
                <a:solidFill>
                  <a:schemeClr val="accent2"/>
                </a:solidFill>
              </a:rPr>
              <a:t>“Preparing for the future” focus areas</a:t>
            </a:r>
          </a:p>
          <a:p>
            <a:pPr>
              <a:spcAft>
                <a:spcPts val="0"/>
              </a:spcAft>
              <a:buClrTx/>
              <a:defRPr/>
            </a:pPr>
            <a:r>
              <a:rPr lang="en-GB" sz="1200" b="0" dirty="0">
                <a:solidFill>
                  <a:schemeClr val="bg2">
                    <a:lumMod val="50000"/>
                  </a:schemeClr>
                </a:solidFill>
              </a:rPr>
              <a:t>Given the lack of clarity on how the energy system will transition to 2050, </a:t>
            </a:r>
            <a:r>
              <a:rPr lang="en-GB" sz="1200" b="0" dirty="0" err="1">
                <a:solidFill>
                  <a:schemeClr val="bg2">
                    <a:lumMod val="50000"/>
                  </a:schemeClr>
                </a:solidFill>
              </a:rPr>
              <a:t>GMaP</a:t>
            </a:r>
            <a:r>
              <a:rPr lang="en-GB" sz="1200" b="0" dirty="0">
                <a:solidFill>
                  <a:schemeClr val="bg2">
                    <a:lumMod val="50000"/>
                  </a:schemeClr>
                </a:solidFill>
              </a:rPr>
              <a:t> projects related to preparing for the future will be more exploratory, aiming to understand the potential market changes needed to facilitate several end-states.</a:t>
            </a:r>
          </a:p>
        </p:txBody>
      </p:sp>
    </p:spTree>
    <p:extLst>
      <p:ext uri="{BB962C8B-B14F-4D97-AF65-F5344CB8AC3E}">
        <p14:creationId xmlns:p14="http://schemas.microsoft.com/office/powerpoint/2010/main" val="38602121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/>
        </p:nvSpPr>
        <p:spPr bwMode="auto">
          <a:xfrm>
            <a:off x="508407" y="1088191"/>
            <a:ext cx="8280400" cy="84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5pPr>
            <a:lvl6pPr marL="256886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6pPr>
            <a:lvl7pPr marL="51377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7pPr>
            <a:lvl8pPr marL="770613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8pPr>
            <a:lvl9pPr marL="1027476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tabLst>
                <a:tab pos="3043238" algn="l"/>
              </a:tabLst>
            </a:pPr>
            <a:r>
              <a:rPr lang="en-GB" sz="2000" dirty="0"/>
              <a:t>Identified “</a:t>
            </a:r>
            <a:r>
              <a:rPr lang="en-GB" sz="2000" dirty="0">
                <a:solidFill>
                  <a:schemeClr val="accent3"/>
                </a:solidFill>
              </a:rPr>
              <a:t>optimising the present</a:t>
            </a:r>
            <a:r>
              <a:rPr lang="en-GB" sz="2000" dirty="0"/>
              <a:t>” and “</a:t>
            </a:r>
            <a:r>
              <a:rPr lang="en-GB" sz="2000" dirty="0">
                <a:solidFill>
                  <a:schemeClr val="accent2"/>
                </a:solidFill>
              </a:rPr>
              <a:t>preparing for the future</a:t>
            </a:r>
            <a:r>
              <a:rPr lang="en-GB" sz="2000" dirty="0"/>
              <a:t>” </a:t>
            </a:r>
            <a:r>
              <a:rPr lang="en-GB" sz="2000" dirty="0">
                <a:solidFill>
                  <a:srgbClr val="00148C"/>
                </a:solidFill>
              </a:rPr>
              <a:t>focus areas w</a:t>
            </a:r>
            <a:r>
              <a:rPr lang="en-GB" sz="2000" dirty="0"/>
              <a:t>ill be prioritised based on the value it will add. This will be agreed by industry through the Future Of Gas Steering Group.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428624" y="2263816"/>
            <a:ext cx="0" cy="30330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6"/>
          <p:cNvSpPr/>
          <p:nvPr/>
        </p:nvSpPr>
        <p:spPr>
          <a:xfrm>
            <a:off x="1175250" y="5497972"/>
            <a:ext cx="7472149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269735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0"/>
              </a:spcAft>
              <a:buClrTx/>
              <a:defRPr/>
            </a:pPr>
            <a:r>
              <a:rPr lang="en-GB" sz="1050" b="0" dirty="0">
                <a:solidFill>
                  <a:schemeClr val="bg2">
                    <a:lumMod val="50000"/>
                  </a:schemeClr>
                </a:solidFill>
              </a:rPr>
              <a:t>The difference in success criteria of “optimising the present” and “preparing for the future“ </a:t>
            </a:r>
            <a:r>
              <a:rPr lang="en-GB" sz="1050" b="0" dirty="0" err="1">
                <a:solidFill>
                  <a:schemeClr val="bg2">
                    <a:lumMod val="50000"/>
                  </a:schemeClr>
                </a:solidFill>
              </a:rPr>
              <a:t>GMaP</a:t>
            </a:r>
            <a:r>
              <a:rPr lang="en-GB" sz="1050" b="0" dirty="0">
                <a:solidFill>
                  <a:schemeClr val="bg2">
                    <a:lumMod val="50000"/>
                  </a:schemeClr>
                </a:solidFill>
              </a:rPr>
              <a:t> projects drives us to treat these two categories of initiatives separately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1230" y="2715732"/>
            <a:ext cx="4304609" cy="2785898"/>
            <a:chOff x="2971497" y="1236355"/>
            <a:chExt cx="6062731" cy="5635052"/>
          </a:xfrm>
        </p:grpSpPr>
        <p:grpSp>
          <p:nvGrpSpPr>
            <p:cNvPr id="39" name="Group 38"/>
            <p:cNvGrpSpPr/>
            <p:nvPr/>
          </p:nvGrpSpPr>
          <p:grpSpPr>
            <a:xfrm>
              <a:off x="4184380" y="5803118"/>
              <a:ext cx="4849848" cy="1068289"/>
              <a:chOff x="4207486" y="6235004"/>
              <a:chExt cx="4849848" cy="1068289"/>
            </a:xfrm>
          </p:grpSpPr>
          <p:sp>
            <p:nvSpPr>
              <p:cNvPr id="57" name="Rectangle 56">
                <a:extLst/>
              </p:cNvPr>
              <p:cNvSpPr/>
              <p:nvPr/>
            </p:nvSpPr>
            <p:spPr>
              <a:xfrm>
                <a:off x="5735563" y="6836521"/>
                <a:ext cx="1805317" cy="466772"/>
              </a:xfrm>
              <a:prstGeom prst="rect">
                <a:avLst/>
              </a:prstGeom>
            </p:spPr>
            <p:txBody>
              <a:bodyPr wrap="square" lIns="91378" tIns="45687" rIns="91378" bIns="45687">
                <a:spAutoFit/>
              </a:bodyPr>
              <a:lstStyle>
                <a:defPPr>
                  <a:defRPr lang="en-GB"/>
                </a:defPPr>
                <a:lvl1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1800" b="1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269735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539407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80912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◦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arabicPeriod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539407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alphaLcPeriod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80912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romanLcPeriod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2400">
                    <a:solidFill>
                      <a:schemeClr val="accent2"/>
                    </a:solidFill>
                    <a:latin typeface="+mn-lt"/>
                    <a:ea typeface="+mn-ea"/>
                  </a:defRPr>
                </a:lvl9pPr>
              </a:lstStyle>
              <a:p>
                <a:pPr algn="ctr" defTabSz="631898">
                  <a:spcAft>
                    <a:spcPts val="312"/>
                  </a:spcAft>
                  <a:buClr>
                    <a:srgbClr val="55555A"/>
                  </a:buClr>
                </a:pPr>
                <a:r>
                  <a:rPr lang="en-GB" sz="900" dirty="0">
                    <a:solidFill>
                      <a:srgbClr val="00148C"/>
                    </a:solidFill>
                    <a:latin typeface="Arial"/>
                    <a:ea typeface="ＭＳ Ｐゴシック"/>
                    <a:cs typeface="Arial"/>
                  </a:rPr>
                  <a:t>COMPLEXITY</a:t>
                </a:r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4207486" y="6235004"/>
                <a:ext cx="4849848" cy="691840"/>
                <a:chOff x="1188166" y="4625950"/>
                <a:chExt cx="3637387" cy="518877"/>
              </a:xfrm>
            </p:grpSpPr>
            <p:sp>
              <p:nvSpPr>
                <p:cNvPr id="59" name="Rectangle 58">
                  <a:extLst/>
                </p:cNvPr>
                <p:cNvSpPr/>
                <p:nvPr/>
              </p:nvSpPr>
              <p:spPr>
                <a:xfrm>
                  <a:off x="1188166" y="4725372"/>
                  <a:ext cx="694414" cy="37352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GB"/>
                  </a:defPPr>
                  <a:lvl1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18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269735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539407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-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80912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◦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  <a:lvl6pPr marL="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arabi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6pPr>
                  <a:lvl7pPr marL="539407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alphaL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7pPr>
                  <a:lvl8pPr marL="80912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romanL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8pPr>
                  <a:lvl9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2400">
                      <a:solidFill>
                        <a:schemeClr val="accent2"/>
                      </a:solidFill>
                      <a:latin typeface="+mn-lt"/>
                      <a:ea typeface="+mn-ea"/>
                    </a:defRPr>
                  </a:lvl9pPr>
                </a:lstStyle>
                <a:p>
                  <a:pPr algn="ctr" defTabSz="631898">
                    <a:spcAft>
                      <a:spcPts val="312"/>
                    </a:spcAft>
                    <a:buClr>
                      <a:srgbClr val="55555A"/>
                    </a:buClr>
                  </a:pPr>
                  <a:r>
                    <a:rPr lang="en-GB" sz="1000" dirty="0">
                      <a:solidFill>
                        <a:srgbClr val="00148C"/>
                      </a:solidFill>
                      <a:latin typeface="Arial"/>
                      <a:ea typeface="ＭＳ Ｐゴシック"/>
                      <a:cs typeface="Arial"/>
                    </a:rPr>
                    <a:t>LOW</a:t>
                  </a:r>
                </a:p>
              </p:txBody>
            </p:sp>
            <p:cxnSp>
              <p:nvCxnSpPr>
                <p:cNvPr id="60" name="Straight Arrow Connector 59">
                  <a:extLst/>
                </p:cNvPr>
                <p:cNvCxnSpPr>
                  <a:cxnSpLocks/>
                </p:cNvCxnSpPr>
                <p:nvPr/>
              </p:nvCxnSpPr>
              <p:spPr bwMode="auto">
                <a:xfrm>
                  <a:off x="1412367" y="4625950"/>
                  <a:ext cx="321663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triangle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61" name="Rectangle 60">
                  <a:extLst/>
                </p:cNvPr>
                <p:cNvSpPr/>
                <p:nvPr/>
              </p:nvSpPr>
              <p:spPr>
                <a:xfrm>
                  <a:off x="4176042" y="4771305"/>
                  <a:ext cx="649511" cy="37352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GB"/>
                  </a:defPPr>
                  <a:lvl1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18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269735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539407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-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80912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◦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  <a:lvl6pPr marL="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arabi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6pPr>
                  <a:lvl7pPr marL="539407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alphaL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7pPr>
                  <a:lvl8pPr marL="80912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romanL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8pPr>
                  <a:lvl9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2400">
                      <a:solidFill>
                        <a:schemeClr val="accent2"/>
                      </a:solidFill>
                      <a:latin typeface="+mn-lt"/>
                      <a:ea typeface="+mn-ea"/>
                    </a:defRPr>
                  </a:lvl9pPr>
                </a:lstStyle>
                <a:p>
                  <a:pPr algn="ctr" defTabSz="631898">
                    <a:spcAft>
                      <a:spcPts val="312"/>
                    </a:spcAft>
                    <a:buClr>
                      <a:srgbClr val="55555A"/>
                    </a:buClr>
                  </a:pPr>
                  <a:r>
                    <a:rPr lang="en-GB" sz="1000" dirty="0">
                      <a:solidFill>
                        <a:srgbClr val="00148C"/>
                      </a:solidFill>
                      <a:latin typeface="Arial"/>
                      <a:ea typeface="ＭＳ Ｐゴシック"/>
                      <a:cs typeface="Arial"/>
                    </a:rPr>
                    <a:t>HIGH</a:t>
                  </a:r>
                </a:p>
              </p:txBody>
            </p:sp>
          </p:grpSp>
        </p:grpSp>
        <p:grpSp>
          <p:nvGrpSpPr>
            <p:cNvPr id="40" name="Group 39"/>
            <p:cNvGrpSpPr/>
            <p:nvPr/>
          </p:nvGrpSpPr>
          <p:grpSpPr>
            <a:xfrm>
              <a:off x="2971497" y="1236355"/>
              <a:ext cx="1249908" cy="4471963"/>
              <a:chOff x="2881948" y="1462092"/>
              <a:chExt cx="1249908" cy="4471963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3305747" y="1462092"/>
                <a:ext cx="826109" cy="4471963"/>
                <a:chOff x="103816" y="1290046"/>
                <a:chExt cx="619581" cy="3353972"/>
              </a:xfrm>
            </p:grpSpPr>
            <p:sp>
              <p:nvSpPr>
                <p:cNvPr id="54" name="Rectangle 53">
                  <a:extLst/>
                </p:cNvPr>
                <p:cNvSpPr/>
                <p:nvPr/>
              </p:nvSpPr>
              <p:spPr>
                <a:xfrm>
                  <a:off x="103816" y="4270494"/>
                  <a:ext cx="619581" cy="3735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GB"/>
                  </a:defPPr>
                  <a:lvl1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18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269735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539407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-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80912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◦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  <a:lvl6pPr marL="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arabi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6pPr>
                  <a:lvl7pPr marL="539407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alphaL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7pPr>
                  <a:lvl8pPr marL="80912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romanL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8pPr>
                  <a:lvl9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2400">
                      <a:solidFill>
                        <a:schemeClr val="accent2"/>
                      </a:solidFill>
                      <a:latin typeface="+mn-lt"/>
                      <a:ea typeface="+mn-ea"/>
                    </a:defRPr>
                  </a:lvl9pPr>
                </a:lstStyle>
                <a:p>
                  <a:pPr algn="ctr" defTabSz="631898">
                    <a:spcAft>
                      <a:spcPts val="312"/>
                    </a:spcAft>
                    <a:buClr>
                      <a:srgbClr val="55555A"/>
                    </a:buClr>
                  </a:pPr>
                  <a:r>
                    <a:rPr lang="en-GB" sz="1000" dirty="0">
                      <a:solidFill>
                        <a:srgbClr val="00148C"/>
                      </a:solidFill>
                      <a:latin typeface="Arial"/>
                      <a:ea typeface="ＭＳ Ｐゴシック"/>
                      <a:cs typeface="Arial"/>
                    </a:rPr>
                    <a:t>LOW</a:t>
                  </a:r>
                </a:p>
              </p:txBody>
            </p:sp>
            <p:sp>
              <p:nvSpPr>
                <p:cNvPr id="55" name="Rectangle 54">
                  <a:extLst/>
                </p:cNvPr>
                <p:cNvSpPr/>
                <p:nvPr/>
              </p:nvSpPr>
              <p:spPr>
                <a:xfrm>
                  <a:off x="103816" y="1290046"/>
                  <a:ext cx="612000" cy="3735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GB"/>
                  </a:defPPr>
                  <a:lvl1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18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269735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539407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-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80912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◦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  <a:lvl6pPr marL="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arabi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6pPr>
                  <a:lvl7pPr marL="539407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alphaL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7pPr>
                  <a:lvl8pPr marL="80912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romanL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8pPr>
                  <a:lvl9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2400">
                      <a:solidFill>
                        <a:schemeClr val="accent2"/>
                      </a:solidFill>
                      <a:latin typeface="+mn-lt"/>
                      <a:ea typeface="+mn-ea"/>
                    </a:defRPr>
                  </a:lvl9pPr>
                </a:lstStyle>
                <a:p>
                  <a:pPr algn="ctr" defTabSz="631898">
                    <a:spcAft>
                      <a:spcPts val="312"/>
                    </a:spcAft>
                    <a:buClr>
                      <a:srgbClr val="55555A"/>
                    </a:buClr>
                  </a:pPr>
                  <a:r>
                    <a:rPr lang="en-GB" sz="1000" dirty="0">
                      <a:solidFill>
                        <a:srgbClr val="00148C"/>
                      </a:solidFill>
                      <a:latin typeface="Arial"/>
                      <a:ea typeface="ＭＳ Ｐゴシック"/>
                      <a:cs typeface="Arial"/>
                    </a:rPr>
                    <a:t>HIGH</a:t>
                  </a:r>
                </a:p>
              </p:txBody>
            </p:sp>
            <p:cxnSp>
              <p:nvCxnSpPr>
                <p:cNvPr id="56" name="Straight Arrow Connector 55">
                  <a:extLst/>
                </p:cNvPr>
                <p:cNvCxnSpPr/>
                <p:nvPr/>
              </p:nvCxnSpPr>
              <p:spPr bwMode="auto">
                <a:xfrm>
                  <a:off x="723397" y="1413072"/>
                  <a:ext cx="0" cy="310955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triangle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53" name="Rectangle 52">
                <a:extLst/>
              </p:cNvPr>
              <p:cNvSpPr/>
              <p:nvPr/>
            </p:nvSpPr>
            <p:spPr>
              <a:xfrm>
                <a:off x="2881948" y="3160353"/>
                <a:ext cx="1212882" cy="746914"/>
              </a:xfrm>
              <a:prstGeom prst="rect">
                <a:avLst/>
              </a:prstGeom>
            </p:spPr>
            <p:txBody>
              <a:bodyPr wrap="square" lIns="91378" tIns="45687" rIns="91378" bIns="45687">
                <a:spAutoFit/>
              </a:bodyPr>
              <a:lstStyle>
                <a:defPPr>
                  <a:defRPr lang="en-GB"/>
                </a:defPPr>
                <a:lvl1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1800" b="1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269735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539407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80912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◦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arabicPeriod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539407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alphaLcPeriod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80912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romanLcPeriod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2400">
                    <a:solidFill>
                      <a:schemeClr val="accent2"/>
                    </a:solidFill>
                    <a:latin typeface="+mn-lt"/>
                    <a:ea typeface="+mn-ea"/>
                  </a:defRPr>
                </a:lvl9pPr>
              </a:lstStyle>
              <a:p>
                <a:pPr algn="ctr" defTabSz="631898">
                  <a:spcAft>
                    <a:spcPts val="312"/>
                  </a:spcAft>
                  <a:buClr>
                    <a:srgbClr val="55555A"/>
                  </a:buClr>
                </a:pPr>
                <a:r>
                  <a:rPr lang="en-GB" sz="900" dirty="0">
                    <a:solidFill>
                      <a:srgbClr val="00148C"/>
                    </a:solidFill>
                    <a:latin typeface="Arial"/>
                    <a:ea typeface="ＭＳ Ｐゴシック"/>
                    <a:cs typeface="Arial"/>
                  </a:rPr>
                  <a:t>CONSUMER VALUE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461686" y="1271955"/>
              <a:ext cx="4336507" cy="4274506"/>
              <a:chOff x="1752111" y="983989"/>
              <a:chExt cx="4336507" cy="4274506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1768618" y="986971"/>
                <a:ext cx="4320000" cy="4271524"/>
              </a:xfrm>
              <a:prstGeom prst="rect">
                <a:avLst/>
              </a:prstGeom>
              <a:noFill/>
              <a:ln w="31750">
                <a:solidFill>
                  <a:srgbClr val="0014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1800" b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69735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539407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-"/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0912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◦"/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arabicPeriod"/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539407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alphaLcPeriod"/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80912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romanLcPeriod"/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24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052">
                  <a:spcAft>
                    <a:spcPts val="450"/>
                  </a:spcAft>
                  <a:buClr>
                    <a:srgbClr val="55555A"/>
                  </a:buClr>
                </a:pPr>
                <a:endParaRPr lang="en-US" sz="140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43" name="TextBox 12"/>
              <p:cNvSpPr txBox="1"/>
              <p:nvPr/>
            </p:nvSpPr>
            <p:spPr>
              <a:xfrm>
                <a:off x="3310611" y="2239324"/>
                <a:ext cx="1228649" cy="622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GB"/>
                </a:defPPr>
                <a:lvl1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1800" b="1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269735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539407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80912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◦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arabicPeriod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539407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alphaLcPeriod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80912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romanLcPeriod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2400">
                    <a:solidFill>
                      <a:schemeClr val="accent2"/>
                    </a:solidFill>
                    <a:latin typeface="+mn-lt"/>
                    <a:ea typeface="+mn-ea"/>
                  </a:defRPr>
                </a:lvl9pPr>
              </a:lstStyle>
              <a:p>
                <a:pPr defTabSz="685052">
                  <a:spcAft>
                    <a:spcPts val="450"/>
                  </a:spcAft>
                  <a:buClr>
                    <a:srgbClr val="55555A"/>
                  </a:buClr>
                </a:pPr>
                <a:r>
                  <a:rPr lang="en-US" sz="1400" dirty="0">
                    <a:solidFill>
                      <a:schemeClr val="tx1"/>
                    </a:solidFill>
                    <a:latin typeface="Arial"/>
                    <a:ea typeface="ＭＳ Ｐゴシック"/>
                  </a:rPr>
                  <a:t>ACTION</a:t>
                </a:r>
              </a:p>
            </p:txBody>
          </p:sp>
          <p:sp>
            <p:nvSpPr>
              <p:cNvPr id="44" name="TextBox 13"/>
              <p:cNvSpPr txBox="1"/>
              <p:nvPr/>
            </p:nvSpPr>
            <p:spPr>
              <a:xfrm>
                <a:off x="3996801" y="3449158"/>
                <a:ext cx="1596656" cy="622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GB"/>
                </a:defPPr>
                <a:lvl1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1800" b="1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269735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539407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80912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◦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arabicPeriod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539407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alphaLcPeriod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80912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romanLcPeriod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2400">
                    <a:solidFill>
                      <a:schemeClr val="accent2"/>
                    </a:solidFill>
                    <a:latin typeface="+mn-lt"/>
                    <a:ea typeface="+mn-ea"/>
                  </a:defRPr>
                </a:lvl9pPr>
              </a:lstStyle>
              <a:p>
                <a:pPr defTabSz="685052">
                  <a:spcAft>
                    <a:spcPts val="450"/>
                  </a:spcAft>
                  <a:buClr>
                    <a:srgbClr val="55555A"/>
                  </a:buClr>
                </a:pPr>
                <a:r>
                  <a:rPr lang="en-US" sz="1400" dirty="0">
                    <a:solidFill>
                      <a:schemeClr val="tx1"/>
                    </a:solidFill>
                    <a:latin typeface="Arial"/>
                    <a:ea typeface="ＭＳ Ｐゴシック"/>
                  </a:rPr>
                  <a:t>CONSIDER</a:t>
                </a:r>
              </a:p>
            </p:txBody>
          </p:sp>
          <p:cxnSp>
            <p:nvCxnSpPr>
              <p:cNvPr id="45" name="Straight Connector 44"/>
              <p:cNvCxnSpPr/>
              <p:nvPr/>
            </p:nvCxnSpPr>
            <p:spPr bwMode="auto">
              <a:xfrm flipV="1">
                <a:off x="1752111" y="2371626"/>
                <a:ext cx="4320000" cy="1440001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00148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6" name="Isosceles Triangle 45"/>
              <p:cNvSpPr/>
              <p:nvPr/>
            </p:nvSpPr>
            <p:spPr bwMode="auto">
              <a:xfrm rot="16200000">
                <a:off x="3208618" y="2378493"/>
                <a:ext cx="1440000" cy="4320000"/>
              </a:xfrm>
              <a:prstGeom prst="triangle">
                <a:avLst>
                  <a:gd name="adj" fmla="val 0"/>
                </a:avLst>
              </a:prstGeom>
              <a:pattFill prst="pct20">
                <a:fgClr>
                  <a:srgbClr val="00148C"/>
                </a:fgClr>
                <a:bgClr>
                  <a:schemeClr val="bg1"/>
                </a:bgClr>
              </a:pattFill>
              <a:ln w="31750">
                <a:solidFill>
                  <a:srgbClr val="00148C"/>
                </a:solidFill>
                <a:headEnd type="none" w="med" len="med"/>
                <a:tailEnd type="none" w="med" len="med"/>
              </a:ln>
              <a:effectLst>
                <a:softEdge rad="0"/>
              </a:effectLst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68576" tIns="34289" rIns="68576" bIns="34289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18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1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269735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539407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-"/>
                  <a:defRPr sz="1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0912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◦"/>
                  <a:defRPr sz="1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arabicPeriod"/>
                  <a:defRPr sz="1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539407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alphaLcPeriod"/>
                  <a:defRPr sz="1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80912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romanLcPeriod"/>
                  <a:defRPr sz="1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2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052">
                  <a:spcAft>
                    <a:spcPts val="338"/>
                  </a:spcAft>
                  <a:buClr>
                    <a:srgbClr val="55555A"/>
                  </a:buClr>
                </a:pPr>
                <a:endParaRPr lang="en-US" sz="1400" dirty="0" err="1">
                  <a:solidFill>
                    <a:srgbClr val="FFFFFF"/>
                  </a:solidFill>
                  <a:latin typeface="Arial"/>
                  <a:ea typeface="ＭＳ Ｐゴシック"/>
                  <a:cs typeface="Arial"/>
                </a:endParaRPr>
              </a:p>
            </p:txBody>
          </p:sp>
          <p:sp>
            <p:nvSpPr>
              <p:cNvPr id="47" name="Isosceles Triangle 46"/>
              <p:cNvSpPr/>
              <p:nvPr/>
            </p:nvSpPr>
            <p:spPr bwMode="auto">
              <a:xfrm rot="5400000">
                <a:off x="3198163" y="-440435"/>
                <a:ext cx="1440000" cy="4288847"/>
              </a:xfrm>
              <a:prstGeom prst="triangle">
                <a:avLst>
                  <a:gd name="adj" fmla="val 1323"/>
                </a:avLst>
              </a:prstGeom>
              <a:ln w="31750">
                <a:solidFill>
                  <a:srgbClr val="00148C"/>
                </a:solidFill>
                <a:headEnd type="none" w="med" len="med"/>
                <a:tailEnd type="none" w="med" len="med"/>
              </a:ln>
              <a:effectLst>
                <a:softEdge rad="0"/>
              </a:effectLst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68576" tIns="34289" rIns="68576" bIns="34289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18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1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269735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539407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-"/>
                  <a:defRPr sz="1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0912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◦"/>
                  <a:defRPr sz="1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arabicPeriod"/>
                  <a:defRPr sz="1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539407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alphaLcPeriod"/>
                  <a:defRPr sz="1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80912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romanLcPeriod"/>
                  <a:defRPr sz="1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2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052">
                  <a:spcAft>
                    <a:spcPts val="338"/>
                  </a:spcAft>
                  <a:buClr>
                    <a:srgbClr val="55555A"/>
                  </a:buClr>
                </a:pPr>
                <a:endParaRPr lang="en-US" sz="1400" dirty="0" err="1">
                  <a:solidFill>
                    <a:srgbClr val="FFFFFF"/>
                  </a:solidFill>
                  <a:latin typeface="Arial"/>
                  <a:ea typeface="ＭＳ Ｐゴシック"/>
                  <a:cs typeface="Arial"/>
                </a:endParaRPr>
              </a:p>
            </p:txBody>
          </p:sp>
          <p:cxnSp>
            <p:nvCxnSpPr>
              <p:cNvPr id="48" name="Straight Connector 47"/>
              <p:cNvCxnSpPr>
                <a:stCxn id="46" idx="1"/>
                <a:endCxn id="47" idx="1"/>
              </p:cNvCxnSpPr>
              <p:nvPr/>
            </p:nvCxnSpPr>
            <p:spPr bwMode="auto">
              <a:xfrm flipH="1" flipV="1">
                <a:off x="3918163" y="993515"/>
                <a:ext cx="10455" cy="426497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Straight Connector 48"/>
              <p:cNvCxnSpPr>
                <a:stCxn id="42" idx="1"/>
                <a:endCxn id="42" idx="3"/>
              </p:cNvCxnSpPr>
              <p:nvPr/>
            </p:nvCxnSpPr>
            <p:spPr bwMode="auto">
              <a:xfrm>
                <a:off x="1768618" y="3122733"/>
                <a:ext cx="432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0" name="TextBox 19"/>
              <p:cNvSpPr txBox="1"/>
              <p:nvPr/>
            </p:nvSpPr>
            <p:spPr>
              <a:xfrm>
                <a:off x="1812776" y="1112427"/>
                <a:ext cx="1454420" cy="622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GB"/>
                </a:defPPr>
                <a:lvl1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1800" b="1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269735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539407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80912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◦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arabicPeriod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539407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alphaLcPeriod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80912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romanLcPeriod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2400">
                    <a:solidFill>
                      <a:schemeClr val="accent2"/>
                    </a:solidFill>
                    <a:latin typeface="+mn-lt"/>
                    <a:ea typeface="+mn-ea"/>
                  </a:defRPr>
                </a:lvl9pPr>
              </a:lstStyle>
              <a:p>
                <a:pPr defTabSz="685052">
                  <a:spcAft>
                    <a:spcPts val="450"/>
                  </a:spcAft>
                  <a:buClr>
                    <a:srgbClr val="55555A"/>
                  </a:buClr>
                </a:pPr>
                <a:r>
                  <a:rPr lang="en-US" sz="1400" dirty="0">
                    <a:solidFill>
                      <a:schemeClr val="tx1"/>
                    </a:solidFill>
                    <a:latin typeface="Arial"/>
                    <a:ea typeface="ＭＳ Ｐゴシック"/>
                  </a:rPr>
                  <a:t>PRIORITY</a:t>
                </a:r>
              </a:p>
            </p:txBody>
          </p:sp>
          <p:sp>
            <p:nvSpPr>
              <p:cNvPr id="51" name="TextBox 20"/>
              <p:cNvSpPr txBox="1"/>
              <p:nvPr/>
            </p:nvSpPr>
            <p:spPr>
              <a:xfrm>
                <a:off x="4421196" y="4463815"/>
                <a:ext cx="1621491" cy="622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GB"/>
                </a:defPPr>
                <a:lvl1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1800" b="1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269735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539407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80912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◦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arabicPeriod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539407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alphaLcPeriod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80912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romanLcPeriod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2400">
                    <a:solidFill>
                      <a:schemeClr val="accent2"/>
                    </a:solidFill>
                    <a:latin typeface="+mn-lt"/>
                    <a:ea typeface="+mn-ea"/>
                  </a:defRPr>
                </a:lvl9pPr>
              </a:lstStyle>
              <a:p>
                <a:pPr defTabSz="685052">
                  <a:spcAft>
                    <a:spcPts val="450"/>
                  </a:spcAft>
                  <a:buClr>
                    <a:srgbClr val="55555A"/>
                  </a:buClr>
                </a:pPr>
                <a:r>
                  <a:rPr lang="en-US" sz="1400" dirty="0">
                    <a:solidFill>
                      <a:schemeClr val="tx1"/>
                    </a:solidFill>
                    <a:latin typeface="Arial"/>
                    <a:ea typeface="ＭＳ Ｐゴシック"/>
                  </a:rPr>
                  <a:t>ELIMINATE</a:t>
                </a:r>
              </a:p>
            </p:txBody>
          </p:sp>
        </p:grpSp>
      </p:grp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0BA29D0-0752-4154-A930-1B5A23EAF0A0}"/>
              </a:ext>
            </a:extLst>
          </p:cNvPr>
          <p:cNvSpPr>
            <a:spLocks noGrp="1"/>
          </p:cNvSpPr>
          <p:nvPr/>
        </p:nvSpPr>
        <p:spPr bwMode="auto">
          <a:xfrm>
            <a:off x="1175249" y="2121830"/>
            <a:ext cx="310679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4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20228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40456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60684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arabi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40456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alphaL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60684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romanL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8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GB" sz="1600" dirty="0">
                <a:solidFill>
                  <a:schemeClr val="accent3"/>
                </a:solidFill>
              </a:rPr>
              <a:t>“Optimising the present”                    potential focus areas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728ED52-C2D0-4DCD-9512-366F4900E4EE}"/>
              </a:ext>
            </a:extLst>
          </p:cNvPr>
          <p:cNvSpPr txBox="1">
            <a:spLocks/>
          </p:cNvSpPr>
          <p:nvPr/>
        </p:nvSpPr>
        <p:spPr bwMode="auto">
          <a:xfrm>
            <a:off x="6769078" y="857251"/>
            <a:ext cx="2261561" cy="230941"/>
          </a:xfrm>
          <a:prstGeom prst="rect">
            <a:avLst/>
          </a:prstGeom>
          <a:solidFill>
            <a:schemeClr val="accent2"/>
          </a:solidFill>
          <a:extLst/>
        </p:spPr>
        <p:txBody>
          <a:bodyPr wrap="square" lIns="91352" tIns="45676" rIns="91352" bIns="45676" anchor="ctr">
            <a:noAutofit/>
          </a:bodyPr>
          <a:lstStyle>
            <a:defPPr>
              <a:defRPr lang="en-GB"/>
            </a:defPPr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269735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GB" sz="1000" dirty="0">
                <a:solidFill>
                  <a:schemeClr val="bg1"/>
                </a:solidFill>
              </a:rPr>
              <a:t>HOW INDUSTRY WILL ACT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0BA29D0-0752-4154-A930-1B5A23EAF0A0}"/>
              </a:ext>
            </a:extLst>
          </p:cNvPr>
          <p:cNvSpPr>
            <a:spLocks noGrp="1"/>
          </p:cNvSpPr>
          <p:nvPr/>
        </p:nvSpPr>
        <p:spPr bwMode="auto">
          <a:xfrm>
            <a:off x="4785102" y="2224011"/>
            <a:ext cx="42455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4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20228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40456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60684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arabi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40456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alphaL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60684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romanL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8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GB" sz="1600" dirty="0">
                <a:solidFill>
                  <a:schemeClr val="accent2"/>
                </a:solidFill>
              </a:rPr>
              <a:t>“Preparing for the future”                  potential focus areas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393879" y="2723618"/>
            <a:ext cx="4394929" cy="2746524"/>
            <a:chOff x="2844285" y="1236355"/>
            <a:chExt cx="6189943" cy="5555408"/>
          </a:xfrm>
        </p:grpSpPr>
        <p:grpSp>
          <p:nvGrpSpPr>
            <p:cNvPr id="26" name="Group 25"/>
            <p:cNvGrpSpPr/>
            <p:nvPr/>
          </p:nvGrpSpPr>
          <p:grpSpPr>
            <a:xfrm>
              <a:off x="4184380" y="5803118"/>
              <a:ext cx="4849848" cy="988645"/>
              <a:chOff x="4207486" y="6235004"/>
              <a:chExt cx="4849848" cy="988645"/>
            </a:xfrm>
          </p:grpSpPr>
          <p:sp>
            <p:nvSpPr>
              <p:cNvPr id="34" name="Rectangle 33">
                <a:extLst/>
              </p:cNvPr>
              <p:cNvSpPr/>
              <p:nvPr/>
            </p:nvSpPr>
            <p:spPr>
              <a:xfrm>
                <a:off x="4681013" y="6756875"/>
                <a:ext cx="4039949" cy="466774"/>
              </a:xfrm>
              <a:prstGeom prst="rect">
                <a:avLst/>
              </a:prstGeom>
            </p:spPr>
            <p:txBody>
              <a:bodyPr wrap="square" lIns="91378" tIns="45687" rIns="91378" bIns="45687">
                <a:spAutoFit/>
              </a:bodyPr>
              <a:lstStyle>
                <a:defPPr>
                  <a:defRPr lang="en-GB"/>
                </a:defPPr>
                <a:lvl1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1800" b="1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269735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539407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80912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◦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arabicPeriod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539407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alphaLcPeriod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80912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romanLcPeriod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2400">
                    <a:solidFill>
                      <a:schemeClr val="accent2"/>
                    </a:solidFill>
                    <a:latin typeface="+mn-lt"/>
                    <a:ea typeface="+mn-ea"/>
                  </a:defRPr>
                </a:lvl9pPr>
              </a:lstStyle>
              <a:p>
                <a:pPr algn="ctr" defTabSz="631898">
                  <a:spcAft>
                    <a:spcPts val="312"/>
                  </a:spcAft>
                  <a:buClr>
                    <a:srgbClr val="55555A"/>
                  </a:buClr>
                </a:pPr>
                <a:r>
                  <a:rPr lang="en-GB" sz="900" dirty="0">
                    <a:solidFill>
                      <a:srgbClr val="00148C"/>
                    </a:solidFill>
                    <a:latin typeface="Arial"/>
                    <a:ea typeface="ＭＳ Ｐゴシック"/>
                    <a:cs typeface="Arial"/>
                  </a:rPr>
                  <a:t>UNCERTAINTY OF MARKET CHANGE NEEDED</a:t>
                </a: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4207486" y="6235004"/>
                <a:ext cx="4849848" cy="691840"/>
                <a:chOff x="1188166" y="4625950"/>
                <a:chExt cx="3637387" cy="518877"/>
              </a:xfrm>
            </p:grpSpPr>
            <p:sp>
              <p:nvSpPr>
                <p:cNvPr id="36" name="Rectangle 35">
                  <a:extLst/>
                </p:cNvPr>
                <p:cNvSpPr/>
                <p:nvPr/>
              </p:nvSpPr>
              <p:spPr>
                <a:xfrm>
                  <a:off x="1188166" y="4725372"/>
                  <a:ext cx="694414" cy="37352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GB"/>
                  </a:defPPr>
                  <a:lvl1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18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269735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539407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-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80912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◦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  <a:lvl6pPr marL="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arabi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6pPr>
                  <a:lvl7pPr marL="539407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alphaL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7pPr>
                  <a:lvl8pPr marL="80912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romanL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8pPr>
                  <a:lvl9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2400">
                      <a:solidFill>
                        <a:schemeClr val="accent2"/>
                      </a:solidFill>
                      <a:latin typeface="+mn-lt"/>
                      <a:ea typeface="+mn-ea"/>
                    </a:defRPr>
                  </a:lvl9pPr>
                </a:lstStyle>
                <a:p>
                  <a:pPr algn="ctr" defTabSz="631898">
                    <a:spcAft>
                      <a:spcPts val="312"/>
                    </a:spcAft>
                    <a:buClr>
                      <a:srgbClr val="55555A"/>
                    </a:buClr>
                  </a:pPr>
                  <a:r>
                    <a:rPr lang="en-GB" sz="1000" dirty="0">
                      <a:solidFill>
                        <a:srgbClr val="00148C"/>
                      </a:solidFill>
                      <a:latin typeface="Arial"/>
                      <a:ea typeface="ＭＳ Ｐゴシック"/>
                      <a:cs typeface="Arial"/>
                    </a:rPr>
                    <a:t>LOW</a:t>
                  </a:r>
                </a:p>
              </p:txBody>
            </p:sp>
            <p:cxnSp>
              <p:nvCxnSpPr>
                <p:cNvPr id="37" name="Straight Arrow Connector 36">
                  <a:extLst/>
                </p:cNvPr>
                <p:cNvCxnSpPr>
                  <a:cxnSpLocks/>
                </p:cNvCxnSpPr>
                <p:nvPr/>
              </p:nvCxnSpPr>
              <p:spPr bwMode="auto">
                <a:xfrm>
                  <a:off x="1412367" y="4625950"/>
                  <a:ext cx="321663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triangle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38" name="Rectangle 37">
                  <a:extLst/>
                </p:cNvPr>
                <p:cNvSpPr/>
                <p:nvPr/>
              </p:nvSpPr>
              <p:spPr>
                <a:xfrm>
                  <a:off x="4176042" y="4771305"/>
                  <a:ext cx="649511" cy="37352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GB"/>
                  </a:defPPr>
                  <a:lvl1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18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269735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539407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-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80912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◦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  <a:lvl6pPr marL="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arabi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6pPr>
                  <a:lvl7pPr marL="539407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alphaL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7pPr>
                  <a:lvl8pPr marL="80912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romanL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8pPr>
                  <a:lvl9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2400">
                      <a:solidFill>
                        <a:schemeClr val="accent2"/>
                      </a:solidFill>
                      <a:latin typeface="+mn-lt"/>
                      <a:ea typeface="+mn-ea"/>
                    </a:defRPr>
                  </a:lvl9pPr>
                </a:lstStyle>
                <a:p>
                  <a:pPr algn="ctr" defTabSz="631898">
                    <a:spcAft>
                      <a:spcPts val="312"/>
                    </a:spcAft>
                    <a:buClr>
                      <a:srgbClr val="55555A"/>
                    </a:buClr>
                  </a:pPr>
                  <a:r>
                    <a:rPr lang="en-GB" sz="1000" dirty="0">
                      <a:solidFill>
                        <a:srgbClr val="00148C"/>
                      </a:solidFill>
                      <a:latin typeface="Arial"/>
                      <a:ea typeface="ＭＳ Ｐゴシック"/>
                      <a:cs typeface="Arial"/>
                    </a:rPr>
                    <a:t>HIGH</a:t>
                  </a:r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2844285" y="1236355"/>
              <a:ext cx="1387205" cy="4471962"/>
              <a:chOff x="2754736" y="1462092"/>
              <a:chExt cx="1387205" cy="4471962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3305747" y="1462092"/>
                <a:ext cx="836194" cy="4471962"/>
                <a:chOff x="103816" y="1290046"/>
                <a:chExt cx="627145" cy="3353971"/>
              </a:xfrm>
            </p:grpSpPr>
            <p:sp>
              <p:nvSpPr>
                <p:cNvPr id="31" name="Rectangle 30">
                  <a:extLst/>
                </p:cNvPr>
                <p:cNvSpPr/>
                <p:nvPr/>
              </p:nvSpPr>
              <p:spPr>
                <a:xfrm>
                  <a:off x="103816" y="4270493"/>
                  <a:ext cx="619581" cy="3735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GB"/>
                  </a:defPPr>
                  <a:lvl1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18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269735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539407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-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80912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◦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  <a:lvl6pPr marL="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arabi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6pPr>
                  <a:lvl7pPr marL="539407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alphaL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7pPr>
                  <a:lvl8pPr marL="80912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romanL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8pPr>
                  <a:lvl9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2400">
                      <a:solidFill>
                        <a:schemeClr val="accent2"/>
                      </a:solidFill>
                      <a:latin typeface="+mn-lt"/>
                      <a:ea typeface="+mn-ea"/>
                    </a:defRPr>
                  </a:lvl9pPr>
                </a:lstStyle>
                <a:p>
                  <a:pPr algn="ctr" defTabSz="631898">
                    <a:spcAft>
                      <a:spcPts val="312"/>
                    </a:spcAft>
                    <a:buClr>
                      <a:srgbClr val="55555A"/>
                    </a:buClr>
                  </a:pPr>
                  <a:r>
                    <a:rPr lang="en-GB" sz="1000" dirty="0">
                      <a:solidFill>
                        <a:srgbClr val="00148C"/>
                      </a:solidFill>
                      <a:latin typeface="Arial"/>
                      <a:ea typeface="ＭＳ Ｐゴシック"/>
                      <a:cs typeface="Arial"/>
                    </a:rPr>
                    <a:t>LOW</a:t>
                  </a:r>
                </a:p>
              </p:txBody>
            </p:sp>
            <p:sp>
              <p:nvSpPr>
                <p:cNvPr id="32" name="Rectangle 31">
                  <a:extLst/>
                </p:cNvPr>
                <p:cNvSpPr/>
                <p:nvPr/>
              </p:nvSpPr>
              <p:spPr>
                <a:xfrm>
                  <a:off x="103816" y="1290046"/>
                  <a:ext cx="611999" cy="3735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GB"/>
                  </a:defPPr>
                  <a:lvl1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18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269735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539407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-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80912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◦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  <a:lvl6pPr marL="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arabi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6pPr>
                  <a:lvl7pPr marL="539407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alphaL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7pPr>
                  <a:lvl8pPr marL="80912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romanL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8pPr>
                  <a:lvl9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2400">
                      <a:solidFill>
                        <a:schemeClr val="accent2"/>
                      </a:solidFill>
                      <a:latin typeface="+mn-lt"/>
                      <a:ea typeface="+mn-ea"/>
                    </a:defRPr>
                  </a:lvl9pPr>
                </a:lstStyle>
                <a:p>
                  <a:pPr algn="ctr" defTabSz="631898">
                    <a:spcAft>
                      <a:spcPts val="312"/>
                    </a:spcAft>
                    <a:buClr>
                      <a:srgbClr val="55555A"/>
                    </a:buClr>
                  </a:pPr>
                  <a:r>
                    <a:rPr lang="en-GB" sz="1000" dirty="0">
                      <a:solidFill>
                        <a:srgbClr val="00148C"/>
                      </a:solidFill>
                      <a:latin typeface="Arial"/>
                      <a:ea typeface="ＭＳ Ｐゴシック"/>
                      <a:cs typeface="Arial"/>
                    </a:rPr>
                    <a:t>HIGH</a:t>
                  </a:r>
                </a:p>
              </p:txBody>
            </p:sp>
            <p:cxnSp>
              <p:nvCxnSpPr>
                <p:cNvPr id="33" name="Straight Arrow Connector 32">
                  <a:extLst/>
                </p:cNvPr>
                <p:cNvCxnSpPr/>
                <p:nvPr/>
              </p:nvCxnSpPr>
              <p:spPr bwMode="auto">
                <a:xfrm>
                  <a:off x="730961" y="1392700"/>
                  <a:ext cx="0" cy="310955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triangle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0" name="Rectangle 29">
                <a:extLst/>
              </p:cNvPr>
              <p:cNvSpPr/>
              <p:nvPr/>
            </p:nvSpPr>
            <p:spPr>
              <a:xfrm>
                <a:off x="2754736" y="2892792"/>
                <a:ext cx="1340094" cy="1665163"/>
              </a:xfrm>
              <a:prstGeom prst="rect">
                <a:avLst/>
              </a:prstGeom>
            </p:spPr>
            <p:txBody>
              <a:bodyPr wrap="square" lIns="91378" tIns="45687" rIns="91378" bIns="45687">
                <a:spAutoFit/>
              </a:bodyPr>
              <a:lstStyle>
                <a:defPPr>
                  <a:defRPr lang="en-GB"/>
                </a:defPPr>
                <a:lvl1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1800" b="1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269735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539407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80912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◦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arabicPeriod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539407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alphaLcPeriod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80912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romanLcPeriod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2400">
                    <a:solidFill>
                      <a:schemeClr val="accent2"/>
                    </a:solidFill>
                    <a:latin typeface="+mn-lt"/>
                    <a:ea typeface="+mn-ea"/>
                  </a:defRPr>
                </a:lvl9pPr>
              </a:lstStyle>
              <a:p>
                <a:pPr algn="ctr" defTabSz="631898">
                  <a:spcAft>
                    <a:spcPts val="312"/>
                  </a:spcAft>
                  <a:buClr>
                    <a:srgbClr val="55555A"/>
                  </a:buClr>
                </a:pPr>
                <a:endParaRPr lang="en-GB" sz="900" dirty="0">
                  <a:solidFill>
                    <a:srgbClr val="00148C"/>
                  </a:solidFill>
                  <a:latin typeface="Arial"/>
                  <a:ea typeface="ＭＳ Ｐゴシック"/>
                  <a:cs typeface="Arial"/>
                </a:endParaRPr>
              </a:p>
              <a:p>
                <a:pPr algn="ctr" defTabSz="631898">
                  <a:spcAft>
                    <a:spcPts val="312"/>
                  </a:spcAft>
                  <a:buClr>
                    <a:srgbClr val="55555A"/>
                  </a:buClr>
                </a:pPr>
                <a:r>
                  <a:rPr lang="en-GB" sz="900" dirty="0">
                    <a:solidFill>
                      <a:srgbClr val="00148C"/>
                    </a:solidFill>
                    <a:latin typeface="Arial"/>
                    <a:ea typeface="ＭＳ Ｐゴシック"/>
                    <a:cs typeface="Arial"/>
                  </a:rPr>
                  <a:t>POTENTIAL IMPACT ON MARKET OPERATION</a:t>
                </a:r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4478194" y="1274938"/>
              <a:ext cx="4320000" cy="4271524"/>
            </a:xfrm>
            <a:prstGeom prst="rect">
              <a:avLst/>
            </a:prstGeom>
            <a:noFill/>
            <a:ln w="31750">
              <a:solidFill>
                <a:srgbClr val="0014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GB"/>
              </a:defPPr>
              <a:lvl1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b="1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69735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◦"/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rabicPeriod"/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lphaLcPeriod"/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romanLcPeriod"/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24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052">
                <a:spcAft>
                  <a:spcPts val="450"/>
                </a:spcAft>
                <a:buClr>
                  <a:srgbClr val="55555A"/>
                </a:buClr>
              </a:pPr>
              <a:endParaRPr lang="en-US" sz="1400">
                <a:solidFill>
                  <a:srgbClr val="FFFFFF"/>
                </a:solidFill>
                <a:latin typeface="Arial"/>
                <a:ea typeface="ＭＳ Ｐゴシック"/>
              </a:endParaRPr>
            </a:p>
          </p:txBody>
        </p:sp>
      </p:grpSp>
      <p:sp>
        <p:nvSpPr>
          <p:cNvPr id="13" name="Isosceles Triangle 12"/>
          <p:cNvSpPr/>
          <p:nvPr/>
        </p:nvSpPr>
        <p:spPr bwMode="auto">
          <a:xfrm rot="16200000" flipH="1">
            <a:off x="6720579" y="1549849"/>
            <a:ext cx="711918" cy="3045131"/>
          </a:xfrm>
          <a:prstGeom prst="triangle">
            <a:avLst>
              <a:gd name="adj" fmla="val 1323"/>
            </a:avLst>
          </a:prstGeom>
          <a:ln w="31750">
            <a:solidFill>
              <a:srgbClr val="00148C"/>
            </a:solidFill>
            <a:headEnd type="none" w="med" len="med"/>
            <a:tailEnd type="none" w="med" len="med"/>
          </a:ln>
          <a:effectLst>
            <a:softEdge rad="0"/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76" tIns="34289" rIns="68576" bIns="34289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269735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052">
              <a:spcAft>
                <a:spcPts val="338"/>
              </a:spcAft>
              <a:buClr>
                <a:srgbClr val="55555A"/>
              </a:buClr>
            </a:pPr>
            <a:endParaRPr lang="en-US" sz="1400" dirty="0" err="1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14" name="TextBox 115"/>
          <p:cNvSpPr txBox="1"/>
          <p:nvPr/>
        </p:nvSpPr>
        <p:spPr>
          <a:xfrm>
            <a:off x="7614744" y="2733362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269735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defTabSz="685052">
              <a:spcAft>
                <a:spcPts val="450"/>
              </a:spcAft>
              <a:buClr>
                <a:srgbClr val="55555A"/>
              </a:buClr>
            </a:pPr>
            <a:r>
              <a:rPr lang="en-US" sz="1400" dirty="0">
                <a:solidFill>
                  <a:schemeClr val="tx1"/>
                </a:solidFill>
                <a:latin typeface="Arial"/>
                <a:ea typeface="ＭＳ Ｐゴシック"/>
              </a:rPr>
              <a:t>PRIORITY</a:t>
            </a:r>
          </a:p>
        </p:txBody>
      </p:sp>
      <p:sp>
        <p:nvSpPr>
          <p:cNvPr id="15" name="Isosceles Triangle 14"/>
          <p:cNvSpPr/>
          <p:nvPr/>
        </p:nvSpPr>
        <p:spPr bwMode="auto">
          <a:xfrm rot="5400000" flipH="1">
            <a:off x="6734231" y="2941766"/>
            <a:ext cx="711918" cy="3067250"/>
          </a:xfrm>
          <a:prstGeom prst="triangle">
            <a:avLst>
              <a:gd name="adj" fmla="val 0"/>
            </a:avLst>
          </a:prstGeom>
          <a:pattFill prst="pct20">
            <a:fgClr>
              <a:srgbClr val="00148C"/>
            </a:fgClr>
            <a:bgClr>
              <a:schemeClr val="bg1"/>
            </a:bgClr>
          </a:pattFill>
          <a:ln w="31750">
            <a:solidFill>
              <a:srgbClr val="00148C"/>
            </a:solidFill>
            <a:headEnd type="none" w="med" len="med"/>
            <a:tailEnd type="none" w="med" len="med"/>
          </a:ln>
          <a:effectLst>
            <a:softEdge rad="0"/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76" tIns="34289" rIns="68576" bIns="34289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269735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052">
              <a:spcAft>
                <a:spcPts val="338"/>
              </a:spcAft>
              <a:buClr>
                <a:srgbClr val="55555A"/>
              </a:buClr>
            </a:pPr>
            <a:endParaRPr lang="en-US" sz="1400" dirty="0" err="1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16" name="TextBox 114"/>
          <p:cNvSpPr txBox="1"/>
          <p:nvPr/>
        </p:nvSpPr>
        <p:spPr>
          <a:xfrm>
            <a:off x="5775882" y="4479654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269735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defTabSz="685052">
              <a:spcAft>
                <a:spcPts val="450"/>
              </a:spcAft>
              <a:buClr>
                <a:srgbClr val="55555A"/>
              </a:buClr>
            </a:pPr>
            <a:r>
              <a:rPr lang="en-US" sz="1400" dirty="0">
                <a:solidFill>
                  <a:schemeClr val="tx1"/>
                </a:solidFill>
                <a:latin typeface="Arial"/>
                <a:ea typeface="ＭＳ Ｐゴシック"/>
              </a:rPr>
              <a:t>ELIMINATE</a:t>
            </a:r>
          </a:p>
        </p:txBody>
      </p:sp>
      <p:sp>
        <p:nvSpPr>
          <p:cNvPr id="17" name="TextBox 116"/>
          <p:cNvSpPr txBox="1"/>
          <p:nvPr/>
        </p:nvSpPr>
        <p:spPr>
          <a:xfrm>
            <a:off x="6583699" y="3706341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269735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defTabSz="685052">
              <a:spcAft>
                <a:spcPts val="450"/>
              </a:spcAft>
              <a:buClr>
                <a:srgbClr val="55555A"/>
              </a:buClr>
            </a:pPr>
            <a:r>
              <a:rPr lang="en-US" sz="1400" dirty="0">
                <a:solidFill>
                  <a:schemeClr val="tx1"/>
                </a:solidFill>
                <a:latin typeface="Arial"/>
                <a:ea typeface="ＭＳ Ｐゴシック"/>
              </a:rPr>
              <a:t>MONITOR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714175" y="4014117"/>
            <a:ext cx="634610" cy="21836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269735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algn="ctr">
              <a:spcAft>
                <a:spcPts val="450"/>
              </a:spcAft>
            </a:pPr>
            <a:r>
              <a:rPr lang="en-GB" sz="1000" dirty="0">
                <a:solidFill>
                  <a:schemeClr val="bg1"/>
                </a:solidFill>
                <a:cs typeface="Arial"/>
              </a:rPr>
              <a:t>Topic 2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459280" y="2777848"/>
            <a:ext cx="634610" cy="21836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269735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algn="ctr">
              <a:spcAft>
                <a:spcPts val="450"/>
              </a:spcAft>
            </a:pPr>
            <a:r>
              <a:rPr lang="en-GB" sz="1000" dirty="0">
                <a:solidFill>
                  <a:schemeClr val="bg1"/>
                </a:solidFill>
                <a:cs typeface="Arial"/>
              </a:rPr>
              <a:t>Topic 1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415246" y="4312803"/>
            <a:ext cx="634610" cy="21836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269735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algn="ctr">
              <a:spcAft>
                <a:spcPts val="450"/>
              </a:spcAft>
            </a:pPr>
            <a:r>
              <a:rPr lang="en-GB" sz="1000" dirty="0">
                <a:solidFill>
                  <a:schemeClr val="bg1"/>
                </a:solidFill>
                <a:cs typeface="Arial"/>
              </a:rPr>
              <a:t>Topic 3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2478926" y="2887030"/>
            <a:ext cx="634610" cy="21836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269735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algn="ctr">
              <a:spcAft>
                <a:spcPts val="450"/>
              </a:spcAft>
            </a:pPr>
            <a:r>
              <a:rPr lang="en-GB" sz="1000" dirty="0">
                <a:solidFill>
                  <a:schemeClr val="bg1"/>
                </a:solidFill>
                <a:cs typeface="Arial"/>
              </a:rPr>
              <a:t>Topic 4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6244100" y="4193805"/>
            <a:ext cx="634610" cy="21836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269735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algn="ctr">
              <a:spcAft>
                <a:spcPts val="450"/>
              </a:spcAft>
            </a:pPr>
            <a:r>
              <a:rPr lang="en-GB" sz="1000" dirty="0">
                <a:solidFill>
                  <a:schemeClr val="bg1"/>
                </a:solidFill>
                <a:cs typeface="Arial"/>
              </a:rPr>
              <a:t>Topic 2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989205" y="2957536"/>
            <a:ext cx="634610" cy="21836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269735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algn="ctr">
              <a:spcAft>
                <a:spcPts val="450"/>
              </a:spcAft>
            </a:pPr>
            <a:r>
              <a:rPr lang="en-GB" sz="1000" dirty="0">
                <a:solidFill>
                  <a:schemeClr val="bg1"/>
                </a:solidFill>
                <a:cs typeface="Arial"/>
              </a:rPr>
              <a:t>Topic 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945171" y="4492491"/>
            <a:ext cx="634610" cy="21836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269735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algn="ctr">
              <a:spcAft>
                <a:spcPts val="450"/>
              </a:spcAft>
            </a:pPr>
            <a:r>
              <a:rPr lang="en-GB" sz="1000" dirty="0">
                <a:solidFill>
                  <a:schemeClr val="bg1"/>
                </a:solidFill>
                <a:cs typeface="Arial"/>
              </a:rPr>
              <a:t>Topic 3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7008851" y="3066718"/>
            <a:ext cx="634610" cy="21836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269735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algn="ctr">
              <a:spcAft>
                <a:spcPts val="450"/>
              </a:spcAft>
            </a:pPr>
            <a:r>
              <a:rPr lang="en-GB" sz="1000" dirty="0">
                <a:solidFill>
                  <a:schemeClr val="bg1"/>
                </a:solidFill>
                <a:cs typeface="Arial"/>
              </a:rPr>
              <a:t>Topic 4</a:t>
            </a:r>
          </a:p>
        </p:txBody>
      </p:sp>
    </p:spTree>
    <p:extLst>
      <p:ext uri="{BB962C8B-B14F-4D97-AF65-F5344CB8AC3E}">
        <p14:creationId xmlns:p14="http://schemas.microsoft.com/office/powerpoint/2010/main" val="394406866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/>
        </p:nvSpPr>
        <p:spPr bwMode="auto">
          <a:xfrm>
            <a:off x="459783" y="1093370"/>
            <a:ext cx="8280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5pPr>
            <a:lvl6pPr marL="256886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6pPr>
            <a:lvl7pPr marL="51377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7pPr>
            <a:lvl8pPr marL="770613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8pPr>
            <a:lvl9pPr marL="1027476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r>
              <a:rPr lang="en-GB" sz="2000" dirty="0"/>
              <a:t>The industry-agreed priority focus areas will be progressed as </a:t>
            </a:r>
            <a:r>
              <a:rPr lang="en-GB" sz="2000" dirty="0" err="1">
                <a:solidFill>
                  <a:schemeClr val="accent5"/>
                </a:solidFill>
              </a:rPr>
              <a:t>GMaP</a:t>
            </a:r>
            <a:r>
              <a:rPr lang="en-GB" sz="2000" dirty="0"/>
              <a:t> projects over the course of the next year.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0BA29D0-0752-4154-A930-1B5A23EAF0A0}"/>
              </a:ext>
            </a:extLst>
          </p:cNvPr>
          <p:cNvSpPr>
            <a:spLocks noGrp="1"/>
          </p:cNvSpPr>
          <p:nvPr/>
        </p:nvSpPr>
        <p:spPr bwMode="auto">
          <a:xfrm>
            <a:off x="286382" y="1748410"/>
            <a:ext cx="42455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4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20228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40456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60684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arabi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40456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alphaL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60684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romanL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8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GB" sz="1600" dirty="0">
                <a:solidFill>
                  <a:schemeClr val="accent3"/>
                </a:solidFill>
              </a:rPr>
              <a:t>“Optimising the present”                       </a:t>
            </a:r>
            <a:r>
              <a:rPr lang="en-GB" sz="1600" dirty="0" err="1">
                <a:solidFill>
                  <a:schemeClr val="accent3"/>
                </a:solidFill>
              </a:rPr>
              <a:t>GMaP</a:t>
            </a:r>
            <a:r>
              <a:rPr lang="en-GB" sz="1600" dirty="0">
                <a:solidFill>
                  <a:schemeClr val="accent3"/>
                </a:solidFill>
              </a:rPr>
              <a:t> 19/20 projects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728ED52-C2D0-4DCD-9512-366F4900E4EE}"/>
              </a:ext>
            </a:extLst>
          </p:cNvPr>
          <p:cNvSpPr txBox="1">
            <a:spLocks/>
          </p:cNvSpPr>
          <p:nvPr/>
        </p:nvSpPr>
        <p:spPr bwMode="auto">
          <a:xfrm>
            <a:off x="6727213" y="851236"/>
            <a:ext cx="2261561" cy="230941"/>
          </a:xfrm>
          <a:prstGeom prst="rect">
            <a:avLst/>
          </a:prstGeom>
          <a:solidFill>
            <a:schemeClr val="accent2"/>
          </a:solidFill>
          <a:extLst/>
        </p:spPr>
        <p:txBody>
          <a:bodyPr wrap="square" lIns="91352" tIns="45676" rIns="91352" bIns="45676" anchor="ctr">
            <a:noAutofit/>
          </a:bodyPr>
          <a:lstStyle>
            <a:defPPr>
              <a:defRPr lang="en-GB"/>
            </a:defPPr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269735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GB" sz="1000" dirty="0">
                <a:solidFill>
                  <a:schemeClr val="bg1"/>
                </a:solidFill>
              </a:rPr>
              <a:t>HOW INDUSTRY WILL ACT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0BA29D0-0752-4154-A930-1B5A23EAF0A0}"/>
              </a:ext>
            </a:extLst>
          </p:cNvPr>
          <p:cNvSpPr>
            <a:spLocks noGrp="1"/>
          </p:cNvSpPr>
          <p:nvPr/>
        </p:nvSpPr>
        <p:spPr bwMode="auto">
          <a:xfrm>
            <a:off x="4543774" y="1748410"/>
            <a:ext cx="42455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4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20228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40456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60684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arabi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40456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alphaL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60684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romanL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8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GB" sz="1600" dirty="0">
                <a:solidFill>
                  <a:schemeClr val="accent2"/>
                </a:solidFill>
              </a:rPr>
              <a:t>“Preparing for the future”                     </a:t>
            </a:r>
            <a:r>
              <a:rPr lang="en-GB" sz="1600" dirty="0" err="1">
                <a:solidFill>
                  <a:schemeClr val="accent2"/>
                </a:solidFill>
              </a:rPr>
              <a:t>GMaP</a:t>
            </a:r>
            <a:r>
              <a:rPr lang="en-GB" sz="1600" dirty="0">
                <a:solidFill>
                  <a:schemeClr val="accent2"/>
                </a:solidFill>
              </a:rPr>
              <a:t> 19/20 projects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7062" y="3303020"/>
            <a:ext cx="4304609" cy="2600861"/>
            <a:chOff x="2971497" y="1236355"/>
            <a:chExt cx="6062731" cy="5260779"/>
          </a:xfrm>
          <a:solidFill>
            <a:schemeClr val="bg1"/>
          </a:solidFill>
        </p:grpSpPr>
        <p:grpSp>
          <p:nvGrpSpPr>
            <p:cNvPr id="49" name="Group 48"/>
            <p:cNvGrpSpPr/>
            <p:nvPr/>
          </p:nvGrpSpPr>
          <p:grpSpPr>
            <a:xfrm>
              <a:off x="4184380" y="5803123"/>
              <a:ext cx="4849848" cy="694011"/>
              <a:chOff x="4207486" y="6235009"/>
              <a:chExt cx="4849848" cy="694011"/>
            </a:xfrm>
            <a:grpFill/>
          </p:grpSpPr>
          <p:sp>
            <p:nvSpPr>
              <p:cNvPr id="59" name="Rectangle 58">
                <a:extLst/>
              </p:cNvPr>
              <p:cNvSpPr/>
              <p:nvPr/>
            </p:nvSpPr>
            <p:spPr>
              <a:xfrm>
                <a:off x="5753411" y="6462248"/>
                <a:ext cx="1805317" cy="466772"/>
              </a:xfrm>
              <a:prstGeom prst="rect">
                <a:avLst/>
              </a:prstGeom>
              <a:grpFill/>
            </p:spPr>
            <p:txBody>
              <a:bodyPr wrap="square" lIns="91378" tIns="45687" rIns="91378" bIns="45687">
                <a:spAutoFit/>
              </a:bodyPr>
              <a:lstStyle>
                <a:defPPr>
                  <a:defRPr lang="en-GB"/>
                </a:defPPr>
                <a:lvl1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1800" b="1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269735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539407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80912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◦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arabicPeriod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539407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alphaLcPeriod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80912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romanLcPeriod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2400">
                    <a:solidFill>
                      <a:schemeClr val="accent2"/>
                    </a:solidFill>
                    <a:latin typeface="+mn-lt"/>
                    <a:ea typeface="+mn-ea"/>
                  </a:defRPr>
                </a:lvl9pPr>
              </a:lstStyle>
              <a:p>
                <a:pPr algn="ctr" defTabSz="631898">
                  <a:spcAft>
                    <a:spcPts val="312"/>
                  </a:spcAft>
                  <a:buClr>
                    <a:srgbClr val="55555A"/>
                  </a:buClr>
                </a:pPr>
                <a:r>
                  <a:rPr lang="en-GB" sz="900" dirty="0">
                    <a:solidFill>
                      <a:srgbClr val="00148C"/>
                    </a:solidFill>
                    <a:cs typeface="Arial"/>
                  </a:rPr>
                  <a:t>COMPLEXITY</a:t>
                </a:r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4207486" y="6235009"/>
                <a:ext cx="4849848" cy="691842"/>
                <a:chOff x="1188166" y="4625950"/>
                <a:chExt cx="3637387" cy="518878"/>
              </a:xfrm>
              <a:grpFill/>
            </p:grpSpPr>
            <p:sp>
              <p:nvSpPr>
                <p:cNvPr id="61" name="Rectangle 60">
                  <a:extLst/>
                </p:cNvPr>
                <p:cNvSpPr/>
                <p:nvPr/>
              </p:nvSpPr>
              <p:spPr>
                <a:xfrm>
                  <a:off x="1188166" y="4725372"/>
                  <a:ext cx="694414" cy="373522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>
                  <a:defPPr>
                    <a:defRPr lang="en-GB"/>
                  </a:defPPr>
                  <a:lvl1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18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269735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539407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-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80912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◦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  <a:lvl6pPr marL="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arabi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6pPr>
                  <a:lvl7pPr marL="539407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alphaL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7pPr>
                  <a:lvl8pPr marL="80912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romanL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8pPr>
                  <a:lvl9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2400">
                      <a:solidFill>
                        <a:schemeClr val="accent2"/>
                      </a:solidFill>
                      <a:latin typeface="+mn-lt"/>
                      <a:ea typeface="+mn-ea"/>
                    </a:defRPr>
                  </a:lvl9pPr>
                </a:lstStyle>
                <a:p>
                  <a:pPr algn="ctr" defTabSz="631898">
                    <a:spcAft>
                      <a:spcPts val="312"/>
                    </a:spcAft>
                    <a:buClr>
                      <a:srgbClr val="55555A"/>
                    </a:buClr>
                  </a:pPr>
                  <a:r>
                    <a:rPr lang="en-GB" sz="1000" dirty="0">
                      <a:solidFill>
                        <a:srgbClr val="00148C"/>
                      </a:solidFill>
                      <a:cs typeface="Arial"/>
                    </a:rPr>
                    <a:t>LOW</a:t>
                  </a:r>
                </a:p>
              </p:txBody>
            </p:sp>
            <p:cxnSp>
              <p:nvCxnSpPr>
                <p:cNvPr id="62" name="Straight Arrow Connector 61">
                  <a:extLst/>
                </p:cNvPr>
                <p:cNvCxnSpPr>
                  <a:cxnSpLocks/>
                </p:cNvCxnSpPr>
                <p:nvPr/>
              </p:nvCxnSpPr>
              <p:spPr bwMode="auto">
                <a:xfrm>
                  <a:off x="1412367" y="4625950"/>
                  <a:ext cx="3216638" cy="0"/>
                </a:xfrm>
                <a:prstGeom prst="straightConnector1">
                  <a:avLst/>
                </a:prstGeom>
                <a:grp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triangle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63" name="Rectangle 62">
                  <a:extLst/>
                </p:cNvPr>
                <p:cNvSpPr/>
                <p:nvPr/>
              </p:nvSpPr>
              <p:spPr>
                <a:xfrm>
                  <a:off x="4176042" y="4771305"/>
                  <a:ext cx="649511" cy="373523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>
                  <a:defPPr>
                    <a:defRPr lang="en-GB"/>
                  </a:defPPr>
                  <a:lvl1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18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269735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539407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-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80912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◦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  <a:lvl6pPr marL="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arabi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6pPr>
                  <a:lvl7pPr marL="539407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alphaL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7pPr>
                  <a:lvl8pPr marL="80912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romanL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8pPr>
                  <a:lvl9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2400">
                      <a:solidFill>
                        <a:schemeClr val="accent2"/>
                      </a:solidFill>
                      <a:latin typeface="+mn-lt"/>
                      <a:ea typeface="+mn-ea"/>
                    </a:defRPr>
                  </a:lvl9pPr>
                </a:lstStyle>
                <a:p>
                  <a:pPr algn="ctr" defTabSz="631898">
                    <a:spcAft>
                      <a:spcPts val="312"/>
                    </a:spcAft>
                    <a:buClr>
                      <a:srgbClr val="55555A"/>
                    </a:buClr>
                  </a:pPr>
                  <a:r>
                    <a:rPr lang="en-GB" sz="1000" dirty="0">
                      <a:solidFill>
                        <a:srgbClr val="00148C"/>
                      </a:solidFill>
                      <a:cs typeface="Arial"/>
                    </a:rPr>
                    <a:t>HIGH</a:t>
                  </a:r>
                </a:p>
              </p:txBody>
            </p:sp>
          </p:grpSp>
        </p:grpSp>
        <p:grpSp>
          <p:nvGrpSpPr>
            <p:cNvPr id="50" name="Group 49"/>
            <p:cNvGrpSpPr/>
            <p:nvPr/>
          </p:nvGrpSpPr>
          <p:grpSpPr>
            <a:xfrm>
              <a:off x="2971497" y="1236355"/>
              <a:ext cx="1249908" cy="4471964"/>
              <a:chOff x="2881948" y="1462092"/>
              <a:chExt cx="1249908" cy="4471964"/>
            </a:xfrm>
            <a:grpFill/>
          </p:grpSpPr>
          <p:grpSp>
            <p:nvGrpSpPr>
              <p:cNvPr id="54" name="Group 53"/>
              <p:cNvGrpSpPr/>
              <p:nvPr/>
            </p:nvGrpSpPr>
            <p:grpSpPr>
              <a:xfrm>
                <a:off x="3305747" y="1462092"/>
                <a:ext cx="826109" cy="4471964"/>
                <a:chOff x="103816" y="1290046"/>
                <a:chExt cx="619581" cy="3353973"/>
              </a:xfrm>
              <a:grpFill/>
            </p:grpSpPr>
            <p:sp>
              <p:nvSpPr>
                <p:cNvPr id="56" name="Rectangle 55">
                  <a:extLst/>
                </p:cNvPr>
                <p:cNvSpPr/>
                <p:nvPr/>
              </p:nvSpPr>
              <p:spPr>
                <a:xfrm>
                  <a:off x="103816" y="4270494"/>
                  <a:ext cx="619581" cy="373525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>
                  <a:defPPr>
                    <a:defRPr lang="en-GB"/>
                  </a:defPPr>
                  <a:lvl1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18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269735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539407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-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80912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◦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  <a:lvl6pPr marL="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arabi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6pPr>
                  <a:lvl7pPr marL="539407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alphaL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7pPr>
                  <a:lvl8pPr marL="80912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romanL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8pPr>
                  <a:lvl9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2400">
                      <a:solidFill>
                        <a:schemeClr val="accent2"/>
                      </a:solidFill>
                      <a:latin typeface="+mn-lt"/>
                      <a:ea typeface="+mn-ea"/>
                    </a:defRPr>
                  </a:lvl9pPr>
                </a:lstStyle>
                <a:p>
                  <a:pPr algn="ctr" defTabSz="631898">
                    <a:spcAft>
                      <a:spcPts val="312"/>
                    </a:spcAft>
                    <a:buClr>
                      <a:srgbClr val="55555A"/>
                    </a:buClr>
                  </a:pPr>
                  <a:r>
                    <a:rPr lang="en-GB" sz="1000" dirty="0">
                      <a:solidFill>
                        <a:srgbClr val="00148C"/>
                      </a:solidFill>
                      <a:cs typeface="Arial"/>
                    </a:rPr>
                    <a:t>LOW</a:t>
                  </a:r>
                </a:p>
              </p:txBody>
            </p:sp>
            <p:sp>
              <p:nvSpPr>
                <p:cNvPr id="57" name="Rectangle 56">
                  <a:extLst/>
                </p:cNvPr>
                <p:cNvSpPr/>
                <p:nvPr/>
              </p:nvSpPr>
              <p:spPr>
                <a:xfrm>
                  <a:off x="103816" y="1290046"/>
                  <a:ext cx="612000" cy="373525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>
                  <a:defPPr>
                    <a:defRPr lang="en-GB"/>
                  </a:defPPr>
                  <a:lvl1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18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269735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539407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-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80912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◦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  <a:lvl6pPr marL="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arabi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6pPr>
                  <a:lvl7pPr marL="539407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alphaL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7pPr>
                  <a:lvl8pPr marL="80912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romanL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8pPr>
                  <a:lvl9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2400">
                      <a:solidFill>
                        <a:schemeClr val="accent2"/>
                      </a:solidFill>
                      <a:latin typeface="+mn-lt"/>
                      <a:ea typeface="+mn-ea"/>
                    </a:defRPr>
                  </a:lvl9pPr>
                </a:lstStyle>
                <a:p>
                  <a:pPr algn="ctr" defTabSz="631898">
                    <a:spcAft>
                      <a:spcPts val="312"/>
                    </a:spcAft>
                    <a:buClr>
                      <a:srgbClr val="55555A"/>
                    </a:buClr>
                  </a:pPr>
                  <a:r>
                    <a:rPr lang="en-GB" sz="1000" dirty="0">
                      <a:solidFill>
                        <a:srgbClr val="00148C"/>
                      </a:solidFill>
                      <a:cs typeface="Arial"/>
                    </a:rPr>
                    <a:t>HIGH</a:t>
                  </a:r>
                </a:p>
              </p:txBody>
            </p:sp>
            <p:cxnSp>
              <p:nvCxnSpPr>
                <p:cNvPr id="58" name="Straight Arrow Connector 57">
                  <a:extLst/>
                </p:cNvPr>
                <p:cNvCxnSpPr/>
                <p:nvPr/>
              </p:nvCxnSpPr>
              <p:spPr bwMode="auto">
                <a:xfrm>
                  <a:off x="723397" y="1413072"/>
                  <a:ext cx="0" cy="3109552"/>
                </a:xfrm>
                <a:prstGeom prst="straightConnector1">
                  <a:avLst/>
                </a:prstGeom>
                <a:grp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triangle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55" name="Rectangle 54">
                <a:extLst/>
              </p:cNvPr>
              <p:cNvSpPr/>
              <p:nvPr/>
            </p:nvSpPr>
            <p:spPr>
              <a:xfrm>
                <a:off x="2881948" y="3160353"/>
                <a:ext cx="1212882" cy="746914"/>
              </a:xfrm>
              <a:prstGeom prst="rect">
                <a:avLst/>
              </a:prstGeom>
              <a:grpFill/>
            </p:spPr>
            <p:txBody>
              <a:bodyPr wrap="square" lIns="91378" tIns="45687" rIns="91378" bIns="45687">
                <a:spAutoFit/>
              </a:bodyPr>
              <a:lstStyle>
                <a:defPPr>
                  <a:defRPr lang="en-GB"/>
                </a:defPPr>
                <a:lvl1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1800" b="1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269735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539407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80912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◦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arabicPeriod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539407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alphaLcPeriod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80912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romanLcPeriod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2400">
                    <a:solidFill>
                      <a:schemeClr val="accent2"/>
                    </a:solidFill>
                    <a:latin typeface="+mn-lt"/>
                    <a:ea typeface="+mn-ea"/>
                  </a:defRPr>
                </a:lvl9pPr>
              </a:lstStyle>
              <a:p>
                <a:pPr algn="ctr" defTabSz="631898">
                  <a:spcAft>
                    <a:spcPts val="312"/>
                  </a:spcAft>
                  <a:buClr>
                    <a:srgbClr val="55555A"/>
                  </a:buClr>
                </a:pPr>
                <a:r>
                  <a:rPr lang="en-GB" sz="900" dirty="0">
                    <a:solidFill>
                      <a:srgbClr val="00148C"/>
                    </a:solidFill>
                    <a:cs typeface="Arial"/>
                  </a:rPr>
                  <a:t>CONSUMER VALUE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4478193" y="1274937"/>
              <a:ext cx="4320000" cy="4271524"/>
              <a:chOff x="1768618" y="986971"/>
              <a:chExt cx="4320000" cy="4271524"/>
            </a:xfrm>
            <a:grpFill/>
          </p:grpSpPr>
          <p:sp>
            <p:nvSpPr>
              <p:cNvPr id="52" name="Rectangle 51"/>
              <p:cNvSpPr/>
              <p:nvPr/>
            </p:nvSpPr>
            <p:spPr>
              <a:xfrm>
                <a:off x="1768618" y="986971"/>
                <a:ext cx="4320000" cy="4271524"/>
              </a:xfrm>
              <a:prstGeom prst="rect">
                <a:avLst/>
              </a:prstGeom>
              <a:grpFill/>
              <a:ln w="31750">
                <a:solidFill>
                  <a:srgbClr val="0014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1800" b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69735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539407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-"/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0912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◦"/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arabicPeriod"/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539407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alphaLcPeriod"/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80912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romanLcPeriod"/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24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052">
                  <a:spcAft>
                    <a:spcPts val="450"/>
                  </a:spcAft>
                  <a:buClr>
                    <a:srgbClr val="55555A"/>
                  </a:buClr>
                </a:pPr>
                <a:endParaRPr lang="en-US"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TextBox 18"/>
              <p:cNvSpPr txBox="1"/>
              <p:nvPr/>
            </p:nvSpPr>
            <p:spPr>
              <a:xfrm>
                <a:off x="3996801" y="3449158"/>
                <a:ext cx="1596656" cy="62254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>
                <a:defPPr>
                  <a:defRPr lang="en-GB"/>
                </a:defPPr>
                <a:lvl1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1800" b="1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269735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539407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80912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◦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arabicPeriod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539407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alphaLcPeriod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80912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romanLcPeriod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2400">
                    <a:solidFill>
                      <a:schemeClr val="accent2"/>
                    </a:solidFill>
                    <a:latin typeface="+mn-lt"/>
                    <a:ea typeface="+mn-ea"/>
                  </a:defRPr>
                </a:lvl9pPr>
              </a:lstStyle>
              <a:p>
                <a:pPr defTabSz="685052">
                  <a:spcAft>
                    <a:spcPts val="450"/>
                  </a:spcAft>
                  <a:buClr>
                    <a:srgbClr val="55555A"/>
                  </a:buClr>
                </a:pPr>
                <a:r>
                  <a:rPr lang="en-US" sz="1400" dirty="0">
                    <a:solidFill>
                      <a:srgbClr val="55555A"/>
                    </a:solidFill>
                  </a:rPr>
                  <a:t>CONSIDER</a:t>
                </a: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2415413" y="4476034"/>
            <a:ext cx="1343176" cy="880263"/>
            <a:chOff x="5260605" y="1756081"/>
            <a:chExt cx="2377473" cy="880263"/>
          </a:xfrm>
        </p:grpSpPr>
        <p:cxnSp>
          <p:nvCxnSpPr>
            <p:cNvPr id="47" name="Straight Arrow Connector 46"/>
            <p:cNvCxnSpPr/>
            <p:nvPr/>
          </p:nvCxnSpPr>
          <p:spPr bwMode="auto">
            <a:xfrm flipH="1">
              <a:off x="5260605" y="2124257"/>
              <a:ext cx="237747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/>
            </a:ln>
            <a:effectLst/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 bwMode="auto">
            <a:xfrm>
              <a:off x="5797322" y="1756081"/>
              <a:ext cx="1447703" cy="88026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76" tIns="34289" rIns="68576" bIns="34289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269735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◦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rabi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lpha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roman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2400">
                  <a:solidFill>
                    <a:schemeClr val="accent2"/>
                  </a:solidFill>
                  <a:latin typeface="+mn-lt"/>
                  <a:ea typeface="+mn-ea"/>
                </a:defRPr>
              </a:lvl9pPr>
            </a:lstStyle>
            <a:p>
              <a:pPr defTabSz="685052">
                <a:spcAft>
                  <a:spcPts val="338"/>
                </a:spcAft>
                <a:buClr>
                  <a:srgbClr val="55555A"/>
                </a:buClr>
              </a:pPr>
              <a:r>
                <a:rPr lang="en-GB" sz="1050" dirty="0">
                  <a:solidFill>
                    <a:srgbClr val="FFFFFF"/>
                  </a:solidFill>
                  <a:cs typeface="Arial"/>
                </a:rPr>
                <a:t>GMaP Project</a:t>
              </a:r>
              <a:endParaRPr lang="en-US" sz="1050" dirty="0" err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15832" y="3295857"/>
            <a:ext cx="656552" cy="541313"/>
            <a:chOff x="3548890" y="1759488"/>
            <a:chExt cx="656552" cy="541313"/>
          </a:xfrm>
        </p:grpSpPr>
        <p:sp>
          <p:nvSpPr>
            <p:cNvPr id="45" name="Oval 44"/>
            <p:cNvSpPr/>
            <p:nvPr/>
          </p:nvSpPr>
          <p:spPr bwMode="auto">
            <a:xfrm>
              <a:off x="3548890" y="1759488"/>
              <a:ext cx="656552" cy="541313"/>
            </a:xfrm>
            <a:prstGeom prst="ellipse">
              <a:avLst/>
            </a:prstGeom>
            <a:solidFill>
              <a:schemeClr val="bg1"/>
            </a:solidFill>
            <a:ln w="349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10" tIns="34289" rIns="68510" bIns="34289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269735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◦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rabi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lpha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roman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2400">
                  <a:solidFill>
                    <a:schemeClr val="accent2"/>
                  </a:solidFill>
                  <a:latin typeface="+mn-lt"/>
                  <a:ea typeface="+mn-ea"/>
                </a:defRPr>
              </a:lvl9pPr>
            </a:lstStyle>
            <a:p>
              <a:pPr defTabSz="685052">
                <a:spcAft>
                  <a:spcPts val="338"/>
                </a:spcAft>
                <a:buClr>
                  <a:srgbClr val="55555A"/>
                </a:buClr>
              </a:pPr>
              <a:endParaRPr lang="en-US" sz="1400" dirty="0" err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637475" y="1893050"/>
              <a:ext cx="530844" cy="2741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8100"/>
            </a:effectLst>
            <a:extLst/>
          </p:spPr>
          <p:txBody>
            <a:bodyPr vert="horz" wrap="square" lIns="68510" tIns="34289" rIns="68510" bIns="34289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269735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◦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rabi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lpha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roman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2400">
                  <a:solidFill>
                    <a:schemeClr val="accent2"/>
                  </a:solidFill>
                  <a:latin typeface="+mn-lt"/>
                  <a:ea typeface="+mn-ea"/>
                </a:defRPr>
              </a:lvl9pPr>
            </a:lstStyle>
            <a:p>
              <a:pPr algn="ctr" defTabSz="685052">
                <a:spcAft>
                  <a:spcPts val="338"/>
                </a:spcAft>
                <a:buClr>
                  <a:srgbClr val="55555A"/>
                </a:buClr>
              </a:pPr>
              <a:r>
                <a:rPr lang="en-GB" sz="1050" dirty="0">
                  <a:solidFill>
                    <a:srgbClr val="C800A1"/>
                  </a:solidFill>
                  <a:cs typeface="Arial"/>
                </a:rPr>
                <a:t>GMaP 2019</a:t>
              </a:r>
              <a:endParaRPr lang="en-US" sz="1050" dirty="0" err="1">
                <a:solidFill>
                  <a:srgbClr val="C800A1"/>
                </a:solidFill>
                <a:cs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60794" y="3575422"/>
            <a:ext cx="656552" cy="541313"/>
            <a:chOff x="1693852" y="2039053"/>
            <a:chExt cx="656552" cy="541313"/>
          </a:xfrm>
        </p:grpSpPr>
        <p:sp>
          <p:nvSpPr>
            <p:cNvPr id="43" name="Oval 42"/>
            <p:cNvSpPr/>
            <p:nvPr/>
          </p:nvSpPr>
          <p:spPr bwMode="auto">
            <a:xfrm>
              <a:off x="1693852" y="2039053"/>
              <a:ext cx="656552" cy="541313"/>
            </a:xfrm>
            <a:prstGeom prst="ellipse">
              <a:avLst/>
            </a:prstGeom>
            <a:solidFill>
              <a:schemeClr val="bg1"/>
            </a:solidFill>
            <a:ln w="349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10" tIns="34289" rIns="68510" bIns="34289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269735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◦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rabi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lpha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roman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2400">
                  <a:solidFill>
                    <a:schemeClr val="accent2"/>
                  </a:solidFill>
                  <a:latin typeface="+mn-lt"/>
                  <a:ea typeface="+mn-ea"/>
                </a:defRPr>
              </a:lvl9pPr>
            </a:lstStyle>
            <a:p>
              <a:pPr defTabSz="685052">
                <a:spcAft>
                  <a:spcPts val="338"/>
                </a:spcAft>
                <a:buClr>
                  <a:srgbClr val="55555A"/>
                </a:buClr>
              </a:pPr>
              <a:endParaRPr lang="en-US" sz="1400" dirty="0" err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1766050" y="2124331"/>
              <a:ext cx="530844" cy="36437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8100"/>
            </a:effectLst>
            <a:extLst/>
          </p:spPr>
          <p:txBody>
            <a:bodyPr vert="horz" wrap="square" lIns="68510" tIns="34289" rIns="68510" bIns="34289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269735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◦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rabi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lpha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roman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2400">
                  <a:solidFill>
                    <a:schemeClr val="accent2"/>
                  </a:solidFill>
                  <a:latin typeface="+mn-lt"/>
                  <a:ea typeface="+mn-ea"/>
                </a:defRPr>
              </a:lvl9pPr>
            </a:lstStyle>
            <a:p>
              <a:pPr algn="ctr" defTabSz="685052">
                <a:spcAft>
                  <a:spcPts val="338"/>
                </a:spcAft>
                <a:buClr>
                  <a:srgbClr val="55555A"/>
                </a:buClr>
              </a:pPr>
              <a:r>
                <a:rPr lang="en-GB" sz="1050" dirty="0">
                  <a:solidFill>
                    <a:srgbClr val="500A78"/>
                  </a:solidFill>
                  <a:cs typeface="Arial"/>
                </a:rPr>
                <a:t>GMaP 2020</a:t>
              </a:r>
              <a:endParaRPr lang="en-US" sz="1050" dirty="0" err="1">
                <a:solidFill>
                  <a:srgbClr val="500A78"/>
                </a:solidFill>
                <a:cs typeface="Arial"/>
              </a:endParaRPr>
            </a:p>
          </p:txBody>
        </p:sp>
      </p:grpSp>
      <p:sp>
        <p:nvSpPr>
          <p:cNvPr id="15" name="Rectangular Callout 45"/>
          <p:cNvSpPr/>
          <p:nvPr/>
        </p:nvSpPr>
        <p:spPr bwMode="auto">
          <a:xfrm>
            <a:off x="1188185" y="4327253"/>
            <a:ext cx="2684327" cy="1015663"/>
          </a:xfrm>
          <a:prstGeom prst="wedgeRectCallout">
            <a:avLst>
              <a:gd name="adj1" fmla="val 21775"/>
              <a:gd name="adj2" fmla="val -74233"/>
            </a:avLst>
          </a:prstGeom>
          <a:solidFill>
            <a:srgbClr val="FFFFFF">
              <a:lumMod val="95000"/>
            </a:srgb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269735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0"/>
              </a:spcAft>
              <a:buClrTx/>
              <a:defRPr/>
            </a:pPr>
            <a:r>
              <a:rPr lang="en-GB" sz="1200" dirty="0">
                <a:solidFill>
                  <a:srgbClr val="FA4616"/>
                </a:solidFill>
              </a:rPr>
              <a:t>“Optimising the present” </a:t>
            </a:r>
          </a:p>
          <a:p>
            <a:pPr>
              <a:spcAft>
                <a:spcPts val="0"/>
              </a:spcAft>
              <a:buClrTx/>
              <a:defRPr/>
            </a:pPr>
            <a:r>
              <a:rPr lang="en-GB" sz="1200" b="0" dirty="0" err="1">
                <a:solidFill>
                  <a:srgbClr val="AAAAAC">
                    <a:lumMod val="50000"/>
                  </a:srgbClr>
                </a:solidFill>
              </a:rPr>
              <a:t>GMaP</a:t>
            </a:r>
            <a:r>
              <a:rPr lang="en-GB" sz="1200" b="0" dirty="0">
                <a:solidFill>
                  <a:srgbClr val="AAAAAC">
                    <a:lumMod val="50000"/>
                  </a:srgbClr>
                </a:solidFill>
              </a:rPr>
              <a:t> project will aim to identify potential market change solutions before progressing on for implementation.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543774" y="3329259"/>
            <a:ext cx="4375470" cy="2666314"/>
            <a:chOff x="2967953" y="1236355"/>
            <a:chExt cx="6162534" cy="5393158"/>
          </a:xfrm>
          <a:solidFill>
            <a:schemeClr val="bg1"/>
          </a:solidFill>
        </p:grpSpPr>
        <p:grpSp>
          <p:nvGrpSpPr>
            <p:cNvPr id="28" name="Group 27"/>
            <p:cNvGrpSpPr/>
            <p:nvPr/>
          </p:nvGrpSpPr>
          <p:grpSpPr>
            <a:xfrm>
              <a:off x="4184379" y="5803110"/>
              <a:ext cx="4946108" cy="826403"/>
              <a:chOff x="4207485" y="6234996"/>
              <a:chExt cx="4946108" cy="826403"/>
            </a:xfrm>
            <a:grpFill/>
          </p:grpSpPr>
          <p:sp>
            <p:nvSpPr>
              <p:cNvPr id="38" name="Rectangle 37">
                <a:extLst/>
              </p:cNvPr>
              <p:cNvSpPr/>
              <p:nvPr/>
            </p:nvSpPr>
            <p:spPr>
              <a:xfrm>
                <a:off x="4915409" y="6314485"/>
                <a:ext cx="3372168" cy="746914"/>
              </a:xfrm>
              <a:prstGeom prst="rect">
                <a:avLst/>
              </a:prstGeom>
              <a:noFill/>
            </p:spPr>
            <p:txBody>
              <a:bodyPr wrap="square" lIns="91378" tIns="45687" rIns="91378" bIns="45687">
                <a:spAutoFit/>
              </a:bodyPr>
              <a:lstStyle>
                <a:defPPr>
                  <a:defRPr lang="en-GB"/>
                </a:defPPr>
                <a:lvl1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1800" b="1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269735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539407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80912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◦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arabicPeriod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539407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alphaLcPeriod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80912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romanLcPeriod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2400">
                    <a:solidFill>
                      <a:schemeClr val="accent2"/>
                    </a:solidFill>
                    <a:latin typeface="+mn-lt"/>
                    <a:ea typeface="+mn-ea"/>
                  </a:defRPr>
                </a:lvl9pPr>
              </a:lstStyle>
              <a:p>
                <a:pPr algn="ctr" defTabSz="631898">
                  <a:spcAft>
                    <a:spcPts val="312"/>
                  </a:spcAft>
                  <a:buClr>
                    <a:srgbClr val="55555A"/>
                  </a:buClr>
                </a:pPr>
                <a:r>
                  <a:rPr lang="en-US" sz="900" dirty="0">
                    <a:solidFill>
                      <a:srgbClr val="00148C"/>
                    </a:solidFill>
                    <a:cs typeface="Arial"/>
                  </a:rPr>
                  <a:t>UNCERTAINTY OF MARKET CHANGE NEEDED</a:t>
                </a:r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4207485" y="6234996"/>
                <a:ext cx="4946108" cy="638763"/>
                <a:chOff x="1188166" y="4625950"/>
                <a:chExt cx="3709582" cy="479070"/>
              </a:xfrm>
              <a:grpFill/>
            </p:grpSpPr>
            <p:sp>
              <p:nvSpPr>
                <p:cNvPr id="40" name="Rectangle 39">
                  <a:extLst/>
                </p:cNvPr>
                <p:cNvSpPr/>
                <p:nvPr/>
              </p:nvSpPr>
              <p:spPr>
                <a:xfrm>
                  <a:off x="1188166" y="4725372"/>
                  <a:ext cx="694414" cy="373521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>
                  <a:defPPr>
                    <a:defRPr lang="en-GB"/>
                  </a:defPPr>
                  <a:lvl1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18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269735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539407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-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80912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◦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  <a:lvl6pPr marL="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arabi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6pPr>
                  <a:lvl7pPr marL="539407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alphaL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7pPr>
                  <a:lvl8pPr marL="80912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romanL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8pPr>
                  <a:lvl9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2400">
                      <a:solidFill>
                        <a:schemeClr val="accent2"/>
                      </a:solidFill>
                      <a:latin typeface="+mn-lt"/>
                      <a:ea typeface="+mn-ea"/>
                    </a:defRPr>
                  </a:lvl9pPr>
                </a:lstStyle>
                <a:p>
                  <a:pPr algn="ctr" defTabSz="631898">
                    <a:spcAft>
                      <a:spcPts val="312"/>
                    </a:spcAft>
                    <a:buClr>
                      <a:srgbClr val="55555A"/>
                    </a:buClr>
                  </a:pPr>
                  <a:r>
                    <a:rPr lang="en-GB" sz="1000" dirty="0">
                      <a:solidFill>
                        <a:srgbClr val="00148C"/>
                      </a:solidFill>
                      <a:cs typeface="Arial"/>
                    </a:rPr>
                    <a:t>LOW</a:t>
                  </a:r>
                </a:p>
              </p:txBody>
            </p:sp>
            <p:cxnSp>
              <p:nvCxnSpPr>
                <p:cNvPr id="41" name="Straight Arrow Connector 40">
                  <a:extLst/>
                </p:cNvPr>
                <p:cNvCxnSpPr>
                  <a:cxnSpLocks/>
                </p:cNvCxnSpPr>
                <p:nvPr/>
              </p:nvCxnSpPr>
              <p:spPr bwMode="auto">
                <a:xfrm>
                  <a:off x="1412367" y="4625950"/>
                  <a:ext cx="3216638" cy="0"/>
                </a:xfrm>
                <a:prstGeom prst="straightConnector1">
                  <a:avLst/>
                </a:prstGeom>
                <a:grp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triangle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2" name="Rectangle 41">
                  <a:extLst/>
                </p:cNvPr>
                <p:cNvSpPr/>
                <p:nvPr/>
              </p:nvSpPr>
              <p:spPr>
                <a:xfrm>
                  <a:off x="4248237" y="4731498"/>
                  <a:ext cx="649511" cy="373522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>
                  <a:defPPr>
                    <a:defRPr lang="en-GB"/>
                  </a:defPPr>
                  <a:lvl1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18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269735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539407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-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80912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◦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  <a:lvl6pPr marL="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arabi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6pPr>
                  <a:lvl7pPr marL="539407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alphaL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7pPr>
                  <a:lvl8pPr marL="80912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romanL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8pPr>
                  <a:lvl9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2400">
                      <a:solidFill>
                        <a:schemeClr val="accent2"/>
                      </a:solidFill>
                      <a:latin typeface="+mn-lt"/>
                      <a:ea typeface="+mn-ea"/>
                    </a:defRPr>
                  </a:lvl9pPr>
                </a:lstStyle>
                <a:p>
                  <a:pPr algn="ctr" defTabSz="631898">
                    <a:spcAft>
                      <a:spcPts val="312"/>
                    </a:spcAft>
                    <a:buClr>
                      <a:srgbClr val="55555A"/>
                    </a:buClr>
                  </a:pPr>
                  <a:r>
                    <a:rPr lang="en-GB" sz="1000" dirty="0">
                      <a:solidFill>
                        <a:srgbClr val="00148C"/>
                      </a:solidFill>
                      <a:cs typeface="Arial"/>
                    </a:rPr>
                    <a:t>HIGH</a:t>
                  </a:r>
                </a:p>
              </p:txBody>
            </p:sp>
          </p:grpSp>
        </p:grpSp>
        <p:grpSp>
          <p:nvGrpSpPr>
            <p:cNvPr id="29" name="Group 28"/>
            <p:cNvGrpSpPr/>
            <p:nvPr/>
          </p:nvGrpSpPr>
          <p:grpSpPr>
            <a:xfrm>
              <a:off x="2967953" y="1236355"/>
              <a:ext cx="1293648" cy="4471963"/>
              <a:chOff x="2878404" y="1462092"/>
              <a:chExt cx="1293648" cy="4471963"/>
            </a:xfrm>
            <a:grpFill/>
          </p:grpSpPr>
          <p:grpSp>
            <p:nvGrpSpPr>
              <p:cNvPr id="33" name="Group 32"/>
              <p:cNvGrpSpPr/>
              <p:nvPr/>
            </p:nvGrpSpPr>
            <p:grpSpPr>
              <a:xfrm>
                <a:off x="3305747" y="1462092"/>
                <a:ext cx="866305" cy="4471963"/>
                <a:chOff x="103816" y="1290046"/>
                <a:chExt cx="649728" cy="3353972"/>
              </a:xfrm>
              <a:grpFill/>
            </p:grpSpPr>
            <p:sp>
              <p:nvSpPr>
                <p:cNvPr id="35" name="Rectangle 34">
                  <a:extLst/>
                </p:cNvPr>
                <p:cNvSpPr/>
                <p:nvPr/>
              </p:nvSpPr>
              <p:spPr>
                <a:xfrm>
                  <a:off x="103816" y="4270494"/>
                  <a:ext cx="619581" cy="373524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>
                  <a:defPPr>
                    <a:defRPr lang="en-GB"/>
                  </a:defPPr>
                  <a:lvl1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18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269735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539407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-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80912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◦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  <a:lvl6pPr marL="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arabi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6pPr>
                  <a:lvl7pPr marL="539407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alphaL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7pPr>
                  <a:lvl8pPr marL="80912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romanL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8pPr>
                  <a:lvl9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2400">
                      <a:solidFill>
                        <a:schemeClr val="accent2"/>
                      </a:solidFill>
                      <a:latin typeface="+mn-lt"/>
                      <a:ea typeface="+mn-ea"/>
                    </a:defRPr>
                  </a:lvl9pPr>
                </a:lstStyle>
                <a:p>
                  <a:pPr algn="ctr" defTabSz="631898">
                    <a:spcAft>
                      <a:spcPts val="312"/>
                    </a:spcAft>
                    <a:buClr>
                      <a:srgbClr val="55555A"/>
                    </a:buClr>
                  </a:pPr>
                  <a:r>
                    <a:rPr lang="en-GB" sz="1000" dirty="0">
                      <a:solidFill>
                        <a:srgbClr val="00148C"/>
                      </a:solidFill>
                      <a:cs typeface="Arial"/>
                    </a:rPr>
                    <a:t>LOW</a:t>
                  </a:r>
                </a:p>
              </p:txBody>
            </p:sp>
            <p:sp>
              <p:nvSpPr>
                <p:cNvPr id="36" name="Rectangle 35">
                  <a:extLst/>
                </p:cNvPr>
                <p:cNvSpPr/>
                <p:nvPr/>
              </p:nvSpPr>
              <p:spPr>
                <a:xfrm>
                  <a:off x="103816" y="1290046"/>
                  <a:ext cx="612001" cy="373524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>
                  <a:defPPr>
                    <a:defRPr lang="en-GB"/>
                  </a:defPPr>
                  <a:lvl1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18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269735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539407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-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80912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◦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  <a:lvl6pPr marL="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arabi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6pPr>
                  <a:lvl7pPr marL="539407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alphaL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7pPr>
                  <a:lvl8pPr marL="809120" indent="-269735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accent1"/>
                    </a:buClr>
                    <a:buFont typeface="+mj-lt"/>
                    <a:buAutoNum type="romanLcPeriod"/>
                    <a:defRPr sz="1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8pPr>
                  <a:lvl9pPr marL="0" indent="0" algn="l" rtl="0" eaLnBrk="1" fontAlgn="base" hangingPunct="1">
                    <a:spcBef>
                      <a:spcPct val="0"/>
                    </a:spcBef>
                    <a:spcAft>
                      <a:spcPts val="600"/>
                    </a:spcAft>
                    <a:buClr>
                      <a:schemeClr val="tx1"/>
                    </a:buClr>
                    <a:buFontTx/>
                    <a:buNone/>
                    <a:defRPr sz="2400">
                      <a:solidFill>
                        <a:schemeClr val="accent2"/>
                      </a:solidFill>
                      <a:latin typeface="+mn-lt"/>
                      <a:ea typeface="+mn-ea"/>
                    </a:defRPr>
                  </a:lvl9pPr>
                </a:lstStyle>
                <a:p>
                  <a:pPr algn="ctr" defTabSz="631898">
                    <a:spcAft>
                      <a:spcPts val="312"/>
                    </a:spcAft>
                    <a:buClr>
                      <a:srgbClr val="55555A"/>
                    </a:buClr>
                  </a:pPr>
                  <a:r>
                    <a:rPr lang="en-GB" sz="1000" dirty="0">
                      <a:solidFill>
                        <a:srgbClr val="00148C"/>
                      </a:solidFill>
                      <a:cs typeface="Arial"/>
                    </a:rPr>
                    <a:t>HIGH</a:t>
                  </a:r>
                </a:p>
              </p:txBody>
            </p:sp>
            <p:cxnSp>
              <p:nvCxnSpPr>
                <p:cNvPr id="37" name="Straight Arrow Connector 36">
                  <a:extLst/>
                </p:cNvPr>
                <p:cNvCxnSpPr/>
                <p:nvPr/>
              </p:nvCxnSpPr>
              <p:spPr bwMode="auto">
                <a:xfrm>
                  <a:off x="753544" y="1441988"/>
                  <a:ext cx="0" cy="3109552"/>
                </a:xfrm>
                <a:prstGeom prst="straightConnector1">
                  <a:avLst/>
                </a:prstGeom>
                <a:grp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triangle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4" name="Rectangle 33">
                <a:extLst/>
              </p:cNvPr>
              <p:cNvSpPr/>
              <p:nvPr/>
            </p:nvSpPr>
            <p:spPr>
              <a:xfrm>
                <a:off x="2878404" y="3160353"/>
                <a:ext cx="1216424" cy="1307201"/>
              </a:xfrm>
              <a:prstGeom prst="rect">
                <a:avLst/>
              </a:prstGeom>
              <a:grpFill/>
            </p:spPr>
            <p:txBody>
              <a:bodyPr wrap="square" lIns="91378" tIns="45687" rIns="91378" bIns="45687">
                <a:spAutoFit/>
              </a:bodyPr>
              <a:lstStyle>
                <a:defPPr>
                  <a:defRPr lang="en-GB"/>
                </a:defPPr>
                <a:lvl1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1800" b="1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269735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539407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80912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◦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arabicPeriod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539407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alphaLcPeriod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80912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romanLcPeriod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2400">
                    <a:solidFill>
                      <a:schemeClr val="accent2"/>
                    </a:solidFill>
                    <a:latin typeface="+mn-lt"/>
                    <a:ea typeface="+mn-ea"/>
                  </a:defRPr>
                </a:lvl9pPr>
              </a:lstStyle>
              <a:p>
                <a:pPr algn="ctr" defTabSz="631898">
                  <a:spcAft>
                    <a:spcPts val="312"/>
                  </a:spcAft>
                  <a:buClr>
                    <a:srgbClr val="55555A"/>
                  </a:buClr>
                </a:pPr>
                <a:r>
                  <a:rPr lang="en-US" sz="900" dirty="0">
                    <a:solidFill>
                      <a:srgbClr val="00148C"/>
                    </a:solidFill>
                    <a:cs typeface="Arial"/>
                  </a:rPr>
                  <a:t>POTENTIAL IMPACT ON MARKET OPERATION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478193" y="1274937"/>
              <a:ext cx="4320000" cy="4271524"/>
              <a:chOff x="1768618" y="986971"/>
              <a:chExt cx="4320000" cy="4271524"/>
            </a:xfrm>
            <a:grpFill/>
          </p:grpSpPr>
          <p:sp>
            <p:nvSpPr>
              <p:cNvPr id="31" name="Rectangle 30"/>
              <p:cNvSpPr/>
              <p:nvPr/>
            </p:nvSpPr>
            <p:spPr>
              <a:xfrm>
                <a:off x="1768618" y="986971"/>
                <a:ext cx="4320000" cy="4271524"/>
              </a:xfrm>
              <a:prstGeom prst="rect">
                <a:avLst/>
              </a:prstGeom>
              <a:grpFill/>
              <a:ln w="31750">
                <a:solidFill>
                  <a:srgbClr val="0014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GB"/>
                </a:defPPr>
                <a:lvl1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1800" b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69735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539407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-"/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0912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◦"/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arabicPeriod"/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539407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alphaLcPeriod"/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80912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romanLcPeriod"/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24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052">
                  <a:spcAft>
                    <a:spcPts val="450"/>
                  </a:spcAft>
                  <a:buClr>
                    <a:srgbClr val="55555A"/>
                  </a:buClr>
                </a:pPr>
                <a:endParaRPr lang="en-US"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54"/>
              <p:cNvSpPr txBox="1"/>
              <p:nvPr/>
            </p:nvSpPr>
            <p:spPr>
              <a:xfrm>
                <a:off x="3996801" y="3449158"/>
                <a:ext cx="1596656" cy="62254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>
                <a:defPPr>
                  <a:defRPr lang="en-GB"/>
                </a:defPPr>
                <a:lvl1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1800" b="1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269735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539407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80912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◦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arabicPeriod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539407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alphaLcPeriod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809120" indent="-269735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+mj-lt"/>
                  <a:buAutoNum type="romanLcPeriod"/>
                  <a:defRPr sz="18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0" indent="0" algn="l" rtl="0" eaLnBrk="1" fontAlgn="base" hangingPunct="1">
                  <a:spcBef>
                    <a:spcPct val="0"/>
                  </a:spcBef>
                  <a:spcAft>
                    <a:spcPts val="600"/>
                  </a:spcAft>
                  <a:buClr>
                    <a:schemeClr val="tx1"/>
                  </a:buClr>
                  <a:buFontTx/>
                  <a:buNone/>
                  <a:defRPr sz="2400">
                    <a:solidFill>
                      <a:schemeClr val="accent2"/>
                    </a:solidFill>
                    <a:latin typeface="+mn-lt"/>
                    <a:ea typeface="+mn-ea"/>
                  </a:defRPr>
                </a:lvl9pPr>
              </a:lstStyle>
              <a:p>
                <a:pPr defTabSz="685052">
                  <a:spcAft>
                    <a:spcPts val="450"/>
                  </a:spcAft>
                  <a:buClr>
                    <a:srgbClr val="55555A"/>
                  </a:buClr>
                </a:pPr>
                <a:r>
                  <a:rPr lang="en-US" sz="1400" dirty="0">
                    <a:solidFill>
                      <a:srgbClr val="55555A"/>
                    </a:solidFill>
                  </a:rPr>
                  <a:t>CONSIDER</a:t>
                </a: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6874642" y="4502273"/>
            <a:ext cx="1343176" cy="880263"/>
            <a:chOff x="5260605" y="1756081"/>
            <a:chExt cx="2377473" cy="880263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 flipH="1">
              <a:off x="5260605" y="2124257"/>
              <a:ext cx="237747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/>
            </a:ln>
            <a:effectLst/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 bwMode="auto">
            <a:xfrm>
              <a:off x="5797322" y="1756081"/>
              <a:ext cx="1447703" cy="88026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76" tIns="34289" rIns="68576" bIns="34289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269735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◦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rabi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lpha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roman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2400">
                  <a:solidFill>
                    <a:schemeClr val="accent2"/>
                  </a:solidFill>
                  <a:latin typeface="+mn-lt"/>
                  <a:ea typeface="+mn-ea"/>
                </a:defRPr>
              </a:lvl9pPr>
            </a:lstStyle>
            <a:p>
              <a:pPr defTabSz="685052">
                <a:spcAft>
                  <a:spcPts val="338"/>
                </a:spcAft>
                <a:buClr>
                  <a:srgbClr val="55555A"/>
                </a:buClr>
              </a:pPr>
              <a:r>
                <a:rPr lang="en-GB" sz="1050" dirty="0">
                  <a:solidFill>
                    <a:srgbClr val="FFFFFF"/>
                  </a:solidFill>
                  <a:cs typeface="Arial"/>
                </a:rPr>
                <a:t>GMaP Project</a:t>
              </a:r>
              <a:endParaRPr lang="en-US" sz="1050" dirty="0" err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075061" y="3322096"/>
            <a:ext cx="656552" cy="541313"/>
            <a:chOff x="3548890" y="1759488"/>
            <a:chExt cx="656552" cy="541313"/>
          </a:xfrm>
        </p:grpSpPr>
        <p:sp>
          <p:nvSpPr>
            <p:cNvPr id="24" name="Oval 23"/>
            <p:cNvSpPr/>
            <p:nvPr/>
          </p:nvSpPr>
          <p:spPr bwMode="auto">
            <a:xfrm>
              <a:off x="3548890" y="1759488"/>
              <a:ext cx="656552" cy="541313"/>
            </a:xfrm>
            <a:prstGeom prst="ellipse">
              <a:avLst/>
            </a:prstGeom>
            <a:solidFill>
              <a:schemeClr val="bg1"/>
            </a:solidFill>
            <a:ln w="349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10" tIns="34289" rIns="68510" bIns="34289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269735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◦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rabi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lpha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roman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2400">
                  <a:solidFill>
                    <a:schemeClr val="accent2"/>
                  </a:solidFill>
                  <a:latin typeface="+mn-lt"/>
                  <a:ea typeface="+mn-ea"/>
                </a:defRPr>
              </a:lvl9pPr>
            </a:lstStyle>
            <a:p>
              <a:pPr defTabSz="685052">
                <a:spcAft>
                  <a:spcPts val="338"/>
                </a:spcAft>
                <a:buClr>
                  <a:srgbClr val="55555A"/>
                </a:buClr>
              </a:pPr>
              <a:endParaRPr lang="en-US" sz="1400" dirty="0" err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637475" y="1893050"/>
              <a:ext cx="530844" cy="2741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8100"/>
            </a:effectLst>
            <a:extLst/>
          </p:spPr>
          <p:txBody>
            <a:bodyPr vert="horz" wrap="square" lIns="68510" tIns="34289" rIns="68510" bIns="34289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269735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◦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rabi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lpha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roman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2400">
                  <a:solidFill>
                    <a:schemeClr val="accent2"/>
                  </a:solidFill>
                  <a:latin typeface="+mn-lt"/>
                  <a:ea typeface="+mn-ea"/>
                </a:defRPr>
              </a:lvl9pPr>
            </a:lstStyle>
            <a:p>
              <a:pPr algn="ctr" defTabSz="685052">
                <a:spcAft>
                  <a:spcPts val="338"/>
                </a:spcAft>
                <a:buClr>
                  <a:srgbClr val="55555A"/>
                </a:buClr>
              </a:pPr>
              <a:r>
                <a:rPr lang="en-GB" sz="1050" dirty="0">
                  <a:solidFill>
                    <a:srgbClr val="C800A1"/>
                  </a:solidFill>
                  <a:cs typeface="Arial"/>
                </a:rPr>
                <a:t>GMaP 2019</a:t>
              </a:r>
              <a:endParaRPr lang="en-US" sz="1050" dirty="0" err="1">
                <a:solidFill>
                  <a:srgbClr val="C800A1"/>
                </a:solidFill>
                <a:cs typeface="Arial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20023" y="3601661"/>
            <a:ext cx="656552" cy="541313"/>
            <a:chOff x="1693852" y="2039053"/>
            <a:chExt cx="656552" cy="541313"/>
          </a:xfrm>
        </p:grpSpPr>
        <p:sp>
          <p:nvSpPr>
            <p:cNvPr id="22" name="Oval 21"/>
            <p:cNvSpPr/>
            <p:nvPr/>
          </p:nvSpPr>
          <p:spPr bwMode="auto">
            <a:xfrm>
              <a:off x="1693852" y="2039053"/>
              <a:ext cx="656552" cy="541313"/>
            </a:xfrm>
            <a:prstGeom prst="ellipse">
              <a:avLst/>
            </a:prstGeom>
            <a:solidFill>
              <a:schemeClr val="bg1"/>
            </a:solidFill>
            <a:ln w="349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10" tIns="34289" rIns="68510" bIns="34289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269735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◦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rabi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lpha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roman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2400">
                  <a:solidFill>
                    <a:schemeClr val="accent2"/>
                  </a:solidFill>
                  <a:latin typeface="+mn-lt"/>
                  <a:ea typeface="+mn-ea"/>
                </a:defRPr>
              </a:lvl9pPr>
            </a:lstStyle>
            <a:p>
              <a:pPr defTabSz="685052">
                <a:spcAft>
                  <a:spcPts val="338"/>
                </a:spcAft>
                <a:buClr>
                  <a:srgbClr val="55555A"/>
                </a:buClr>
              </a:pPr>
              <a:endParaRPr lang="en-US" sz="1400" dirty="0" err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766050" y="2124331"/>
              <a:ext cx="530844" cy="36437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8100"/>
            </a:effectLst>
            <a:extLst/>
          </p:spPr>
          <p:txBody>
            <a:bodyPr vert="horz" wrap="square" lIns="68510" tIns="34289" rIns="68510" bIns="34289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269735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◦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rabi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lpha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roman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2400">
                  <a:solidFill>
                    <a:schemeClr val="accent2"/>
                  </a:solidFill>
                  <a:latin typeface="+mn-lt"/>
                  <a:ea typeface="+mn-ea"/>
                </a:defRPr>
              </a:lvl9pPr>
            </a:lstStyle>
            <a:p>
              <a:pPr algn="ctr" defTabSz="685052">
                <a:spcAft>
                  <a:spcPts val="338"/>
                </a:spcAft>
                <a:buClr>
                  <a:srgbClr val="55555A"/>
                </a:buClr>
              </a:pPr>
              <a:r>
                <a:rPr lang="en-GB" sz="1050" dirty="0">
                  <a:solidFill>
                    <a:srgbClr val="500A78"/>
                  </a:solidFill>
                  <a:cs typeface="Arial"/>
                </a:rPr>
                <a:t>GMaP 2020</a:t>
              </a:r>
              <a:endParaRPr lang="en-US" sz="1050" dirty="0" err="1">
                <a:solidFill>
                  <a:srgbClr val="500A78"/>
                </a:solidFill>
                <a:cs typeface="Arial"/>
              </a:endParaRPr>
            </a:p>
          </p:txBody>
        </p:sp>
      </p:grpSp>
      <p:sp>
        <p:nvSpPr>
          <p:cNvPr id="20" name="Rectangular Callout 76"/>
          <p:cNvSpPr/>
          <p:nvPr/>
        </p:nvSpPr>
        <p:spPr bwMode="auto">
          <a:xfrm>
            <a:off x="5647413" y="4353492"/>
            <a:ext cx="2964390" cy="1015663"/>
          </a:xfrm>
          <a:prstGeom prst="wedgeRectCallout">
            <a:avLst>
              <a:gd name="adj1" fmla="val 10567"/>
              <a:gd name="adj2" fmla="val -79608"/>
            </a:avLst>
          </a:prstGeom>
          <a:solidFill>
            <a:srgbClr val="FFFFFF">
              <a:lumMod val="95000"/>
            </a:srgb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269735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0"/>
              </a:spcAft>
              <a:buClrTx/>
              <a:defRPr/>
            </a:pPr>
            <a:r>
              <a:rPr lang="en-US" sz="1200" dirty="0">
                <a:solidFill>
                  <a:schemeClr val="accent2"/>
                </a:solidFill>
              </a:rPr>
              <a:t>“Preparing for the future”</a:t>
            </a:r>
          </a:p>
          <a:p>
            <a:pPr>
              <a:spcAft>
                <a:spcPts val="0"/>
              </a:spcAft>
              <a:buClrTx/>
              <a:defRPr/>
            </a:pPr>
            <a:r>
              <a:rPr lang="en-US" sz="1200" b="0" dirty="0" err="1">
                <a:solidFill>
                  <a:srgbClr val="AAAAAC">
                    <a:lumMod val="50000"/>
                  </a:srgbClr>
                </a:solidFill>
              </a:rPr>
              <a:t>GMaP</a:t>
            </a:r>
            <a:r>
              <a:rPr lang="en-US" sz="1200" b="0" dirty="0">
                <a:solidFill>
                  <a:srgbClr val="AAAAAC">
                    <a:lumMod val="50000"/>
                  </a:srgbClr>
                </a:solidFill>
              </a:rPr>
              <a:t> project will explore potential market change needed across different scenarios. Low regret actions will be progressed for implementation.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4543774" y="2240853"/>
            <a:ext cx="0" cy="32208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4" name="Group 63"/>
          <p:cNvGrpSpPr/>
          <p:nvPr/>
        </p:nvGrpSpPr>
        <p:grpSpPr>
          <a:xfrm>
            <a:off x="2418218" y="3446987"/>
            <a:ext cx="1343176" cy="880263"/>
            <a:chOff x="5260605" y="1756081"/>
            <a:chExt cx="2377473" cy="880263"/>
          </a:xfrm>
        </p:grpSpPr>
        <p:cxnSp>
          <p:nvCxnSpPr>
            <p:cNvPr id="65" name="Straight Arrow Connector 64"/>
            <p:cNvCxnSpPr/>
            <p:nvPr/>
          </p:nvCxnSpPr>
          <p:spPr bwMode="auto">
            <a:xfrm flipH="1">
              <a:off x="5260605" y="2124257"/>
              <a:ext cx="237747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/>
            </a:ln>
            <a:effectLst/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 bwMode="auto">
            <a:xfrm>
              <a:off x="5797322" y="1756081"/>
              <a:ext cx="1447703" cy="88026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76" tIns="34289" rIns="68576" bIns="34289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269735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◦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rabi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lpha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roman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2400">
                  <a:solidFill>
                    <a:schemeClr val="accent2"/>
                  </a:solidFill>
                  <a:latin typeface="+mn-lt"/>
                  <a:ea typeface="+mn-ea"/>
                </a:defRPr>
              </a:lvl9pPr>
            </a:lstStyle>
            <a:p>
              <a:pPr defTabSz="685052">
                <a:spcAft>
                  <a:spcPts val="338"/>
                </a:spcAft>
                <a:buClr>
                  <a:srgbClr val="55555A"/>
                </a:buClr>
              </a:pPr>
              <a:r>
                <a:rPr lang="en-GB" sz="1050" dirty="0">
                  <a:solidFill>
                    <a:srgbClr val="FFFFFF"/>
                  </a:solidFill>
                  <a:cs typeface="Arial"/>
                </a:rPr>
                <a:t>GMaP Project</a:t>
              </a:r>
              <a:endParaRPr lang="en-US" sz="1050" dirty="0" err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883759" y="3493019"/>
            <a:ext cx="1343176" cy="880263"/>
            <a:chOff x="5260605" y="1756081"/>
            <a:chExt cx="2377473" cy="880263"/>
          </a:xfrm>
        </p:grpSpPr>
        <p:cxnSp>
          <p:nvCxnSpPr>
            <p:cNvPr id="68" name="Straight Arrow Connector 67"/>
            <p:cNvCxnSpPr/>
            <p:nvPr/>
          </p:nvCxnSpPr>
          <p:spPr bwMode="auto">
            <a:xfrm flipH="1">
              <a:off x="5260605" y="2124257"/>
              <a:ext cx="237747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/>
            </a:ln>
            <a:effectLst/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 bwMode="auto">
            <a:xfrm>
              <a:off x="5797322" y="1756081"/>
              <a:ext cx="1447703" cy="88026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76" tIns="34289" rIns="68576" bIns="34289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269735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◦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rabi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lpha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roman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2400">
                  <a:solidFill>
                    <a:schemeClr val="accent2"/>
                  </a:solidFill>
                  <a:latin typeface="+mn-lt"/>
                  <a:ea typeface="+mn-ea"/>
                </a:defRPr>
              </a:lvl9pPr>
            </a:lstStyle>
            <a:p>
              <a:pPr defTabSz="685052">
                <a:spcAft>
                  <a:spcPts val="338"/>
                </a:spcAft>
                <a:buClr>
                  <a:srgbClr val="55555A"/>
                </a:buClr>
              </a:pPr>
              <a:r>
                <a:rPr lang="en-GB" sz="1050" dirty="0">
                  <a:solidFill>
                    <a:srgbClr val="FFFFFF"/>
                  </a:solidFill>
                  <a:cs typeface="Arial"/>
                </a:rPr>
                <a:t>GMaP Project</a:t>
              </a:r>
              <a:endParaRPr lang="en-US" sz="1050" dirty="0" err="1">
                <a:solidFill>
                  <a:srgbClr val="FFFFFF"/>
                </a:solidFill>
                <a:cs typeface="Arial"/>
              </a:endParaRPr>
            </a:p>
          </p:txBody>
        </p:sp>
      </p:grpSp>
      <p:graphicFrame>
        <p:nvGraphicFramePr>
          <p:cNvPr id="70" name="Table 69"/>
          <p:cNvGraphicFramePr>
            <a:graphicFrameLocks noGrp="1"/>
          </p:cNvGraphicFramePr>
          <p:nvPr>
            <p:extLst/>
          </p:nvPr>
        </p:nvGraphicFramePr>
        <p:xfrm>
          <a:off x="452299" y="2224340"/>
          <a:ext cx="4033780" cy="105294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08445">
                  <a:extLst>
                    <a:ext uri="{9D8B030D-6E8A-4147-A177-3AD203B41FA5}">
                      <a16:colId xmlns:a16="http://schemas.microsoft.com/office/drawing/2014/main" val="3896509704"/>
                    </a:ext>
                  </a:extLst>
                </a:gridCol>
                <a:gridCol w="1008445">
                  <a:extLst>
                    <a:ext uri="{9D8B030D-6E8A-4147-A177-3AD203B41FA5}">
                      <a16:colId xmlns:a16="http://schemas.microsoft.com/office/drawing/2014/main" val="1957374614"/>
                    </a:ext>
                  </a:extLst>
                </a:gridCol>
                <a:gridCol w="822651">
                  <a:extLst>
                    <a:ext uri="{9D8B030D-6E8A-4147-A177-3AD203B41FA5}">
                      <a16:colId xmlns:a16="http://schemas.microsoft.com/office/drawing/2014/main" val="3309131032"/>
                    </a:ext>
                  </a:extLst>
                </a:gridCol>
                <a:gridCol w="1194239">
                  <a:extLst>
                    <a:ext uri="{9D8B030D-6E8A-4147-A177-3AD203B41FA5}">
                      <a16:colId xmlns:a16="http://schemas.microsoft.com/office/drawing/2014/main" val="1662766296"/>
                    </a:ext>
                  </a:extLst>
                </a:gridCol>
              </a:tblGrid>
              <a:tr h="412863">
                <a:tc>
                  <a:txBody>
                    <a:bodyPr/>
                    <a:lstStyle/>
                    <a:p>
                      <a:r>
                        <a:rPr lang="en-GB" sz="1000" b="0" dirty="0"/>
                        <a:t>Name</a:t>
                      </a:r>
                      <a:r>
                        <a:rPr lang="en-GB" sz="1000" b="0" baseline="0" dirty="0"/>
                        <a:t> of project</a:t>
                      </a:r>
                      <a:endParaRPr lang="en-GB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dirty="0"/>
                        <a:t>Output delivered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dirty="0"/>
                        <a:t>Length</a:t>
                      </a:r>
                      <a:r>
                        <a:rPr lang="en-GB" sz="1000" b="0" baseline="0" dirty="0"/>
                        <a:t> of project</a:t>
                      </a:r>
                      <a:endParaRPr lang="en-GB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dirty="0"/>
                        <a:t>Success Criteria/measure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497055"/>
                  </a:ext>
                </a:extLst>
              </a:tr>
              <a:tr h="298179">
                <a:tc>
                  <a:txBody>
                    <a:bodyPr/>
                    <a:lstStyle/>
                    <a:p>
                      <a:r>
                        <a:rPr lang="en-GB" sz="1000" b="0" dirty="0"/>
                        <a:t>e.g. Access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746885"/>
                  </a:ext>
                </a:extLst>
              </a:tr>
              <a:tr h="226614">
                <a:tc>
                  <a:txBody>
                    <a:bodyPr/>
                    <a:lstStyle/>
                    <a:p>
                      <a:r>
                        <a:rPr lang="en-GB" sz="1000" b="0" dirty="0"/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639542"/>
                  </a:ext>
                </a:extLst>
              </a:tr>
            </a:tbl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>
            <p:extLst/>
          </p:nvPr>
        </p:nvGraphicFramePr>
        <p:xfrm>
          <a:off x="4722405" y="2232465"/>
          <a:ext cx="4033780" cy="10551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77881">
                  <a:extLst>
                    <a:ext uri="{9D8B030D-6E8A-4147-A177-3AD203B41FA5}">
                      <a16:colId xmlns:a16="http://schemas.microsoft.com/office/drawing/2014/main" val="3896509704"/>
                    </a:ext>
                  </a:extLst>
                </a:gridCol>
                <a:gridCol w="839009">
                  <a:extLst>
                    <a:ext uri="{9D8B030D-6E8A-4147-A177-3AD203B41FA5}">
                      <a16:colId xmlns:a16="http://schemas.microsoft.com/office/drawing/2014/main" val="1957374614"/>
                    </a:ext>
                  </a:extLst>
                </a:gridCol>
                <a:gridCol w="822651">
                  <a:extLst>
                    <a:ext uri="{9D8B030D-6E8A-4147-A177-3AD203B41FA5}">
                      <a16:colId xmlns:a16="http://schemas.microsoft.com/office/drawing/2014/main" val="3309131032"/>
                    </a:ext>
                  </a:extLst>
                </a:gridCol>
                <a:gridCol w="1194239">
                  <a:extLst>
                    <a:ext uri="{9D8B030D-6E8A-4147-A177-3AD203B41FA5}">
                      <a16:colId xmlns:a16="http://schemas.microsoft.com/office/drawing/2014/main" val="1662766296"/>
                    </a:ext>
                  </a:extLst>
                </a:gridCol>
              </a:tblGrid>
              <a:tr h="415085">
                <a:tc>
                  <a:txBody>
                    <a:bodyPr/>
                    <a:lstStyle/>
                    <a:p>
                      <a:r>
                        <a:rPr lang="en-GB" sz="1000" dirty="0"/>
                        <a:t>Name</a:t>
                      </a:r>
                      <a:r>
                        <a:rPr lang="en-GB" sz="1000" baseline="0" dirty="0"/>
                        <a:t> of project</a:t>
                      </a:r>
                      <a:endParaRPr lang="en-GB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Output delivered</a:t>
                      </a:r>
                      <a:endParaRPr lang="en-GB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Length</a:t>
                      </a:r>
                      <a:r>
                        <a:rPr lang="en-GB" sz="1000" baseline="0" dirty="0"/>
                        <a:t> of project</a:t>
                      </a:r>
                      <a:endParaRPr lang="en-GB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Success Criteria/measure</a:t>
                      </a:r>
                      <a:endParaRPr lang="en-GB" sz="1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497055"/>
                  </a:ext>
                </a:extLst>
              </a:tr>
              <a:tr h="353997">
                <a:tc>
                  <a:txBody>
                    <a:bodyPr/>
                    <a:lstStyle/>
                    <a:p>
                      <a:r>
                        <a:rPr lang="en-GB" sz="1000" b="0" dirty="0"/>
                        <a:t>e.g. hydrogen frameworks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746885"/>
                  </a:ext>
                </a:extLst>
              </a:tr>
              <a:tr h="157332">
                <a:tc>
                  <a:txBody>
                    <a:bodyPr/>
                    <a:lstStyle/>
                    <a:p>
                      <a:r>
                        <a:rPr lang="en-GB" sz="1000" b="0" dirty="0"/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639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53831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FAFF14-AE2A-4DF6-920F-636DC88BB71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597150" y="6351588"/>
            <a:ext cx="6546850" cy="169862"/>
          </a:xfrm>
        </p:spPr>
        <p:txBody>
          <a:bodyPr/>
          <a:lstStyle/>
          <a:p>
            <a:pPr>
              <a:tabLst>
                <a:tab pos="989013" algn="l"/>
              </a:tabLst>
            </a:pPr>
            <a:r>
              <a:rPr lang="fr-FR" dirty="0"/>
              <a:t>| [Insert document title] | [Insert date]</a:t>
            </a:r>
          </a:p>
        </p:txBody>
      </p:sp>
    </p:spTree>
    <p:extLst>
      <p:ext uri="{BB962C8B-B14F-4D97-AF65-F5344CB8AC3E}">
        <p14:creationId xmlns:p14="http://schemas.microsoft.com/office/powerpoint/2010/main" val="281897562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Context </a:t>
            </a:r>
          </a:p>
        </p:txBody>
      </p:sp>
      <p:sp>
        <p:nvSpPr>
          <p:cNvPr id="5" name="Text Placeholder 9">
            <a:extLst/>
          </p:cNvPr>
          <p:cNvSpPr>
            <a:spLocks noGrp="1"/>
          </p:cNvSpPr>
          <p:nvPr>
            <p:ph type="body" sz="quarter" idx="16"/>
          </p:nvPr>
        </p:nvSpPr>
        <p:spPr>
          <a:xfrm>
            <a:off x="431801" y="1013723"/>
            <a:ext cx="8280401" cy="5232202"/>
          </a:xfrm>
        </p:spPr>
        <p:txBody>
          <a:bodyPr/>
          <a:lstStyle/>
          <a:p>
            <a:pPr lvl="2"/>
            <a:r>
              <a:rPr lang="en-GB" dirty="0"/>
              <a:t>At Transmission Workgroup in August, National Grid made Transmission Workgroup aware of our proposal to continue to review network access arrangements with industry.</a:t>
            </a:r>
          </a:p>
          <a:p>
            <a:pPr lvl="2"/>
            <a:r>
              <a:rPr lang="en-GB" dirty="0"/>
              <a:t>At that workgroup National Grid took an action to provide an aggregated draft list of issues that could form part of the Capacity Access Review (action 0802). We did that on 9</a:t>
            </a:r>
            <a:r>
              <a:rPr lang="en-GB" baseline="30000" dirty="0"/>
              <a:t>th</a:t>
            </a:r>
            <a:r>
              <a:rPr lang="en-GB" dirty="0"/>
              <a:t> August.</a:t>
            </a:r>
          </a:p>
          <a:p>
            <a:pPr lvl="2"/>
            <a:r>
              <a:rPr lang="en-GB" dirty="0"/>
              <a:t>Industry were requested to send details of any further topics they wish to be included and/or any comments</a:t>
            </a:r>
          </a:p>
          <a:p>
            <a:pPr lvl="3"/>
            <a:r>
              <a:rPr lang="en-GB" dirty="0"/>
              <a:t>Received three responses</a:t>
            </a:r>
          </a:p>
          <a:p>
            <a:pPr lvl="2"/>
            <a:r>
              <a:rPr lang="en-GB" dirty="0"/>
              <a:t>Purpose of today’s Workgroup:</a:t>
            </a:r>
          </a:p>
          <a:p>
            <a:pPr lvl="3"/>
            <a:r>
              <a:rPr lang="en-GB" dirty="0"/>
              <a:t>Discuss the scope of the Access Review through reviewing list of high level topics</a:t>
            </a:r>
          </a:p>
          <a:p>
            <a:pPr lvl="3"/>
            <a:r>
              <a:rPr lang="en-GB" dirty="0"/>
              <a:t>Agree process through which the topics should proceed </a:t>
            </a:r>
          </a:p>
          <a:p>
            <a:pPr lvl="3"/>
            <a:r>
              <a:rPr lang="en-GB" dirty="0"/>
              <a:t>Agree priority of topics</a:t>
            </a:r>
          </a:p>
          <a:p>
            <a:pPr lvl="3"/>
            <a:r>
              <a:rPr lang="en-GB" dirty="0"/>
              <a:t>Agree input to Request </a:t>
            </a:r>
          </a:p>
          <a:p>
            <a:pPr marL="0" lvl="2" indent="0">
              <a:buNone/>
            </a:pPr>
            <a:r>
              <a:rPr lang="en-GB" dirty="0"/>
              <a:t>   </a:t>
            </a:r>
          </a:p>
          <a:p>
            <a:pPr lvl="5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85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1" y="361387"/>
            <a:ext cx="8280400" cy="420491"/>
          </a:xfrm>
        </p:spPr>
        <p:txBody>
          <a:bodyPr/>
          <a:lstStyle/>
          <a:p>
            <a:r>
              <a:rPr lang="en-GB" dirty="0"/>
              <a:t>Potential high level topics</a:t>
            </a:r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768749"/>
              </p:ext>
            </p:extLst>
          </p:nvPr>
        </p:nvGraphicFramePr>
        <p:xfrm>
          <a:off x="431801" y="834887"/>
          <a:ext cx="6983897" cy="5770373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208015">
                  <a:extLst>
                    <a:ext uri="{9D8B030D-6E8A-4147-A177-3AD203B41FA5}">
                      <a16:colId xmlns:a16="http://schemas.microsoft.com/office/drawing/2014/main" val="3620542529"/>
                    </a:ext>
                  </a:extLst>
                </a:gridCol>
                <a:gridCol w="1095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6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3796">
                  <a:extLst>
                    <a:ext uri="{9D8B030D-6E8A-4147-A177-3AD203B41FA5}">
                      <a16:colId xmlns:a16="http://schemas.microsoft.com/office/drawing/2014/main" val="2491538108"/>
                    </a:ext>
                  </a:extLst>
                </a:gridCol>
              </a:tblGrid>
              <a:tr h="619074">
                <a:tc rowSpan="4"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Substitution</a:t>
                      </a: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baseline="0" dirty="0">
                          <a:solidFill>
                            <a:schemeClr val="dk1"/>
                          </a:solidFill>
                        </a:rPr>
                        <a:t>Is the process and the associated timescales appropriate? (Lead times, Ofgem </a:t>
                      </a:r>
                      <a:r>
                        <a:rPr lang="en-GB" sz="1100" b="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approval</a:t>
                      </a:r>
                      <a:r>
                        <a:rPr lang="en-GB" sz="1100" b="0" baseline="0" dirty="0">
                          <a:solidFill>
                            <a:schemeClr val="dk1"/>
                          </a:solidFill>
                        </a:rPr>
                        <a:t>, treatment of decommissioned sites)</a:t>
                      </a:r>
                      <a:endParaRPr lang="en-GB" sz="1100" b="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 the processes for making capacity available where it needs to be effective?  </a:t>
                      </a:r>
                    </a:p>
                    <a:p>
                      <a:endParaRPr lang="en-GB" sz="1100" b="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650">
                <a:tc vMerge="1">
                  <a:txBody>
                    <a:bodyPr/>
                    <a:lstStyle/>
                    <a:p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Retainers</a:t>
                      </a: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dk1"/>
                          </a:solidFill>
                        </a:rPr>
                        <a:t>Are</a:t>
                      </a:r>
                      <a:r>
                        <a:rPr lang="en-GB" sz="1100" b="0" baseline="0" dirty="0">
                          <a:solidFill>
                            <a:schemeClr val="dk1"/>
                          </a:solidFill>
                        </a:rPr>
                        <a:t> retainers still required with the introduction of PARCA?</a:t>
                      </a:r>
                      <a:endParaRPr lang="en-GB" sz="1100" b="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650">
                <a:tc vMerge="1">
                  <a:txBody>
                    <a:bodyPr/>
                    <a:lstStyle/>
                    <a:p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Trade and Transfer</a:t>
                      </a: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Any issues?</a:t>
                      </a: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199435"/>
                  </a:ext>
                </a:extLst>
              </a:tr>
              <a:tr h="414057">
                <a:tc vMerge="1">
                  <a:txBody>
                    <a:bodyPr/>
                    <a:lstStyle/>
                    <a:p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Zonal</a:t>
                      </a: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dk1"/>
                          </a:solidFill>
                        </a:rPr>
                        <a:t>Possible</a:t>
                      </a:r>
                      <a:r>
                        <a:rPr lang="en-GB" sz="1100" b="0" baseline="0" dirty="0">
                          <a:solidFill>
                            <a:schemeClr val="dk1"/>
                          </a:solidFill>
                        </a:rPr>
                        <a:t> alternative solution to substitution and transfer </a:t>
                      </a:r>
                      <a:endParaRPr lang="en-GB" sz="1100" b="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773595"/>
                  </a:ext>
                </a:extLst>
              </a:tr>
              <a:tr h="779497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PARCA</a:t>
                      </a: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/>
                        <a:t>Appropriateness</a:t>
                      </a:r>
                      <a:r>
                        <a:rPr lang="en-GB" sz="1100" b="0" baseline="0" dirty="0"/>
                        <a:t> of fees </a:t>
                      </a:r>
                      <a:endParaRPr lang="en-GB" sz="1100" b="0" dirty="0"/>
                    </a:p>
                    <a:p>
                      <a:r>
                        <a:rPr lang="en-GB" sz="1100" b="0" dirty="0"/>
                        <a:t>Embedding and extending the “PARCA light</a:t>
                      </a:r>
                      <a:r>
                        <a:rPr lang="en-GB" sz="1100" b="0" baseline="0" dirty="0"/>
                        <a:t> process” embedded with </a:t>
                      </a:r>
                      <a:r>
                        <a:rPr lang="en-GB" sz="1100" b="0" dirty="0" err="1"/>
                        <a:t>CLoCC</a:t>
                      </a:r>
                      <a:r>
                        <a:rPr lang="en-GB" sz="1100" b="0" dirty="0"/>
                        <a:t>.</a:t>
                      </a:r>
                      <a:endParaRPr lang="en-GB" sz="1100" b="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 there any issues with the PARCA process? Is there an appetite for further review of PARCA?</a:t>
                      </a:r>
                      <a:endParaRPr lang="en-GB" sz="1100" b="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893560"/>
                  </a:ext>
                </a:extLst>
              </a:tr>
              <a:tr h="691993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User</a:t>
                      </a:r>
                      <a:r>
                        <a:rPr lang="en-GB" sz="1100" b="1" baseline="0" dirty="0">
                          <a:solidFill>
                            <a:schemeClr val="bg1"/>
                          </a:solidFill>
                        </a:rPr>
                        <a:t> Commitment 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/>
                        <a:t>Are</a:t>
                      </a:r>
                      <a:r>
                        <a:rPr lang="en-GB" sz="1100" b="0" baseline="0" dirty="0"/>
                        <a:t> the levels of User Commitment appropriate?</a:t>
                      </a:r>
                    </a:p>
                    <a:p>
                      <a:r>
                        <a:rPr lang="en-GB" sz="1100" b="0" i="1" baseline="0" dirty="0"/>
                        <a:t>Potential links with PARCA and substitution </a:t>
                      </a:r>
                      <a:endParaRPr lang="en-GB" sz="1100" b="0" i="1" dirty="0"/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 the arrangements for the varying types of User Commitment appropriate? </a:t>
                      </a:r>
                      <a:endParaRPr lang="en-GB" sz="1100" b="0" i="1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1993">
                <a:tc rowSpan="2"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Capacity</a:t>
                      </a:r>
                      <a:r>
                        <a:rPr lang="en-GB" sz="1100" b="1" baseline="0" dirty="0">
                          <a:solidFill>
                            <a:schemeClr val="bg1"/>
                          </a:solidFill>
                        </a:rPr>
                        <a:t> Products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/>
                        <a:t>Any</a:t>
                      </a:r>
                      <a:r>
                        <a:rPr lang="en-GB" sz="1100" b="0" baseline="0" dirty="0"/>
                        <a:t> n</a:t>
                      </a:r>
                      <a:r>
                        <a:rPr lang="en-GB" sz="1100" b="0" dirty="0"/>
                        <a:t>ew products required or redundant products? </a:t>
                      </a:r>
                    </a:p>
                    <a:p>
                      <a:r>
                        <a:rPr lang="en-GB" sz="1100" b="0" i="1" dirty="0"/>
                        <a:t>Including</a:t>
                      </a:r>
                      <a:r>
                        <a:rPr lang="en-GB" sz="1100" b="0" i="1" baseline="0" dirty="0"/>
                        <a:t> </a:t>
                      </a:r>
                      <a:r>
                        <a:rPr lang="en-GB" sz="1100" b="0" i="1" dirty="0"/>
                        <a:t>additional</a:t>
                      </a:r>
                      <a:r>
                        <a:rPr lang="en-GB" sz="1100" b="0" i="1" baseline="0" dirty="0"/>
                        <a:t> auctions (e.g. duration); conditional products (e.g. temperature)</a:t>
                      </a: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baseline="0" dirty="0"/>
                        <a:t>Are there any new or redundant products or processes?</a:t>
                      </a: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650">
                <a:tc vMerge="1">
                  <a:txBody>
                    <a:bodyPr/>
                    <a:lstStyle/>
                    <a:p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Auctions</a:t>
                      </a:r>
                      <a:r>
                        <a:rPr lang="en-GB" sz="1100" b="1" baseline="0" dirty="0">
                          <a:solidFill>
                            <a:schemeClr val="bg1"/>
                          </a:solidFill>
                        </a:rPr>
                        <a:t> / Applications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/>
                        <a:t>Any new processes, redundant</a:t>
                      </a:r>
                      <a:r>
                        <a:rPr lang="en-GB" sz="1100" b="0" baseline="0" dirty="0"/>
                        <a:t> processes or refined processes?</a:t>
                      </a:r>
                      <a:endParaRPr lang="en-GB" sz="1100" b="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2603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Flex</a:t>
                      </a: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Dependent on outcome of network capability work</a:t>
                      </a: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the existing flex product appropriate for </a:t>
                      </a:r>
                      <a:r>
                        <a:rPr lang="en-GB" sz="1100" b="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GB" sz="1100" b="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285132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Governance</a:t>
                      </a: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/>
                        <a:t>UNC / Methodology statements</a:t>
                      </a:r>
                      <a:endParaRPr lang="en-GB" sz="1100" b="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/>
                        <a:t>Are the rules contained in the right place</a:t>
                      </a:r>
                      <a:r>
                        <a:rPr lang="en-GB" sz="1100" b="0" baseline="0" dirty="0"/>
                        <a:t>? </a:t>
                      </a:r>
                      <a:endParaRPr lang="en-GB" sz="1100" b="0" dirty="0"/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12923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671628"/>
              </p:ext>
            </p:extLst>
          </p:nvPr>
        </p:nvGraphicFramePr>
        <p:xfrm>
          <a:off x="7559263" y="834886"/>
          <a:ext cx="1152938" cy="5801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469">
                  <a:extLst>
                    <a:ext uri="{9D8B030D-6E8A-4147-A177-3AD203B41FA5}">
                      <a16:colId xmlns:a16="http://schemas.microsoft.com/office/drawing/2014/main" val="1993396002"/>
                    </a:ext>
                  </a:extLst>
                </a:gridCol>
                <a:gridCol w="576469">
                  <a:extLst>
                    <a:ext uri="{9D8B030D-6E8A-4147-A177-3AD203B41FA5}">
                      <a16:colId xmlns:a16="http://schemas.microsoft.com/office/drawing/2014/main" val="3534789651"/>
                    </a:ext>
                  </a:extLst>
                </a:gridCol>
              </a:tblGrid>
              <a:tr h="32426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638789"/>
                  </a:ext>
                </a:extLst>
              </a:tr>
              <a:tr h="1560682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Simplification of Regime </a:t>
                      </a:r>
                    </a:p>
                  </a:txBody>
                  <a:tcPr vert="vert" anchor="ctr">
                    <a:solidFill>
                      <a:srgbClr val="00148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Ability of regime  to support the future </a:t>
                      </a:r>
                    </a:p>
                  </a:txBody>
                  <a:tcPr vert="vert" anchor="ctr">
                    <a:solidFill>
                      <a:srgbClr val="00148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572141"/>
                  </a:ext>
                </a:extLst>
              </a:tr>
              <a:tr h="3916550">
                <a:tc>
                  <a:txBody>
                    <a:bodyPr/>
                    <a:lstStyle/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r>
                        <a:rPr lang="en-GB" sz="1100" b="0" dirty="0"/>
                        <a:t>Complete review of regime </a:t>
                      </a:r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r>
                        <a:rPr lang="en-GB" sz="1100" b="0" dirty="0"/>
                        <a:t>Does the current capacity regime support the future including</a:t>
                      </a:r>
                      <a:r>
                        <a:rPr lang="en-GB" sz="1100" b="0" baseline="0" dirty="0"/>
                        <a:t> the greater role of hydrogen (e.g. </a:t>
                      </a:r>
                      <a:r>
                        <a:rPr lang="en-GB" sz="1100" b="0" dirty="0"/>
                        <a:t> Hydrogen</a:t>
                      </a:r>
                      <a:r>
                        <a:rPr lang="en-GB" sz="1100" b="0" baseline="0" dirty="0"/>
                        <a:t> supplies) </a:t>
                      </a:r>
                      <a:r>
                        <a:rPr lang="en-GB" sz="1100" b="0" dirty="0"/>
                        <a:t> </a:t>
                      </a:r>
                    </a:p>
                  </a:txBody>
                  <a:tcPr vert="vert" anchor="ctr"/>
                </a:tc>
                <a:extLst>
                  <a:ext uri="{0D108BD9-81ED-4DB2-BD59-A6C34878D82A}">
                    <a16:rowId xmlns:a16="http://schemas.microsoft.com/office/drawing/2014/main" val="3358874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6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E55317-8425-4743-803D-B757134B25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1" y="1125340"/>
            <a:ext cx="7903817" cy="5447645"/>
          </a:xfrm>
        </p:spPr>
        <p:txBody>
          <a:bodyPr/>
          <a:lstStyle/>
          <a:p>
            <a:pPr marL="0" lvl="2" indent="0">
              <a:buNone/>
            </a:pPr>
            <a:r>
              <a:rPr lang="en-GB" sz="1800" b="1" dirty="0">
                <a:solidFill>
                  <a:schemeClr val="accent1"/>
                </a:solidFill>
                <a:cs typeface="+mn-cs"/>
              </a:rPr>
              <a:t>Process</a:t>
            </a:r>
          </a:p>
          <a:p>
            <a:pPr lvl="2"/>
            <a:r>
              <a:rPr lang="en-GB" dirty="0"/>
              <a:t>As mentioned in August, NG are considering to raise a “request” in the autumn that could address issues raised for consideration. </a:t>
            </a:r>
          </a:p>
          <a:p>
            <a:pPr lvl="2"/>
            <a:r>
              <a:rPr lang="en-GB" dirty="0"/>
              <a:t>Alternatively or in conjunction, issues could progress through the </a:t>
            </a:r>
            <a:r>
              <a:rPr lang="en-GB" dirty="0" err="1"/>
              <a:t>GMaP</a:t>
            </a:r>
            <a:r>
              <a:rPr lang="en-GB" dirty="0"/>
              <a:t> process. </a:t>
            </a:r>
          </a:p>
          <a:p>
            <a:pPr lvl="3"/>
            <a:r>
              <a:rPr lang="en-GB" dirty="0"/>
              <a:t>Propose that the scope of the Request is topics 1-5</a:t>
            </a:r>
          </a:p>
          <a:p>
            <a:pPr lvl="3"/>
            <a:r>
              <a:rPr lang="en-GB" dirty="0"/>
              <a:t>Topic 6 (Governance) will require consideration alongside all other topics. Also links to the outcome of UNC Modification 0667 and Energy Codes Review. </a:t>
            </a:r>
          </a:p>
          <a:p>
            <a:pPr lvl="3"/>
            <a:r>
              <a:rPr lang="en-GB" dirty="0"/>
              <a:t>Propose to include topics 7 &amp; 8 as part of the </a:t>
            </a:r>
            <a:r>
              <a:rPr lang="en-GB" dirty="0" err="1"/>
              <a:t>GMaP</a:t>
            </a:r>
            <a:r>
              <a:rPr lang="en-GB" dirty="0"/>
              <a:t> process  </a:t>
            </a:r>
          </a:p>
          <a:p>
            <a:pPr lvl="3"/>
            <a:r>
              <a:rPr lang="en-GB" dirty="0"/>
              <a:t>Question: Does WG agree with this approach? </a:t>
            </a:r>
            <a:endParaRPr lang="en-GB" sz="1800" b="1" dirty="0">
              <a:solidFill>
                <a:schemeClr val="accent1"/>
              </a:solidFill>
              <a:cs typeface="+mn-cs"/>
            </a:endParaRPr>
          </a:p>
          <a:p>
            <a:pPr marL="0" lvl="2" indent="0">
              <a:buNone/>
            </a:pPr>
            <a:r>
              <a:rPr lang="en-GB" sz="1800" b="1" dirty="0">
                <a:solidFill>
                  <a:schemeClr val="accent1"/>
                </a:solidFill>
                <a:cs typeface="+mn-cs"/>
              </a:rPr>
              <a:t>Priority </a:t>
            </a:r>
          </a:p>
          <a:p>
            <a:pPr marL="0" lvl="2" indent="0">
              <a:buNone/>
            </a:pPr>
            <a:r>
              <a:rPr lang="en-GB" dirty="0"/>
              <a:t>Although there is some overlap of topics, National Grid proposes that topics are taken in turn and in the order stated.   </a:t>
            </a:r>
          </a:p>
          <a:p>
            <a:pPr lvl="3"/>
            <a:r>
              <a:rPr lang="en-GB" dirty="0"/>
              <a:t>Question: Does WG agree that these issues should be taken in order of priority?</a:t>
            </a:r>
          </a:p>
          <a:p>
            <a:pPr marL="270000" lvl="3" indent="0">
              <a:buNone/>
            </a:pPr>
            <a:r>
              <a:rPr lang="en-GB" dirty="0"/>
              <a:t>  </a:t>
            </a:r>
          </a:p>
          <a:p>
            <a:pPr lvl="2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CC31ED-D280-4FD9-AC1C-4F0101A83AE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| [Insert document title] | [Insert date]</a:t>
            </a: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5689A-C375-43FA-9B00-7F6913C5D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 &amp; Priority of Topics </a:t>
            </a:r>
          </a:p>
        </p:txBody>
      </p:sp>
    </p:spTree>
    <p:extLst>
      <p:ext uri="{BB962C8B-B14F-4D97-AF65-F5344CB8AC3E}">
        <p14:creationId xmlns:p14="http://schemas.microsoft.com/office/powerpoint/2010/main" val="276603319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CC31ED-D280-4FD9-AC1C-4F0101A83AE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/>
              <a:t>| [Insert document </a:t>
            </a:r>
            <a:r>
              <a:rPr lang="fr-FR" dirty="0" err="1"/>
              <a:t>title</a:t>
            </a:r>
            <a:r>
              <a:rPr lang="fr-FR" dirty="0"/>
              <a:t>] | [Insert date]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5689A-C375-43FA-9B00-7F6913C5D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level draft plan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004047" y="1246094"/>
            <a:ext cx="7135906" cy="45809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endParaRPr lang="en-GB" sz="1800" dirty="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788197" y="5827059"/>
            <a:ext cx="75076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788197" y="1086678"/>
            <a:ext cx="0" cy="47403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788197" y="5805274"/>
            <a:ext cx="0" cy="2007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2456567" y="5831301"/>
            <a:ext cx="0" cy="2007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1622382" y="5827059"/>
            <a:ext cx="0" cy="2007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3290752" y="5833422"/>
            <a:ext cx="0" cy="2007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5793307" y="5841906"/>
            <a:ext cx="0" cy="2007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4124937" y="5835543"/>
            <a:ext cx="0" cy="2007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 bwMode="auto">
          <a:xfrm>
            <a:off x="550199" y="6067823"/>
            <a:ext cx="42110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en-GB" sz="1000" b="0" dirty="0">
                <a:solidFill>
                  <a:schemeClr val="tx1"/>
                </a:solidFill>
              </a:rPr>
              <a:t>Aug</a:t>
            </a:r>
            <a:r>
              <a:rPr lang="en-GB" sz="1000" b="0" kern="0" dirty="0">
                <a:solidFill>
                  <a:schemeClr val="tx1"/>
                </a:solidFill>
                <a:latin typeface="+mn-lt"/>
                <a:ea typeface="+mn-ea"/>
              </a:rPr>
              <a:t> 19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1378697" y="6056835"/>
            <a:ext cx="42110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en-GB" sz="1000" b="0" dirty="0">
                <a:solidFill>
                  <a:schemeClr val="tx1"/>
                </a:solidFill>
              </a:rPr>
              <a:t>Sept</a:t>
            </a:r>
            <a:r>
              <a:rPr lang="en-GB" sz="1000" b="0" kern="0" dirty="0">
                <a:solidFill>
                  <a:schemeClr val="tx1"/>
                </a:solidFill>
                <a:latin typeface="+mn-lt"/>
                <a:ea typeface="+mn-ea"/>
              </a:rPr>
              <a:t>19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2207195" y="6054088"/>
            <a:ext cx="49973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en-GB" sz="1000" b="0" dirty="0">
                <a:solidFill>
                  <a:schemeClr val="tx1"/>
                </a:solidFill>
              </a:rPr>
              <a:t>Oct</a:t>
            </a:r>
            <a:r>
              <a:rPr lang="en-GB" sz="1000" b="0" kern="0" dirty="0">
                <a:solidFill>
                  <a:schemeClr val="tx1"/>
                </a:solidFill>
                <a:latin typeface="+mn-lt"/>
                <a:ea typeface="+mn-ea"/>
              </a:rPr>
              <a:t> 19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3114319" y="6065076"/>
            <a:ext cx="42110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en-GB" sz="1000" b="0" dirty="0">
                <a:solidFill>
                  <a:schemeClr val="tx1"/>
                </a:solidFill>
              </a:rPr>
              <a:t>Nov</a:t>
            </a:r>
            <a:r>
              <a:rPr lang="en-GB" sz="1000" b="0" kern="0" dirty="0">
                <a:solidFill>
                  <a:schemeClr val="tx1"/>
                </a:solidFill>
                <a:latin typeface="+mn-lt"/>
                <a:ea typeface="+mn-ea"/>
              </a:rPr>
              <a:t>19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3942817" y="6078815"/>
            <a:ext cx="42110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en-GB" sz="1000" b="0" dirty="0">
                <a:solidFill>
                  <a:schemeClr val="tx1"/>
                </a:solidFill>
              </a:rPr>
              <a:t>Dec</a:t>
            </a:r>
            <a:r>
              <a:rPr lang="en-GB" sz="1000" b="0" kern="0" dirty="0">
                <a:solidFill>
                  <a:schemeClr val="tx1"/>
                </a:solidFill>
                <a:latin typeface="+mn-lt"/>
                <a:ea typeface="+mn-ea"/>
              </a:rPr>
              <a:t>19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4771315" y="6073317"/>
            <a:ext cx="42110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en-GB" sz="1000" b="0" dirty="0">
                <a:solidFill>
                  <a:schemeClr val="tx1"/>
                </a:solidFill>
              </a:rPr>
              <a:t>Jan</a:t>
            </a:r>
            <a:r>
              <a:rPr lang="en-GB" sz="1000" b="0" kern="0" dirty="0">
                <a:solidFill>
                  <a:schemeClr val="tx1"/>
                </a:solidFill>
                <a:latin typeface="+mn-lt"/>
                <a:ea typeface="+mn-ea"/>
              </a:rPr>
              <a:t> 20</a:t>
            </a:r>
          </a:p>
        </p:txBody>
      </p:sp>
      <p:sp>
        <p:nvSpPr>
          <p:cNvPr id="4" name="Arrow: Pentagon 3"/>
          <p:cNvSpPr/>
          <p:nvPr/>
        </p:nvSpPr>
        <p:spPr bwMode="auto">
          <a:xfrm>
            <a:off x="803561" y="1086678"/>
            <a:ext cx="2663540" cy="384313"/>
          </a:xfrm>
          <a:prstGeom prst="homePlate">
            <a:avLst/>
          </a:prstGeom>
          <a:solidFill>
            <a:srgbClr val="0014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4" tIns="45718" rIns="91434" bIns="45718" numCol="1" rtlCol="0" anchor="ctr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r>
              <a:rPr lang="en-GB" sz="1600" dirty="0">
                <a:solidFill>
                  <a:schemeClr val="bg1"/>
                </a:solidFill>
                <a:latin typeface="+mn-lt"/>
                <a:cs typeface="Arial"/>
              </a:rPr>
              <a:t>Scope defining </a:t>
            </a:r>
          </a:p>
        </p:txBody>
      </p:sp>
      <p:sp>
        <p:nvSpPr>
          <p:cNvPr id="20" name="Arrow: Pentagon 19"/>
          <p:cNvSpPr/>
          <p:nvPr/>
        </p:nvSpPr>
        <p:spPr bwMode="auto">
          <a:xfrm>
            <a:off x="803561" y="1546605"/>
            <a:ext cx="923093" cy="664657"/>
          </a:xfrm>
          <a:prstGeom prst="homePlate">
            <a:avLst>
              <a:gd name="adj" fmla="val 24249"/>
            </a:avLst>
          </a:prstGeom>
          <a:solidFill>
            <a:schemeClr val="accent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4" tIns="45718" rIns="91434" bIns="45718" numCol="1" rtlCol="0" anchor="ctr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r>
              <a:rPr lang="en-GB" sz="1100" dirty="0">
                <a:solidFill>
                  <a:schemeClr val="bg1"/>
                </a:solidFill>
                <a:cs typeface="Arial"/>
              </a:rPr>
              <a:t>List of potential topics</a:t>
            </a: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8295860" y="5839785"/>
            <a:ext cx="0" cy="2007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 bwMode="auto">
          <a:xfrm>
            <a:off x="5599813" y="6070570"/>
            <a:ext cx="42110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en-GB" sz="1000" b="0" kern="0" dirty="0">
                <a:solidFill>
                  <a:schemeClr val="tx1"/>
                </a:solidFill>
                <a:latin typeface="+mn-lt"/>
                <a:ea typeface="+mn-ea"/>
              </a:rPr>
              <a:t>Feb 20 </a:t>
            </a:r>
          </a:p>
        </p:txBody>
      </p:sp>
      <p:sp>
        <p:nvSpPr>
          <p:cNvPr id="38" name="Arrow: Pentagon 37"/>
          <p:cNvSpPr/>
          <p:nvPr/>
        </p:nvSpPr>
        <p:spPr bwMode="auto">
          <a:xfrm>
            <a:off x="1630690" y="2208486"/>
            <a:ext cx="1034423" cy="738325"/>
          </a:xfrm>
          <a:prstGeom prst="homePlate">
            <a:avLst>
              <a:gd name="adj" fmla="val 28600"/>
            </a:avLst>
          </a:prstGeom>
          <a:solidFill>
            <a:schemeClr val="accent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4" tIns="45718" rIns="91434" bIns="45718" numCol="1" rtlCol="0" anchor="ctr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r>
              <a:rPr lang="en-GB" sz="1100" dirty="0">
                <a:solidFill>
                  <a:schemeClr val="bg1"/>
                </a:solidFill>
                <a:cs typeface="Arial"/>
              </a:rPr>
              <a:t>Process &amp; priority agreement 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2706926" y="2060111"/>
            <a:ext cx="1656996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  <a:buClr>
                <a:schemeClr val="tx1"/>
              </a:buClr>
            </a:pPr>
            <a:r>
              <a:rPr lang="en-GB" sz="1100" kern="0" dirty="0">
                <a:solidFill>
                  <a:schemeClr val="tx1"/>
                </a:solidFill>
                <a:latin typeface="+mn-lt"/>
                <a:ea typeface="+mn-ea"/>
              </a:rPr>
              <a:t>3</a:t>
            </a:r>
            <a:r>
              <a:rPr lang="en-GB" sz="1100" kern="0" baseline="30000" dirty="0">
                <a:solidFill>
                  <a:schemeClr val="tx1"/>
                </a:solidFill>
                <a:latin typeface="+mn-lt"/>
                <a:ea typeface="+mn-ea"/>
              </a:rPr>
              <a:t>rd</a:t>
            </a:r>
            <a:r>
              <a:rPr lang="en-GB" sz="1100" kern="0" dirty="0">
                <a:solidFill>
                  <a:schemeClr val="tx1"/>
                </a:solidFill>
                <a:latin typeface="+mn-lt"/>
                <a:ea typeface="+mn-ea"/>
              </a:rPr>
              <a:t> Oct </a:t>
            </a:r>
            <a:r>
              <a:rPr lang="en-GB" sz="1100" kern="0" dirty="0" err="1">
                <a:solidFill>
                  <a:schemeClr val="tx1"/>
                </a:solidFill>
                <a:latin typeface="+mn-lt"/>
                <a:ea typeface="+mn-ea"/>
              </a:rPr>
              <a:t>Tx</a:t>
            </a:r>
            <a:r>
              <a:rPr lang="en-GB" sz="1100" kern="0" dirty="0">
                <a:solidFill>
                  <a:schemeClr val="tx1"/>
                </a:solidFill>
                <a:latin typeface="+mn-lt"/>
                <a:ea typeface="+mn-ea"/>
              </a:rPr>
              <a:t> WG:</a:t>
            </a:r>
          </a:p>
          <a:p>
            <a:pPr algn="l">
              <a:spcAft>
                <a:spcPts val="600"/>
              </a:spcAft>
              <a:buClr>
                <a:schemeClr val="tx1"/>
              </a:buClr>
            </a:pPr>
            <a:r>
              <a:rPr lang="en-GB" sz="1100" b="0" dirty="0">
                <a:solidFill>
                  <a:schemeClr val="tx1"/>
                </a:solidFill>
              </a:rPr>
              <a:t>Share draft Request</a:t>
            </a:r>
          </a:p>
          <a:p>
            <a:pPr algn="l">
              <a:spcAft>
                <a:spcPts val="600"/>
              </a:spcAft>
              <a:buClr>
                <a:schemeClr val="tx1"/>
              </a:buClr>
            </a:pPr>
            <a:r>
              <a:rPr lang="en-GB" sz="1100" dirty="0">
                <a:solidFill>
                  <a:schemeClr val="tx1"/>
                </a:solidFill>
              </a:rPr>
              <a:t>17</a:t>
            </a:r>
            <a:r>
              <a:rPr lang="en-GB" sz="1100" baseline="30000" dirty="0">
                <a:solidFill>
                  <a:schemeClr val="tx1"/>
                </a:solidFill>
              </a:rPr>
              <a:t>th</a:t>
            </a:r>
            <a:r>
              <a:rPr lang="en-GB" sz="1100" dirty="0">
                <a:solidFill>
                  <a:schemeClr val="tx1"/>
                </a:solidFill>
              </a:rPr>
              <a:t> Oct Panel:</a:t>
            </a:r>
          </a:p>
          <a:p>
            <a:pPr algn="l">
              <a:spcAft>
                <a:spcPts val="600"/>
              </a:spcAft>
              <a:buClr>
                <a:schemeClr val="tx1"/>
              </a:buClr>
            </a:pPr>
            <a:r>
              <a:rPr lang="en-GB" sz="1100" b="0" dirty="0">
                <a:solidFill>
                  <a:schemeClr val="tx1"/>
                </a:solidFill>
              </a:rPr>
              <a:t>Seek Request approval </a:t>
            </a:r>
          </a:p>
        </p:txBody>
      </p:sp>
      <p:sp>
        <p:nvSpPr>
          <p:cNvPr id="40" name="Arrow: Pentagon 39"/>
          <p:cNvSpPr/>
          <p:nvPr/>
        </p:nvSpPr>
        <p:spPr bwMode="auto">
          <a:xfrm>
            <a:off x="7466440" y="5142987"/>
            <a:ext cx="965903" cy="579164"/>
          </a:xfrm>
          <a:prstGeom prst="homePlate">
            <a:avLst>
              <a:gd name="adj" fmla="val 35713"/>
            </a:avLst>
          </a:prstGeom>
          <a:solidFill>
            <a:schemeClr val="accent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4" tIns="45718" rIns="91434" bIns="45718" numCol="1" rtlCol="0" anchor="ctr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r>
              <a:rPr lang="en-GB" sz="1100" dirty="0">
                <a:solidFill>
                  <a:schemeClr val="bg1"/>
                </a:solidFill>
                <a:cs typeface="Arial"/>
              </a:rPr>
              <a:t>Work package 5 </a:t>
            </a:r>
          </a:p>
        </p:txBody>
      </p:sp>
      <p:sp>
        <p:nvSpPr>
          <p:cNvPr id="41" name="Arrow: Pentagon 40"/>
          <p:cNvSpPr/>
          <p:nvPr/>
        </p:nvSpPr>
        <p:spPr bwMode="auto">
          <a:xfrm>
            <a:off x="2456567" y="2989307"/>
            <a:ext cx="962908" cy="579164"/>
          </a:xfrm>
          <a:prstGeom prst="homePlate">
            <a:avLst>
              <a:gd name="adj" fmla="val 35713"/>
            </a:avLst>
          </a:prstGeom>
          <a:solidFill>
            <a:schemeClr val="accent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4" tIns="45718" rIns="91434" bIns="45718" numCol="1" rtlCol="0" anchor="ctr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r>
              <a:rPr lang="en-GB" sz="1100" dirty="0">
                <a:solidFill>
                  <a:schemeClr val="bg1"/>
                </a:solidFill>
                <a:cs typeface="Arial"/>
              </a:rPr>
              <a:t>Request raised </a:t>
            </a:r>
          </a:p>
        </p:txBody>
      </p:sp>
      <p:sp>
        <p:nvSpPr>
          <p:cNvPr id="44" name="Arrow: Pentagon 43"/>
          <p:cNvSpPr/>
          <p:nvPr/>
        </p:nvSpPr>
        <p:spPr bwMode="auto">
          <a:xfrm>
            <a:off x="3289081" y="3590256"/>
            <a:ext cx="1670042" cy="436737"/>
          </a:xfrm>
          <a:prstGeom prst="homePlate">
            <a:avLst>
              <a:gd name="adj" fmla="val 35713"/>
            </a:avLst>
          </a:prstGeom>
          <a:solidFill>
            <a:schemeClr val="accent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4" tIns="45718" rIns="91434" bIns="45718" numCol="1" rtlCol="0" anchor="ctr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r>
              <a:rPr lang="en-GB" sz="1100" dirty="0">
                <a:solidFill>
                  <a:schemeClr val="bg1"/>
                </a:solidFill>
                <a:cs typeface="Arial"/>
              </a:rPr>
              <a:t>Work package 1  </a:t>
            </a:r>
          </a:p>
        </p:txBody>
      </p:sp>
      <p:sp>
        <p:nvSpPr>
          <p:cNvPr id="48" name="Arrow: Chevron 47"/>
          <p:cNvSpPr/>
          <p:nvPr/>
        </p:nvSpPr>
        <p:spPr bwMode="auto">
          <a:xfrm>
            <a:off x="3393018" y="1104242"/>
            <a:ext cx="5324920" cy="373683"/>
          </a:xfrm>
          <a:prstGeom prst="chevron">
            <a:avLst>
              <a:gd name="adj" fmla="val 48065"/>
            </a:avLst>
          </a:prstGeom>
          <a:gradFill flip="none" rotWithShape="1">
            <a:gsLst>
              <a:gs pos="97000">
                <a:srgbClr val="00148C"/>
              </a:gs>
              <a:gs pos="48000">
                <a:schemeClr val="accent1">
                  <a:lumMod val="45000"/>
                  <a:lumOff val="55000"/>
                </a:schemeClr>
              </a:gs>
              <a:gs pos="22000">
                <a:schemeClr val="accent1">
                  <a:lumMod val="45000"/>
                  <a:lumOff val="55000"/>
                </a:schemeClr>
              </a:gs>
              <a:gs pos="3000">
                <a:schemeClr val="accent1">
                  <a:lumMod val="30000"/>
                  <a:lumOff val="70000"/>
                </a:schemeClr>
              </a:gs>
            </a:gsLst>
            <a:lin ang="10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4" tIns="45718" rIns="91434" bIns="45718" numCol="1" rtlCol="0" anchor="ctr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r>
              <a:rPr lang="en-GB" sz="1100" dirty="0">
                <a:solidFill>
                  <a:schemeClr val="bg1"/>
                </a:solidFill>
                <a:cs typeface="Arial"/>
              </a:rPr>
              <a:t>Individual project plans for work packages </a:t>
            </a: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6627492" y="5827059"/>
            <a:ext cx="0" cy="2007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4959122" y="5833422"/>
            <a:ext cx="0" cy="2007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 bwMode="auto">
          <a:xfrm>
            <a:off x="6428311" y="6076064"/>
            <a:ext cx="42110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en-GB" sz="1000" b="0" dirty="0">
                <a:solidFill>
                  <a:schemeClr val="tx1"/>
                </a:solidFill>
              </a:rPr>
              <a:t>Mar</a:t>
            </a:r>
            <a:r>
              <a:rPr lang="en-GB" sz="1000" b="0" kern="0" dirty="0">
                <a:solidFill>
                  <a:schemeClr val="tx1"/>
                </a:solidFill>
                <a:latin typeface="+mn-lt"/>
                <a:ea typeface="+mn-ea"/>
              </a:rPr>
              <a:t> 20 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7256809" y="6062329"/>
            <a:ext cx="42110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en-GB" sz="1000" b="0" dirty="0">
                <a:solidFill>
                  <a:schemeClr val="tx1"/>
                </a:solidFill>
              </a:rPr>
              <a:t>Apr</a:t>
            </a:r>
            <a:r>
              <a:rPr lang="en-GB" sz="1000" b="0" kern="0" dirty="0">
                <a:solidFill>
                  <a:schemeClr val="tx1"/>
                </a:solidFill>
                <a:latin typeface="+mn-lt"/>
                <a:ea typeface="+mn-ea"/>
              </a:rPr>
              <a:t> 20 </a:t>
            </a:r>
          </a:p>
        </p:txBody>
      </p:sp>
      <p:sp>
        <p:nvSpPr>
          <p:cNvPr id="42" name="Arrow: Pentagon 41"/>
          <p:cNvSpPr/>
          <p:nvPr/>
        </p:nvSpPr>
        <p:spPr bwMode="auto">
          <a:xfrm>
            <a:off x="4959123" y="4059123"/>
            <a:ext cx="1765528" cy="426959"/>
          </a:xfrm>
          <a:prstGeom prst="homePlate">
            <a:avLst>
              <a:gd name="adj" fmla="val 35713"/>
            </a:avLst>
          </a:prstGeom>
          <a:solidFill>
            <a:schemeClr val="accent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4" tIns="45718" rIns="91434" bIns="45718" numCol="1" rtlCol="0" anchor="ctr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r>
              <a:rPr lang="en-GB" sz="1100" dirty="0">
                <a:solidFill>
                  <a:schemeClr val="bg1"/>
                </a:solidFill>
                <a:cs typeface="Arial"/>
              </a:rPr>
              <a:t>Work package 2 and 3  </a:t>
            </a:r>
          </a:p>
        </p:txBody>
      </p:sp>
      <p:sp>
        <p:nvSpPr>
          <p:cNvPr id="47" name="Arrow: Pentagon 46"/>
          <p:cNvSpPr/>
          <p:nvPr/>
        </p:nvSpPr>
        <p:spPr bwMode="auto">
          <a:xfrm>
            <a:off x="6588475" y="4521126"/>
            <a:ext cx="1002949" cy="579164"/>
          </a:xfrm>
          <a:prstGeom prst="homePlate">
            <a:avLst>
              <a:gd name="adj" fmla="val 35713"/>
            </a:avLst>
          </a:prstGeom>
          <a:solidFill>
            <a:schemeClr val="accent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4" tIns="45718" rIns="91434" bIns="45718" numCol="1" rtlCol="0" anchor="ctr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r>
              <a:rPr lang="en-GB" sz="1100" dirty="0">
                <a:solidFill>
                  <a:schemeClr val="bg1"/>
                </a:solidFill>
                <a:cs typeface="Arial"/>
              </a:rPr>
              <a:t>Work package 6</a:t>
            </a: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7461677" y="5827059"/>
            <a:ext cx="0" cy="2007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Box 49"/>
          <p:cNvSpPr txBox="1"/>
          <p:nvPr/>
        </p:nvSpPr>
        <p:spPr bwMode="auto">
          <a:xfrm>
            <a:off x="8085307" y="6059582"/>
            <a:ext cx="42110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en-GB" sz="1000" b="0" dirty="0">
                <a:solidFill>
                  <a:schemeClr val="tx1"/>
                </a:solidFill>
              </a:rPr>
              <a:t>May</a:t>
            </a:r>
            <a:r>
              <a:rPr lang="en-GB" sz="1000" b="0" kern="0" dirty="0">
                <a:solidFill>
                  <a:schemeClr val="tx1"/>
                </a:solidFill>
                <a:latin typeface="+mn-lt"/>
                <a:ea typeface="+mn-ea"/>
              </a:rPr>
              <a:t> 20 </a:t>
            </a:r>
          </a:p>
        </p:txBody>
      </p:sp>
      <p:sp>
        <p:nvSpPr>
          <p:cNvPr id="51" name="TextBox 50"/>
          <p:cNvSpPr txBox="1"/>
          <p:nvPr/>
        </p:nvSpPr>
        <p:spPr bwMode="auto">
          <a:xfrm>
            <a:off x="5182853" y="3378858"/>
            <a:ext cx="33840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  <a:buClr>
                <a:schemeClr val="tx1"/>
              </a:buClr>
            </a:pPr>
            <a:r>
              <a:rPr lang="en-GB" sz="1100" b="0" dirty="0">
                <a:solidFill>
                  <a:schemeClr val="tx1"/>
                </a:solidFill>
              </a:rPr>
              <a:t>Workgroup will be defining scope of individual work package, identifying issues and resolutions</a:t>
            </a:r>
          </a:p>
          <a:p>
            <a:r>
              <a:rPr lang="en-GB" sz="1100" b="0" dirty="0">
                <a:solidFill>
                  <a:schemeClr val="tx1"/>
                </a:solidFill>
              </a:rPr>
              <a:t>Solutions progressed concurrently</a:t>
            </a:r>
          </a:p>
          <a:p>
            <a:pPr algn="l">
              <a:spcAft>
                <a:spcPts val="600"/>
              </a:spcAft>
              <a:buClr>
                <a:schemeClr val="tx1"/>
              </a:buClr>
            </a:pPr>
            <a:r>
              <a:rPr lang="en-GB" sz="11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3" name="TextBox 52"/>
          <p:cNvSpPr txBox="1"/>
          <p:nvPr/>
        </p:nvSpPr>
        <p:spPr bwMode="auto">
          <a:xfrm>
            <a:off x="1774289" y="1553453"/>
            <a:ext cx="165699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  <a:buClr>
                <a:schemeClr val="tx1"/>
              </a:buClr>
            </a:pPr>
            <a:r>
              <a:rPr lang="en-GB" sz="1100" kern="0" dirty="0">
                <a:solidFill>
                  <a:schemeClr val="tx1"/>
                </a:solidFill>
                <a:latin typeface="+mn-lt"/>
                <a:ea typeface="+mn-ea"/>
              </a:rPr>
              <a:t>5</a:t>
            </a:r>
            <a:r>
              <a:rPr lang="en-GB" sz="1100" kern="0" baseline="30000" dirty="0">
                <a:solidFill>
                  <a:schemeClr val="tx1"/>
                </a:solidFill>
                <a:latin typeface="+mn-lt"/>
                <a:ea typeface="+mn-ea"/>
              </a:rPr>
              <a:t>th</a:t>
            </a:r>
            <a:r>
              <a:rPr lang="en-GB" sz="1100" kern="0" dirty="0">
                <a:solidFill>
                  <a:schemeClr val="tx1"/>
                </a:solidFill>
                <a:latin typeface="+mn-lt"/>
                <a:ea typeface="+mn-ea"/>
              </a:rPr>
              <a:t> Sept </a:t>
            </a:r>
            <a:r>
              <a:rPr lang="en-GB" sz="1100" kern="0" dirty="0" err="1">
                <a:solidFill>
                  <a:schemeClr val="tx1"/>
                </a:solidFill>
                <a:latin typeface="+mn-lt"/>
                <a:ea typeface="+mn-ea"/>
              </a:rPr>
              <a:t>Tx</a:t>
            </a:r>
            <a:r>
              <a:rPr lang="en-GB" sz="1100" kern="0" dirty="0">
                <a:solidFill>
                  <a:schemeClr val="tx1"/>
                </a:solidFill>
                <a:latin typeface="+mn-lt"/>
                <a:ea typeface="+mn-ea"/>
              </a:rPr>
              <a:t> WG:</a:t>
            </a:r>
          </a:p>
          <a:p>
            <a:pPr algn="l">
              <a:spcAft>
                <a:spcPts val="600"/>
              </a:spcAft>
              <a:buClr>
                <a:schemeClr val="tx1"/>
              </a:buClr>
            </a:pPr>
            <a:r>
              <a:rPr lang="en-GB" sz="1100" b="0" dirty="0">
                <a:solidFill>
                  <a:schemeClr val="tx1"/>
                </a:solidFill>
              </a:rPr>
              <a:t>Inform Request</a:t>
            </a:r>
          </a:p>
        </p:txBody>
      </p:sp>
    </p:spTree>
    <p:extLst>
      <p:ext uri="{BB962C8B-B14F-4D97-AF65-F5344CB8AC3E}">
        <p14:creationId xmlns:p14="http://schemas.microsoft.com/office/powerpoint/2010/main" val="172752505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E55317-8425-4743-803D-B757134B25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1411288"/>
            <a:ext cx="8098589" cy="3847207"/>
          </a:xfrm>
        </p:spPr>
        <p:txBody>
          <a:bodyPr/>
          <a:lstStyle/>
          <a:p>
            <a:pPr lvl="1"/>
            <a:r>
              <a:rPr lang="en-GB" dirty="0"/>
              <a:t>The Request template asks for consideration  of wider industry impact.</a:t>
            </a:r>
          </a:p>
          <a:p>
            <a:pPr lvl="2"/>
            <a:r>
              <a:rPr lang="en-GB" dirty="0"/>
              <a:t>Propose “potential impact” to;</a:t>
            </a:r>
          </a:p>
          <a:p>
            <a:pPr lvl="3"/>
            <a:r>
              <a:rPr lang="en-GB" dirty="0"/>
              <a:t>Central Systems and Processes</a:t>
            </a:r>
          </a:p>
          <a:p>
            <a:pPr lvl="3"/>
            <a:r>
              <a:rPr lang="en-GB" dirty="0"/>
              <a:t>Areas of Users and Transporters businesses </a:t>
            </a:r>
          </a:p>
          <a:p>
            <a:pPr lvl="3"/>
            <a:r>
              <a:rPr lang="en-GB" dirty="0"/>
              <a:t>TPD Section B</a:t>
            </a:r>
          </a:p>
          <a:p>
            <a:pPr lvl="3"/>
            <a:r>
              <a:rPr lang="en-GB" dirty="0"/>
              <a:t>Gas Transporter Licence </a:t>
            </a:r>
          </a:p>
          <a:p>
            <a:pPr lvl="3"/>
            <a:r>
              <a:rPr lang="en-GB" dirty="0"/>
              <a:t>Security of Supply   </a:t>
            </a:r>
          </a:p>
          <a:p>
            <a:pPr lvl="2"/>
            <a:r>
              <a:rPr lang="en-GB" dirty="0"/>
              <a:t>No impact identified in all other areas identified in Request template </a:t>
            </a:r>
          </a:p>
          <a:p>
            <a:pPr lvl="2"/>
            <a:r>
              <a:rPr lang="en-GB" dirty="0"/>
              <a:t>Question: Do you agree?</a:t>
            </a:r>
          </a:p>
          <a:p>
            <a:pPr lvl="5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CC31ED-D280-4FD9-AC1C-4F0101A83AE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| [Insert document title] | [Insert date]</a:t>
            </a: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5689A-C375-43FA-9B00-7F6913C5D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Request template: Costs and Issues </a:t>
            </a:r>
          </a:p>
        </p:txBody>
      </p:sp>
    </p:spTree>
    <p:extLst>
      <p:ext uri="{BB962C8B-B14F-4D97-AF65-F5344CB8AC3E}">
        <p14:creationId xmlns:p14="http://schemas.microsoft.com/office/powerpoint/2010/main" val="188732979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Appendix </a:t>
            </a:r>
          </a:p>
          <a:p>
            <a:pPr lvl="1"/>
            <a:r>
              <a:rPr lang="en-US" dirty="0"/>
              <a:t>Gas Markets Plan</a:t>
            </a:r>
            <a:endParaRPr lang="en-GB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l="25232" r="252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076709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343057" y="2973626"/>
          <a:ext cx="4055689" cy="2222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479">
                  <a:extLst>
                    <a:ext uri="{9D8B030D-6E8A-4147-A177-3AD203B41FA5}">
                      <a16:colId xmlns:a16="http://schemas.microsoft.com/office/drawing/2014/main" val="2522945250"/>
                    </a:ext>
                  </a:extLst>
                </a:gridCol>
                <a:gridCol w="1116530">
                  <a:extLst>
                    <a:ext uri="{9D8B030D-6E8A-4147-A177-3AD203B41FA5}">
                      <a16:colId xmlns:a16="http://schemas.microsoft.com/office/drawing/2014/main" val="3397015474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038610987"/>
                    </a:ext>
                  </a:extLst>
                </a:gridCol>
              </a:tblGrid>
              <a:tr h="327260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2020 -----------------</a:t>
                      </a:r>
                      <a:r>
                        <a:rPr lang="en-GB" b="0" dirty="0">
                          <a:sym typeface="Wingdings" panose="05000000000000000000" pitchFamily="2" charset="2"/>
                        </a:rPr>
                        <a:t>2030</a:t>
                      </a:r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722638"/>
                  </a:ext>
                </a:extLst>
              </a:tr>
              <a:tr h="544353"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b="0" dirty="0"/>
                        <a:t>BUSINESS</a:t>
                      </a:r>
                      <a:r>
                        <a:rPr lang="en-GB" sz="1000" b="0" baseline="0" dirty="0"/>
                        <a:t> AS USUAL INITIATIVES</a:t>
                      </a:r>
                      <a:endParaRPr lang="en-GB" sz="10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801243"/>
                  </a:ext>
                </a:extLst>
              </a:tr>
              <a:tr h="6754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000" b="0" dirty="0" err="1"/>
                        <a:t>GMaP</a:t>
                      </a:r>
                      <a:r>
                        <a:rPr lang="en-GB" sz="1000" b="0" baseline="0" dirty="0"/>
                        <a:t> PROJECTS</a:t>
                      </a:r>
                      <a:endParaRPr lang="en-GB" sz="1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OPTIMISING</a:t>
                      </a:r>
                      <a:r>
                        <a:rPr lang="en-GB" sz="1000" b="0" baseline="0" dirty="0">
                          <a:solidFill>
                            <a:schemeClr val="bg1"/>
                          </a:solidFill>
                        </a:rPr>
                        <a:t> THE PRESENT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356263"/>
                  </a:ext>
                </a:extLst>
              </a:tr>
              <a:tr h="675440">
                <a:tc vMerge="1">
                  <a:txBody>
                    <a:bodyPr/>
                    <a:lstStyle/>
                    <a:p>
                      <a:endParaRPr lang="en-GB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PREPARING</a:t>
                      </a:r>
                      <a:r>
                        <a:rPr lang="en-GB" sz="1000" b="0" baseline="0" dirty="0">
                          <a:solidFill>
                            <a:schemeClr val="bg1"/>
                          </a:solidFill>
                        </a:rPr>
                        <a:t> FOR THE FUTURE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332563"/>
                  </a:ext>
                </a:extLst>
              </a:tr>
            </a:tbl>
          </a:graphicData>
        </a:graphic>
      </p:graphicFrame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9C47501-5520-4C75-8182-BB6DA7D8B710}"/>
              </a:ext>
            </a:extLst>
          </p:cNvPr>
          <p:cNvSpPr>
            <a:spLocks noGrp="1"/>
          </p:cNvSpPr>
          <p:nvPr/>
        </p:nvSpPr>
        <p:spPr bwMode="auto">
          <a:xfrm>
            <a:off x="343056" y="1911423"/>
            <a:ext cx="3775126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4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20228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40456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60684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arabi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40456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alphaL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60684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romanL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8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lvl="8"/>
            <a:r>
              <a:rPr lang="en-GB" sz="1600" dirty="0">
                <a:solidFill>
                  <a:schemeClr val="tx1"/>
                </a:solidFill>
              </a:rPr>
              <a:t>The Gas Markets Plan (</a:t>
            </a:r>
            <a:r>
              <a:rPr lang="en-GB" sz="1600" dirty="0" err="1">
                <a:solidFill>
                  <a:schemeClr val="tx1"/>
                </a:solidFill>
              </a:rPr>
              <a:t>GMaP</a:t>
            </a:r>
            <a:r>
              <a:rPr lang="en-GB" sz="1600" dirty="0">
                <a:solidFill>
                  <a:schemeClr val="tx1"/>
                </a:solidFill>
              </a:rPr>
              <a:t>) is a </a:t>
            </a:r>
            <a:r>
              <a:rPr lang="en-GB" sz="1600" b="1" dirty="0">
                <a:solidFill>
                  <a:schemeClr val="accent2"/>
                </a:solidFill>
              </a:rPr>
              <a:t>programme</a:t>
            </a:r>
            <a:r>
              <a:rPr lang="en-GB" sz="1600" dirty="0">
                <a:solidFill>
                  <a:schemeClr val="tx1"/>
                </a:solidFill>
              </a:rPr>
              <a:t> for the industry to </a:t>
            </a:r>
            <a:r>
              <a:rPr lang="en-GB" sz="1600" b="1" dirty="0">
                <a:solidFill>
                  <a:schemeClr val="accent2"/>
                </a:solidFill>
              </a:rPr>
              <a:t>collaboratively</a:t>
            </a:r>
            <a:r>
              <a:rPr lang="en-GB" sz="1600" dirty="0">
                <a:solidFill>
                  <a:schemeClr val="tx1"/>
                </a:solidFill>
              </a:rPr>
              <a:t> develop and agree a roadmap of market change activities</a:t>
            </a:r>
            <a:r>
              <a:rPr lang="en-GB" sz="1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Title 1"/>
          <p:cNvSpPr>
            <a:spLocks noGrp="1"/>
          </p:cNvSpPr>
          <p:nvPr/>
        </p:nvSpPr>
        <p:spPr bwMode="auto">
          <a:xfrm>
            <a:off x="346474" y="1088192"/>
            <a:ext cx="8280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5pPr>
            <a:lvl6pPr marL="256886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6pPr>
            <a:lvl7pPr marL="51377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7pPr>
            <a:lvl8pPr marL="770613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8pPr>
            <a:lvl9pPr marL="1027476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r>
              <a:rPr lang="en-GB" sz="2000" dirty="0"/>
              <a:t>The </a:t>
            </a:r>
            <a:r>
              <a:rPr lang="en-GB" sz="2000" dirty="0" err="1"/>
              <a:t>GMaP</a:t>
            </a:r>
            <a:r>
              <a:rPr lang="en-GB" sz="2000" dirty="0"/>
              <a:t> </a:t>
            </a:r>
            <a:r>
              <a:rPr lang="en-US" sz="2000" dirty="0"/>
              <a:t>aims to transform how the industry prioritise, engage on and execute market change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9C47501-5520-4C75-8182-BB6DA7D8B710}"/>
              </a:ext>
            </a:extLst>
          </p:cNvPr>
          <p:cNvSpPr txBox="1">
            <a:spLocks/>
          </p:cNvSpPr>
          <p:nvPr/>
        </p:nvSpPr>
        <p:spPr bwMode="auto">
          <a:xfrm>
            <a:off x="4636797" y="4254777"/>
            <a:ext cx="380772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269735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lvl="8"/>
            <a:r>
              <a:rPr lang="en-GB" sz="1600" dirty="0">
                <a:solidFill>
                  <a:schemeClr val="tx1"/>
                </a:solidFill>
              </a:rPr>
              <a:t>This will ensure market frameworks continue to provide the </a:t>
            </a:r>
            <a:r>
              <a:rPr lang="en-GB" sz="1600" b="1" dirty="0"/>
              <a:t>consumer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with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the greatest possible </a:t>
            </a:r>
            <a:r>
              <a:rPr lang="en-GB" sz="1600" b="1" dirty="0"/>
              <a:t>value </a:t>
            </a:r>
            <a:r>
              <a:rPr lang="en-GB" sz="1600" dirty="0">
                <a:solidFill>
                  <a:schemeClr val="tx1"/>
                </a:solidFill>
              </a:rPr>
              <a:t>throughout the energy transformation.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6D68A6C-B193-40BE-8540-3AB1EF11AC51}"/>
              </a:ext>
            </a:extLst>
          </p:cNvPr>
          <p:cNvGrpSpPr/>
          <p:nvPr/>
        </p:nvGrpSpPr>
        <p:grpSpPr>
          <a:xfrm>
            <a:off x="2570924" y="3442540"/>
            <a:ext cx="1662762" cy="1537605"/>
            <a:chOff x="6809182" y="3324904"/>
            <a:chExt cx="1741325" cy="1537605"/>
          </a:xfrm>
        </p:grpSpPr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16BE9082-8736-4110-8BCC-C7B9C0FB1270}"/>
                </a:ext>
              </a:extLst>
            </p:cNvPr>
            <p:cNvSpPr/>
            <p:nvPr/>
          </p:nvSpPr>
          <p:spPr>
            <a:xfrm>
              <a:off x="6809183" y="3324904"/>
              <a:ext cx="1741324" cy="232926"/>
            </a:xfrm>
            <a:prstGeom prst="homePlate">
              <a:avLst/>
            </a:prstGeom>
            <a:solidFill>
              <a:schemeClr val="accent4"/>
            </a:solidFill>
          </p:spPr>
          <p:txBody>
            <a:bodyPr wrap="square" lIns="0" tIns="0" rIns="0" bIns="0" rtlCol="0" anchor="ctr">
              <a:noAutofit/>
            </a:bodyPr>
            <a:lstStyle>
              <a:defPPr>
                <a:defRPr lang="en-GB"/>
              </a:defPPr>
              <a:lvl1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269735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◦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rabi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lpha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roman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2400">
                  <a:solidFill>
                    <a:schemeClr val="accent2"/>
                  </a:solidFill>
                  <a:latin typeface="+mn-lt"/>
                  <a:ea typeface="+mn-ea"/>
                </a:defRPr>
              </a:lvl9pPr>
            </a:lstStyle>
            <a:p>
              <a:pPr algn="ctr" defTabSz="366289">
                <a:lnSpc>
                  <a:spcPct val="90000"/>
                </a:lnSpc>
                <a:spcAft>
                  <a:spcPct val="35000"/>
                </a:spcAft>
              </a:pPr>
              <a:r>
                <a:rPr lang="en-GB" sz="1000" dirty="0">
                  <a:solidFill>
                    <a:schemeClr val="bg1"/>
                  </a:solidFill>
                </a:rPr>
                <a:t>Projects</a:t>
              </a:r>
            </a:p>
          </p:txBody>
        </p:sp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D5BFE2D9-1136-40A9-AD0C-9EE247006E89}"/>
                </a:ext>
              </a:extLst>
            </p:cNvPr>
            <p:cNvSpPr/>
            <p:nvPr/>
          </p:nvSpPr>
          <p:spPr>
            <a:xfrm>
              <a:off x="6809182" y="4629583"/>
              <a:ext cx="1741324" cy="232926"/>
            </a:xfrm>
            <a:prstGeom prst="homePlate">
              <a:avLst/>
            </a:prstGeom>
            <a:solidFill>
              <a:schemeClr val="tx1"/>
            </a:solidFill>
          </p:spPr>
          <p:txBody>
            <a:bodyPr wrap="square" lIns="0" tIns="0" rIns="0" bIns="0" rtlCol="0" anchor="ctr">
              <a:noAutofit/>
            </a:bodyPr>
            <a:lstStyle>
              <a:defPPr>
                <a:defRPr lang="en-GB"/>
              </a:defPPr>
              <a:lvl1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269735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◦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rabi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lpha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roman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2400">
                  <a:solidFill>
                    <a:schemeClr val="accent2"/>
                  </a:solidFill>
                  <a:latin typeface="+mn-lt"/>
                  <a:ea typeface="+mn-ea"/>
                </a:defRPr>
              </a:lvl9pPr>
            </a:lstStyle>
            <a:p>
              <a:pPr algn="ctr" defTabSz="399579">
                <a:lnSpc>
                  <a:spcPct val="90000"/>
                </a:lnSpc>
                <a:spcAft>
                  <a:spcPct val="35000"/>
                </a:spcAft>
              </a:pPr>
              <a:r>
                <a:rPr lang="en-GB" sz="1000" dirty="0">
                  <a:solidFill>
                    <a:schemeClr val="bg1"/>
                  </a:solidFill>
                </a:rPr>
                <a:t>Projects</a:t>
              </a:r>
            </a:p>
          </p:txBody>
        </p:sp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C36AF30F-1E6D-48A1-A3D5-E9667627C772}"/>
                </a:ext>
              </a:extLst>
            </p:cNvPr>
            <p:cNvSpPr/>
            <p:nvPr/>
          </p:nvSpPr>
          <p:spPr>
            <a:xfrm>
              <a:off x="6809183" y="3937907"/>
              <a:ext cx="1741323" cy="232926"/>
            </a:xfrm>
            <a:prstGeom prst="homePlate">
              <a:avLst/>
            </a:prstGeom>
            <a:solidFill>
              <a:schemeClr val="accent1"/>
            </a:solidFill>
          </p:spPr>
          <p:txBody>
            <a:bodyPr wrap="square" lIns="0" tIns="0" rIns="0" bIns="0" rtlCol="0" anchor="ctr">
              <a:noAutofit/>
            </a:bodyPr>
            <a:lstStyle>
              <a:defPPr>
                <a:defRPr lang="en-GB"/>
              </a:defPPr>
              <a:lvl1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269735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◦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rabi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539407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lpha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809120" indent="-269735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romanLcPeriod"/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2400">
                  <a:solidFill>
                    <a:schemeClr val="accent2"/>
                  </a:solidFill>
                  <a:latin typeface="+mn-lt"/>
                  <a:ea typeface="+mn-ea"/>
                </a:defRPr>
              </a:lvl9pPr>
            </a:lstStyle>
            <a:p>
              <a:pPr algn="ctr" defTabSz="399579">
                <a:lnSpc>
                  <a:spcPct val="90000"/>
                </a:lnSpc>
                <a:spcAft>
                  <a:spcPct val="35000"/>
                </a:spcAft>
              </a:pPr>
              <a:r>
                <a:rPr lang="en-GB" sz="1000" dirty="0">
                  <a:solidFill>
                    <a:schemeClr val="bg1"/>
                  </a:solidFill>
                </a:rPr>
                <a:t>Projects</a:t>
              </a:r>
            </a:p>
          </p:txBody>
        </p:sp>
      </p:grp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9C47501-5520-4C75-8182-BB6DA7D8B710}"/>
              </a:ext>
            </a:extLst>
          </p:cNvPr>
          <p:cNvSpPr txBox="1">
            <a:spLocks/>
          </p:cNvSpPr>
          <p:nvPr/>
        </p:nvSpPr>
        <p:spPr bwMode="auto">
          <a:xfrm>
            <a:off x="4636796" y="1925318"/>
            <a:ext cx="3807725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269735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lvl="8"/>
            <a:r>
              <a:rPr lang="en-GB" sz="1600" dirty="0">
                <a:solidFill>
                  <a:schemeClr val="tx1"/>
                </a:solidFill>
              </a:rPr>
              <a:t>The programme aims to:</a:t>
            </a:r>
          </a:p>
          <a:p>
            <a:pPr marL="285750" lvl="8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Be as </a:t>
            </a:r>
            <a:r>
              <a:rPr lang="en-US" sz="1600" b="1" dirty="0">
                <a:solidFill>
                  <a:schemeClr val="tx1"/>
                </a:solidFill>
              </a:rPr>
              <a:t>inclusive</a:t>
            </a:r>
            <a:r>
              <a:rPr lang="en-US" sz="1600" dirty="0">
                <a:solidFill>
                  <a:schemeClr val="tx1"/>
                </a:solidFill>
              </a:rPr>
              <a:t> as possible</a:t>
            </a:r>
          </a:p>
          <a:p>
            <a:pPr marL="285750" lvl="8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Improve </a:t>
            </a:r>
            <a:r>
              <a:rPr lang="en-US" sz="1600" b="1" dirty="0">
                <a:solidFill>
                  <a:schemeClr val="tx1"/>
                </a:solidFill>
              </a:rPr>
              <a:t>transparency and visibility </a:t>
            </a:r>
            <a:r>
              <a:rPr lang="en-US" sz="1600" dirty="0">
                <a:solidFill>
                  <a:schemeClr val="tx1"/>
                </a:solidFill>
              </a:rPr>
              <a:t>of potential market change</a:t>
            </a:r>
          </a:p>
          <a:p>
            <a:pPr marL="285750" lvl="8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Create a </a:t>
            </a:r>
            <a:r>
              <a:rPr lang="en-US" sz="1600" b="1" dirty="0">
                <a:solidFill>
                  <a:schemeClr val="tx1"/>
                </a:solidFill>
              </a:rPr>
              <a:t>stakeholder-led</a:t>
            </a:r>
            <a:r>
              <a:rPr lang="en-US" sz="1600" dirty="0">
                <a:solidFill>
                  <a:schemeClr val="tx1"/>
                </a:solidFill>
              </a:rPr>
              <a:t> process for </a:t>
            </a:r>
            <a:r>
              <a:rPr lang="en-US" sz="1600" b="1" dirty="0" err="1">
                <a:solidFill>
                  <a:schemeClr val="tx1"/>
                </a:solidFill>
              </a:rPr>
              <a:t>prioritising</a:t>
            </a:r>
            <a:r>
              <a:rPr lang="en-US" sz="1600" dirty="0">
                <a:solidFill>
                  <a:schemeClr val="tx1"/>
                </a:solidFill>
              </a:rPr>
              <a:t> market change activities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6" name="Text Placeholder 2">
            <a:extLst/>
          </p:cNvPr>
          <p:cNvSpPr txBox="1">
            <a:spLocks/>
          </p:cNvSpPr>
          <p:nvPr/>
        </p:nvSpPr>
        <p:spPr bwMode="auto">
          <a:xfrm>
            <a:off x="6580375" y="857251"/>
            <a:ext cx="2261561" cy="230941"/>
          </a:xfrm>
          <a:prstGeom prst="rect">
            <a:avLst/>
          </a:prstGeom>
          <a:solidFill>
            <a:schemeClr val="accent3"/>
          </a:solidFill>
          <a:extLst/>
        </p:spPr>
        <p:txBody>
          <a:bodyPr wrap="square" lIns="91352" tIns="45676" rIns="91352" bIns="45676" anchor="ctr">
            <a:noAutofit/>
          </a:bodyPr>
          <a:lstStyle>
            <a:defPPr>
              <a:defRPr lang="en-GB"/>
            </a:defPPr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269735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algn="ctr">
              <a:buClr>
                <a:srgbClr val="55555A"/>
              </a:buClr>
            </a:pPr>
            <a:r>
              <a:rPr lang="en-GB" sz="1000" dirty="0">
                <a:solidFill>
                  <a:srgbClr val="FFFFFF"/>
                </a:solidFill>
              </a:rPr>
              <a:t>WHY CREATE THE </a:t>
            </a:r>
            <a:r>
              <a:rPr lang="en-GB" sz="1000" dirty="0" err="1">
                <a:solidFill>
                  <a:srgbClr val="FFFFFF"/>
                </a:solidFill>
              </a:rPr>
              <a:t>GMaP</a:t>
            </a:r>
            <a:endParaRPr lang="en-GB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8258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728ED52-C2D0-4DCD-9512-366F4900E4EE}"/>
              </a:ext>
            </a:extLst>
          </p:cNvPr>
          <p:cNvSpPr txBox="1">
            <a:spLocks/>
          </p:cNvSpPr>
          <p:nvPr/>
        </p:nvSpPr>
        <p:spPr bwMode="auto">
          <a:xfrm>
            <a:off x="341807" y="1905557"/>
            <a:ext cx="2261561" cy="1607758"/>
          </a:xfrm>
          <a:prstGeom prst="rect">
            <a:avLst/>
          </a:prstGeom>
          <a:solidFill>
            <a:schemeClr val="accent2"/>
          </a:solidFill>
          <a:extLst/>
        </p:spPr>
        <p:txBody>
          <a:bodyPr wrap="square" lIns="91352" tIns="45676" rIns="91352" bIns="45676" anchor="ctr">
            <a:noAutofit/>
          </a:bodyPr>
          <a:lstStyle>
            <a:defPPr>
              <a:defRPr lang="en-GB"/>
            </a:defPPr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269735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algn="ctr"/>
            <a:endParaRPr lang="en-GB" sz="14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728ED52-C2D0-4DCD-9512-366F4900E4EE}"/>
              </a:ext>
            </a:extLst>
          </p:cNvPr>
          <p:cNvSpPr txBox="1">
            <a:spLocks/>
          </p:cNvSpPr>
          <p:nvPr/>
        </p:nvSpPr>
        <p:spPr bwMode="auto">
          <a:xfrm>
            <a:off x="350314" y="3546085"/>
            <a:ext cx="2261561" cy="1825568"/>
          </a:xfrm>
          <a:prstGeom prst="rect">
            <a:avLst/>
          </a:prstGeom>
          <a:solidFill>
            <a:schemeClr val="accent5"/>
          </a:solidFill>
          <a:extLst/>
        </p:spPr>
        <p:txBody>
          <a:bodyPr wrap="square" lIns="91352" tIns="45676" rIns="91352" bIns="45676" anchor="ctr">
            <a:noAutofit/>
          </a:bodyPr>
          <a:lstStyle>
            <a:defPPr>
              <a:defRPr lang="en-GB"/>
            </a:defPPr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269735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algn="ctr"/>
            <a:endParaRPr lang="en-GB" sz="14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728ED52-C2D0-4DCD-9512-366F4900E4EE}"/>
              </a:ext>
            </a:extLst>
          </p:cNvPr>
          <p:cNvSpPr txBox="1">
            <a:spLocks/>
          </p:cNvSpPr>
          <p:nvPr/>
        </p:nvSpPr>
        <p:spPr bwMode="auto">
          <a:xfrm>
            <a:off x="6520462" y="1905558"/>
            <a:ext cx="2261561" cy="3342353"/>
          </a:xfrm>
          <a:prstGeom prst="rect">
            <a:avLst/>
          </a:prstGeom>
          <a:solidFill>
            <a:schemeClr val="accent4"/>
          </a:solidFill>
          <a:extLst/>
        </p:spPr>
        <p:txBody>
          <a:bodyPr wrap="square" lIns="91352" tIns="45676" rIns="91352" bIns="45676" anchor="ctr">
            <a:noAutofit/>
          </a:bodyPr>
          <a:lstStyle>
            <a:defPPr>
              <a:defRPr lang="en-GB"/>
            </a:defPPr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269735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algn="ctr"/>
            <a:endParaRPr lang="en-GB" sz="1400" dirty="0"/>
          </a:p>
        </p:txBody>
      </p:sp>
      <p:sp>
        <p:nvSpPr>
          <p:cNvPr id="8" name="Title 1"/>
          <p:cNvSpPr>
            <a:spLocks noGrp="1"/>
          </p:cNvSpPr>
          <p:nvPr/>
        </p:nvSpPr>
        <p:spPr bwMode="auto">
          <a:xfrm>
            <a:off x="351601" y="1085526"/>
            <a:ext cx="8280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5pPr>
            <a:lvl6pPr marL="256886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6pPr>
            <a:lvl7pPr marL="51377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7pPr>
            <a:lvl8pPr marL="770613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8pPr>
            <a:lvl9pPr marL="1027476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r>
              <a:rPr lang="en-GB" sz="2000" dirty="0"/>
              <a:t>The </a:t>
            </a:r>
            <a:r>
              <a:rPr lang="en-GB" sz="2000" dirty="0" err="1"/>
              <a:t>GMaP</a:t>
            </a:r>
            <a:r>
              <a:rPr lang="en-GB" sz="2000" dirty="0"/>
              <a:t> will put the industry at the heart of collaboration, planning and acting on future market change activities.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FC42140A-E2AD-430E-80F2-0FDC2C563874}"/>
              </a:ext>
            </a:extLst>
          </p:cNvPr>
          <p:cNvSpPr>
            <a:spLocks/>
          </p:cNvSpPr>
          <p:nvPr/>
        </p:nvSpPr>
        <p:spPr bwMode="auto">
          <a:xfrm>
            <a:off x="5805471" y="2761634"/>
            <a:ext cx="464276" cy="388445"/>
          </a:xfrm>
          <a:custGeom>
            <a:avLst/>
            <a:gdLst>
              <a:gd name="T0" fmla="*/ 0 w 296"/>
              <a:gd name="T1" fmla="*/ 19 h 248"/>
              <a:gd name="T2" fmla="*/ 296 w 296"/>
              <a:gd name="T3" fmla="*/ 248 h 248"/>
              <a:gd name="T4" fmla="*/ 143 w 296"/>
              <a:gd name="T5" fmla="*/ 29 h 248"/>
              <a:gd name="T6" fmla="*/ 0 w 296"/>
              <a:gd name="T7" fmla="*/ 1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6" h="248">
                <a:moveTo>
                  <a:pt x="0" y="19"/>
                </a:moveTo>
                <a:cubicBezTo>
                  <a:pt x="0" y="19"/>
                  <a:pt x="168" y="139"/>
                  <a:pt x="296" y="248"/>
                </a:cubicBezTo>
                <a:cubicBezTo>
                  <a:pt x="296" y="248"/>
                  <a:pt x="253" y="80"/>
                  <a:pt x="143" y="29"/>
                </a:cubicBezTo>
                <a:cubicBezTo>
                  <a:pt x="143" y="29"/>
                  <a:pt x="89" y="0"/>
                  <a:pt x="0" y="19"/>
                </a:cubicBezTo>
                <a:close/>
              </a:path>
            </a:pathLst>
          </a:custGeom>
          <a:solidFill>
            <a:srgbClr val="3A5C84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13" tIns="34289" rIns="68513" bIns="34289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269735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defTabSz="913410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b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FB89EC9C-1C37-46C1-A3F8-83D0AAF77B2B}"/>
              </a:ext>
            </a:extLst>
          </p:cNvPr>
          <p:cNvSpPr>
            <a:spLocks/>
          </p:cNvSpPr>
          <p:nvPr/>
        </p:nvSpPr>
        <p:spPr bwMode="auto">
          <a:xfrm>
            <a:off x="5816313" y="4774990"/>
            <a:ext cx="275471" cy="530822"/>
          </a:xfrm>
          <a:custGeom>
            <a:avLst/>
            <a:gdLst>
              <a:gd name="T0" fmla="*/ 128 w 176"/>
              <a:gd name="T1" fmla="*/ 0 h 339"/>
              <a:gd name="T2" fmla="*/ 0 w 176"/>
              <a:gd name="T3" fmla="*/ 339 h 339"/>
              <a:gd name="T4" fmla="*/ 153 w 176"/>
              <a:gd name="T5" fmla="*/ 155 h 339"/>
              <a:gd name="T6" fmla="*/ 128 w 176"/>
              <a:gd name="T7" fmla="*/ 0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6" h="339">
                <a:moveTo>
                  <a:pt x="128" y="0"/>
                </a:moveTo>
                <a:cubicBezTo>
                  <a:pt x="128" y="0"/>
                  <a:pt x="90" y="159"/>
                  <a:pt x="0" y="339"/>
                </a:cubicBezTo>
                <a:cubicBezTo>
                  <a:pt x="0" y="339"/>
                  <a:pt x="123" y="272"/>
                  <a:pt x="153" y="155"/>
                </a:cubicBezTo>
                <a:cubicBezTo>
                  <a:pt x="153" y="155"/>
                  <a:pt x="176" y="85"/>
                  <a:pt x="1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13" tIns="34289" rIns="68513" bIns="34289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269735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defTabSz="913410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b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F64D6A10-300D-4CF2-899D-4CFEFC9AAB36}"/>
              </a:ext>
            </a:extLst>
          </p:cNvPr>
          <p:cNvSpPr>
            <a:spLocks/>
          </p:cNvSpPr>
          <p:nvPr/>
        </p:nvSpPr>
        <p:spPr bwMode="auto">
          <a:xfrm>
            <a:off x="4578230" y="2747676"/>
            <a:ext cx="1922104" cy="2247097"/>
          </a:xfrm>
          <a:custGeom>
            <a:avLst/>
            <a:gdLst>
              <a:gd name="T0" fmla="*/ 938 w 1226"/>
              <a:gd name="T1" fmla="*/ 1434 h 1434"/>
              <a:gd name="T2" fmla="*/ 1168 w 1226"/>
              <a:gd name="T3" fmla="*/ 735 h 1434"/>
              <a:gd name="T4" fmla="*/ 1214 w 1226"/>
              <a:gd name="T5" fmla="*/ 490 h 1434"/>
              <a:gd name="T6" fmla="*/ 1079 w 1226"/>
              <a:gd name="T7" fmla="*/ 229 h 1434"/>
              <a:gd name="T8" fmla="*/ 788 w 1226"/>
              <a:gd name="T9" fmla="*/ 0 h 1434"/>
              <a:gd name="T10" fmla="*/ 511 w 1226"/>
              <a:gd name="T11" fmla="*/ 150 h 1434"/>
              <a:gd name="T12" fmla="*/ 0 w 1226"/>
              <a:gd name="T13" fmla="*/ 577 h 1434"/>
              <a:gd name="T14" fmla="*/ 653 w 1226"/>
              <a:gd name="T15" fmla="*/ 1013 h 1434"/>
              <a:gd name="T16" fmla="*/ 938 w 1226"/>
              <a:gd name="T17" fmla="*/ 1434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26" h="1434">
                <a:moveTo>
                  <a:pt x="938" y="1434"/>
                </a:moveTo>
                <a:cubicBezTo>
                  <a:pt x="1168" y="735"/>
                  <a:pt x="1168" y="735"/>
                  <a:pt x="1168" y="735"/>
                </a:cubicBezTo>
                <a:cubicBezTo>
                  <a:pt x="1168" y="735"/>
                  <a:pt x="1213" y="589"/>
                  <a:pt x="1214" y="490"/>
                </a:cubicBezTo>
                <a:cubicBezTo>
                  <a:pt x="1214" y="490"/>
                  <a:pt x="1226" y="369"/>
                  <a:pt x="1079" y="229"/>
                </a:cubicBezTo>
                <a:cubicBezTo>
                  <a:pt x="1079" y="229"/>
                  <a:pt x="882" y="51"/>
                  <a:pt x="788" y="0"/>
                </a:cubicBezTo>
                <a:cubicBezTo>
                  <a:pt x="788" y="0"/>
                  <a:pt x="688" y="6"/>
                  <a:pt x="511" y="150"/>
                </a:cubicBezTo>
                <a:cubicBezTo>
                  <a:pt x="0" y="577"/>
                  <a:pt x="0" y="577"/>
                  <a:pt x="0" y="577"/>
                </a:cubicBezTo>
                <a:cubicBezTo>
                  <a:pt x="0" y="577"/>
                  <a:pt x="621" y="987"/>
                  <a:pt x="653" y="1013"/>
                </a:cubicBezTo>
                <a:cubicBezTo>
                  <a:pt x="685" y="1040"/>
                  <a:pt x="1006" y="1233"/>
                  <a:pt x="938" y="14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13" tIns="34289" rIns="68513" bIns="34289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269735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defTabSz="913410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b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7A5A6CE-AB9A-4A6B-8E2D-797A2373D1BA}"/>
              </a:ext>
            </a:extLst>
          </p:cNvPr>
          <p:cNvSpPr>
            <a:spLocks/>
          </p:cNvSpPr>
          <p:nvPr/>
        </p:nvSpPr>
        <p:spPr bwMode="auto">
          <a:xfrm>
            <a:off x="4578233" y="2793474"/>
            <a:ext cx="1219875" cy="981557"/>
          </a:xfrm>
          <a:custGeom>
            <a:avLst/>
            <a:gdLst>
              <a:gd name="connsiteX0" fmla="*/ 1626500 w 1626500"/>
              <a:gd name="connsiteY0" fmla="*/ 0 h 1308743"/>
              <a:gd name="connsiteX1" fmla="*/ 1601549 w 1626500"/>
              <a:gd name="connsiteY1" fmla="*/ 8553 h 1308743"/>
              <a:gd name="connsiteX2" fmla="*/ 1031768 w 1626500"/>
              <a:gd name="connsiteY2" fmla="*/ 430982 h 1308743"/>
              <a:gd name="connsiteX3" fmla="*/ 243955 w 1626500"/>
              <a:gd name="connsiteY3" fmla="*/ 1225155 h 1308743"/>
              <a:gd name="connsiteX4" fmla="*/ 161118 w 1626500"/>
              <a:gd name="connsiteY4" fmla="*/ 1308743 h 1308743"/>
              <a:gd name="connsiteX5" fmla="*/ 120239 w 1626500"/>
              <a:gd name="connsiteY5" fmla="*/ 1281721 h 1308743"/>
              <a:gd name="connsiteX6" fmla="*/ 0 w 1626500"/>
              <a:gd name="connsiteY6" fmla="*/ 1202309 h 1308743"/>
              <a:gd name="connsiteX7" fmla="*/ 1068184 w 1626500"/>
              <a:gd name="connsiteY7" fmla="*/ 310156 h 1308743"/>
              <a:gd name="connsiteX8" fmla="*/ 1608776 w 1626500"/>
              <a:gd name="connsiteY8" fmla="*/ 3413 h 130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6500" h="1308743">
                <a:moveTo>
                  <a:pt x="1626500" y="0"/>
                </a:moveTo>
                <a:lnTo>
                  <a:pt x="1601549" y="8553"/>
                </a:lnTo>
                <a:cubicBezTo>
                  <a:pt x="1303589" y="129095"/>
                  <a:pt x="1031768" y="430982"/>
                  <a:pt x="1031768" y="430982"/>
                </a:cubicBezTo>
                <a:cubicBezTo>
                  <a:pt x="1031768" y="430982"/>
                  <a:pt x="582902" y="883205"/>
                  <a:pt x="243955" y="1225155"/>
                </a:cubicBezTo>
                <a:lnTo>
                  <a:pt x="161118" y="1308743"/>
                </a:lnTo>
                <a:lnTo>
                  <a:pt x="120239" y="1281721"/>
                </a:lnTo>
                <a:cubicBezTo>
                  <a:pt x="45638" y="1232425"/>
                  <a:pt x="0" y="1202309"/>
                  <a:pt x="0" y="1202309"/>
                </a:cubicBezTo>
                <a:cubicBezTo>
                  <a:pt x="0" y="1202309"/>
                  <a:pt x="0" y="1202309"/>
                  <a:pt x="1068184" y="310156"/>
                </a:cubicBezTo>
                <a:cubicBezTo>
                  <a:pt x="1345682" y="84506"/>
                  <a:pt x="1532640" y="21042"/>
                  <a:pt x="1608776" y="3413"/>
                </a:cubicBezTo>
                <a:close/>
              </a:path>
            </a:pathLst>
          </a:custGeom>
          <a:solidFill>
            <a:sysClr val="windowText" lastClr="000000">
              <a:alpha val="28000"/>
            </a:sys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13" tIns="34289" rIns="68513" bIns="34289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269735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defTabSz="913410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b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4B58F9F-9CDE-47B3-BDB5-5FDEB4980EDE}"/>
              </a:ext>
            </a:extLst>
          </p:cNvPr>
          <p:cNvSpPr>
            <a:spLocks/>
          </p:cNvSpPr>
          <p:nvPr/>
        </p:nvSpPr>
        <p:spPr bwMode="auto">
          <a:xfrm>
            <a:off x="4037939" y="4091806"/>
            <a:ext cx="732192" cy="1475498"/>
          </a:xfrm>
          <a:custGeom>
            <a:avLst/>
            <a:gdLst>
              <a:gd name="connsiteX0" fmla="*/ 976256 w 976256"/>
              <a:gd name="connsiteY0" fmla="*/ 0 h 1967330"/>
              <a:gd name="connsiteX1" fmla="*/ 535135 w 976256"/>
              <a:gd name="connsiteY1" fmla="*/ 1336475 h 1967330"/>
              <a:gd name="connsiteX2" fmla="*/ 206907 w 976256"/>
              <a:gd name="connsiteY2" fmla="*/ 1958771 h 1967330"/>
              <a:gd name="connsiteX3" fmla="*/ 9213 w 976256"/>
              <a:gd name="connsiteY3" fmla="*/ 1966766 h 1967330"/>
              <a:gd name="connsiteX4" fmla="*/ 0 w 976256"/>
              <a:gd name="connsiteY4" fmla="*/ 1966220 h 1967330"/>
              <a:gd name="connsiteX5" fmla="*/ 5521 w 976256"/>
              <a:gd name="connsiteY5" fmla="*/ 1962626 h 1967330"/>
              <a:gd name="connsiteX6" fmla="*/ 433699 w 976256"/>
              <a:gd name="connsiteY6" fmla="*/ 1276545 h 1967330"/>
              <a:gd name="connsiteX7" fmla="*/ 881149 w 976256"/>
              <a:gd name="connsiteY7" fmla="*/ 162368 h 1967330"/>
              <a:gd name="connsiteX8" fmla="*/ 941555 w 976256"/>
              <a:gd name="connsiteY8" fmla="*/ 1839 h 1967330"/>
              <a:gd name="connsiteX9" fmla="*/ 958156 w 976256"/>
              <a:gd name="connsiteY9" fmla="*/ 961 h 1967330"/>
              <a:gd name="connsiteX10" fmla="*/ 976256 w 976256"/>
              <a:gd name="connsiteY10" fmla="*/ 0 h 196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6256" h="1967330">
                <a:moveTo>
                  <a:pt x="976256" y="0"/>
                </a:moveTo>
                <a:cubicBezTo>
                  <a:pt x="976256" y="0"/>
                  <a:pt x="976256" y="0"/>
                  <a:pt x="535135" y="1336475"/>
                </a:cubicBezTo>
                <a:cubicBezTo>
                  <a:pt x="380429" y="1839742"/>
                  <a:pt x="206907" y="1958771"/>
                  <a:pt x="206907" y="1958771"/>
                </a:cubicBezTo>
                <a:cubicBezTo>
                  <a:pt x="151506" y="1966602"/>
                  <a:pt x="82123" y="1968430"/>
                  <a:pt x="9213" y="1966766"/>
                </a:cubicBezTo>
                <a:lnTo>
                  <a:pt x="0" y="1966220"/>
                </a:lnTo>
                <a:lnTo>
                  <a:pt x="5521" y="1962626"/>
                </a:lnTo>
                <a:cubicBezTo>
                  <a:pt x="261625" y="1768498"/>
                  <a:pt x="405314" y="1335564"/>
                  <a:pt x="433699" y="1276545"/>
                </a:cubicBezTo>
                <a:cubicBezTo>
                  <a:pt x="508111" y="1128491"/>
                  <a:pt x="531987" y="1088695"/>
                  <a:pt x="881149" y="162368"/>
                </a:cubicBezTo>
                <a:lnTo>
                  <a:pt x="941555" y="1839"/>
                </a:lnTo>
                <a:lnTo>
                  <a:pt x="958156" y="961"/>
                </a:lnTo>
                <a:cubicBezTo>
                  <a:pt x="969968" y="335"/>
                  <a:pt x="976256" y="0"/>
                  <a:pt x="976256" y="0"/>
                </a:cubicBezTo>
                <a:close/>
              </a:path>
            </a:pathLst>
          </a:custGeom>
          <a:solidFill>
            <a:sysClr val="windowText" lastClr="000000">
              <a:alpha val="28000"/>
            </a:sysClr>
          </a:solidFill>
          <a:ln>
            <a:noFill/>
          </a:ln>
          <a:extLst/>
        </p:spPr>
        <p:txBody>
          <a:bodyPr vert="horz" wrap="square" lIns="68513" tIns="34289" rIns="68513" bIns="34289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269735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defTabSz="913410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b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810AD450-47EF-430E-B7E5-37E403AC8D5A}"/>
              </a:ext>
            </a:extLst>
          </p:cNvPr>
          <p:cNvSpPr>
            <a:spLocks/>
          </p:cNvSpPr>
          <p:nvPr/>
        </p:nvSpPr>
        <p:spPr bwMode="auto">
          <a:xfrm>
            <a:off x="2625439" y="3513316"/>
            <a:ext cx="238328" cy="538561"/>
          </a:xfrm>
          <a:custGeom>
            <a:avLst/>
            <a:gdLst>
              <a:gd name="T0" fmla="*/ 152 w 152"/>
              <a:gd name="T1" fmla="*/ 344 h 344"/>
              <a:gd name="T2" fmla="*/ 56 w 152"/>
              <a:gd name="T3" fmla="*/ 0 h 344"/>
              <a:gd name="T4" fmla="*/ 45 w 152"/>
              <a:gd name="T5" fmla="*/ 238 h 344"/>
              <a:gd name="T6" fmla="*/ 152 w 152"/>
              <a:gd name="T7" fmla="*/ 344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" h="344">
                <a:moveTo>
                  <a:pt x="152" y="344"/>
                </a:moveTo>
                <a:cubicBezTo>
                  <a:pt x="152" y="344"/>
                  <a:pt x="88" y="184"/>
                  <a:pt x="56" y="0"/>
                </a:cubicBezTo>
                <a:cubicBezTo>
                  <a:pt x="56" y="0"/>
                  <a:pt x="0" y="125"/>
                  <a:pt x="45" y="238"/>
                </a:cubicBezTo>
                <a:cubicBezTo>
                  <a:pt x="45" y="238"/>
                  <a:pt x="63" y="303"/>
                  <a:pt x="152" y="34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13" tIns="34289" rIns="68513" bIns="34289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269735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defTabSz="913410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b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1D4249D3-E2E3-4541-B528-3B0F92238AC4}"/>
              </a:ext>
            </a:extLst>
          </p:cNvPr>
          <p:cNvSpPr>
            <a:spLocks/>
          </p:cNvSpPr>
          <p:nvPr/>
        </p:nvSpPr>
        <p:spPr bwMode="auto">
          <a:xfrm>
            <a:off x="3853964" y="1956830"/>
            <a:ext cx="2217693" cy="1914366"/>
          </a:xfrm>
          <a:custGeom>
            <a:avLst/>
            <a:gdLst>
              <a:gd name="T0" fmla="*/ 1414 w 1414"/>
              <a:gd name="T1" fmla="*/ 558 h 1222"/>
              <a:gd name="T2" fmla="*/ 802 w 1414"/>
              <a:gd name="T3" fmla="*/ 152 h 1222"/>
              <a:gd name="T4" fmla="*/ 578 w 1414"/>
              <a:gd name="T5" fmla="*/ 43 h 1222"/>
              <a:gd name="T6" fmla="*/ 291 w 1414"/>
              <a:gd name="T7" fmla="*/ 104 h 1222"/>
              <a:gd name="T8" fmla="*/ 30 w 1414"/>
              <a:gd name="T9" fmla="*/ 288 h 1222"/>
              <a:gd name="T10" fmla="*/ 90 w 1414"/>
              <a:gd name="T11" fmla="*/ 620 h 1222"/>
              <a:gd name="T12" fmla="*/ 328 w 1414"/>
              <a:gd name="T13" fmla="*/ 1222 h 1222"/>
              <a:gd name="T14" fmla="*/ 933 w 1414"/>
              <a:gd name="T15" fmla="*/ 718 h 1222"/>
              <a:gd name="T16" fmla="*/ 1414 w 1414"/>
              <a:gd name="T17" fmla="*/ 558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14" h="1222">
                <a:moveTo>
                  <a:pt x="1414" y="558"/>
                </a:moveTo>
                <a:cubicBezTo>
                  <a:pt x="802" y="152"/>
                  <a:pt x="802" y="152"/>
                  <a:pt x="802" y="152"/>
                </a:cubicBezTo>
                <a:cubicBezTo>
                  <a:pt x="802" y="152"/>
                  <a:pt x="674" y="70"/>
                  <a:pt x="578" y="43"/>
                </a:cubicBezTo>
                <a:cubicBezTo>
                  <a:pt x="578" y="43"/>
                  <a:pt x="465" y="0"/>
                  <a:pt x="291" y="104"/>
                </a:cubicBezTo>
                <a:cubicBezTo>
                  <a:pt x="291" y="104"/>
                  <a:pt x="105" y="212"/>
                  <a:pt x="30" y="288"/>
                </a:cubicBezTo>
                <a:cubicBezTo>
                  <a:pt x="30" y="288"/>
                  <a:pt x="0" y="384"/>
                  <a:pt x="90" y="620"/>
                </a:cubicBezTo>
                <a:cubicBezTo>
                  <a:pt x="90" y="620"/>
                  <a:pt x="164" y="851"/>
                  <a:pt x="328" y="1222"/>
                </a:cubicBezTo>
                <a:cubicBezTo>
                  <a:pt x="333" y="1217"/>
                  <a:pt x="933" y="718"/>
                  <a:pt x="933" y="718"/>
                </a:cubicBezTo>
                <a:cubicBezTo>
                  <a:pt x="933" y="718"/>
                  <a:pt x="1236" y="440"/>
                  <a:pt x="1414" y="55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13" tIns="34289" rIns="68513" bIns="34289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269735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defTabSz="913410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b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C4E054-6D07-4642-8E24-7E0A2AFDC472}"/>
              </a:ext>
            </a:extLst>
          </p:cNvPr>
          <p:cNvSpPr>
            <a:spLocks/>
          </p:cNvSpPr>
          <p:nvPr/>
        </p:nvSpPr>
        <p:spPr bwMode="auto">
          <a:xfrm>
            <a:off x="3893495" y="2277892"/>
            <a:ext cx="477543" cy="1593308"/>
          </a:xfrm>
          <a:custGeom>
            <a:avLst/>
            <a:gdLst>
              <a:gd name="connsiteX0" fmla="*/ 228670 w 636723"/>
              <a:gd name="connsiteY0" fmla="*/ 0 h 2124410"/>
              <a:gd name="connsiteX1" fmla="*/ 204508 w 636723"/>
              <a:gd name="connsiteY1" fmla="*/ 66314 h 2124410"/>
              <a:gd name="connsiteX2" fmla="*/ 275610 w 636723"/>
              <a:gd name="connsiteY2" fmla="*/ 874247 h 2124410"/>
              <a:gd name="connsiteX3" fmla="*/ 614355 w 636723"/>
              <a:gd name="connsiteY3" fmla="*/ 2045584 h 2124410"/>
              <a:gd name="connsiteX4" fmla="*/ 636723 w 636723"/>
              <a:gd name="connsiteY4" fmla="*/ 2121422 h 2124410"/>
              <a:gd name="connsiteX5" fmla="*/ 633208 w 636723"/>
              <a:gd name="connsiteY5" fmla="*/ 2124410 h 2124410"/>
              <a:gd name="connsiteX6" fmla="*/ 135508 w 636723"/>
              <a:gd name="connsiteY6" fmla="*/ 866965 h 2124410"/>
              <a:gd name="connsiteX7" fmla="*/ 10038 w 636723"/>
              <a:gd name="connsiteY7" fmla="*/ 173490 h 2124410"/>
              <a:gd name="connsiteX8" fmla="*/ 161485 w 636723"/>
              <a:gd name="connsiteY8" fmla="*/ 46467 h 212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723" h="2124410">
                <a:moveTo>
                  <a:pt x="228670" y="0"/>
                </a:moveTo>
                <a:lnTo>
                  <a:pt x="204508" y="66314"/>
                </a:lnTo>
                <a:cubicBezTo>
                  <a:pt x="116951" y="374336"/>
                  <a:pt x="263662" y="809957"/>
                  <a:pt x="275610" y="874247"/>
                </a:cubicBezTo>
                <a:cubicBezTo>
                  <a:pt x="286212" y="929140"/>
                  <a:pt x="481410" y="1594580"/>
                  <a:pt x="614355" y="2045584"/>
                </a:cubicBezTo>
                <a:lnTo>
                  <a:pt x="636723" y="2121422"/>
                </a:lnTo>
                <a:lnTo>
                  <a:pt x="633208" y="2124410"/>
                </a:lnTo>
                <a:cubicBezTo>
                  <a:pt x="290255" y="1349473"/>
                  <a:pt x="135508" y="866965"/>
                  <a:pt x="135508" y="866965"/>
                </a:cubicBezTo>
                <a:cubicBezTo>
                  <a:pt x="-52698" y="374013"/>
                  <a:pt x="10038" y="173490"/>
                  <a:pt x="10038" y="173490"/>
                </a:cubicBezTo>
                <a:cubicBezTo>
                  <a:pt x="49247" y="133804"/>
                  <a:pt x="102964" y="89939"/>
                  <a:pt x="161485" y="46467"/>
                </a:cubicBezTo>
                <a:close/>
              </a:path>
            </a:pathLst>
          </a:custGeom>
          <a:solidFill>
            <a:sysClr val="windowText" lastClr="000000">
              <a:alpha val="28000"/>
            </a:sys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13" tIns="34289" rIns="68513" bIns="34289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269735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defTabSz="913410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b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E760806E-93D3-4830-B6C9-8C90C92A2074}"/>
              </a:ext>
            </a:extLst>
          </p:cNvPr>
          <p:cNvSpPr>
            <a:spLocks/>
          </p:cNvSpPr>
          <p:nvPr/>
        </p:nvSpPr>
        <p:spPr bwMode="auto">
          <a:xfrm>
            <a:off x="2745936" y="3889825"/>
            <a:ext cx="2024245" cy="1694609"/>
          </a:xfrm>
          <a:custGeom>
            <a:avLst/>
            <a:gdLst>
              <a:gd name="T0" fmla="*/ 0 w 1291"/>
              <a:gd name="T1" fmla="*/ 0 h 1082"/>
              <a:gd name="T2" fmla="*/ 232 w 1291"/>
              <a:gd name="T3" fmla="*/ 698 h 1082"/>
              <a:gd name="T4" fmla="*/ 340 w 1291"/>
              <a:gd name="T5" fmla="*/ 922 h 1082"/>
              <a:gd name="T6" fmla="*/ 604 w 1291"/>
              <a:gd name="T7" fmla="*/ 1051 h 1082"/>
              <a:gd name="T8" fmla="*/ 923 w 1291"/>
              <a:gd name="T9" fmla="*/ 1067 h 1082"/>
              <a:gd name="T10" fmla="*/ 1080 w 1291"/>
              <a:gd name="T11" fmla="*/ 769 h 1082"/>
              <a:gd name="T12" fmla="*/ 1291 w 1291"/>
              <a:gd name="T13" fmla="*/ 129 h 1082"/>
              <a:gd name="T14" fmla="*/ 479 w 1291"/>
              <a:gd name="T15" fmla="*/ 168 h 1082"/>
              <a:gd name="T16" fmla="*/ 0 w 1291"/>
              <a:gd name="T17" fmla="*/ 0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1" h="1082">
                <a:moveTo>
                  <a:pt x="0" y="0"/>
                </a:moveTo>
                <a:cubicBezTo>
                  <a:pt x="232" y="698"/>
                  <a:pt x="232" y="698"/>
                  <a:pt x="232" y="698"/>
                </a:cubicBezTo>
                <a:cubicBezTo>
                  <a:pt x="232" y="698"/>
                  <a:pt x="282" y="842"/>
                  <a:pt x="340" y="922"/>
                </a:cubicBezTo>
                <a:cubicBezTo>
                  <a:pt x="340" y="922"/>
                  <a:pt x="402" y="1026"/>
                  <a:pt x="604" y="1051"/>
                </a:cubicBezTo>
                <a:cubicBezTo>
                  <a:pt x="604" y="1051"/>
                  <a:pt x="817" y="1082"/>
                  <a:pt x="923" y="1067"/>
                </a:cubicBezTo>
                <a:cubicBezTo>
                  <a:pt x="923" y="1067"/>
                  <a:pt x="1006" y="1010"/>
                  <a:pt x="1080" y="769"/>
                </a:cubicBezTo>
                <a:cubicBezTo>
                  <a:pt x="1291" y="129"/>
                  <a:pt x="1291" y="129"/>
                  <a:pt x="1291" y="129"/>
                </a:cubicBezTo>
                <a:cubicBezTo>
                  <a:pt x="1291" y="129"/>
                  <a:pt x="521" y="170"/>
                  <a:pt x="479" y="168"/>
                </a:cubicBezTo>
                <a:cubicBezTo>
                  <a:pt x="438" y="166"/>
                  <a:pt x="65" y="202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13" tIns="34289" rIns="68513" bIns="34289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269735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defTabSz="913410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b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AF427AB6-C810-4BDE-9ABE-2D0963C70FB0}"/>
              </a:ext>
            </a:extLst>
          </p:cNvPr>
          <p:cNvSpPr>
            <a:spLocks/>
          </p:cNvSpPr>
          <p:nvPr/>
        </p:nvSpPr>
        <p:spPr bwMode="auto">
          <a:xfrm>
            <a:off x="3629608" y="5527117"/>
            <a:ext cx="567965" cy="151664"/>
          </a:xfrm>
          <a:custGeom>
            <a:avLst/>
            <a:gdLst>
              <a:gd name="T0" fmla="*/ 362 w 362"/>
              <a:gd name="T1" fmla="*/ 20 h 97"/>
              <a:gd name="T2" fmla="*/ 0 w 362"/>
              <a:gd name="T3" fmla="*/ 0 h 97"/>
              <a:gd name="T4" fmla="*/ 222 w 362"/>
              <a:gd name="T5" fmla="*/ 91 h 97"/>
              <a:gd name="T6" fmla="*/ 362 w 362"/>
              <a:gd name="T7" fmla="*/ 2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2" h="97">
                <a:moveTo>
                  <a:pt x="362" y="20"/>
                </a:moveTo>
                <a:cubicBezTo>
                  <a:pt x="362" y="20"/>
                  <a:pt x="199" y="32"/>
                  <a:pt x="0" y="0"/>
                </a:cubicBezTo>
                <a:cubicBezTo>
                  <a:pt x="0" y="0"/>
                  <a:pt x="101" y="97"/>
                  <a:pt x="222" y="91"/>
                </a:cubicBezTo>
                <a:cubicBezTo>
                  <a:pt x="222" y="91"/>
                  <a:pt x="295" y="92"/>
                  <a:pt x="362" y="2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13" tIns="34289" rIns="68513" bIns="34289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269735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defTabSz="913410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b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AEAB8D1A-2C5C-40FA-87E1-C753922E57D0}"/>
              </a:ext>
            </a:extLst>
          </p:cNvPr>
          <p:cNvSpPr>
            <a:spLocks/>
          </p:cNvSpPr>
          <p:nvPr/>
        </p:nvSpPr>
        <p:spPr bwMode="auto">
          <a:xfrm>
            <a:off x="3957650" y="3834113"/>
            <a:ext cx="2064483" cy="1847819"/>
          </a:xfrm>
          <a:custGeom>
            <a:avLst/>
            <a:gdLst>
              <a:gd name="T0" fmla="*/ 0 w 1317"/>
              <a:gd name="T1" fmla="*/ 1171 h 1179"/>
              <a:gd name="T2" fmla="*/ 735 w 1317"/>
              <a:gd name="T3" fmla="*/ 1179 h 1179"/>
              <a:gd name="T4" fmla="*/ 982 w 1317"/>
              <a:gd name="T5" fmla="*/ 1149 h 1179"/>
              <a:gd name="T6" fmla="*/ 1191 w 1317"/>
              <a:gd name="T7" fmla="*/ 941 h 1179"/>
              <a:gd name="T8" fmla="*/ 1317 w 1317"/>
              <a:gd name="T9" fmla="*/ 609 h 1179"/>
              <a:gd name="T10" fmla="*/ 1099 w 1317"/>
              <a:gd name="T11" fmla="*/ 382 h 1179"/>
              <a:gd name="T12" fmla="*/ 548 w 1317"/>
              <a:gd name="T13" fmla="*/ 0 h 1179"/>
              <a:gd name="T14" fmla="*/ 314 w 1317"/>
              <a:gd name="T15" fmla="*/ 772 h 1179"/>
              <a:gd name="T16" fmla="*/ 0 w 1317"/>
              <a:gd name="T17" fmla="*/ 1171 h 1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17" h="1179">
                <a:moveTo>
                  <a:pt x="0" y="1171"/>
                </a:moveTo>
                <a:cubicBezTo>
                  <a:pt x="735" y="1179"/>
                  <a:pt x="735" y="1179"/>
                  <a:pt x="735" y="1179"/>
                </a:cubicBezTo>
                <a:cubicBezTo>
                  <a:pt x="735" y="1179"/>
                  <a:pt x="887" y="1178"/>
                  <a:pt x="982" y="1149"/>
                </a:cubicBezTo>
                <a:cubicBezTo>
                  <a:pt x="982" y="1149"/>
                  <a:pt x="1101" y="1124"/>
                  <a:pt x="1191" y="941"/>
                </a:cubicBezTo>
                <a:cubicBezTo>
                  <a:pt x="1191" y="941"/>
                  <a:pt x="1296" y="714"/>
                  <a:pt x="1317" y="609"/>
                </a:cubicBezTo>
                <a:cubicBezTo>
                  <a:pt x="1317" y="609"/>
                  <a:pt x="1302" y="531"/>
                  <a:pt x="1099" y="382"/>
                </a:cubicBezTo>
                <a:cubicBezTo>
                  <a:pt x="548" y="0"/>
                  <a:pt x="548" y="0"/>
                  <a:pt x="548" y="0"/>
                </a:cubicBezTo>
                <a:cubicBezTo>
                  <a:pt x="356" y="674"/>
                  <a:pt x="348" y="688"/>
                  <a:pt x="314" y="772"/>
                </a:cubicBezTo>
                <a:cubicBezTo>
                  <a:pt x="299" y="811"/>
                  <a:pt x="212" y="1175"/>
                  <a:pt x="0" y="11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13" tIns="34289" rIns="68513" bIns="34289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269735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defTabSz="913410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b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651805E-02FB-47E1-B2FB-B2815E85FB62}"/>
              </a:ext>
            </a:extLst>
          </p:cNvPr>
          <p:cNvSpPr>
            <a:spLocks/>
          </p:cNvSpPr>
          <p:nvPr/>
        </p:nvSpPr>
        <p:spPr bwMode="auto">
          <a:xfrm>
            <a:off x="4810886" y="3834058"/>
            <a:ext cx="1211247" cy="1198808"/>
          </a:xfrm>
          <a:custGeom>
            <a:avLst/>
            <a:gdLst>
              <a:gd name="connsiteX0" fmla="*/ 7719 w 1614994"/>
              <a:gd name="connsiteY0" fmla="*/ 0 h 1598411"/>
              <a:gd name="connsiteX1" fmla="*/ 1159356 w 1614994"/>
              <a:gd name="connsiteY1" fmla="*/ 798266 h 1598411"/>
              <a:gd name="connsiteX2" fmla="*/ 1614994 w 1614994"/>
              <a:gd name="connsiteY2" fmla="*/ 1272629 h 1598411"/>
              <a:gd name="connsiteX3" fmla="*/ 1512380 w 1614994"/>
              <a:gd name="connsiteY3" fmla="*/ 1588570 h 1598411"/>
              <a:gd name="connsiteX4" fmla="*/ 1508424 w 1614994"/>
              <a:gd name="connsiteY4" fmla="*/ 1598411 h 1598411"/>
              <a:gd name="connsiteX5" fmla="*/ 1512725 w 1614994"/>
              <a:gd name="connsiteY5" fmla="*/ 1546299 h 1598411"/>
              <a:gd name="connsiteX6" fmla="*/ 955774 w 1614994"/>
              <a:gd name="connsiteY6" fmla="*/ 778191 h 1598411"/>
              <a:gd name="connsiteX7" fmla="*/ 56183 w 1614994"/>
              <a:gd name="connsiteY7" fmla="*/ 70730 h 1598411"/>
              <a:gd name="connsiteX8" fmla="*/ 0 w 1614994"/>
              <a:gd name="connsiteY8" fmla="*/ 27054 h 159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4994" h="1598411">
                <a:moveTo>
                  <a:pt x="7719" y="0"/>
                </a:moveTo>
                <a:cubicBezTo>
                  <a:pt x="7719" y="0"/>
                  <a:pt x="7719" y="0"/>
                  <a:pt x="1159356" y="798266"/>
                </a:cubicBezTo>
                <a:cubicBezTo>
                  <a:pt x="1583643" y="1109632"/>
                  <a:pt x="1614994" y="1272629"/>
                  <a:pt x="1614994" y="1272629"/>
                </a:cubicBezTo>
                <a:cubicBezTo>
                  <a:pt x="1598535" y="1354911"/>
                  <a:pt x="1557386" y="1473045"/>
                  <a:pt x="1512380" y="1588570"/>
                </a:cubicBezTo>
                <a:lnTo>
                  <a:pt x="1508424" y="1598411"/>
                </a:lnTo>
                <a:lnTo>
                  <a:pt x="1512725" y="1546299"/>
                </a:lnTo>
                <a:cubicBezTo>
                  <a:pt x="1506005" y="1185450"/>
                  <a:pt x="1010384" y="831857"/>
                  <a:pt x="955774" y="778191"/>
                </a:cubicBezTo>
                <a:cubicBezTo>
                  <a:pt x="916668" y="741160"/>
                  <a:pt x="421820" y="355081"/>
                  <a:pt x="56183" y="70730"/>
                </a:cubicBezTo>
                <a:lnTo>
                  <a:pt x="0" y="27054"/>
                </a:lnTo>
                <a:close/>
              </a:path>
            </a:pathLst>
          </a:custGeom>
          <a:solidFill>
            <a:sysClr val="windowText" lastClr="000000">
              <a:alpha val="28000"/>
            </a:sysClr>
          </a:solidFill>
          <a:ln>
            <a:noFill/>
          </a:ln>
          <a:extLst/>
        </p:spPr>
        <p:txBody>
          <a:bodyPr vert="horz" wrap="square" lIns="68513" tIns="34289" rIns="68513" bIns="34289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269735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defTabSz="913410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b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902C1B7-F577-4FBA-A020-954A1AAA42DA}"/>
              </a:ext>
            </a:extLst>
          </p:cNvPr>
          <p:cNvSpPr>
            <a:spLocks/>
          </p:cNvSpPr>
          <p:nvPr/>
        </p:nvSpPr>
        <p:spPr bwMode="auto">
          <a:xfrm>
            <a:off x="2761895" y="2202956"/>
            <a:ext cx="1717852" cy="1952047"/>
          </a:xfrm>
          <a:custGeom>
            <a:avLst/>
            <a:gdLst>
              <a:gd name="connsiteX0" fmla="*/ 1674780 w 2290469"/>
              <a:gd name="connsiteY0" fmla="*/ 0 h 2602729"/>
              <a:gd name="connsiteX1" fmla="*/ 1681053 w 2290469"/>
              <a:gd name="connsiteY1" fmla="*/ 1060459 h 2602729"/>
              <a:gd name="connsiteX2" fmla="*/ 2284348 w 2290469"/>
              <a:gd name="connsiteY2" fmla="*/ 2524205 h 2602729"/>
              <a:gd name="connsiteX3" fmla="*/ 2290469 w 2290469"/>
              <a:gd name="connsiteY3" fmla="*/ 2538850 h 2602729"/>
              <a:gd name="connsiteX4" fmla="*/ 2163680 w 2290469"/>
              <a:gd name="connsiteY4" fmla="*/ 2545413 h 2602729"/>
              <a:gd name="connsiteX5" fmla="*/ 980069 w 2290469"/>
              <a:gd name="connsiteY5" fmla="*/ 2599985 h 2602729"/>
              <a:gd name="connsiteX6" fmla="*/ 332630 w 2290469"/>
              <a:gd name="connsiteY6" fmla="*/ 2544434 h 2602729"/>
              <a:gd name="connsiteX7" fmla="*/ 186014 w 2290469"/>
              <a:gd name="connsiteY7" fmla="*/ 2483671 h 2602729"/>
              <a:gd name="connsiteX8" fmla="*/ 183962 w 2290469"/>
              <a:gd name="connsiteY8" fmla="*/ 2479087 h 2602729"/>
              <a:gd name="connsiteX9" fmla="*/ 27293 w 2290469"/>
              <a:gd name="connsiteY9" fmla="*/ 1924692 h 2602729"/>
              <a:gd name="connsiteX10" fmla="*/ 98378 w 2290469"/>
              <a:gd name="connsiteY10" fmla="*/ 1315136 h 2602729"/>
              <a:gd name="connsiteX11" fmla="*/ 462163 w 2290469"/>
              <a:gd name="connsiteY11" fmla="*/ 943558 h 2602729"/>
              <a:gd name="connsiteX12" fmla="*/ 1674780 w 2290469"/>
              <a:gd name="connsiteY12" fmla="*/ 0 h 260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0469" h="2602729">
                <a:moveTo>
                  <a:pt x="1674780" y="0"/>
                </a:moveTo>
                <a:cubicBezTo>
                  <a:pt x="1321449" y="263027"/>
                  <a:pt x="1655964" y="976959"/>
                  <a:pt x="1681053" y="1060459"/>
                </a:cubicBezTo>
                <a:cubicBezTo>
                  <a:pt x="1703005" y="1131696"/>
                  <a:pt x="2168354" y="2246593"/>
                  <a:pt x="2284348" y="2524205"/>
                </a:cubicBezTo>
                <a:lnTo>
                  <a:pt x="2290469" y="2538850"/>
                </a:lnTo>
                <a:lnTo>
                  <a:pt x="2163680" y="2545413"/>
                </a:lnTo>
                <a:cubicBezTo>
                  <a:pt x="1684347" y="2570130"/>
                  <a:pt x="1034948" y="2602595"/>
                  <a:pt x="980069" y="2599985"/>
                </a:cubicBezTo>
                <a:cubicBezTo>
                  <a:pt x="926497" y="2597375"/>
                  <a:pt x="601797" y="2625762"/>
                  <a:pt x="332630" y="2544434"/>
                </a:cubicBezTo>
                <a:lnTo>
                  <a:pt x="186014" y="2483671"/>
                </a:lnTo>
                <a:lnTo>
                  <a:pt x="183962" y="2479087"/>
                </a:lnTo>
                <a:cubicBezTo>
                  <a:pt x="97724" y="2261924"/>
                  <a:pt x="27293" y="1924692"/>
                  <a:pt x="27293" y="1924692"/>
                </a:cubicBezTo>
                <a:cubicBezTo>
                  <a:pt x="-62608" y="1509276"/>
                  <a:pt x="98378" y="1315136"/>
                  <a:pt x="98378" y="1315136"/>
                </a:cubicBezTo>
                <a:cubicBezTo>
                  <a:pt x="215458" y="1143960"/>
                  <a:pt x="462163" y="943558"/>
                  <a:pt x="462163" y="943558"/>
                </a:cubicBezTo>
                <a:cubicBezTo>
                  <a:pt x="462163" y="943558"/>
                  <a:pt x="462163" y="943558"/>
                  <a:pt x="16747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68513" tIns="34289" rIns="68513" bIns="34289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269735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defTabSz="913410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b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54DA187E-F81E-4C10-A120-6DEAB11E86AE}"/>
              </a:ext>
            </a:extLst>
          </p:cNvPr>
          <p:cNvSpPr>
            <a:spLocks/>
          </p:cNvSpPr>
          <p:nvPr/>
        </p:nvSpPr>
        <p:spPr bwMode="auto">
          <a:xfrm>
            <a:off x="3900389" y="2088387"/>
            <a:ext cx="445707" cy="335827"/>
          </a:xfrm>
          <a:custGeom>
            <a:avLst/>
            <a:gdLst>
              <a:gd name="T0" fmla="*/ 0 w 285"/>
              <a:gd name="T1" fmla="*/ 215 h 215"/>
              <a:gd name="T2" fmla="*/ 285 w 285"/>
              <a:gd name="T3" fmla="*/ 11 h 215"/>
              <a:gd name="T4" fmla="*/ 65 w 285"/>
              <a:gd name="T5" fmla="*/ 82 h 215"/>
              <a:gd name="T6" fmla="*/ 0 w 285"/>
              <a:gd name="T7" fmla="*/ 215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5" h="215">
                <a:moveTo>
                  <a:pt x="0" y="215"/>
                </a:moveTo>
                <a:cubicBezTo>
                  <a:pt x="0" y="215"/>
                  <a:pt x="122" y="103"/>
                  <a:pt x="285" y="11"/>
                </a:cubicBezTo>
                <a:cubicBezTo>
                  <a:pt x="285" y="11"/>
                  <a:pt x="154" y="0"/>
                  <a:pt x="65" y="82"/>
                </a:cubicBezTo>
                <a:cubicBezTo>
                  <a:pt x="65" y="82"/>
                  <a:pt x="8" y="124"/>
                  <a:pt x="0" y="2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68513" tIns="34289" rIns="68513" bIns="34289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269735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defTabSz="913410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b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7884A63-47CC-43B0-A19D-59A2E362784D}"/>
              </a:ext>
            </a:extLst>
          </p:cNvPr>
          <p:cNvSpPr>
            <a:spLocks/>
          </p:cNvSpPr>
          <p:nvPr/>
        </p:nvSpPr>
        <p:spPr bwMode="auto">
          <a:xfrm>
            <a:off x="2867742" y="3969983"/>
            <a:ext cx="1612055" cy="185015"/>
          </a:xfrm>
          <a:custGeom>
            <a:avLst/>
            <a:gdLst>
              <a:gd name="connsiteX0" fmla="*/ 0 w 2149406"/>
              <a:gd name="connsiteY0" fmla="*/ 0 h 246687"/>
              <a:gd name="connsiteX1" fmla="*/ 8654 w 2149406"/>
              <a:gd name="connsiteY1" fmla="*/ 4981 h 246687"/>
              <a:gd name="connsiteX2" fmla="*/ 726593 w 2149406"/>
              <a:gd name="connsiteY2" fmla="*/ 142383 h 246687"/>
              <a:gd name="connsiteX3" fmla="*/ 2049054 w 2149406"/>
              <a:gd name="connsiteY3" fmla="*/ 179577 h 246687"/>
              <a:gd name="connsiteX4" fmla="*/ 2149004 w 2149406"/>
              <a:gd name="connsiteY4" fmla="*/ 181847 h 246687"/>
              <a:gd name="connsiteX5" fmla="*/ 2149406 w 2149406"/>
              <a:gd name="connsiteY5" fmla="*/ 182808 h 246687"/>
              <a:gd name="connsiteX6" fmla="*/ 2022617 w 2149406"/>
              <a:gd name="connsiteY6" fmla="*/ 189371 h 246687"/>
              <a:gd name="connsiteX7" fmla="*/ 839006 w 2149406"/>
              <a:gd name="connsiteY7" fmla="*/ 243943 h 246687"/>
              <a:gd name="connsiteX8" fmla="*/ 112809 w 2149406"/>
              <a:gd name="connsiteY8" fmla="*/ 160562 h 246687"/>
              <a:gd name="connsiteX9" fmla="*/ 45160 w 2149406"/>
              <a:gd name="connsiteY9" fmla="*/ 128096 h 246687"/>
              <a:gd name="connsiteX10" fmla="*/ 42900 w 2149406"/>
              <a:gd name="connsiteY10" fmla="*/ 123045 h 246687"/>
              <a:gd name="connsiteX11" fmla="*/ 7067 w 2149406"/>
              <a:gd name="connsiteY11" fmla="*/ 23957 h 24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49406" h="246687">
                <a:moveTo>
                  <a:pt x="0" y="0"/>
                </a:moveTo>
                <a:lnTo>
                  <a:pt x="8654" y="4981"/>
                </a:lnTo>
                <a:cubicBezTo>
                  <a:pt x="279543" y="140743"/>
                  <a:pt x="668043" y="135117"/>
                  <a:pt x="726593" y="142383"/>
                </a:cubicBezTo>
                <a:cubicBezTo>
                  <a:pt x="786576" y="149756"/>
                  <a:pt x="1567090" y="168550"/>
                  <a:pt x="2049054" y="179577"/>
                </a:cubicBezTo>
                <a:lnTo>
                  <a:pt x="2149004" y="181847"/>
                </a:lnTo>
                <a:lnTo>
                  <a:pt x="2149406" y="182808"/>
                </a:lnTo>
                <a:lnTo>
                  <a:pt x="2022617" y="189371"/>
                </a:lnTo>
                <a:cubicBezTo>
                  <a:pt x="1543284" y="214088"/>
                  <a:pt x="893885" y="246553"/>
                  <a:pt x="839006" y="243943"/>
                </a:cubicBezTo>
                <a:cubicBezTo>
                  <a:pt x="780077" y="241072"/>
                  <a:pt x="393083" y="275707"/>
                  <a:pt x="112809" y="160562"/>
                </a:cubicBezTo>
                <a:lnTo>
                  <a:pt x="45160" y="128096"/>
                </a:lnTo>
                <a:lnTo>
                  <a:pt x="42900" y="123045"/>
                </a:lnTo>
                <a:cubicBezTo>
                  <a:pt x="30580" y="92022"/>
                  <a:pt x="18583" y="58548"/>
                  <a:pt x="7067" y="23957"/>
                </a:cubicBezTo>
                <a:close/>
              </a:path>
            </a:pathLst>
          </a:custGeom>
          <a:solidFill>
            <a:sysClr val="windowText" lastClr="000000">
              <a:alpha val="28000"/>
            </a:sys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13" tIns="34289" rIns="68513" bIns="34289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269735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defTabSz="913410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b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0BA29D0-0752-4154-A930-1B5A23EAF0A0}"/>
              </a:ext>
            </a:extLst>
          </p:cNvPr>
          <p:cNvSpPr>
            <a:spLocks noGrp="1"/>
          </p:cNvSpPr>
          <p:nvPr/>
        </p:nvSpPr>
        <p:spPr bwMode="auto">
          <a:xfrm>
            <a:off x="6500335" y="1924458"/>
            <a:ext cx="22615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4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20228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40456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60684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arabi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40456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alphaL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60684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romanL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8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GB" sz="1800" dirty="0">
                <a:solidFill>
                  <a:schemeClr val="bg1"/>
                </a:solidFill>
              </a:rPr>
              <a:t>INDUSTRY COLLABORATION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0BA29D0-0752-4154-A930-1B5A23EAF0A0}"/>
              </a:ext>
            </a:extLst>
          </p:cNvPr>
          <p:cNvSpPr>
            <a:spLocks noGrp="1"/>
          </p:cNvSpPr>
          <p:nvPr/>
        </p:nvSpPr>
        <p:spPr bwMode="auto">
          <a:xfrm>
            <a:off x="486644" y="1912243"/>
            <a:ext cx="19718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4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20228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40456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60684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arabi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40456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alphaL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60684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romanL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8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GB" sz="1800" dirty="0">
                <a:solidFill>
                  <a:schemeClr val="bg1"/>
                </a:solidFill>
              </a:rPr>
              <a:t>INDUSTRY ACTION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0BA29D0-0752-4154-A930-1B5A23EAF0A0}"/>
              </a:ext>
            </a:extLst>
          </p:cNvPr>
          <p:cNvSpPr>
            <a:spLocks noGrp="1"/>
          </p:cNvSpPr>
          <p:nvPr/>
        </p:nvSpPr>
        <p:spPr bwMode="auto">
          <a:xfrm>
            <a:off x="6666903" y="2532232"/>
            <a:ext cx="19650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4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20228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40456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60684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arabi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40456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alphaL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60684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romanL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8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r>
              <a:rPr lang="en-GB" b="0" dirty="0">
                <a:solidFill>
                  <a:schemeClr val="bg1"/>
                </a:solidFill>
              </a:rPr>
              <a:t>FUTURE OF GAS FORUM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0BA29D0-0752-4154-A930-1B5A23EAF0A0}"/>
              </a:ext>
            </a:extLst>
          </p:cNvPr>
          <p:cNvSpPr>
            <a:spLocks noGrp="1"/>
          </p:cNvSpPr>
          <p:nvPr/>
        </p:nvSpPr>
        <p:spPr bwMode="auto">
          <a:xfrm>
            <a:off x="6678606" y="3043252"/>
            <a:ext cx="19260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4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20228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40456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60684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arabi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40456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alphaL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60684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romanL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8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r>
              <a:rPr lang="en-GB" b="0" dirty="0">
                <a:solidFill>
                  <a:schemeClr val="bg1"/>
                </a:solidFill>
              </a:rPr>
              <a:t>1-2-1 MEETINGS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D0BA29D0-0752-4154-A930-1B5A23EAF0A0}"/>
              </a:ext>
            </a:extLst>
          </p:cNvPr>
          <p:cNvSpPr>
            <a:spLocks noGrp="1"/>
          </p:cNvSpPr>
          <p:nvPr/>
        </p:nvSpPr>
        <p:spPr bwMode="auto">
          <a:xfrm>
            <a:off x="531193" y="4129683"/>
            <a:ext cx="192609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4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20228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40456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60684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arabi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40456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alphaL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60684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romanL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8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r>
              <a:rPr lang="en-GB" sz="1600" b="0" dirty="0">
                <a:solidFill>
                  <a:schemeClr val="bg1"/>
                </a:solidFill>
              </a:rPr>
              <a:t>FUTURE OF GAS STEERING GROUP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0BA29D0-0752-4154-A930-1B5A23EAF0A0}"/>
              </a:ext>
            </a:extLst>
          </p:cNvPr>
          <p:cNvSpPr>
            <a:spLocks noGrp="1"/>
          </p:cNvSpPr>
          <p:nvPr/>
        </p:nvSpPr>
        <p:spPr bwMode="auto">
          <a:xfrm>
            <a:off x="532430" y="2466242"/>
            <a:ext cx="192609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4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20228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40456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60684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arabi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40456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alphaL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60684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romanL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8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r>
              <a:rPr lang="en-GB" sz="1600" b="0" dirty="0">
                <a:solidFill>
                  <a:schemeClr val="bg1">
                    <a:lumMod val="95000"/>
                  </a:schemeClr>
                </a:solidFill>
              </a:rPr>
              <a:t>2-10 YEAR CHANGE PLAN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0BA29D0-0752-4154-A930-1B5A23EAF0A0}"/>
              </a:ext>
            </a:extLst>
          </p:cNvPr>
          <p:cNvSpPr>
            <a:spLocks noGrp="1"/>
          </p:cNvSpPr>
          <p:nvPr/>
        </p:nvSpPr>
        <p:spPr bwMode="auto">
          <a:xfrm>
            <a:off x="531193" y="3067711"/>
            <a:ext cx="19260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4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20228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40456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60684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arabi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40456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alphaL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60684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romanL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8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r>
              <a:rPr lang="en-GB" sz="1600" b="0" dirty="0" err="1">
                <a:solidFill>
                  <a:schemeClr val="bg1">
                    <a:lumMod val="95000"/>
                  </a:schemeClr>
                </a:solidFill>
              </a:rPr>
              <a:t>GMaP</a:t>
            </a:r>
            <a:r>
              <a:rPr lang="en-GB" sz="1600" b="0" dirty="0">
                <a:solidFill>
                  <a:schemeClr val="bg1">
                    <a:lumMod val="95000"/>
                  </a:schemeClr>
                </a:solidFill>
              </a:rPr>
              <a:t> PROJECTS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D0BA29D0-0752-4154-A930-1B5A23EAF0A0}"/>
              </a:ext>
            </a:extLst>
          </p:cNvPr>
          <p:cNvSpPr>
            <a:spLocks noGrp="1"/>
          </p:cNvSpPr>
          <p:nvPr/>
        </p:nvSpPr>
        <p:spPr bwMode="auto">
          <a:xfrm>
            <a:off x="294226" y="3556439"/>
            <a:ext cx="22615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4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20228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40456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60684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arabi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40456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alphaL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60684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romanL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8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GB" sz="1800" dirty="0">
                <a:solidFill>
                  <a:schemeClr val="bg1"/>
                </a:solidFill>
              </a:rPr>
              <a:t>INDUSTRY PLANNING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D0BA29D0-0752-4154-A930-1B5A23EAF0A0}"/>
              </a:ext>
            </a:extLst>
          </p:cNvPr>
          <p:cNvSpPr>
            <a:spLocks noGrp="1"/>
          </p:cNvSpPr>
          <p:nvPr/>
        </p:nvSpPr>
        <p:spPr bwMode="auto">
          <a:xfrm>
            <a:off x="6678606" y="3381675"/>
            <a:ext cx="19260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4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20228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40456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60684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arabi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40456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alphaL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60684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romanL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8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r>
              <a:rPr lang="en-GB" b="0" dirty="0">
                <a:solidFill>
                  <a:schemeClr val="bg1"/>
                </a:solidFill>
              </a:rPr>
              <a:t>GFOP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D0BA29D0-0752-4154-A930-1B5A23EAF0A0}"/>
              </a:ext>
            </a:extLst>
          </p:cNvPr>
          <p:cNvSpPr>
            <a:spLocks noGrp="1"/>
          </p:cNvSpPr>
          <p:nvPr/>
        </p:nvSpPr>
        <p:spPr bwMode="auto">
          <a:xfrm>
            <a:off x="6705903" y="3709155"/>
            <a:ext cx="19260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4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20228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40456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60684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arabi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40456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alphaL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60684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romanL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8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r>
              <a:rPr lang="en-GB" b="0" dirty="0">
                <a:solidFill>
                  <a:schemeClr val="bg1"/>
                </a:solidFill>
              </a:rPr>
              <a:t>TRANSMISSION &amp; OTHER WORKING GROUPS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D0BA29D0-0752-4154-A930-1B5A23EAF0A0}"/>
              </a:ext>
            </a:extLst>
          </p:cNvPr>
          <p:cNvSpPr>
            <a:spLocks noGrp="1"/>
          </p:cNvSpPr>
          <p:nvPr/>
        </p:nvSpPr>
        <p:spPr bwMode="auto">
          <a:xfrm>
            <a:off x="537998" y="4696959"/>
            <a:ext cx="1819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4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20228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40456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60684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arabi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40456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alphaL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60684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romanL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8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r>
              <a:rPr lang="en-GB" sz="1600" b="0" dirty="0" err="1">
                <a:solidFill>
                  <a:schemeClr val="bg1"/>
                </a:solidFill>
              </a:rPr>
              <a:t>GMaP</a:t>
            </a:r>
            <a:r>
              <a:rPr lang="en-GB" sz="1600" b="0" dirty="0">
                <a:solidFill>
                  <a:schemeClr val="bg1"/>
                </a:solidFill>
              </a:rPr>
              <a:t> PROJECT WORKSHOPS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D0BA29D0-0752-4154-A930-1B5A23EAF0A0}"/>
              </a:ext>
            </a:extLst>
          </p:cNvPr>
          <p:cNvSpPr>
            <a:spLocks noGrp="1"/>
          </p:cNvSpPr>
          <p:nvPr/>
        </p:nvSpPr>
        <p:spPr bwMode="auto">
          <a:xfrm>
            <a:off x="6678937" y="4483061"/>
            <a:ext cx="19260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4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20228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40456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60684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arabi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40456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alphaL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606840" indent="-20228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1"/>
              </a:buClr>
              <a:buFont typeface="+mj-lt"/>
              <a:buAutoNum type="romanLcPeriod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Tx/>
              <a:buNone/>
              <a:defRPr sz="18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r>
              <a:rPr lang="en-GB" b="0" dirty="0">
                <a:solidFill>
                  <a:schemeClr val="bg1"/>
                </a:solidFill>
              </a:rPr>
              <a:t>FUTURE OF GAS STEERING GROUP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C728ED52-C2D0-4DCD-9512-366F4900E4EE}"/>
              </a:ext>
            </a:extLst>
          </p:cNvPr>
          <p:cNvSpPr txBox="1">
            <a:spLocks/>
          </p:cNvSpPr>
          <p:nvPr/>
        </p:nvSpPr>
        <p:spPr bwMode="auto">
          <a:xfrm>
            <a:off x="6520462" y="854585"/>
            <a:ext cx="2261561" cy="230941"/>
          </a:xfrm>
          <a:prstGeom prst="rect">
            <a:avLst/>
          </a:prstGeom>
          <a:solidFill>
            <a:schemeClr val="accent6"/>
          </a:solidFill>
          <a:extLst/>
        </p:spPr>
        <p:txBody>
          <a:bodyPr wrap="square" lIns="91352" tIns="45676" rIns="91352" bIns="45676" anchor="ctr">
            <a:noAutofit/>
          </a:bodyPr>
          <a:lstStyle>
            <a:defPPr>
              <a:defRPr lang="en-GB"/>
            </a:defPPr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269735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539407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809120" indent="-26973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algn="ctr">
              <a:buClr>
                <a:srgbClr val="55555A"/>
              </a:buClr>
            </a:pPr>
            <a:r>
              <a:rPr lang="en-GB" sz="1000" dirty="0">
                <a:solidFill>
                  <a:srgbClr val="FFFFFF"/>
                </a:solidFill>
              </a:rPr>
              <a:t>CHANGING APPROACH</a:t>
            </a:r>
          </a:p>
        </p:txBody>
      </p:sp>
    </p:spTree>
    <p:extLst>
      <p:ext uri="{BB962C8B-B14F-4D97-AF65-F5344CB8AC3E}">
        <p14:creationId xmlns:p14="http://schemas.microsoft.com/office/powerpoint/2010/main" val="8086217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G_PPT_16x9_Generic_template-blue">
  <a:themeElements>
    <a:clrScheme name="Custom 8">
      <a:dk1>
        <a:srgbClr val="55555A"/>
      </a:dk1>
      <a:lt1>
        <a:srgbClr val="FFFFFF"/>
      </a:lt1>
      <a:dk2>
        <a:srgbClr val="808083"/>
      </a:dk2>
      <a:lt2>
        <a:srgbClr val="AAAAAC"/>
      </a:lt2>
      <a:accent1>
        <a:srgbClr val="00148C"/>
      </a:accent1>
      <a:accent2>
        <a:srgbClr val="00BEB4"/>
      </a:accent2>
      <a:accent3>
        <a:srgbClr val="FA4616"/>
      </a:accent3>
      <a:accent4>
        <a:srgbClr val="500A78"/>
      </a:accent4>
      <a:accent5>
        <a:srgbClr val="C800A1"/>
      </a:accent5>
      <a:accent6>
        <a:srgbClr val="FFB45A"/>
      </a:accent6>
      <a:hlink>
        <a:srgbClr val="96D7EB"/>
      </a:hlink>
      <a:folHlink>
        <a:srgbClr val="96D7EB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34" tIns="45718" rIns="91434" bIns="45718" numCol="1" rtlCol="0" anchor="t" anchorCtr="0" compatLnSpc="1">
        <a:prstTxWarp prst="textNoShape">
          <a:avLst/>
        </a:prstTxWarp>
      </a:bodyPr>
      <a:lstStyle>
        <a:defPPr algn="l">
          <a:spcAft>
            <a:spcPts val="450"/>
          </a:spcAft>
          <a:defRPr sz="1800" dirty="0" err="1">
            <a:solidFill>
              <a:schemeClr val="bg1"/>
            </a:solidFill>
            <a:latin typeface="+mn-lt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algn="l">
          <a:spcAft>
            <a:spcPts val="600"/>
          </a:spcAft>
          <a:buClr>
            <a:schemeClr val="tx1"/>
          </a:buClr>
          <a:defRPr sz="1800" b="0" kern="0" dirty="0" err="1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  <a:extLst>
    <a:ext uri="{05A4C25C-085E-4340-85A3-A5531E510DB2}">
      <thm15:themeFamily xmlns:thm15="http://schemas.microsoft.com/office/thememl/2012/main" name="Gas SO NG PowerPoint Template 4x3 2018 [Read-Only]" id="{B9F5D63A-FE89-48F3-88C1-B736AA536766}" vid="{BF96B073-0A4C-451C-A5AD-4B802936287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9FE3A0DFBDDF4B86E3D79E9FDBE029" ma:contentTypeVersion="13" ma:contentTypeDescription="Create a new document." ma:contentTypeScope="" ma:versionID="a7975b0689f984a9ceb30d01b1c5ec91">
  <xsd:schema xmlns:xsd="http://www.w3.org/2001/XMLSchema" xmlns:xs="http://www.w3.org/2001/XMLSchema" xmlns:p="http://schemas.microsoft.com/office/2006/metadata/properties" xmlns:ns3="058e8728-260f-4dfb-8787-4ebe17203182" xmlns:ns4="63f065d3-f48e-4d2d-a5d5-b4becdeb24fc" targetNamespace="http://schemas.microsoft.com/office/2006/metadata/properties" ma:root="true" ma:fieldsID="c186f5e41ec1966ae02ab9c6b020244d" ns3:_="" ns4:_="">
    <xsd:import namespace="058e8728-260f-4dfb-8787-4ebe17203182"/>
    <xsd:import namespace="63f065d3-f48e-4d2d-a5d5-b4becdeb24f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EventHashCode" minOccurs="0"/>
                <xsd:element ref="ns3:MediaServiceGenerationTime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8e8728-260f-4dfb-8787-4ebe172031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f065d3-f48e-4d2d-a5d5-b4becdeb24f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8F003E-6FE4-4512-814D-E079F6D597A0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63f065d3-f48e-4d2d-a5d5-b4becdeb24fc"/>
    <ds:schemaRef ds:uri="058e8728-260f-4dfb-8787-4ebe17203182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F67A567-303B-4C34-A8F7-A1114559BD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8e8728-260f-4dfb-8787-4ebe17203182"/>
    <ds:schemaRef ds:uri="63f065d3-f48e-4d2d-a5d5-b4becdeb24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9AFCBE-90F6-4250-A984-4D96E318CF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Issues</Template>
  <TotalTime>1107</TotalTime>
  <Words>1336</Words>
  <Application>Microsoft Office PowerPoint</Application>
  <PresentationFormat>On-screen Show (4:3)</PresentationFormat>
  <Paragraphs>244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Calibri</vt:lpstr>
      <vt:lpstr>Wingdings</vt:lpstr>
      <vt:lpstr>NG_PPT_16x9_Generic_template-blue</vt:lpstr>
      <vt:lpstr>Capacity Access Review</vt:lpstr>
      <vt:lpstr>Context </vt:lpstr>
      <vt:lpstr>Potential high level topics</vt:lpstr>
      <vt:lpstr>Process &amp; Priority of Topics </vt:lpstr>
      <vt:lpstr>High level draft plan</vt:lpstr>
      <vt:lpstr>Request template: Costs and Issues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Grid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Capacity Access Review</dc:title>
  <dc:creator>Randall, Jennifer</dc:creator>
  <cp:lastModifiedBy>Randall, Jennifer</cp:lastModifiedBy>
  <cp:revision>38</cp:revision>
  <cp:lastPrinted>2018-08-10T07:16:05Z</cp:lastPrinted>
  <dcterms:created xsi:type="dcterms:W3CDTF">2019-08-08T10:07:42Z</dcterms:created>
  <dcterms:modified xsi:type="dcterms:W3CDTF">2019-08-29T18:23:04Z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-939007224</vt:i4>
  </property>
  <property fmtid="{D5CDD505-2E9C-101B-9397-08002B2CF9AE}" pid="4" name="_EmailSubject">
    <vt:lpwstr>Capacity Access Review Slides - September Tx WG</vt:lpwstr>
  </property>
  <property fmtid="{D5CDD505-2E9C-101B-9397-08002B2CF9AE}" pid="5" name="_AuthorEmail">
    <vt:lpwstr>Jennifer.Randall@nationalgrid.com</vt:lpwstr>
  </property>
  <property fmtid="{D5CDD505-2E9C-101B-9397-08002B2CF9AE}" pid="6" name="_AuthorEmailDisplayName">
    <vt:lpwstr>Randall, Jennifer</vt:lpwstr>
  </property>
  <property fmtid="{D5CDD505-2E9C-101B-9397-08002B2CF9AE}" pid="7" name="ContentTypeId">
    <vt:lpwstr>0x010100719FE3A0DFBDDF4B86E3D79E9FDBE029</vt:lpwstr>
  </property>
  <property fmtid="{D5CDD505-2E9C-101B-9397-08002B2CF9AE}" pid="8" name="_PreviousAdHocReviewCycleID">
    <vt:i4>-1009120738</vt:i4>
  </property>
</Properties>
</file>