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91" r:id="rId1"/>
  </p:sldMasterIdLst>
  <p:notesMasterIdLst>
    <p:notesMasterId r:id="rId11"/>
  </p:notesMasterIdLst>
  <p:sldIdLst>
    <p:sldId id="272" r:id="rId2"/>
    <p:sldId id="295" r:id="rId3"/>
    <p:sldId id="299" r:id="rId4"/>
    <p:sldId id="296" r:id="rId5"/>
    <p:sldId id="300" r:id="rId6"/>
    <p:sldId id="297" r:id="rId7"/>
    <p:sldId id="301" r:id="rId8"/>
    <p:sldId id="304" r:id="rId9"/>
    <p:sldId id="29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0000"/>
    <p:restoredTop sz="86520"/>
  </p:normalViewPr>
  <p:slideViewPr>
    <p:cSldViewPr snapToGrid="0" snapToObjects="1">
      <p:cViewPr varScale="1">
        <p:scale>
          <a:sx n="49" d="100"/>
          <a:sy n="49" d="100"/>
        </p:scale>
        <p:origin x="44" y="188"/>
      </p:cViewPr>
      <p:guideLst/>
    </p:cSldViewPr>
  </p:slideViewPr>
  <p:outlineViewPr>
    <p:cViewPr>
      <p:scale>
        <a:sx n="33" d="100"/>
        <a:sy n="33" d="100"/>
      </p:scale>
      <p:origin x="-8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2144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6748D2-F5F8-4D45-9372-FF7162594F1D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9F0F5F-6138-B846-8641-C1FDC69AE2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735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Effective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F0F5F-6138-B846-8641-C1FDC69AE24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985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F0F5F-6138-B846-8641-C1FDC69AE24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8693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F0F5F-6138-B846-8641-C1FDC69AE24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1650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F0F5F-6138-B846-8641-C1FDC69AE24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7857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F0F5F-6138-B846-8641-C1FDC69AE24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3643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F0F5F-6138-B846-8641-C1FDC69AE24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3246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F0F5F-6138-B846-8641-C1FDC69AE24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192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F0F5F-6138-B846-8641-C1FDC69AE24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955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F0F5F-6138-B846-8641-C1FDC69AE24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246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8/29/2019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00110-4183-8B4A-93E1-1C36C06BEE71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991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2" r:id="rId1"/>
    <p:sldLayoutId id="2147484093" r:id="rId2"/>
    <p:sldLayoutId id="2147484094" r:id="rId3"/>
    <p:sldLayoutId id="2147484095" r:id="rId4"/>
    <p:sldLayoutId id="2147484096" r:id="rId5"/>
    <p:sldLayoutId id="2147484097" r:id="rId6"/>
    <p:sldLayoutId id="2147484098" r:id="rId7"/>
    <p:sldLayoutId id="2147484099" r:id="rId8"/>
    <p:sldLayoutId id="2147484100" r:id="rId9"/>
    <p:sldLayoutId id="2147484101" r:id="rId10"/>
    <p:sldLayoutId id="2147484102" r:id="rId11"/>
    <p:sldLayoutId id="2147484103" r:id="rId12"/>
    <p:sldLayoutId id="2147484104" r:id="rId13"/>
    <p:sldLayoutId id="2147484105" r:id="rId14"/>
    <p:sldLayoutId id="2147484106" r:id="rId15"/>
    <p:sldLayoutId id="214748410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5883" y="395785"/>
            <a:ext cx="10829054" cy="2511443"/>
          </a:xfrm>
        </p:spPr>
        <p:txBody>
          <a:bodyPr/>
          <a:lstStyle/>
          <a:p>
            <a:pPr algn="l"/>
            <a:r>
              <a:rPr lang="en-US" sz="4800" dirty="0"/>
              <a:t>2019-20 UNC User Representatives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6922" y="6291337"/>
            <a:ext cx="4255078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7726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32CC9-8EF1-3247-A58A-061707906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30074"/>
            <a:ext cx="10158988" cy="1130236"/>
          </a:xfrm>
        </p:spPr>
        <p:txBody>
          <a:bodyPr>
            <a:normAutofit fontScale="90000"/>
          </a:bodyPr>
          <a:lstStyle/>
          <a:p>
            <a:r>
              <a:rPr lang="en-US" dirty="0"/>
              <a:t>2019-20 UNC User Representatives </a:t>
            </a:r>
            <a:br>
              <a:rPr lang="en-US" dirty="0"/>
            </a:br>
            <a:r>
              <a:rPr lang="en-US" dirty="0"/>
              <a:t>- UNC Panel Representatives 2019-2021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8656B003-0916-0F4A-A220-B5D0822E1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6515" y="1460310"/>
            <a:ext cx="10049807" cy="457200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>
                <a:solidFill>
                  <a:schemeClr val="tx1"/>
                </a:solidFill>
              </a:rPr>
              <a:t>UNC Panel User Representatives </a:t>
            </a:r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Andrew Green, Total Gas &amp; Power Ltd</a:t>
            </a:r>
          </a:p>
          <a:p>
            <a:r>
              <a:rPr lang="en-GB" dirty="0">
                <a:solidFill>
                  <a:schemeClr val="tx1"/>
                </a:solidFill>
              </a:rPr>
              <a:t>Dan Fittock, Corona Energy </a:t>
            </a:r>
          </a:p>
          <a:p>
            <a:r>
              <a:rPr lang="en-GB" dirty="0">
                <a:solidFill>
                  <a:schemeClr val="tx1"/>
                </a:solidFill>
              </a:rPr>
              <a:t>Mark Bellman, Scottish Power</a:t>
            </a:r>
          </a:p>
          <a:p>
            <a:r>
              <a:rPr lang="en-GB" dirty="0">
                <a:solidFill>
                  <a:schemeClr val="tx1"/>
                </a:solidFill>
              </a:rPr>
              <a:t>Richard Fairholme, </a:t>
            </a:r>
            <a:r>
              <a:rPr lang="en-GB" dirty="0" err="1">
                <a:solidFill>
                  <a:schemeClr val="tx1"/>
                </a:solidFill>
              </a:rPr>
              <a:t>Uniper</a:t>
            </a:r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Steve Mulinganie, Gazprom</a:t>
            </a:r>
          </a:p>
          <a:p>
            <a:r>
              <a:rPr lang="en-GB" dirty="0">
                <a:solidFill>
                  <a:schemeClr val="tx1"/>
                </a:solidFill>
              </a:rPr>
              <a:t>Mark Jones, SSE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</a:rPr>
              <a:t>UNC Panel Independent Supplier Representative </a:t>
            </a:r>
          </a:p>
          <a:p>
            <a:r>
              <a:rPr lang="en-GB" dirty="0">
                <a:solidFill>
                  <a:schemeClr val="tx1"/>
                </a:solidFill>
              </a:rPr>
              <a:t>None</a:t>
            </a:r>
            <a:br>
              <a:rPr lang="en-GB" dirty="0">
                <a:solidFill>
                  <a:schemeClr val="tx1"/>
                </a:solidFill>
              </a:rPr>
            </a:b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194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32CC9-8EF1-3247-A58A-061707906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30074"/>
            <a:ext cx="10158988" cy="1130236"/>
          </a:xfrm>
        </p:spPr>
        <p:txBody>
          <a:bodyPr>
            <a:normAutofit fontScale="90000"/>
          </a:bodyPr>
          <a:lstStyle/>
          <a:p>
            <a:r>
              <a:rPr lang="en-US" dirty="0"/>
              <a:t>2019-20 UNC User Representatives </a:t>
            </a:r>
            <a:br>
              <a:rPr lang="en-US" dirty="0"/>
            </a:br>
            <a:r>
              <a:rPr lang="en-US" dirty="0"/>
              <a:t>- Performance Assurance Committee (PAC) 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8656B003-0916-0F4A-A220-B5D0822E1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310184"/>
            <a:ext cx="10049807" cy="457200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r>
              <a:rPr lang="en-GB" dirty="0">
                <a:solidFill>
                  <a:schemeClr val="tx1"/>
                </a:solidFill>
              </a:rPr>
              <a:t>Lisa Saycell, Gazprom</a:t>
            </a:r>
          </a:p>
          <a:p>
            <a:r>
              <a:rPr lang="en-GB" dirty="0">
                <a:solidFill>
                  <a:schemeClr val="tx1"/>
                </a:solidFill>
              </a:rPr>
              <a:t>Louise Hellyer, Total Gas &amp; Power</a:t>
            </a:r>
          </a:p>
          <a:p>
            <a:r>
              <a:rPr lang="en-GB" dirty="0">
                <a:solidFill>
                  <a:schemeClr val="tx1"/>
                </a:solidFill>
              </a:rPr>
              <a:t>Mark Bellman, Scottish Power</a:t>
            </a:r>
          </a:p>
          <a:p>
            <a:r>
              <a:rPr lang="en-GB" dirty="0">
                <a:solidFill>
                  <a:schemeClr val="tx1"/>
                </a:solidFill>
              </a:rPr>
              <a:t>Sallyann Blackett, E.ON</a:t>
            </a:r>
          </a:p>
          <a:p>
            <a:r>
              <a:rPr lang="en-GB" dirty="0">
                <a:solidFill>
                  <a:schemeClr val="tx1"/>
                </a:solidFill>
              </a:rPr>
              <a:t>Sean Cooper, npower</a:t>
            </a:r>
          </a:p>
          <a:p>
            <a:r>
              <a:rPr lang="en-GB" dirty="0">
                <a:solidFill>
                  <a:schemeClr val="tx1"/>
                </a:solidFill>
              </a:rPr>
              <a:t>Karen Kennedy, British Gas</a:t>
            </a:r>
          </a:p>
          <a:p>
            <a:r>
              <a:rPr lang="en-GB" dirty="0">
                <a:solidFill>
                  <a:schemeClr val="tx1"/>
                </a:solidFill>
              </a:rPr>
              <a:t>Alison Wiggett, Corona Energy</a:t>
            </a:r>
          </a:p>
          <a:p>
            <a:r>
              <a:rPr lang="en-GB" dirty="0">
                <a:solidFill>
                  <a:schemeClr val="tx1"/>
                </a:solidFill>
              </a:rPr>
              <a:t>Carl Whitehouse, Shell Energy </a:t>
            </a:r>
          </a:p>
          <a:p>
            <a:r>
              <a:rPr lang="en-GB" dirty="0">
                <a:solidFill>
                  <a:schemeClr val="tx1"/>
                </a:solidFill>
              </a:rPr>
              <a:t>Mark Jones, SSE</a:t>
            </a:r>
          </a:p>
        </p:txBody>
      </p:sp>
    </p:spTree>
    <p:extLst>
      <p:ext uri="{BB962C8B-B14F-4D97-AF65-F5344CB8AC3E}">
        <p14:creationId xmlns:p14="http://schemas.microsoft.com/office/powerpoint/2010/main" val="1845722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32CC9-8EF1-3247-A58A-061707906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30074"/>
            <a:ext cx="10158988" cy="1130236"/>
          </a:xfrm>
        </p:spPr>
        <p:txBody>
          <a:bodyPr>
            <a:normAutofit fontScale="90000"/>
          </a:bodyPr>
          <a:lstStyle/>
          <a:p>
            <a:r>
              <a:rPr lang="en-US" dirty="0"/>
              <a:t>2019-20 UNC User Representatives </a:t>
            </a:r>
            <a:br>
              <a:rPr lang="en-US" dirty="0"/>
            </a:br>
            <a:r>
              <a:rPr lang="en-US" dirty="0"/>
              <a:t>- Demand Estimation Sub-Committee (DESC)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8656B003-0916-0F4A-A220-B5D0822E1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310185"/>
            <a:ext cx="10049807" cy="517250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r>
              <a:rPr lang="en-GB" dirty="0">
                <a:solidFill>
                  <a:schemeClr val="tx1"/>
                </a:solidFill>
              </a:rPr>
              <a:t>Anupa Purewal, E.ON</a:t>
            </a:r>
          </a:p>
          <a:p>
            <a:r>
              <a:rPr lang="en-GB" dirty="0">
                <a:solidFill>
                  <a:schemeClr val="tx1"/>
                </a:solidFill>
              </a:rPr>
              <a:t>John Jones, Scottish Power</a:t>
            </a:r>
          </a:p>
          <a:p>
            <a:r>
              <a:rPr lang="en-GB" dirty="0">
                <a:solidFill>
                  <a:schemeClr val="tx1"/>
                </a:solidFill>
              </a:rPr>
              <a:t>Louise Hellyer, Total Gas &amp; Power</a:t>
            </a:r>
          </a:p>
          <a:p>
            <a:r>
              <a:rPr lang="en-GB" dirty="0">
                <a:solidFill>
                  <a:schemeClr val="tx1"/>
                </a:solidFill>
              </a:rPr>
              <a:t>Jason Blackmore, British Gas</a:t>
            </a:r>
          </a:p>
          <a:p>
            <a:r>
              <a:rPr lang="en-GB" dirty="0">
                <a:solidFill>
                  <a:schemeClr val="tx1"/>
                </a:solidFill>
              </a:rPr>
              <a:t>Mark Jones, SSE</a:t>
            </a:r>
          </a:p>
          <a:p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br>
              <a:rPr lang="en-GB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713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32CC9-8EF1-3247-A58A-061707906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30074"/>
            <a:ext cx="10158988" cy="1130236"/>
          </a:xfrm>
        </p:spPr>
        <p:txBody>
          <a:bodyPr>
            <a:normAutofit fontScale="90000"/>
          </a:bodyPr>
          <a:lstStyle/>
          <a:p>
            <a:r>
              <a:rPr lang="en-US" dirty="0"/>
              <a:t>2019-20 UNC User Representatives </a:t>
            </a:r>
            <a:br>
              <a:rPr lang="en-US" dirty="0"/>
            </a:br>
            <a:r>
              <a:rPr lang="en-US" dirty="0"/>
              <a:t>- Energy Balancing Credit Committee (EBCC)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8656B003-0916-0F4A-A220-B5D0822E1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310185"/>
            <a:ext cx="10049807" cy="517250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r>
              <a:rPr lang="en-GB" dirty="0">
                <a:solidFill>
                  <a:schemeClr val="tx1"/>
                </a:solidFill>
              </a:rPr>
              <a:t>David Holland, Scottish Power</a:t>
            </a:r>
          </a:p>
          <a:p>
            <a:r>
              <a:rPr lang="en-GB" dirty="0">
                <a:solidFill>
                  <a:schemeClr val="tx1"/>
                </a:solidFill>
              </a:rPr>
              <a:t>Lavinia Mistreanu, E.ON</a:t>
            </a:r>
          </a:p>
          <a:p>
            <a:r>
              <a:rPr lang="en-GB" dirty="0">
                <a:solidFill>
                  <a:schemeClr val="tx1"/>
                </a:solidFill>
              </a:rPr>
              <a:t>Thomas Grove, British Gas</a:t>
            </a:r>
          </a:p>
          <a:p>
            <a:r>
              <a:rPr lang="en-GB" dirty="0">
                <a:solidFill>
                  <a:schemeClr val="tx1"/>
                </a:solidFill>
              </a:rPr>
              <a:t>Jane Morrison, SSE</a:t>
            </a:r>
          </a:p>
          <a:p>
            <a:pPr marL="0" indent="0">
              <a:buNone/>
            </a:pPr>
            <a:br>
              <a:rPr lang="en-GB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537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32CC9-8EF1-3247-A58A-061707906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30074"/>
            <a:ext cx="10158988" cy="1130236"/>
          </a:xfrm>
        </p:spPr>
        <p:txBody>
          <a:bodyPr>
            <a:normAutofit fontScale="90000"/>
          </a:bodyPr>
          <a:lstStyle/>
          <a:p>
            <a:r>
              <a:rPr lang="en-US" dirty="0"/>
              <a:t>2019-20 UNC User Representatives </a:t>
            </a:r>
            <a:br>
              <a:rPr lang="en-US" dirty="0"/>
            </a:br>
            <a:r>
              <a:rPr lang="en-US" dirty="0"/>
              <a:t>- DSC Credit Committee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8656B003-0916-0F4A-A220-B5D0822E1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310185"/>
            <a:ext cx="10049807" cy="5172502"/>
          </a:xfrm>
        </p:spPr>
        <p:txBody>
          <a:bodyPr>
            <a:normAutofit/>
          </a:bodyPr>
          <a:lstStyle/>
          <a:p>
            <a:pPr marL="0" indent="0">
              <a:buNone/>
            </a:pPr>
            <a:br>
              <a:rPr lang="en-GB" b="1" u="sng" dirty="0"/>
            </a:br>
            <a:endParaRPr lang="en-GB" dirty="0"/>
          </a:p>
          <a:p>
            <a:r>
              <a:rPr lang="en-GB" dirty="0">
                <a:solidFill>
                  <a:schemeClr val="tx1"/>
                </a:solidFill>
              </a:rPr>
              <a:t>Lavinia Mistreanu, E.ON</a:t>
            </a:r>
          </a:p>
          <a:p>
            <a:r>
              <a:rPr lang="en-GB" dirty="0">
                <a:solidFill>
                  <a:schemeClr val="tx1"/>
                </a:solidFill>
              </a:rPr>
              <a:t>Jane Morrison, SSE</a:t>
            </a:r>
          </a:p>
          <a:p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br>
              <a:rPr lang="en-GB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215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32CC9-8EF1-3247-A58A-061707906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30074"/>
            <a:ext cx="10158988" cy="1130236"/>
          </a:xfrm>
        </p:spPr>
        <p:txBody>
          <a:bodyPr>
            <a:normAutofit fontScale="90000"/>
          </a:bodyPr>
          <a:lstStyle/>
          <a:p>
            <a:r>
              <a:rPr lang="en-US" dirty="0"/>
              <a:t>2019-20 UNC User Representatives </a:t>
            </a:r>
            <a:br>
              <a:rPr lang="en-US" dirty="0"/>
            </a:br>
            <a:r>
              <a:rPr lang="en-US" dirty="0"/>
              <a:t>- DSC Change Management Committee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8656B003-0916-0F4A-A220-B5D0822E1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310185"/>
            <a:ext cx="10049807" cy="517250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r>
              <a:rPr lang="en-GB" b="1" dirty="0">
                <a:solidFill>
                  <a:schemeClr val="tx1"/>
                </a:solidFill>
              </a:rPr>
              <a:t>Shipper Class A</a:t>
            </a:r>
          </a:p>
          <a:p>
            <a:r>
              <a:rPr lang="en-GB" dirty="0">
                <a:solidFill>
                  <a:schemeClr val="tx1"/>
                </a:solidFill>
              </a:rPr>
              <a:t>Stephanie Clements, Scottish Power</a:t>
            </a:r>
          </a:p>
          <a:p>
            <a:r>
              <a:rPr lang="en-GB" dirty="0">
                <a:solidFill>
                  <a:schemeClr val="tx1"/>
                </a:solidFill>
              </a:rPr>
              <a:t>Mark Jones, SEE</a:t>
            </a: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r>
              <a:rPr lang="en-GB" b="1" dirty="0">
                <a:solidFill>
                  <a:schemeClr val="tx1"/>
                </a:solidFill>
              </a:rPr>
              <a:t>Shipper Class B</a:t>
            </a:r>
          </a:p>
          <a:p>
            <a:r>
              <a:rPr lang="en-GB" dirty="0">
                <a:solidFill>
                  <a:schemeClr val="tx1"/>
                </a:solidFill>
              </a:rPr>
              <a:t>Lorna Lewin, </a:t>
            </a:r>
            <a:r>
              <a:rPr lang="en-GB" dirty="0" err="1">
                <a:solidFill>
                  <a:schemeClr val="tx1"/>
                </a:solidFill>
              </a:rPr>
              <a:t>Orsted</a:t>
            </a:r>
            <a:endParaRPr lang="en-GB" dirty="0">
              <a:solidFill>
                <a:schemeClr val="tx1"/>
              </a:solidFill>
            </a:endParaRPr>
          </a:p>
          <a:p>
            <a:endParaRPr lang="en-GB" b="1" dirty="0">
              <a:solidFill>
                <a:schemeClr val="tx1"/>
              </a:solidFill>
            </a:endParaRPr>
          </a:p>
          <a:p>
            <a:r>
              <a:rPr lang="en-GB" b="1" dirty="0">
                <a:solidFill>
                  <a:schemeClr val="tx1"/>
                </a:solidFill>
              </a:rPr>
              <a:t>Shipper Class C</a:t>
            </a:r>
          </a:p>
          <a:p>
            <a:r>
              <a:rPr lang="en-GB" dirty="0">
                <a:solidFill>
                  <a:schemeClr val="tx1"/>
                </a:solidFill>
              </a:rPr>
              <a:t>Alison Neild, Gazprom </a:t>
            </a:r>
          </a:p>
          <a:p>
            <a:pPr marL="0" indent="0">
              <a:buNone/>
            </a:pPr>
            <a:br>
              <a:rPr lang="en-GB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284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32CC9-8EF1-3247-A58A-061707906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30074"/>
            <a:ext cx="10158988" cy="1130236"/>
          </a:xfrm>
        </p:spPr>
        <p:txBody>
          <a:bodyPr>
            <a:normAutofit fontScale="90000"/>
          </a:bodyPr>
          <a:lstStyle/>
          <a:p>
            <a:r>
              <a:rPr lang="en-US" dirty="0"/>
              <a:t>2019-20 UNC User Representatives </a:t>
            </a:r>
            <a:br>
              <a:rPr lang="en-US" dirty="0"/>
            </a:br>
            <a:r>
              <a:rPr lang="en-US" dirty="0"/>
              <a:t>- DSC Contact Management Committee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8656B003-0916-0F4A-A220-B5D0822E1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310185"/>
            <a:ext cx="10049807" cy="517250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r>
              <a:rPr lang="en-GB" b="1" dirty="0">
                <a:solidFill>
                  <a:schemeClr val="tx1"/>
                </a:solidFill>
              </a:rPr>
              <a:t>Shipper Class A</a:t>
            </a:r>
          </a:p>
          <a:p>
            <a:r>
              <a:rPr lang="en-GB" dirty="0">
                <a:solidFill>
                  <a:schemeClr val="tx1"/>
                </a:solidFill>
              </a:rPr>
              <a:t>Stephanie Clements, Scottish Power</a:t>
            </a:r>
          </a:p>
          <a:p>
            <a:r>
              <a:rPr lang="en-GB" dirty="0">
                <a:solidFill>
                  <a:schemeClr val="tx1"/>
                </a:solidFill>
              </a:rPr>
              <a:t>Clare Cantle-Jones, SSE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b="1" dirty="0">
                <a:solidFill>
                  <a:schemeClr val="tx1"/>
                </a:solidFill>
              </a:rPr>
              <a:t>Shipper Class B</a:t>
            </a:r>
          </a:p>
          <a:p>
            <a:r>
              <a:rPr lang="en-GB" dirty="0">
                <a:solidFill>
                  <a:schemeClr val="tx1"/>
                </a:solidFill>
              </a:rPr>
              <a:t>Lorna Lewin, </a:t>
            </a:r>
            <a:r>
              <a:rPr lang="en-GB" dirty="0" err="1">
                <a:solidFill>
                  <a:schemeClr val="tx1"/>
                </a:solidFill>
              </a:rPr>
              <a:t>Orsted</a:t>
            </a: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b="1" dirty="0">
              <a:solidFill>
                <a:schemeClr val="tx1"/>
              </a:solidFill>
            </a:endParaRPr>
          </a:p>
          <a:p>
            <a:r>
              <a:rPr lang="en-GB" b="1" dirty="0">
                <a:solidFill>
                  <a:schemeClr val="tx1"/>
                </a:solidFill>
              </a:rPr>
              <a:t>Shipper Class C</a:t>
            </a:r>
          </a:p>
          <a:p>
            <a:r>
              <a:rPr lang="en-GB" dirty="0">
                <a:solidFill>
                  <a:schemeClr val="tx1"/>
                </a:solidFill>
              </a:rPr>
              <a:t>Steve Mulinganie, Gazprom</a:t>
            </a:r>
          </a:p>
          <a:p>
            <a:pPr marL="0" indent="0">
              <a:buNone/>
            </a:pPr>
            <a:br>
              <a:rPr lang="en-GB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362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32CC9-8EF1-3247-A58A-061707906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30074"/>
            <a:ext cx="10158988" cy="1130236"/>
          </a:xfrm>
        </p:spPr>
        <p:txBody>
          <a:bodyPr>
            <a:normAutofit fontScale="90000"/>
          </a:bodyPr>
          <a:lstStyle/>
          <a:p>
            <a:r>
              <a:rPr lang="en-US" dirty="0"/>
              <a:t>2019-20 UNC User Representatives </a:t>
            </a:r>
            <a:br>
              <a:rPr lang="en-US" dirty="0"/>
            </a:br>
            <a:r>
              <a:rPr lang="en-US" dirty="0"/>
              <a:t>- DSC Committee Vacancies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8656B003-0916-0F4A-A220-B5D0822E1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392073"/>
            <a:ext cx="10049807" cy="4558351"/>
          </a:xfrm>
        </p:spPr>
        <p:txBody>
          <a:bodyPr>
            <a:normAutofit/>
          </a:bodyPr>
          <a:lstStyle/>
          <a:p>
            <a:endParaRPr lang="en-GB" b="1" u="sng" dirty="0"/>
          </a:p>
          <a:p>
            <a:r>
              <a:rPr lang="en-US" dirty="0">
                <a:solidFill>
                  <a:schemeClr val="tx1"/>
                </a:solidFill>
              </a:rPr>
              <a:t>A party may request a change of Committee Representative (Change or Contract) before 1 July in any Appointment Year: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All the votes attributable to a particular class or party were transferred to another class or party as a result of the previous election cycle (e.g. as a result of 2.2.9)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There is a party who, part way through the Appointment Year wishes to fulfil a vacancy within their class of Representatives, where the vacancy is due to insufficient elected Representatives for that class having been appointed in the previous election cycle (e.g. as a result of 2.2.8)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DSC credit </a:t>
            </a:r>
          </a:p>
          <a:p>
            <a:pPr lvl="1"/>
            <a:r>
              <a:rPr lang="en-GB" dirty="0">
                <a:solidFill>
                  <a:schemeClr val="tx1"/>
                </a:solidFill>
              </a:rPr>
              <a:t>Members are elected annually on the 1st October and at other times when vacancies occur from time to time following the decision of the Contract Management Committee. </a:t>
            </a:r>
          </a:p>
          <a:p>
            <a:pPr lvl="1"/>
            <a:r>
              <a:rPr lang="en-GB" dirty="0">
                <a:solidFill>
                  <a:schemeClr val="tx1"/>
                </a:solidFill>
              </a:rPr>
              <a:t>These elections are conducted by the Joint Office. </a:t>
            </a:r>
            <a:br>
              <a:rPr lang="en-GB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17671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5048</TotalTime>
  <Words>381</Words>
  <Application>Microsoft Office PowerPoint</Application>
  <PresentationFormat>Widescreen</PresentationFormat>
  <Paragraphs>89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Trebuchet MS</vt:lpstr>
      <vt:lpstr>Wingdings 3</vt:lpstr>
      <vt:lpstr>Facet</vt:lpstr>
      <vt:lpstr>2019-20 UNC User Representatives</vt:lpstr>
      <vt:lpstr>2019-20 UNC User Representatives  - UNC Panel Representatives 2019-2021</vt:lpstr>
      <vt:lpstr>2019-20 UNC User Representatives  - Performance Assurance Committee (PAC) </vt:lpstr>
      <vt:lpstr>2019-20 UNC User Representatives  - Demand Estimation Sub-Committee (DESC)</vt:lpstr>
      <vt:lpstr>2019-20 UNC User Representatives  - Energy Balancing Credit Committee (EBCC)</vt:lpstr>
      <vt:lpstr>2019-20 UNC User Representatives  - DSC Credit Committee</vt:lpstr>
      <vt:lpstr>2019-20 UNC User Representatives  - DSC Change Management Committee</vt:lpstr>
      <vt:lpstr>2019-20 UNC User Representatives  - DSC Contact Management Committee</vt:lpstr>
      <vt:lpstr>2019-20 UNC User Representatives  - DSC Committee Vacancies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</dc:title>
  <dc:creator>Bob Fletcher</dc:creator>
  <cp:lastModifiedBy>Helen Cuin</cp:lastModifiedBy>
  <cp:revision>259</cp:revision>
  <cp:lastPrinted>2018-01-17T09:00:23Z</cp:lastPrinted>
  <dcterms:created xsi:type="dcterms:W3CDTF">2017-11-05T14:23:39Z</dcterms:created>
  <dcterms:modified xsi:type="dcterms:W3CDTF">2019-08-29T12:01:00Z</dcterms:modified>
</cp:coreProperties>
</file>