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88" r:id="rId5"/>
    <p:sldId id="289" r:id="rId6"/>
    <p:sldId id="295" r:id="rId7"/>
    <p:sldId id="290" r:id="rId8"/>
    <p:sldId id="298" r:id="rId9"/>
    <p:sldId id="299" r:id="rId10"/>
    <p:sldId id="300" r:id="rId11"/>
    <p:sldId id="291" r:id="rId12"/>
    <p:sldId id="296" r:id="rId13"/>
    <p:sldId id="293" r:id="rId14"/>
    <p:sldId id="304" r:id="rId15"/>
    <p:sldId id="302" r:id="rId16"/>
    <p:sldId id="305" r:id="rId17"/>
    <p:sldId id="306" r:id="rId18"/>
    <p:sldId id="307"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CB3B"/>
    <a:srgbClr val="FFBF00"/>
    <a:srgbClr val="40D1F5"/>
    <a:srgbClr val="FFFFFF"/>
    <a:srgbClr val="B1D6E8"/>
    <a:srgbClr val="84B8DA"/>
    <a:srgbClr val="9C4877"/>
    <a:srgbClr val="2B80B1"/>
    <a:srgbClr val="F5835D"/>
    <a:srgbClr val="E7BB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p:scale>
          <a:sx n="90" d="100"/>
          <a:sy n="90" d="100"/>
        </p:scale>
        <p:origin x="-1002" y="-6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10/09/2019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14</a:t>
            </a:fld>
            <a:endParaRPr lang="en-GB" dirty="0"/>
          </a:p>
        </p:txBody>
      </p:sp>
    </p:spTree>
    <p:extLst>
      <p:ext uri="{BB962C8B-B14F-4D97-AF65-F5344CB8AC3E}">
        <p14:creationId xmlns:p14="http://schemas.microsoft.com/office/powerpoint/2010/main" val="35238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xoserve.com/change/change-proposals/xrn-4991-enabling-large-scale-utilisation-of-class-3-mod0700/"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change-proposals/xrn-4896-failure-to-supply-gas-system-and-template-amend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change-proposals/xrn-4923-aq-calculation-for-rgma-onupd-estimate-rea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hange-proposals/xrn-5003-data-access-platform-dn-dashboar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xoserve.com/change/change-proposals/xrn-5004-golden-bullet-rep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xoserve.com/change/change-proposals/xrn-4992-modification-0687-creation-of-new-charge-to-recover-last-resort-supply-payment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Change Management Committee</a:t>
            </a:r>
            <a:endParaRPr lang="en-GB" dirty="0"/>
          </a:p>
        </p:txBody>
      </p:sp>
      <p:sp>
        <p:nvSpPr>
          <p:cNvPr id="3" name="Subtitle 2"/>
          <p:cNvSpPr>
            <a:spLocks noGrp="1"/>
          </p:cNvSpPr>
          <p:nvPr>
            <p:ph type="subTitle" idx="1"/>
          </p:nvPr>
        </p:nvSpPr>
        <p:spPr/>
        <p:txBody>
          <a:bodyPr/>
          <a:lstStyle/>
          <a:p>
            <a:r>
              <a:rPr lang="en-GB" dirty="0" smtClean="0"/>
              <a:t>11</a:t>
            </a:r>
            <a:r>
              <a:rPr lang="en-GB" baseline="30000" dirty="0" smtClean="0"/>
              <a:t>th</a:t>
            </a:r>
            <a:r>
              <a:rPr lang="en-GB" dirty="0" smtClean="0"/>
              <a:t> September 2019</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smtClean="0"/>
              <a:t>4. New Change Proposals – Post Solution Review</a:t>
            </a:r>
            <a:br>
              <a:rPr lang="en-GB" dirty="0" smtClean="0"/>
            </a:br>
            <a:r>
              <a:rPr lang="en-GB" dirty="0"/>
              <a:t/>
            </a:r>
            <a:br>
              <a:rPr lang="en-GB" dirty="0"/>
            </a:br>
            <a:r>
              <a:rPr lang="en-GB" sz="2000" dirty="0" smtClean="0">
                <a:solidFill>
                  <a:schemeClr val="tx1"/>
                </a:solidFill>
              </a:rPr>
              <a:t>None for this meeting</a:t>
            </a:r>
            <a:endParaRPr lang="en-GB" sz="2000" dirty="0">
              <a:solidFill>
                <a:schemeClr val="tx1"/>
              </a:solidFill>
            </a:endParaRPr>
          </a:p>
        </p:txBody>
      </p:sp>
    </p:spTree>
    <p:extLst>
      <p:ext uri="{BB962C8B-B14F-4D97-AF65-F5344CB8AC3E}">
        <p14:creationId xmlns:p14="http://schemas.microsoft.com/office/powerpoint/2010/main" val="852926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11710"/>
            <a:ext cx="8640960" cy="637580"/>
          </a:xfrm>
        </p:spPr>
        <p:txBody>
          <a:bodyPr>
            <a:normAutofit/>
          </a:bodyPr>
          <a:lstStyle/>
          <a:p>
            <a:r>
              <a:rPr lang="en-GB" dirty="0" smtClean="0"/>
              <a:t>6. </a:t>
            </a:r>
            <a:r>
              <a:rPr lang="en-GB" dirty="0"/>
              <a:t>Approval of Change documents</a:t>
            </a:r>
          </a:p>
        </p:txBody>
      </p:sp>
    </p:spTree>
    <p:extLst>
      <p:ext uri="{BB962C8B-B14F-4D97-AF65-F5344CB8AC3E}">
        <p14:creationId xmlns:p14="http://schemas.microsoft.com/office/powerpoint/2010/main" val="2521121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519" y="123478"/>
            <a:ext cx="8856984" cy="1080120"/>
          </a:xfrm>
        </p:spPr>
        <p:txBody>
          <a:bodyPr>
            <a:noAutofit/>
          </a:bodyPr>
          <a:lstStyle/>
          <a:p>
            <a:pPr algn="l"/>
            <a:r>
              <a:rPr lang="en-GB" sz="1800" dirty="0"/>
              <a:t>6.1 XRN4991 - Enabling large scale utilisation of Class 3 – MOD0700 - Project Update </a:t>
            </a:r>
            <a:r>
              <a:rPr lang="en-GB" sz="1600" dirty="0" smtClean="0"/>
              <a:t/>
            </a:r>
            <a:br>
              <a:rPr lang="en-GB" sz="1600" dirty="0" smtClean="0"/>
            </a:br>
            <a:r>
              <a:rPr lang="en-GB" sz="2000" dirty="0" smtClean="0"/>
              <a:t/>
            </a:r>
            <a:br>
              <a:rPr lang="en-GB" sz="2000" dirty="0" smtClean="0"/>
            </a:br>
            <a:r>
              <a:rPr lang="en-GB" sz="1800" dirty="0" smtClean="0">
                <a:solidFill>
                  <a:schemeClr val="accent1"/>
                </a:solidFill>
              </a:rPr>
              <a:t>6.1.1 </a:t>
            </a:r>
            <a:r>
              <a:rPr lang="en-GB" sz="1800" dirty="0">
                <a:solidFill>
                  <a:schemeClr val="accent1"/>
                </a:solidFill>
              </a:rPr>
              <a:t>Change Pack 1 – Responses</a:t>
            </a:r>
          </a:p>
        </p:txBody>
      </p:sp>
      <p:graphicFrame>
        <p:nvGraphicFramePr>
          <p:cNvPr id="3" name="Table 2"/>
          <p:cNvGraphicFramePr>
            <a:graphicFrameLocks noGrp="1"/>
          </p:cNvGraphicFramePr>
          <p:nvPr>
            <p:extLst>
              <p:ext uri="{D42A27DB-BD31-4B8C-83A1-F6EECF244321}">
                <p14:modId xmlns:p14="http://schemas.microsoft.com/office/powerpoint/2010/main" val="3326446752"/>
              </p:ext>
            </p:extLst>
          </p:nvPr>
        </p:nvGraphicFramePr>
        <p:xfrm>
          <a:off x="179512" y="1275606"/>
          <a:ext cx="8784976" cy="3088677"/>
        </p:xfrm>
        <a:graphic>
          <a:graphicData uri="http://schemas.openxmlformats.org/drawingml/2006/table">
            <a:tbl>
              <a:tblPr firstRow="1" firstCol="1" bandRow="1">
                <a:tableStyleId>{5940675A-B579-460E-94D1-54222C63F5DA}</a:tableStyleId>
              </a:tblPr>
              <a:tblGrid>
                <a:gridCol w="936104"/>
                <a:gridCol w="7128792"/>
                <a:gridCol w="720080"/>
              </a:tblGrid>
              <a:tr h="183621">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b="1" dirty="0" smtClean="0">
                          <a:effectLst/>
                        </a:rPr>
                        <a:t>August Change Pack</a:t>
                      </a:r>
                      <a:endParaRPr lang="en-GB" sz="1000" b="1" dirty="0" smtClean="0">
                        <a:effectLst/>
                        <a:latin typeface="Calibri"/>
                        <a:ea typeface="Calibri"/>
                        <a:cs typeface="Times New Roman"/>
                      </a:endParaRP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r>
              <a:tr h="183621">
                <a:tc>
                  <a:txBody>
                    <a:bodyPr/>
                    <a:lstStyle/>
                    <a:p>
                      <a:pPr>
                        <a:lnSpc>
                          <a:spcPct val="115000"/>
                        </a:lnSpc>
                        <a:spcAft>
                          <a:spcPts val="0"/>
                        </a:spcAft>
                      </a:pPr>
                      <a:r>
                        <a:rPr lang="en-GB" sz="800" dirty="0" smtClean="0">
                          <a:effectLst/>
                        </a:rPr>
                        <a:t>Design</a:t>
                      </a:r>
                      <a:r>
                        <a:rPr lang="en-GB" sz="800" baseline="0" dirty="0" smtClean="0">
                          <a:effectLst/>
                        </a:rPr>
                        <a:t> </a:t>
                      </a:r>
                      <a:r>
                        <a:rPr lang="en-GB" sz="800" dirty="0" smtClean="0">
                          <a:effectLst/>
                        </a:rPr>
                        <a:t>Summary </a:t>
                      </a:r>
                      <a:r>
                        <a:rPr lang="en-GB" sz="800" dirty="0">
                          <a:effectLst/>
                        </a:rPr>
                        <a:t>Outcome</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dirty="0" smtClean="0">
                          <a:effectLst/>
                          <a:latin typeface="Arial" panose="020B0604020202020204" pitchFamily="34" charset="0"/>
                          <a:ea typeface="Calibri"/>
                          <a:cs typeface="Arial" panose="020B0604020202020204" pitchFamily="34" charset="0"/>
                        </a:rPr>
                        <a:t>Key Points</a:t>
                      </a: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dirty="0" smtClean="0">
                          <a:effectLst/>
                          <a:latin typeface="Arial" panose="020B0604020202020204" pitchFamily="34" charset="0"/>
                          <a:ea typeface="Calibri"/>
                          <a:cs typeface="Arial" panose="020B0604020202020204" pitchFamily="34" charset="0"/>
                        </a:rPr>
                        <a:t>Proposed </a:t>
                      </a:r>
                    </a:p>
                    <a:p>
                      <a:pPr>
                        <a:lnSpc>
                          <a:spcPct val="115000"/>
                        </a:lnSpc>
                        <a:spcAft>
                          <a:spcPts val="0"/>
                        </a:spcAft>
                      </a:pPr>
                      <a:r>
                        <a:rPr lang="en-GB" sz="800" dirty="0" smtClean="0">
                          <a:effectLst/>
                          <a:latin typeface="Arial" panose="020B0604020202020204" pitchFamily="34" charset="0"/>
                          <a:ea typeface="Calibri"/>
                          <a:cs typeface="Arial" panose="020B0604020202020204" pitchFamily="34" charset="0"/>
                        </a:rPr>
                        <a:t>Release</a:t>
                      </a: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r>
              <a:tr h="136814">
                <a:tc>
                  <a:txBody>
                    <a:bodyPr/>
                    <a:lstStyle/>
                    <a:p>
                      <a:pPr marL="0" algn="l" defTabSz="914400" rtl="0" eaLnBrk="1" latinLnBrk="0" hangingPunct="1">
                        <a:lnSpc>
                          <a:spcPct val="115000"/>
                        </a:lnSpc>
                        <a:spcAft>
                          <a:spcPts val="0"/>
                        </a:spcAft>
                      </a:pPr>
                      <a:r>
                        <a:rPr lang="en-GB" sz="900" kern="1200" dirty="0" smtClean="0">
                          <a:solidFill>
                            <a:schemeClr val="tx1"/>
                          </a:solidFill>
                          <a:effectLst/>
                          <a:latin typeface="+mn-lt"/>
                          <a:ea typeface="+mn-ea"/>
                          <a:cs typeface="+mn-cs"/>
                        </a:rPr>
                        <a:t>Organisation </a:t>
                      </a:r>
                      <a:endParaRPr lang="en-GB" sz="900" kern="1200" dirty="0">
                        <a:solidFill>
                          <a:schemeClr val="tx1"/>
                        </a:solidFill>
                        <a:effectLst/>
                        <a:latin typeface="+mn-lt"/>
                        <a:ea typeface="+mn-ea"/>
                        <a:cs typeface="+mn-cs"/>
                      </a:endParaRPr>
                    </a:p>
                  </a:txBody>
                  <a:tcPr marL="59044" marR="59044" marT="0" marB="0">
                    <a:solidFill>
                      <a:srgbClr val="00B0F0"/>
                    </a:solidFill>
                  </a:tcPr>
                </a:tc>
                <a:tc vMerge="1">
                  <a:txBody>
                    <a:bodyPr/>
                    <a:lstStyle/>
                    <a:p>
                      <a:endParaRPr lang="en-GB"/>
                    </a:p>
                  </a:txBody>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r>
              <a:tr h="238309">
                <a:tc>
                  <a:txBody>
                    <a:bodyPr/>
                    <a:lstStyle/>
                    <a:p>
                      <a:pPr>
                        <a:lnSpc>
                          <a:spcPct val="115000"/>
                        </a:lnSpc>
                        <a:spcAft>
                          <a:spcPts val="0"/>
                        </a:spcAft>
                      </a:pPr>
                      <a:r>
                        <a:rPr lang="en-GB" sz="900" dirty="0" smtClean="0">
                          <a:effectLst/>
                        </a:rPr>
                        <a:t>W&amp;W</a:t>
                      </a:r>
                      <a:endParaRPr lang="en-GB" sz="900" dirty="0">
                        <a:effectLst/>
                        <a:latin typeface="Calibri"/>
                        <a:ea typeface="Calibri"/>
                        <a:cs typeface="Times New Roman"/>
                      </a:endParaRPr>
                    </a:p>
                  </a:txBody>
                  <a:tcPr marL="59044" marR="59044" marT="0" marB="0"/>
                </a:tc>
                <a:tc>
                  <a:txBody>
                    <a:bodyPr/>
                    <a:lstStyle/>
                    <a:p>
                      <a:pPr>
                        <a:lnSpc>
                          <a:spcPct val="115000"/>
                        </a:lnSpc>
                        <a:spcAft>
                          <a:spcPts val="0"/>
                        </a:spcAft>
                      </a:pPr>
                      <a:r>
                        <a:rPr lang="en-US" sz="900" dirty="0" smtClean="0">
                          <a:effectLst/>
                          <a:latin typeface="Arial" panose="020B0604020202020204" pitchFamily="34" charset="0"/>
                          <a:ea typeface="Calibri"/>
                          <a:cs typeface="Arial" panose="020B0604020202020204" pitchFamily="34" charset="0"/>
                        </a:rPr>
                        <a:t>WWU believes that the cost of this change should be met entirely by Shippers.</a:t>
                      </a:r>
                      <a:endParaRPr lang="en-GB" sz="900" dirty="0">
                        <a:effectLst/>
                        <a:latin typeface="Arial" panose="020B0604020202020204" pitchFamily="34" charset="0"/>
                        <a:ea typeface="Calibri"/>
                        <a:cs typeface="Arial" panose="020B0604020202020204" pitchFamily="34" charset="0"/>
                      </a:endParaRPr>
                    </a:p>
                  </a:txBody>
                  <a:tcPr marL="59044" marR="59044" marT="0" marB="0"/>
                </a:tc>
                <a:tc rowSpan="7">
                  <a:txBody>
                    <a:bodyPr/>
                    <a:lstStyle/>
                    <a:p>
                      <a:pPr>
                        <a:lnSpc>
                          <a:spcPct val="115000"/>
                        </a:lnSpc>
                        <a:spcAft>
                          <a:spcPts val="0"/>
                        </a:spcAft>
                      </a:pPr>
                      <a:r>
                        <a:rPr lang="en-GB" sz="900" dirty="0" smtClean="0">
                          <a:effectLst/>
                          <a:latin typeface="Arial" panose="020B0604020202020204" pitchFamily="34" charset="0"/>
                          <a:ea typeface="Calibri"/>
                          <a:cs typeface="Arial" panose="020B0604020202020204" pitchFamily="34" charset="0"/>
                        </a:rPr>
                        <a:t>No Target Date Given</a:t>
                      </a:r>
                      <a:endParaRPr lang="en-GB" sz="900" dirty="0">
                        <a:effectLst/>
                        <a:latin typeface="Arial" panose="020B0604020202020204" pitchFamily="34" charset="0"/>
                        <a:ea typeface="Calibri"/>
                        <a:cs typeface="Arial" panose="020B0604020202020204" pitchFamily="34" charset="0"/>
                      </a:endParaRPr>
                    </a:p>
                  </a:txBody>
                  <a:tcPr marL="59044" marR="59044" marT="0" marB="0"/>
                </a:tc>
              </a:tr>
              <a:tr h="266355">
                <a:tc>
                  <a:txBody>
                    <a:bodyPr/>
                    <a:lstStyle/>
                    <a:p>
                      <a:pPr marL="0" algn="l" defTabSz="914400" rtl="0" eaLnBrk="1" latinLnBrk="0" hangingPunct="1">
                        <a:lnSpc>
                          <a:spcPct val="115000"/>
                        </a:lnSpc>
                        <a:spcAft>
                          <a:spcPts val="0"/>
                        </a:spcAft>
                      </a:pPr>
                      <a:r>
                        <a:rPr lang="en-GB" sz="900" kern="1200" dirty="0" smtClean="0">
                          <a:solidFill>
                            <a:schemeClr val="tx1"/>
                          </a:solidFill>
                          <a:effectLst/>
                          <a:latin typeface="+mn-lt"/>
                          <a:ea typeface="+mn-ea"/>
                          <a:cs typeface="+mn-cs"/>
                        </a:rPr>
                        <a:t>NGN</a:t>
                      </a:r>
                      <a:endParaRPr lang="en-GB" sz="900" kern="1200" dirty="0">
                        <a:solidFill>
                          <a:schemeClr val="tx1"/>
                        </a:solidFill>
                        <a:effectLst/>
                        <a:latin typeface="+mn-lt"/>
                        <a:ea typeface="+mn-ea"/>
                        <a:cs typeface="+mn-cs"/>
                      </a:endParaRPr>
                    </a:p>
                  </a:txBody>
                  <a:tcPr marL="59044" marR="59044" marT="0" marB="0"/>
                </a:tc>
                <a:tc>
                  <a:txBody>
                    <a:bodyPr/>
                    <a:lstStyle/>
                    <a:p>
                      <a:pPr>
                        <a:lnSpc>
                          <a:spcPct val="115000"/>
                        </a:lnSpc>
                        <a:spcAft>
                          <a:spcPts val="0"/>
                        </a:spcAft>
                      </a:pPr>
                      <a:r>
                        <a:rPr lang="en-US" sz="900" dirty="0" smtClean="0">
                          <a:effectLst/>
                          <a:latin typeface="Arial" panose="020B0604020202020204" pitchFamily="34" charset="0"/>
                          <a:ea typeface="Calibri"/>
                          <a:cs typeface="Arial" panose="020B0604020202020204" pitchFamily="34" charset="0"/>
                        </a:rPr>
                        <a:t>We agree that changes are required to the UK Link Manual in order to facilitate this change. </a:t>
                      </a:r>
                    </a:p>
                    <a:p>
                      <a:pPr>
                        <a:lnSpc>
                          <a:spcPct val="115000"/>
                        </a:lnSpc>
                        <a:spcAft>
                          <a:spcPts val="0"/>
                        </a:spcAft>
                      </a:pPr>
                      <a:r>
                        <a:rPr lang="en-US" sz="900" dirty="0" smtClean="0">
                          <a:effectLst/>
                          <a:latin typeface="Arial" panose="020B0604020202020204" pitchFamily="34" charset="0"/>
                          <a:ea typeface="Calibri"/>
                          <a:cs typeface="Arial" panose="020B0604020202020204" pitchFamily="34" charset="0"/>
                        </a:rPr>
                        <a:t>We believe clarity regarding the funding arrangements for this change is still required.</a:t>
                      </a:r>
                      <a:endParaRPr lang="en-US" sz="900" dirty="0">
                        <a:effectLst/>
                        <a:latin typeface="Arial" panose="020B0604020202020204" pitchFamily="34" charset="0"/>
                        <a:ea typeface="Calibri"/>
                        <a:cs typeface="Arial" panose="020B0604020202020204" pitchFamily="34" charset="0"/>
                      </a:endParaRPr>
                    </a:p>
                  </a:txBody>
                  <a:tcPr marL="59044" marR="59044" marT="0" marB="0"/>
                </a:tc>
                <a:tc vMerge="1">
                  <a:txBody>
                    <a:bodyPr/>
                    <a:lstStyle/>
                    <a:p>
                      <a:endParaRPr lang="en-GB"/>
                    </a:p>
                  </a:txBody>
                  <a:tcPr/>
                </a:tc>
              </a:tr>
              <a:tr h="349205">
                <a:tc>
                  <a:txBody>
                    <a:bodyPr/>
                    <a:lstStyle/>
                    <a:p>
                      <a:r>
                        <a:rPr lang="en-GB" sz="900" dirty="0" smtClean="0">
                          <a:latin typeface="+mn-lt"/>
                        </a:rPr>
                        <a:t>E.ON</a:t>
                      </a:r>
                      <a:endParaRPr lang="en-GB" sz="900" dirty="0">
                        <a:latin typeface="+mn-lt"/>
                      </a:endParaRPr>
                    </a:p>
                  </a:txBody>
                  <a:tcPr marL="59044" marR="59044" marT="0" marB="0"/>
                </a:tc>
                <a:tc>
                  <a:txBody>
                    <a:bodyPr/>
                    <a:lstStyle/>
                    <a:p>
                      <a:pPr>
                        <a:lnSpc>
                          <a:spcPct val="115000"/>
                        </a:lnSpc>
                        <a:spcAft>
                          <a:spcPts val="0"/>
                        </a:spcAft>
                      </a:pPr>
                      <a:r>
                        <a:rPr lang="en-US" sz="900" dirty="0" smtClean="0">
                          <a:effectLst/>
                          <a:latin typeface="Arial" panose="020B0604020202020204" pitchFamily="34" charset="0"/>
                          <a:ea typeface="Calibri"/>
                          <a:cs typeface="Arial" panose="020B0604020202020204" pitchFamily="34" charset="0"/>
                        </a:rPr>
                        <a:t>If the solution is to deliver what we believe is intended then delivery needs to be implemented by this date to deliver the benefits proposed. We see this change as an initial facilitating change and further process reviews, including a post implementation review, is required. </a:t>
                      </a:r>
                      <a:endParaRPr lang="en-GB" sz="900" dirty="0">
                        <a:effectLst/>
                        <a:latin typeface="Arial" panose="020B0604020202020204" pitchFamily="34" charset="0"/>
                        <a:ea typeface="Calibri"/>
                        <a:cs typeface="Arial" panose="020B0604020202020204" pitchFamily="34" charset="0"/>
                      </a:endParaRPr>
                    </a:p>
                  </a:txBody>
                  <a:tcPr marL="59044" marR="59044" marT="0" marB="0"/>
                </a:tc>
                <a:tc vMerge="1">
                  <a:txBody>
                    <a:bodyPr/>
                    <a:lstStyle/>
                    <a:p>
                      <a:endParaRPr lang="en-GB"/>
                    </a:p>
                  </a:txBody>
                  <a:tcPr/>
                </a:tc>
              </a:tr>
              <a:tr h="323804">
                <a:tc>
                  <a:txBody>
                    <a:bodyPr/>
                    <a:lstStyle/>
                    <a:p>
                      <a:r>
                        <a:rPr lang="en-GB" sz="900" dirty="0" smtClean="0">
                          <a:latin typeface="+mn-lt"/>
                        </a:rPr>
                        <a:t>EDF</a:t>
                      </a:r>
                      <a:endParaRPr lang="en-GB" sz="900" dirty="0">
                        <a:latin typeface="+mn-lt"/>
                      </a:endParaRPr>
                    </a:p>
                  </a:txBody>
                  <a:tcPr marL="59044" marR="59044" marT="0" marB="0"/>
                </a:tc>
                <a:tc>
                  <a:txBody>
                    <a:bodyPr/>
                    <a:lstStyle/>
                    <a:p>
                      <a:pPr>
                        <a:lnSpc>
                          <a:spcPct val="115000"/>
                        </a:lnSpc>
                        <a:spcAft>
                          <a:spcPts val="0"/>
                        </a:spcAft>
                      </a:pPr>
                      <a:r>
                        <a:rPr lang="en-US" sz="900" dirty="0" smtClean="0">
                          <a:effectLst/>
                          <a:latin typeface="Arial" panose="020B0604020202020204" pitchFamily="34" charset="0"/>
                          <a:ea typeface="Calibri"/>
                          <a:cs typeface="Arial" panose="020B0604020202020204" pitchFamily="34" charset="0"/>
                        </a:rPr>
                        <a:t>We support the principal of a cap however are you saying that every with the removal of the daily capacity that we cannot send ANY class change requests without prior agreement? I think there should be a baselined defined max daily capacity by default allocated to each shipper not sure how this would be allocated. </a:t>
                      </a:r>
                    </a:p>
                    <a:p>
                      <a:pPr>
                        <a:lnSpc>
                          <a:spcPct val="115000"/>
                        </a:lnSpc>
                        <a:spcAft>
                          <a:spcPts val="0"/>
                        </a:spcAft>
                      </a:pPr>
                      <a:r>
                        <a:rPr lang="en-US" sz="900" dirty="0" smtClean="0">
                          <a:effectLst/>
                          <a:latin typeface="Arial" panose="020B0604020202020204" pitchFamily="34" charset="0"/>
                          <a:ea typeface="Calibri"/>
                          <a:cs typeface="Arial" panose="020B0604020202020204" pitchFamily="34" charset="0"/>
                        </a:rPr>
                        <a:t>-</a:t>
                      </a:r>
                      <a:r>
                        <a:rPr lang="en-US" sz="900" baseline="0" dirty="0" smtClean="0">
                          <a:effectLst/>
                          <a:latin typeface="Arial" panose="020B0604020202020204" pitchFamily="34" charset="0"/>
                          <a:ea typeface="Calibri"/>
                          <a:cs typeface="Arial" panose="020B0604020202020204" pitchFamily="34" charset="0"/>
                        </a:rPr>
                        <a:t> </a:t>
                      </a:r>
                      <a:r>
                        <a:rPr lang="en-US" sz="900" dirty="0" smtClean="0">
                          <a:effectLst/>
                          <a:latin typeface="Arial" panose="020B0604020202020204" pitchFamily="34" charset="0"/>
                          <a:ea typeface="Calibri"/>
                          <a:cs typeface="Arial" panose="020B0604020202020204" pitchFamily="34" charset="0"/>
                        </a:rPr>
                        <a:t>FRJ would be better as this follows all other flow processes</a:t>
                      </a:r>
                    </a:p>
                  </a:txBody>
                  <a:tcPr marL="59044" marR="59044" marT="0" marB="0"/>
                </a:tc>
                <a:tc vMerge="1">
                  <a:txBody>
                    <a:bodyPr/>
                    <a:lstStyle/>
                    <a:p>
                      <a:endParaRPr lang="en-GB"/>
                    </a:p>
                  </a:txBody>
                  <a:tcPr/>
                </a:tc>
              </a:tr>
              <a:tr h="349205">
                <a:tc>
                  <a:txBody>
                    <a:bodyPr/>
                    <a:lstStyle/>
                    <a:p>
                      <a:r>
                        <a:rPr lang="en-GB" sz="900" dirty="0" smtClean="0">
                          <a:latin typeface="+mn-lt"/>
                        </a:rPr>
                        <a:t>Total</a:t>
                      </a:r>
                      <a:endParaRPr lang="en-GB" sz="900" dirty="0">
                        <a:latin typeface="+mn-lt"/>
                      </a:endParaRPr>
                    </a:p>
                  </a:txBody>
                  <a:tcPr marL="59044" marR="59044" marT="0" marB="0"/>
                </a:tc>
                <a:tc>
                  <a:txBody>
                    <a:bodyPr/>
                    <a:lstStyle/>
                    <a:p>
                      <a:pPr>
                        <a:lnSpc>
                          <a:spcPct val="115000"/>
                        </a:lnSpc>
                        <a:spcAft>
                          <a:spcPts val="0"/>
                        </a:spcAft>
                      </a:pPr>
                      <a:r>
                        <a:rPr lang="en-GB" sz="900" dirty="0" smtClean="0">
                          <a:effectLst/>
                          <a:latin typeface="Arial" panose="020B0604020202020204" pitchFamily="34" charset="0"/>
                          <a:ea typeface="Calibri"/>
                          <a:cs typeface="Arial" panose="020B0604020202020204" pitchFamily="34" charset="0"/>
                        </a:rPr>
                        <a:t>Please see Change Pack for all details</a:t>
                      </a:r>
                      <a:endParaRPr lang="en-GB" sz="900" dirty="0">
                        <a:effectLst/>
                        <a:latin typeface="Arial" panose="020B0604020202020204" pitchFamily="34" charset="0"/>
                        <a:ea typeface="Calibri"/>
                        <a:cs typeface="Arial" panose="020B0604020202020204" pitchFamily="34" charset="0"/>
                      </a:endParaRPr>
                    </a:p>
                  </a:txBody>
                  <a:tcPr marL="59044" marR="59044" marT="0" marB="0"/>
                </a:tc>
                <a:tc vMerge="1">
                  <a:txBody>
                    <a:bodyPr/>
                    <a:lstStyle/>
                    <a:p>
                      <a:endParaRPr lang="en-GB"/>
                    </a:p>
                  </a:txBody>
                  <a:tcPr/>
                </a:tc>
              </a:tr>
              <a:tr h="268315">
                <a:tc>
                  <a:txBody>
                    <a:bodyPr/>
                    <a:lstStyle/>
                    <a:p>
                      <a:pPr>
                        <a:lnSpc>
                          <a:spcPct val="115000"/>
                        </a:lnSpc>
                        <a:spcAft>
                          <a:spcPts val="0"/>
                        </a:spcAft>
                      </a:pPr>
                      <a:r>
                        <a:rPr lang="en-GB" sz="900" dirty="0" smtClean="0">
                          <a:effectLst/>
                          <a:latin typeface="+mn-lt"/>
                          <a:ea typeface="Calibri"/>
                          <a:cs typeface="Times New Roman"/>
                        </a:rPr>
                        <a:t>SSE</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US" sz="900" dirty="0" smtClean="0">
                          <a:effectLst/>
                          <a:latin typeface="Calibri"/>
                          <a:ea typeface="Calibri"/>
                          <a:cs typeface="Times New Roman"/>
                        </a:rPr>
                        <a:t>For the process of communicating rejections to shippers, our preference would be for the CDSP to use the standard file level rejection approach rather than email. This  is because the use of email would require more manual process for shippers.</a:t>
                      </a:r>
                      <a:endParaRPr lang="en-GB" sz="900" dirty="0">
                        <a:effectLst/>
                        <a:latin typeface="Calibri"/>
                        <a:ea typeface="Calibri"/>
                        <a:cs typeface="Times New Roman"/>
                      </a:endParaRPr>
                    </a:p>
                  </a:txBody>
                  <a:tcPr marL="59044" marR="59044" marT="0" marB="0"/>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r>
              <a:tr h="268315">
                <a:tc>
                  <a:txBody>
                    <a:bodyPr/>
                    <a:lstStyle/>
                    <a:p>
                      <a:pPr>
                        <a:lnSpc>
                          <a:spcPct val="115000"/>
                        </a:lnSpc>
                        <a:spcAft>
                          <a:spcPts val="0"/>
                        </a:spcAft>
                      </a:pPr>
                      <a:r>
                        <a:rPr lang="en-GB" sz="900" dirty="0" smtClean="0">
                          <a:effectLst/>
                          <a:latin typeface="+mn-lt"/>
                          <a:ea typeface="Calibri"/>
                          <a:cs typeface="Times New Roman"/>
                        </a:rPr>
                        <a:t>Scottish Power</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US" sz="900" dirty="0" smtClean="0">
                          <a:effectLst/>
                          <a:latin typeface="Calibri"/>
                          <a:ea typeface="Calibri"/>
                          <a:cs typeface="Times New Roman"/>
                        </a:rPr>
                        <a:t>The PARR needs to be assessed to determine if they will continue to measure compliance with the UNC700-amended performance obligation.</a:t>
                      </a:r>
                      <a:endParaRPr lang="en-GB" sz="900" dirty="0">
                        <a:effectLst/>
                        <a:latin typeface="Calibri"/>
                        <a:ea typeface="Calibri"/>
                        <a:cs typeface="Times New Roman"/>
                      </a:endParaRPr>
                    </a:p>
                  </a:txBody>
                  <a:tcPr marL="59044" marR="59044" marT="0" marB="0"/>
                </a:tc>
                <a:tc vMerge="1">
                  <a:txBody>
                    <a:bodyPr/>
                    <a:lstStyle/>
                    <a:p>
                      <a:endParaRPr lang="en-GB"/>
                    </a:p>
                  </a:txBody>
                  <a:tcPr/>
                </a:tc>
              </a:tr>
            </a:tbl>
          </a:graphicData>
        </a:graphic>
      </p:graphicFrame>
      <p:sp>
        <p:nvSpPr>
          <p:cNvPr id="5" name="TextBox 4"/>
          <p:cNvSpPr txBox="1"/>
          <p:nvPr/>
        </p:nvSpPr>
        <p:spPr>
          <a:xfrm>
            <a:off x="179512" y="4587974"/>
            <a:ext cx="3168352" cy="400110"/>
          </a:xfrm>
          <a:prstGeom prst="rect">
            <a:avLst/>
          </a:prstGeom>
          <a:noFill/>
        </p:spPr>
        <p:txBody>
          <a:bodyPr wrap="square" rtlCol="0">
            <a:spAutoFit/>
          </a:bodyPr>
          <a:lstStyle/>
          <a:p>
            <a:r>
              <a:rPr lang="en-GB" sz="1000" dirty="0" smtClean="0"/>
              <a:t>No private Reps received </a:t>
            </a:r>
          </a:p>
          <a:p>
            <a:r>
              <a:rPr lang="en-GB" sz="1000" dirty="0" smtClean="0">
                <a:hlinkClick r:id="rId2"/>
              </a:rPr>
              <a:t>(Link to CP)</a:t>
            </a:r>
            <a:endParaRPr lang="en-GB" sz="1000" dirty="0"/>
          </a:p>
        </p:txBody>
      </p:sp>
    </p:spTree>
    <p:extLst>
      <p:ext uri="{BB962C8B-B14F-4D97-AF65-F5344CB8AC3E}">
        <p14:creationId xmlns:p14="http://schemas.microsoft.com/office/powerpoint/2010/main" val="1993397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856984" cy="637580"/>
          </a:xfrm>
        </p:spPr>
        <p:txBody>
          <a:bodyPr>
            <a:noAutofit/>
          </a:bodyPr>
          <a:lstStyle/>
          <a:p>
            <a:r>
              <a:rPr lang="en-GB" sz="2000" dirty="0" smtClean="0"/>
              <a:t>6.2 </a:t>
            </a:r>
            <a:r>
              <a:rPr lang="en-GB" sz="2000" dirty="0"/>
              <a:t>XRN4991 - Enabling large scale utilisation of Class 3 – MOD0700 - Project Update </a:t>
            </a:r>
          </a:p>
        </p:txBody>
      </p:sp>
      <p:graphicFrame>
        <p:nvGraphicFramePr>
          <p:cNvPr id="3" name="Table 2"/>
          <p:cNvGraphicFramePr>
            <a:graphicFrameLocks noGrp="1"/>
          </p:cNvGraphicFramePr>
          <p:nvPr>
            <p:extLst>
              <p:ext uri="{D42A27DB-BD31-4B8C-83A1-F6EECF244321}">
                <p14:modId xmlns:p14="http://schemas.microsoft.com/office/powerpoint/2010/main" val="3354812249"/>
              </p:ext>
            </p:extLst>
          </p:nvPr>
        </p:nvGraphicFramePr>
        <p:xfrm>
          <a:off x="107504" y="915566"/>
          <a:ext cx="8987881" cy="2918426"/>
        </p:xfrm>
        <a:graphic>
          <a:graphicData uri="http://schemas.openxmlformats.org/drawingml/2006/table">
            <a:tbl>
              <a:tblPr firstRow="1" firstCol="1" bandRow="1">
                <a:tableStyleId>{5940675A-B579-460E-94D1-54222C63F5DA}</a:tableStyleId>
              </a:tblPr>
              <a:tblGrid>
                <a:gridCol w="468926"/>
                <a:gridCol w="360976"/>
                <a:gridCol w="432048"/>
                <a:gridCol w="792088"/>
                <a:gridCol w="6120680"/>
                <a:gridCol w="813163"/>
              </a:tblGrid>
              <a:tr h="183621">
                <a:tc gridSpan="6">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b="1" dirty="0" smtClean="0">
                          <a:effectLst/>
                        </a:rPr>
                        <a:t>Extraordinary August Change Pack</a:t>
                      </a:r>
                      <a:endParaRPr lang="en-GB" sz="1000" b="1" dirty="0" smtClean="0">
                        <a:effectLst/>
                        <a:latin typeface="Calibri"/>
                        <a:ea typeface="Calibri"/>
                        <a:cs typeface="Times New Roman"/>
                      </a:endParaRPr>
                    </a:p>
                  </a:txBody>
                  <a:tcPr marL="59044" marR="59044" marT="0" marB="0">
                    <a:solidFill>
                      <a:schemeClr val="tx2">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r>
              <a:tr h="183621">
                <a:tc gridSpan="4">
                  <a:txBody>
                    <a:bodyPr/>
                    <a:lstStyle/>
                    <a:p>
                      <a:pPr>
                        <a:lnSpc>
                          <a:spcPct val="115000"/>
                        </a:lnSpc>
                        <a:spcAft>
                          <a:spcPts val="0"/>
                        </a:spcAft>
                      </a:pPr>
                      <a:r>
                        <a:rPr lang="en-GB" sz="800" dirty="0" smtClean="0">
                          <a:effectLst/>
                        </a:rPr>
                        <a:t>Design</a:t>
                      </a:r>
                      <a:r>
                        <a:rPr lang="en-GB" sz="800" baseline="0" dirty="0" smtClean="0">
                          <a:effectLst/>
                        </a:rPr>
                        <a:t> </a:t>
                      </a:r>
                      <a:r>
                        <a:rPr lang="en-GB" sz="800" dirty="0" smtClean="0">
                          <a:effectLst/>
                        </a:rPr>
                        <a:t>Summary </a:t>
                      </a:r>
                      <a:r>
                        <a:rPr lang="en-GB" sz="800" dirty="0">
                          <a:effectLst/>
                        </a:rPr>
                        <a:t>Outcome</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dirty="0" smtClean="0">
                          <a:effectLst/>
                          <a:latin typeface="Arial" panose="020B0604020202020204" pitchFamily="34" charset="0"/>
                          <a:ea typeface="Calibri"/>
                          <a:cs typeface="Arial" panose="020B0604020202020204" pitchFamily="34" charset="0"/>
                        </a:rPr>
                        <a:t>Key Points</a:t>
                      </a: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dirty="0" smtClean="0">
                          <a:effectLst/>
                          <a:latin typeface="Arial" panose="020B0604020202020204" pitchFamily="34" charset="0"/>
                          <a:ea typeface="Calibri"/>
                          <a:cs typeface="Arial" panose="020B0604020202020204" pitchFamily="34" charset="0"/>
                        </a:rPr>
                        <a:t>Proposed </a:t>
                      </a:r>
                    </a:p>
                    <a:p>
                      <a:pPr>
                        <a:lnSpc>
                          <a:spcPct val="115000"/>
                        </a:lnSpc>
                        <a:spcAft>
                          <a:spcPts val="0"/>
                        </a:spcAft>
                      </a:pPr>
                      <a:r>
                        <a:rPr lang="en-GB" sz="800" dirty="0" smtClean="0">
                          <a:effectLst/>
                          <a:latin typeface="Arial" panose="020B0604020202020204" pitchFamily="34" charset="0"/>
                          <a:ea typeface="Calibri"/>
                          <a:cs typeface="Arial" panose="020B0604020202020204" pitchFamily="34" charset="0"/>
                        </a:rPr>
                        <a:t>Release / </a:t>
                      </a:r>
                      <a:r>
                        <a:rPr lang="en-GB" sz="750" dirty="0" smtClean="0">
                          <a:effectLst/>
                          <a:latin typeface="Arial" panose="020B0604020202020204" pitchFamily="34" charset="0"/>
                          <a:ea typeface="Calibri"/>
                          <a:cs typeface="Arial" panose="020B0604020202020204" pitchFamily="34" charset="0"/>
                        </a:rPr>
                        <a:t>Implementation</a:t>
                      </a:r>
                      <a:r>
                        <a:rPr lang="en-GB" sz="700" dirty="0" smtClean="0">
                          <a:effectLst/>
                          <a:latin typeface="Arial" panose="020B0604020202020204" pitchFamily="34" charset="0"/>
                          <a:ea typeface="Calibri"/>
                          <a:cs typeface="Arial" panose="020B0604020202020204" pitchFamily="34" charset="0"/>
                        </a:rPr>
                        <a:t> </a:t>
                      </a:r>
                      <a:endParaRPr lang="en-GB" sz="7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r>
              <a:tr h="280830">
                <a:tc>
                  <a:txBody>
                    <a:bodyPr/>
                    <a:lstStyle/>
                    <a:p>
                      <a:pPr>
                        <a:lnSpc>
                          <a:spcPct val="115000"/>
                        </a:lnSpc>
                        <a:spcAft>
                          <a:spcPts val="0"/>
                        </a:spcAft>
                      </a:pPr>
                      <a:r>
                        <a:rPr lang="en-GB" sz="700" dirty="0" smtClean="0">
                          <a:effectLst/>
                        </a:rPr>
                        <a:t>Approve</a:t>
                      </a:r>
                      <a:endParaRPr lang="en-GB" sz="900" dirty="0">
                        <a:effectLst/>
                        <a:latin typeface="Calibri"/>
                        <a:ea typeface="Calibri"/>
                        <a:cs typeface="Times New Roman"/>
                      </a:endParaRPr>
                    </a:p>
                  </a:txBody>
                  <a:tcPr marL="59044" marR="59044" marT="0" marB="0">
                    <a:solidFill>
                      <a:srgbClr val="92D050"/>
                    </a:solidFill>
                  </a:tcPr>
                </a:tc>
                <a:tc>
                  <a:txBody>
                    <a:bodyPr/>
                    <a:lstStyle/>
                    <a:p>
                      <a:pPr>
                        <a:lnSpc>
                          <a:spcPct val="115000"/>
                        </a:lnSpc>
                        <a:spcAft>
                          <a:spcPts val="0"/>
                        </a:spcAft>
                      </a:pPr>
                      <a:r>
                        <a:rPr lang="en-GB" sz="700" dirty="0" smtClean="0">
                          <a:effectLst/>
                        </a:rPr>
                        <a:t>Defer</a:t>
                      </a:r>
                      <a:endParaRPr lang="en-GB" sz="900" dirty="0">
                        <a:effectLst/>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rgbClr val="FFBF00"/>
                    </a:solidFill>
                  </a:tcPr>
                </a:tc>
                <a:tc>
                  <a:txBody>
                    <a:bodyPr/>
                    <a:lstStyle/>
                    <a:p>
                      <a:pPr>
                        <a:lnSpc>
                          <a:spcPct val="115000"/>
                        </a:lnSpc>
                        <a:spcAft>
                          <a:spcPts val="0"/>
                        </a:spcAft>
                      </a:pPr>
                      <a:r>
                        <a:rPr lang="en-GB" sz="700" dirty="0" smtClean="0">
                          <a:effectLst/>
                        </a:rPr>
                        <a:t>Reject</a:t>
                      </a:r>
                      <a:endParaRPr lang="en-GB" sz="900" dirty="0">
                        <a:effectLst/>
                        <a:latin typeface="Calibri"/>
                        <a:ea typeface="Calibri"/>
                        <a:cs typeface="Times New Roman"/>
                      </a:endParaRPr>
                    </a:p>
                  </a:txBody>
                  <a:tcPr marL="59044" marR="59044" marT="0" marB="0">
                    <a:solidFill>
                      <a:srgbClr val="FF0000"/>
                    </a:solidFill>
                  </a:tcPr>
                </a:tc>
                <a:tc>
                  <a:txBody>
                    <a:bodyPr/>
                    <a:lstStyle/>
                    <a:p>
                      <a:pPr>
                        <a:lnSpc>
                          <a:spcPct val="115000"/>
                        </a:lnSpc>
                        <a:spcAft>
                          <a:spcPts val="0"/>
                        </a:spcAft>
                      </a:pPr>
                      <a:r>
                        <a:rPr lang="en-GB" sz="700" dirty="0" smtClean="0">
                          <a:effectLst/>
                          <a:latin typeface="+mn-lt"/>
                          <a:ea typeface="+mn-ea"/>
                          <a:cs typeface="+mn-cs"/>
                        </a:rPr>
                        <a:t>Organisation</a:t>
                      </a:r>
                      <a:r>
                        <a:rPr lang="en-GB" sz="700" baseline="0" dirty="0" smtClean="0">
                          <a:effectLst/>
                          <a:latin typeface="+mn-lt"/>
                          <a:ea typeface="+mn-ea"/>
                          <a:cs typeface="+mn-cs"/>
                        </a:rPr>
                        <a:t> </a:t>
                      </a:r>
                      <a:endParaRPr lang="en-GB" sz="900" dirty="0">
                        <a:effectLst/>
                        <a:latin typeface="Calibri"/>
                        <a:ea typeface="Calibri"/>
                        <a:cs typeface="Times New Roman"/>
                      </a:endParaRPr>
                    </a:p>
                  </a:txBody>
                  <a:tcPr marL="59044" marR="59044" marT="0" marB="0">
                    <a:solidFill>
                      <a:schemeClr val="accent5">
                        <a:lumMod val="60000"/>
                        <a:lumOff val="40000"/>
                      </a:schemeClr>
                    </a:solidFill>
                  </a:tcPr>
                </a:tc>
                <a:tc vMerge="1">
                  <a:txBody>
                    <a:bodyPr/>
                    <a:lstStyle/>
                    <a:p>
                      <a:endParaRPr lang="en-GB"/>
                    </a:p>
                  </a:txBody>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r>
              <a:tr h="238309">
                <a:tc>
                  <a:txBody>
                    <a:bodyPr/>
                    <a:lstStyle/>
                    <a:p>
                      <a:pPr algn="ctr">
                        <a:lnSpc>
                          <a:spcPct val="115000"/>
                        </a:lnSpc>
                        <a:spcAft>
                          <a:spcPts val="0"/>
                        </a:spcAft>
                      </a:pPr>
                      <a:r>
                        <a:rPr lang="en-GB" sz="900" kern="1200" dirty="0">
                          <a:solidFill>
                            <a:schemeClr val="tx1"/>
                          </a:solidFill>
                          <a:effectLst/>
                          <a:latin typeface="+mn-lt"/>
                          <a:ea typeface="+mn-ea"/>
                          <a:cs typeface="+mn-cs"/>
                        </a:rPr>
                        <a:t> </a:t>
                      </a:r>
                      <a:r>
                        <a:rPr lang="en-GB" sz="900" kern="1200" dirty="0" smtClean="0">
                          <a:solidFill>
                            <a:schemeClr val="tx1"/>
                          </a:solidFill>
                          <a:effectLst/>
                          <a:latin typeface="+mn-lt"/>
                          <a:ea typeface="+mn-ea"/>
                          <a:cs typeface="+mn-cs"/>
                        </a:rPr>
                        <a:t>Yes</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mn-lt"/>
                          <a:ea typeface="+mn-ea"/>
                          <a:cs typeface="+mn-cs"/>
                        </a:rPr>
                        <a:t> </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mn-lt"/>
                          <a:ea typeface="+mn-ea"/>
                          <a:cs typeface="+mn-cs"/>
                        </a:rPr>
                        <a:t> </a:t>
                      </a:r>
                    </a:p>
                  </a:txBody>
                  <a:tcPr marL="59044" marR="59044" marT="0" marB="0" anchor="ctr"/>
                </a:tc>
                <a:tc>
                  <a:txBody>
                    <a:bodyPr/>
                    <a:lstStyle/>
                    <a:p>
                      <a:pPr algn="ctr">
                        <a:lnSpc>
                          <a:spcPct val="115000"/>
                        </a:lnSpc>
                        <a:spcAft>
                          <a:spcPts val="0"/>
                        </a:spcAft>
                      </a:pPr>
                      <a:r>
                        <a:rPr lang="en-GB" sz="900" kern="1200" dirty="0" smtClean="0">
                          <a:solidFill>
                            <a:schemeClr val="tx1"/>
                          </a:solidFill>
                          <a:effectLst/>
                          <a:latin typeface="+mn-lt"/>
                          <a:ea typeface="+mn-ea"/>
                          <a:cs typeface="+mn-cs"/>
                        </a:rPr>
                        <a:t>Gazprom</a:t>
                      </a:r>
                      <a:endParaRPr lang="en-GB" sz="900" kern="1200" dirty="0">
                        <a:solidFill>
                          <a:schemeClr val="tx1"/>
                        </a:solidFill>
                        <a:effectLst/>
                        <a:latin typeface="+mn-lt"/>
                        <a:ea typeface="+mn-ea"/>
                        <a:cs typeface="+mn-cs"/>
                      </a:endParaRPr>
                    </a:p>
                  </a:txBody>
                  <a:tcPr marL="59044" marR="59044" marT="0" marB="0" anchor="ctr"/>
                </a:tc>
                <a:tc>
                  <a:txBody>
                    <a:bodyPr/>
                    <a:lstStyle/>
                    <a:p>
                      <a:pPr>
                        <a:lnSpc>
                          <a:spcPct val="115000"/>
                        </a:lnSpc>
                        <a:spcAft>
                          <a:spcPts val="0"/>
                        </a:spcAft>
                      </a:pPr>
                      <a:r>
                        <a:rPr lang="en-GB" sz="900" kern="1200" dirty="0" smtClean="0">
                          <a:solidFill>
                            <a:schemeClr val="tx1"/>
                          </a:solidFill>
                          <a:effectLst/>
                          <a:latin typeface="+mn-lt"/>
                          <a:ea typeface="+mn-ea"/>
                          <a:cs typeface="+mn-cs"/>
                        </a:rPr>
                        <a:t>Approved design/date, however had additional questions  for clarification</a:t>
                      </a:r>
                      <a:endParaRPr lang="en-GB" sz="900" kern="1200" dirty="0">
                        <a:solidFill>
                          <a:schemeClr val="tx1"/>
                        </a:solidFill>
                        <a:effectLst/>
                        <a:latin typeface="+mn-lt"/>
                        <a:ea typeface="+mn-ea"/>
                        <a:cs typeface="+mn-cs"/>
                      </a:endParaRPr>
                    </a:p>
                  </a:txBody>
                  <a:tcPr marL="59044" marR="59044" marT="0" marB="0"/>
                </a:tc>
                <a:tc rowSpan="6">
                  <a:txBody>
                    <a:bodyPr/>
                    <a:lstStyle/>
                    <a:p>
                      <a:pPr marL="0" algn="l" defTabSz="914400" rtl="0" eaLnBrk="1" latinLnBrk="0" hangingPunct="1">
                        <a:lnSpc>
                          <a:spcPct val="115000"/>
                        </a:lnSpc>
                        <a:spcAft>
                          <a:spcPts val="0"/>
                        </a:spcAft>
                      </a:pPr>
                      <a:r>
                        <a:rPr lang="en-GB" sz="900" kern="1200" dirty="0" err="1" smtClean="0">
                          <a:solidFill>
                            <a:schemeClr val="tx1"/>
                          </a:solidFill>
                          <a:effectLst/>
                          <a:latin typeface="+mn-lt"/>
                          <a:ea typeface="+mn-ea"/>
                          <a:cs typeface="+mn-cs"/>
                        </a:rPr>
                        <a:t>AdHoc</a:t>
                      </a:r>
                      <a:r>
                        <a:rPr lang="en-GB" sz="900" kern="1200" dirty="0" smtClean="0">
                          <a:solidFill>
                            <a:schemeClr val="tx1"/>
                          </a:solidFill>
                          <a:effectLst/>
                          <a:latin typeface="+mn-lt"/>
                          <a:ea typeface="+mn-ea"/>
                          <a:cs typeface="+mn-cs"/>
                        </a:rPr>
                        <a:t> Release</a:t>
                      </a:r>
                    </a:p>
                    <a:p>
                      <a:pPr marL="0" algn="l" defTabSz="914400" rtl="0" eaLnBrk="1" latinLnBrk="0" hangingPunct="1">
                        <a:lnSpc>
                          <a:spcPct val="115000"/>
                        </a:lnSpc>
                        <a:spcAft>
                          <a:spcPts val="0"/>
                        </a:spcAft>
                      </a:pPr>
                      <a:endParaRPr lang="en-GB" sz="900" kern="1200" dirty="0" smtClean="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smtClean="0">
                          <a:solidFill>
                            <a:schemeClr val="tx1"/>
                          </a:solidFill>
                          <a:effectLst/>
                          <a:latin typeface="+mn-lt"/>
                          <a:ea typeface="+mn-ea"/>
                          <a:cs typeface="+mn-cs"/>
                        </a:rPr>
                        <a:t>Date </a:t>
                      </a:r>
                    </a:p>
                    <a:p>
                      <a:pPr marL="0" algn="l" defTabSz="914400" rtl="0" eaLnBrk="1" latinLnBrk="0" hangingPunct="1">
                        <a:lnSpc>
                          <a:spcPct val="115000"/>
                        </a:lnSpc>
                        <a:spcAft>
                          <a:spcPts val="0"/>
                        </a:spcAft>
                      </a:pPr>
                      <a:r>
                        <a:rPr lang="en-GB" sz="900" kern="1200" dirty="0" smtClean="0">
                          <a:solidFill>
                            <a:schemeClr val="tx1"/>
                          </a:solidFill>
                          <a:effectLst/>
                          <a:latin typeface="+mn-lt"/>
                          <a:ea typeface="+mn-ea"/>
                          <a:cs typeface="+mn-cs"/>
                        </a:rPr>
                        <a:t>28/09/2019</a:t>
                      </a:r>
                      <a:endParaRPr lang="en-GB" sz="900" kern="1200" dirty="0">
                        <a:solidFill>
                          <a:schemeClr val="tx1"/>
                        </a:solidFill>
                        <a:effectLst/>
                        <a:latin typeface="+mn-lt"/>
                        <a:ea typeface="+mn-ea"/>
                        <a:cs typeface="+mn-cs"/>
                      </a:endParaRPr>
                    </a:p>
                  </a:txBody>
                  <a:tcPr marL="59044" marR="59044" marT="0" marB="0" anchor="ctr"/>
                </a:tc>
              </a:tr>
              <a:tr h="266355">
                <a:tc>
                  <a:txBody>
                    <a:bodyPr/>
                    <a:lstStyle/>
                    <a:p>
                      <a:pPr algn="ctr">
                        <a:lnSpc>
                          <a:spcPct val="115000"/>
                        </a:lnSpc>
                        <a:spcAft>
                          <a:spcPts val="0"/>
                        </a:spcAft>
                      </a:pPr>
                      <a:r>
                        <a:rPr lang="en-GB" sz="900" kern="1200" dirty="0" smtClean="0">
                          <a:solidFill>
                            <a:schemeClr val="tx1"/>
                          </a:solidFill>
                          <a:effectLst/>
                          <a:latin typeface="+mn-lt"/>
                          <a:ea typeface="+mn-ea"/>
                          <a:cs typeface="+mn-cs"/>
                        </a:rPr>
                        <a:t>Yes</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marL="0" algn="ctr" defTabSz="914400" rtl="0" eaLnBrk="1" latinLnBrk="0" hangingPunct="1">
                        <a:lnSpc>
                          <a:spcPct val="115000"/>
                        </a:lnSpc>
                        <a:spcAft>
                          <a:spcPts val="0"/>
                        </a:spcAft>
                      </a:pPr>
                      <a:r>
                        <a:rPr lang="en-GB" sz="900" kern="1200" dirty="0" smtClean="0">
                          <a:solidFill>
                            <a:schemeClr val="tx1"/>
                          </a:solidFill>
                          <a:effectLst/>
                          <a:latin typeface="+mn-lt"/>
                          <a:ea typeface="+mn-ea"/>
                          <a:cs typeface="+mn-cs"/>
                        </a:rPr>
                        <a:t>Total</a:t>
                      </a:r>
                      <a:endParaRPr lang="en-GB" sz="900" kern="1200" dirty="0">
                        <a:solidFill>
                          <a:schemeClr val="tx1"/>
                        </a:solidFill>
                        <a:effectLst/>
                        <a:latin typeface="+mn-lt"/>
                        <a:ea typeface="+mn-ea"/>
                        <a:cs typeface="+mn-cs"/>
                      </a:endParaRPr>
                    </a:p>
                  </a:txBody>
                  <a:tcPr marL="59044" marR="59044" marT="0" marB="0" anchor="ctr"/>
                </a:tc>
                <a:tc>
                  <a:txBody>
                    <a:bodyPr/>
                    <a:lstStyle/>
                    <a:p>
                      <a:pPr>
                        <a:lnSpc>
                          <a:spcPct val="115000"/>
                        </a:lnSpc>
                        <a:spcAft>
                          <a:spcPts val="0"/>
                        </a:spcAft>
                      </a:pPr>
                      <a:r>
                        <a:rPr lang="en-US" sz="900" kern="1200" dirty="0" smtClean="0">
                          <a:solidFill>
                            <a:schemeClr val="tx1"/>
                          </a:solidFill>
                          <a:effectLst/>
                          <a:latin typeface="+mn-lt"/>
                          <a:ea typeface="+mn-ea"/>
                          <a:cs typeface="+mn-cs"/>
                        </a:rPr>
                        <a:t>Reiterated a concern with the limits applied on Supply point amendment files that it is ensured that normal business on non affected processes, like SOQ changes, are not declined. Due to a file limit rather than records it is more of a challenge. We can see how Xoserve are looking to be pragmatic within this area which is appreciated.</a:t>
                      </a:r>
                      <a:endParaRPr lang="en-US" sz="900" kern="1200" dirty="0">
                        <a:solidFill>
                          <a:schemeClr val="tx1"/>
                        </a:solidFill>
                        <a:effectLst/>
                        <a:latin typeface="+mn-lt"/>
                        <a:ea typeface="+mn-ea"/>
                        <a:cs typeface="+mn-cs"/>
                      </a:endParaRPr>
                    </a:p>
                  </a:txBody>
                  <a:tcPr marL="59044" marR="59044" marT="0" marB="0"/>
                </a:tc>
                <a:tc vMerge="1">
                  <a:txBody>
                    <a:bodyPr/>
                    <a:lstStyle/>
                    <a:p>
                      <a:endParaRPr lang="en-GB"/>
                    </a:p>
                  </a:txBody>
                  <a:tcPr/>
                </a:tc>
              </a:tr>
              <a:tr h="349205">
                <a:tc>
                  <a:txBody>
                    <a:bodyPr/>
                    <a:lstStyle/>
                    <a:p>
                      <a:pPr algn="ctr">
                        <a:lnSpc>
                          <a:spcPct val="115000"/>
                        </a:lnSpc>
                        <a:spcAft>
                          <a:spcPts val="0"/>
                        </a:spcAft>
                      </a:pPr>
                      <a:r>
                        <a:rPr lang="en-GB" sz="900" kern="1200" dirty="0" smtClean="0">
                          <a:solidFill>
                            <a:schemeClr val="tx1"/>
                          </a:solidFill>
                          <a:effectLst/>
                          <a:latin typeface="+mn-lt"/>
                          <a:ea typeface="+mn-ea"/>
                          <a:cs typeface="+mn-cs"/>
                        </a:rPr>
                        <a:t>Yes</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algn="ctr"/>
                      <a:r>
                        <a:rPr lang="en-GB" sz="900" kern="1200" dirty="0" smtClean="0">
                          <a:solidFill>
                            <a:schemeClr val="tx1"/>
                          </a:solidFill>
                          <a:effectLst/>
                          <a:latin typeface="+mn-lt"/>
                          <a:ea typeface="+mn-ea"/>
                          <a:cs typeface="+mn-cs"/>
                        </a:rPr>
                        <a:t>Scottish Power</a:t>
                      </a:r>
                      <a:endParaRPr lang="en-GB" sz="900" kern="1200" dirty="0">
                        <a:solidFill>
                          <a:schemeClr val="tx1"/>
                        </a:solidFill>
                        <a:effectLst/>
                        <a:latin typeface="+mn-lt"/>
                        <a:ea typeface="+mn-ea"/>
                        <a:cs typeface="+mn-cs"/>
                      </a:endParaRPr>
                    </a:p>
                  </a:txBody>
                  <a:tcPr marL="59044" marR="59044"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Approved design/date, however had additional questions  for clarification</a:t>
                      </a:r>
                    </a:p>
                    <a:p>
                      <a:pPr>
                        <a:lnSpc>
                          <a:spcPct val="115000"/>
                        </a:lnSpc>
                        <a:spcAft>
                          <a:spcPts val="0"/>
                        </a:spcAft>
                      </a:pPr>
                      <a:endParaRPr lang="en-GB" sz="900" kern="1200" dirty="0">
                        <a:solidFill>
                          <a:schemeClr val="tx1"/>
                        </a:solidFill>
                        <a:effectLst/>
                        <a:latin typeface="+mn-lt"/>
                        <a:ea typeface="+mn-ea"/>
                        <a:cs typeface="+mn-cs"/>
                      </a:endParaRPr>
                    </a:p>
                  </a:txBody>
                  <a:tcPr marL="59044" marR="59044" marT="0" marB="0"/>
                </a:tc>
                <a:tc vMerge="1">
                  <a:txBody>
                    <a:bodyPr/>
                    <a:lstStyle/>
                    <a:p>
                      <a:endParaRPr lang="en-GB"/>
                    </a:p>
                  </a:txBody>
                  <a:tcPr/>
                </a:tc>
              </a:tr>
              <a:tr h="323804">
                <a:tc>
                  <a:txBody>
                    <a:bodyPr/>
                    <a:lstStyle/>
                    <a:p>
                      <a:pPr algn="ctr">
                        <a:lnSpc>
                          <a:spcPct val="115000"/>
                        </a:lnSpc>
                        <a:spcAft>
                          <a:spcPts val="0"/>
                        </a:spcAft>
                      </a:pPr>
                      <a:r>
                        <a:rPr lang="en-GB" sz="900" kern="1200" dirty="0" smtClean="0">
                          <a:solidFill>
                            <a:schemeClr val="tx1"/>
                          </a:solidFill>
                          <a:effectLst/>
                          <a:latin typeface="+mn-lt"/>
                          <a:ea typeface="+mn-ea"/>
                          <a:cs typeface="+mn-cs"/>
                        </a:rPr>
                        <a:t>N/A</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r>
                        <a:rPr lang="en-GB" sz="900" kern="1200" dirty="0" smtClean="0">
                          <a:solidFill>
                            <a:schemeClr val="tx1"/>
                          </a:solidFill>
                          <a:effectLst/>
                          <a:latin typeface="+mn-lt"/>
                          <a:ea typeface="+mn-ea"/>
                          <a:cs typeface="+mn-cs"/>
                        </a:rPr>
                        <a:t>N/A</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r>
                        <a:rPr lang="en-GB" sz="900" kern="1200" dirty="0" smtClean="0">
                          <a:solidFill>
                            <a:schemeClr val="tx1"/>
                          </a:solidFill>
                          <a:effectLst/>
                          <a:latin typeface="+mn-lt"/>
                          <a:ea typeface="+mn-ea"/>
                          <a:cs typeface="+mn-cs"/>
                        </a:rPr>
                        <a:t>N/A</a:t>
                      </a:r>
                      <a:endParaRPr lang="en-GB" sz="900" kern="1200" dirty="0">
                        <a:solidFill>
                          <a:schemeClr val="tx1"/>
                        </a:solidFill>
                        <a:effectLst/>
                        <a:latin typeface="+mn-lt"/>
                        <a:ea typeface="+mn-ea"/>
                        <a:cs typeface="+mn-cs"/>
                      </a:endParaRPr>
                    </a:p>
                  </a:txBody>
                  <a:tcPr marL="59044" marR="59044" marT="0" marB="0" anchor="ctr"/>
                </a:tc>
                <a:tc>
                  <a:txBody>
                    <a:bodyPr/>
                    <a:lstStyle/>
                    <a:p>
                      <a:pPr algn="ctr"/>
                      <a:r>
                        <a:rPr lang="en-GB" sz="900" kern="1200" dirty="0" smtClean="0">
                          <a:solidFill>
                            <a:schemeClr val="tx1"/>
                          </a:solidFill>
                          <a:effectLst/>
                          <a:latin typeface="+mn-lt"/>
                          <a:ea typeface="+mn-ea"/>
                          <a:cs typeface="+mn-cs"/>
                        </a:rPr>
                        <a:t>PAFA</a:t>
                      </a:r>
                      <a:endParaRPr lang="en-GB" sz="900" kern="1200" dirty="0">
                        <a:solidFill>
                          <a:schemeClr val="tx1"/>
                        </a:solidFill>
                        <a:effectLst/>
                        <a:latin typeface="+mn-lt"/>
                        <a:ea typeface="+mn-ea"/>
                        <a:cs typeface="+mn-cs"/>
                      </a:endParaRPr>
                    </a:p>
                  </a:txBody>
                  <a:tcPr marL="59044" marR="59044" marT="0" marB="0" anchor="ctr"/>
                </a:tc>
                <a:tc>
                  <a:txBody>
                    <a:bodyPr/>
                    <a:lstStyle/>
                    <a:p>
                      <a:r>
                        <a:rPr lang="en-GB" sz="900" kern="1200" dirty="0" smtClean="0">
                          <a:solidFill>
                            <a:schemeClr val="tx1"/>
                          </a:solidFill>
                          <a:effectLst/>
                          <a:latin typeface="+mn-lt"/>
                          <a:ea typeface="+mn-ea"/>
                          <a:cs typeface="+mn-cs"/>
                        </a:rPr>
                        <a:t>Whilst the PAFA do not believe it is appropriate for them to comment on the change proposal itself they provide d feedback on the potential impact of this change on the PARR reporting.  </a:t>
                      </a:r>
                      <a:endParaRPr lang="en-GB" sz="900" kern="1200" dirty="0">
                        <a:solidFill>
                          <a:schemeClr val="tx1"/>
                        </a:solidFill>
                        <a:effectLst/>
                        <a:latin typeface="+mn-lt"/>
                        <a:ea typeface="+mn-ea"/>
                        <a:cs typeface="+mn-cs"/>
                      </a:endParaRPr>
                    </a:p>
                  </a:txBody>
                  <a:tcPr marL="59044" marR="59044" marT="0" marB="0"/>
                </a:tc>
                <a:tc vMerge="1">
                  <a:txBody>
                    <a:bodyPr/>
                    <a:lstStyle/>
                    <a:p>
                      <a:endParaRPr lang="en-GB"/>
                    </a:p>
                  </a:txBody>
                  <a:tcPr/>
                </a:tc>
              </a:tr>
              <a:tr h="349205">
                <a:tc>
                  <a:txBody>
                    <a:bodyPr/>
                    <a:lstStyle/>
                    <a:p>
                      <a:pPr algn="ctr">
                        <a:lnSpc>
                          <a:spcPct val="115000"/>
                        </a:lnSpc>
                        <a:spcAft>
                          <a:spcPts val="0"/>
                        </a:spcAft>
                      </a:pPr>
                      <a:r>
                        <a:rPr lang="en-GB" sz="900" kern="1200" dirty="0" smtClean="0">
                          <a:solidFill>
                            <a:schemeClr val="tx1"/>
                          </a:solidFill>
                          <a:effectLst/>
                          <a:latin typeface="+mn-lt"/>
                          <a:ea typeface="+mn-ea"/>
                          <a:cs typeface="+mn-cs"/>
                        </a:rPr>
                        <a:t>N/A</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r>
                        <a:rPr lang="en-GB" sz="900" kern="1200" dirty="0" smtClean="0">
                          <a:solidFill>
                            <a:schemeClr val="tx1"/>
                          </a:solidFill>
                          <a:effectLst/>
                          <a:latin typeface="+mn-lt"/>
                          <a:ea typeface="+mn-ea"/>
                          <a:cs typeface="+mn-cs"/>
                        </a:rPr>
                        <a:t>N/A</a:t>
                      </a: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r>
                        <a:rPr lang="en-GB" sz="900" kern="1200" dirty="0" smtClean="0">
                          <a:solidFill>
                            <a:schemeClr val="tx1"/>
                          </a:solidFill>
                          <a:effectLst/>
                          <a:latin typeface="+mn-lt"/>
                          <a:ea typeface="+mn-ea"/>
                          <a:cs typeface="+mn-cs"/>
                        </a:rPr>
                        <a:t>N/A</a:t>
                      </a:r>
                      <a:endParaRPr lang="en-GB" sz="900" kern="1200" dirty="0">
                        <a:solidFill>
                          <a:schemeClr val="tx1"/>
                        </a:solidFill>
                        <a:effectLst/>
                        <a:latin typeface="+mn-lt"/>
                        <a:ea typeface="+mn-ea"/>
                        <a:cs typeface="+mn-cs"/>
                      </a:endParaRPr>
                    </a:p>
                  </a:txBody>
                  <a:tcPr marL="59044" marR="59044" marT="0" marB="0" anchor="ctr"/>
                </a:tc>
                <a:tc>
                  <a:txBody>
                    <a:bodyPr/>
                    <a:lstStyle/>
                    <a:p>
                      <a:pPr algn="ctr"/>
                      <a:r>
                        <a:rPr lang="en-GB" sz="900" kern="1200" dirty="0" smtClean="0">
                          <a:solidFill>
                            <a:schemeClr val="tx1"/>
                          </a:solidFill>
                          <a:effectLst/>
                          <a:latin typeface="+mn-lt"/>
                          <a:ea typeface="+mn-ea"/>
                          <a:cs typeface="+mn-cs"/>
                        </a:rPr>
                        <a:t>NGN</a:t>
                      </a:r>
                      <a:endParaRPr lang="en-GB" sz="900" kern="1200" dirty="0">
                        <a:solidFill>
                          <a:schemeClr val="tx1"/>
                        </a:solidFill>
                        <a:effectLst/>
                        <a:latin typeface="+mn-lt"/>
                        <a:ea typeface="+mn-ea"/>
                        <a:cs typeface="+mn-cs"/>
                      </a:endParaRPr>
                    </a:p>
                  </a:txBody>
                  <a:tcPr marL="59044" marR="59044" marT="0" marB="0" anchor="ctr"/>
                </a:tc>
                <a:tc>
                  <a:txBody>
                    <a:bodyPr/>
                    <a:lstStyle/>
                    <a:p>
                      <a:pPr>
                        <a:lnSpc>
                          <a:spcPct val="115000"/>
                        </a:lnSpc>
                        <a:spcAft>
                          <a:spcPts val="0"/>
                        </a:spcAft>
                      </a:pPr>
                      <a:r>
                        <a:rPr lang="en-US" sz="900" kern="1200" dirty="0" smtClean="0">
                          <a:solidFill>
                            <a:schemeClr val="tx1"/>
                          </a:solidFill>
                          <a:effectLst/>
                          <a:latin typeface="+mn-lt"/>
                          <a:ea typeface="+mn-ea"/>
                          <a:cs typeface="+mn-cs"/>
                        </a:rPr>
                        <a:t>NGN has no comments regarding daily class change allocations, batch submissions or read selection and validation as these are Shipper impacting processes.</a:t>
                      </a:r>
                      <a:endParaRPr lang="en-GB" sz="900" kern="1200" dirty="0">
                        <a:solidFill>
                          <a:schemeClr val="tx1"/>
                        </a:solidFill>
                        <a:effectLst/>
                        <a:latin typeface="+mn-lt"/>
                        <a:ea typeface="+mn-ea"/>
                        <a:cs typeface="+mn-cs"/>
                      </a:endParaRPr>
                    </a:p>
                  </a:txBody>
                  <a:tcPr marL="59044" marR="59044" marT="0" marB="0"/>
                </a:tc>
                <a:tc vMerge="1">
                  <a:txBody>
                    <a:bodyPr/>
                    <a:lstStyle/>
                    <a:p>
                      <a:endParaRPr lang="en-GB"/>
                    </a:p>
                  </a:txBody>
                  <a:tcPr/>
                </a:tc>
              </a:tr>
              <a:tr h="536629">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algn="ctr">
                        <a:lnSpc>
                          <a:spcPct val="115000"/>
                        </a:lnSpc>
                        <a:spcAft>
                          <a:spcPts val="0"/>
                        </a:spcAft>
                      </a:pPr>
                      <a:r>
                        <a:rPr lang="en-GB" sz="900" kern="1200" dirty="0" smtClean="0">
                          <a:solidFill>
                            <a:schemeClr val="tx1"/>
                          </a:solidFill>
                          <a:effectLst/>
                          <a:latin typeface="+mn-lt"/>
                          <a:ea typeface="+mn-ea"/>
                          <a:cs typeface="+mn-cs"/>
                        </a:rPr>
                        <a:t>Yes</a:t>
                      </a:r>
                      <a:endParaRPr lang="en-GB" sz="900" kern="1200" dirty="0">
                        <a:solidFill>
                          <a:schemeClr val="tx1"/>
                        </a:solidFill>
                        <a:effectLst/>
                        <a:latin typeface="+mn-lt"/>
                        <a:ea typeface="+mn-ea"/>
                        <a:cs typeface="+mn-cs"/>
                      </a:endParaRPr>
                    </a:p>
                  </a:txBody>
                  <a:tcPr marL="59044" marR="59044" marT="0" marB="0" anchor="ctr"/>
                </a:tc>
                <a:tc>
                  <a:txBody>
                    <a:bodyPr/>
                    <a:lstStyle/>
                    <a:p>
                      <a:pPr marL="0" algn="ctr" defTabSz="914400" rtl="0" eaLnBrk="1" latinLnBrk="0" hangingPunct="1">
                        <a:lnSpc>
                          <a:spcPct val="115000"/>
                        </a:lnSpc>
                        <a:spcAft>
                          <a:spcPts val="0"/>
                        </a:spcAft>
                      </a:pPr>
                      <a:r>
                        <a:rPr lang="en-GB" sz="900" kern="1200" dirty="0" smtClean="0">
                          <a:solidFill>
                            <a:schemeClr val="tx1"/>
                          </a:solidFill>
                          <a:effectLst/>
                          <a:latin typeface="+mn-lt"/>
                          <a:ea typeface="+mn-ea"/>
                          <a:cs typeface="+mn-cs"/>
                        </a:rPr>
                        <a:t>Private</a:t>
                      </a:r>
                      <a:endParaRPr lang="en-GB" sz="900" kern="1200" dirty="0">
                        <a:solidFill>
                          <a:schemeClr val="tx1"/>
                        </a:solidFill>
                        <a:effectLst/>
                        <a:latin typeface="+mn-lt"/>
                        <a:ea typeface="+mn-ea"/>
                        <a:cs typeface="+mn-cs"/>
                      </a:endParaRPr>
                    </a:p>
                  </a:txBody>
                  <a:tcPr marL="59044" marR="59044" marT="0" marB="0" anchor="ctr"/>
                </a:tc>
                <a:tc>
                  <a:txBody>
                    <a:bodyPr/>
                    <a:lstStyle/>
                    <a:p>
                      <a:pPr>
                        <a:lnSpc>
                          <a:spcPct val="115000"/>
                        </a:lnSpc>
                        <a:spcAft>
                          <a:spcPts val="0"/>
                        </a:spcAft>
                      </a:pPr>
                      <a:endParaRPr lang="en-GB" sz="900" kern="1200" dirty="0">
                        <a:solidFill>
                          <a:schemeClr val="tx1"/>
                        </a:solidFill>
                        <a:effectLst/>
                        <a:latin typeface="+mn-lt"/>
                        <a:ea typeface="+mn-ea"/>
                        <a:cs typeface="+mn-cs"/>
                      </a:endParaRPr>
                    </a:p>
                  </a:txBody>
                  <a:tcPr marL="59044" marR="59044" marT="0" marB="0"/>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r>
            </a:tbl>
          </a:graphicData>
        </a:graphic>
      </p:graphicFrame>
    </p:spTree>
    <p:extLst>
      <p:ext uri="{BB962C8B-B14F-4D97-AF65-F5344CB8AC3E}">
        <p14:creationId xmlns:p14="http://schemas.microsoft.com/office/powerpoint/2010/main" val="2837382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F64D1-DD4B-479C-8274-060EA4CFB223}"/>
              </a:ext>
            </a:extLst>
          </p:cNvPr>
          <p:cNvSpPr>
            <a:spLocks noGrp="1"/>
          </p:cNvSpPr>
          <p:nvPr>
            <p:ph type="title"/>
          </p:nvPr>
        </p:nvSpPr>
        <p:spPr>
          <a:xfrm>
            <a:off x="457200" y="252545"/>
            <a:ext cx="8229600" cy="637580"/>
          </a:xfrm>
        </p:spPr>
        <p:txBody>
          <a:bodyPr/>
          <a:lstStyle/>
          <a:p>
            <a:r>
              <a:rPr lang="en-GB" dirty="0" smtClean="0"/>
              <a:t>XRN4991 – MOD0700 </a:t>
            </a:r>
            <a:r>
              <a:rPr lang="en-GB" dirty="0"/>
              <a:t>-  Status Update</a:t>
            </a:r>
          </a:p>
        </p:txBody>
      </p:sp>
      <p:grpSp>
        <p:nvGrpSpPr>
          <p:cNvPr id="10" name="Group 9">
            <a:extLst>
              <a:ext uri="{FF2B5EF4-FFF2-40B4-BE49-F238E27FC236}">
                <a16:creationId xmlns:a16="http://schemas.microsoft.com/office/drawing/2014/main" xmlns="" id="{EEDE4AA0-BEE7-40EF-ADC2-D1B3EAA1B345}"/>
              </a:ext>
            </a:extLst>
          </p:cNvPr>
          <p:cNvGrpSpPr/>
          <p:nvPr/>
        </p:nvGrpSpPr>
        <p:grpSpPr>
          <a:xfrm>
            <a:off x="251520" y="987574"/>
            <a:ext cx="8594612" cy="4004057"/>
            <a:chOff x="137840" y="723530"/>
            <a:chExt cx="8017423" cy="3519825"/>
          </a:xfrm>
          <a:solidFill>
            <a:srgbClr val="FFC000"/>
          </a:solidFill>
        </p:grpSpPr>
        <p:graphicFrame>
          <p:nvGraphicFramePr>
            <p:cNvPr id="4" name="Content Placeholder 3">
              <a:extLst>
                <a:ext uri="{FF2B5EF4-FFF2-40B4-BE49-F238E27FC236}">
                  <a16:creationId xmlns:a16="http://schemas.microsoft.com/office/drawing/2014/main" xmlns="" id="{60E62DC6-3EBE-4901-B700-870330337CDA}"/>
                </a:ext>
              </a:extLst>
            </p:cNvPr>
            <p:cNvGraphicFramePr>
              <a:graphicFrameLocks/>
            </p:cNvGraphicFramePr>
            <p:nvPr>
              <p:extLst>
                <p:ext uri="{D42A27DB-BD31-4B8C-83A1-F6EECF244321}">
                  <p14:modId xmlns:p14="http://schemas.microsoft.com/office/powerpoint/2010/main" val="1731524035"/>
                </p:ext>
              </p:extLst>
            </p:nvPr>
          </p:nvGraphicFramePr>
          <p:xfrm>
            <a:off x="137840" y="723530"/>
            <a:ext cx="8017423" cy="3519825"/>
          </p:xfrm>
          <a:graphic>
            <a:graphicData uri="http://schemas.openxmlformats.org/drawingml/2006/table">
              <a:tbl>
                <a:tblPr firstRow="1" bandRow="1"/>
                <a:tblGrid>
                  <a:gridCol w="1210676">
                    <a:extLst>
                      <a:ext uri="{9D8B030D-6E8A-4147-A177-3AD203B41FA5}">
                        <a16:colId xmlns:a16="http://schemas.microsoft.com/office/drawing/2014/main" xmlns="" val="20000"/>
                      </a:ext>
                    </a:extLst>
                  </a:gridCol>
                  <a:gridCol w="1881159">
                    <a:extLst>
                      <a:ext uri="{9D8B030D-6E8A-4147-A177-3AD203B41FA5}">
                        <a16:colId xmlns:a16="http://schemas.microsoft.com/office/drawing/2014/main" xmlns="" val="20001"/>
                      </a:ext>
                    </a:extLst>
                  </a:gridCol>
                  <a:gridCol w="1840713">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gridCol w="1789856">
                    <a:extLst>
                      <a:ext uri="{9D8B030D-6E8A-4147-A177-3AD203B41FA5}">
                        <a16:colId xmlns:a16="http://schemas.microsoft.com/office/drawing/2014/main" xmlns=""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smtClean="0">
                            <a:solidFill>
                              <a:schemeClr val="bg1"/>
                            </a:solidFill>
                            <a:latin typeface="Arial" panose="020B0604020202020204" pitchFamily="34" charset="0"/>
                            <a:ea typeface="+mn-ea"/>
                            <a:cs typeface="Arial" panose="020B0604020202020204" pitchFamily="34" charset="0"/>
                          </a:rPr>
                          <a:t>11</a:t>
                        </a:r>
                        <a:r>
                          <a:rPr lang="en-GB" sz="1050" kern="1200" baseline="30000" dirty="0" smtClean="0">
                            <a:solidFill>
                              <a:schemeClr val="bg1"/>
                            </a:solidFill>
                            <a:latin typeface="Arial" panose="020B0604020202020204" pitchFamily="34" charset="0"/>
                            <a:ea typeface="+mn-ea"/>
                            <a:cs typeface="Arial" panose="020B0604020202020204" pitchFamily="34" charset="0"/>
                          </a:rPr>
                          <a:t>th</a:t>
                        </a:r>
                        <a:r>
                          <a:rPr lang="en-GB" sz="1050" kern="1200" baseline="0" dirty="0" smtClean="0">
                            <a:solidFill>
                              <a:schemeClr val="bg1"/>
                            </a:solidFill>
                            <a:latin typeface="Arial" panose="020B0604020202020204" pitchFamily="34" charset="0"/>
                            <a:ea typeface="+mn-ea"/>
                            <a:cs typeface="Arial" panose="020B0604020202020204" pitchFamily="34" charset="0"/>
                          </a:rPr>
                          <a:t> September</a:t>
                        </a: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xmlns=""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0" lvl="0" indent="0">
                          <a:buFont typeface="Arial" panose="020B0604020202020204" pitchFamily="34" charset="0"/>
                          <a:buNone/>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BW (Reporting) Changes:</a:t>
                        </a:r>
                      </a:p>
                      <a:p>
                        <a:pPr marL="171450" lvl="0" indent="-171450">
                          <a:buFont typeface="Arial" panose="020B0604020202020204" pitchFamily="34" charset="0"/>
                          <a:buChar char="•"/>
                        </a:pP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Impact assessment carried out and recommendations proposed to Performance Assurance Committee – 10</a:t>
                        </a:r>
                        <a:r>
                          <a:rPr kumimoji="0" lang="en-GB"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Sept</a:t>
                        </a:r>
                      </a:p>
                      <a:p>
                        <a:pPr marL="0" lvl="0" indent="0">
                          <a:buFont typeface="Arial" panose="020B0604020202020204" pitchFamily="34" charset="0"/>
                          <a:buNone/>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AMT SPC File Restrictions:</a:t>
                        </a:r>
                      </a:p>
                      <a:p>
                        <a:pPr marL="171450" lvl="0" indent="-171450">
                          <a:buFont typeface="Arial" panose="020B0604020202020204" pitchFamily="34" charset="0"/>
                          <a:buChar char="•"/>
                        </a:pP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 development with 3</a:t>
                        </a:r>
                        <a:r>
                          <a:rPr kumimoji="0" lang="en-GB"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rd</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party; expected build and system test completion on 20</a:t>
                        </a:r>
                        <a:r>
                          <a:rPr kumimoji="0" lang="en-GB"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Sept</a:t>
                        </a:r>
                      </a:p>
                      <a:p>
                        <a:pPr marL="0" lvl="0" indent="0">
                          <a:buFont typeface="Arial" panose="020B0604020202020204" pitchFamily="34" charset="0"/>
                          <a:buNone/>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SAP ISU Changes:</a:t>
                        </a:r>
                      </a:p>
                      <a:p>
                        <a:pPr marL="171450" lvl="0" indent="-171450">
                          <a:buFont typeface="Arial" panose="020B0604020202020204" pitchFamily="34" charset="0"/>
                          <a:buChar char="•"/>
                        </a:pP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Design, Build and System Test phases complete; UAT execution and Regression testing in progress; due to complete 11</a:t>
                        </a:r>
                        <a:r>
                          <a:rPr kumimoji="0" lang="en-GB"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Sept. </a:t>
                        </a:r>
                      </a:p>
                      <a:p>
                        <a:pPr marL="171450" lvl="0" indent="-171450">
                          <a:buFont typeface="Arial" panose="020B0604020202020204" pitchFamily="34" charset="0"/>
                          <a:buChar char="•"/>
                        </a:pP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Performance Test preparation in progress and due to commence 16</a:t>
                        </a:r>
                        <a:r>
                          <a:rPr kumimoji="0" lang="en-GB"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Sep</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Risk: </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There is a risk that AMT changes may not be available for go-live 28</a:t>
                        </a:r>
                        <a:r>
                          <a:rPr kumimoji="0" lang="en-US"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Sept but 5</a:t>
                        </a:r>
                        <a:r>
                          <a:rPr kumimoji="0" lang="en-US"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Oct; due to capacity restraints in 3</a:t>
                        </a:r>
                        <a:r>
                          <a:rPr kumimoji="0" lang="en-US"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rd</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party</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Risk: </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There is a risk that the number of Inner Tolerance rejections will increase as a result of this implementation – these rejections will be monitored and a solution has been identified, but will need to be implemented based on criticality </a:t>
                        </a:r>
                        <a:endPar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smtClean="0">
                            <a:solidFill>
                              <a:schemeClr val="bg1"/>
                            </a:solidFill>
                            <a:latin typeface="Arial" panose="020B0604020202020204" pitchFamily="34" charset="0"/>
                            <a:cs typeface="Arial" panose="020B0604020202020204" pitchFamily="34" charset="0"/>
                          </a:rPr>
                          <a:t>Cost</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The BER being presented to seek approval in ChMC 11</a:t>
                        </a:r>
                        <a:r>
                          <a:rPr kumimoji="0" lang="en-GB"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Sept</a:t>
                        </a:r>
                        <a:endParaRPr kumimoji="0" lang="en-GB" sz="105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Daily stand-up with all areas; resources </a:t>
                        </a:r>
                        <a:r>
                          <a:rPr kumimoji="0" lang="en-US" sz="1050" b="0" i="0" u="none" strike="noStrike" kern="1200" cap="none" normalizeH="0" baseline="0" dirty="0" err="1" smtClean="0">
                            <a:ln>
                              <a:noFill/>
                            </a:ln>
                            <a:solidFill>
                              <a:schemeClr val="tx1"/>
                            </a:solidFill>
                            <a:effectLst/>
                            <a:latin typeface="Arial" panose="020B0604020202020204" pitchFamily="34" charset="0"/>
                            <a:ea typeface="Verdana" pitchFamily="34" charset="0"/>
                            <a:cs typeface="Arial" panose="020B0604020202020204" pitchFamily="34" charset="0"/>
                          </a:rPr>
                          <a:t>prioritised</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for  MOD0700; no internal resource constraints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8"/>
                    </a:ext>
                  </a:extLst>
                </a:tr>
              </a:tbl>
            </a:graphicData>
          </a:graphic>
        </p:graphicFrame>
        <p:sp>
          <p:nvSpPr>
            <p:cNvPr id="8" name="Oval 7">
              <a:extLst>
                <a:ext uri="{FF2B5EF4-FFF2-40B4-BE49-F238E27FC236}">
                  <a16:creationId xmlns:a16="http://schemas.microsoft.com/office/drawing/2014/main" xmlns="" id="{0932F9EA-D945-459F-8F00-091B3CFCAABE}"/>
                </a:ext>
              </a:extLst>
            </p:cNvPr>
            <p:cNvSpPr/>
            <p:nvPr/>
          </p:nvSpPr>
          <p:spPr>
            <a:xfrm>
              <a:off x="7259096" y="1394296"/>
              <a:ext cx="204194" cy="2131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9" name="Oval 8">
              <a:extLst>
                <a:ext uri="{FF2B5EF4-FFF2-40B4-BE49-F238E27FC236}">
                  <a16:creationId xmlns:a16="http://schemas.microsoft.com/office/drawing/2014/main" xmlns="" id="{1CD340F4-EC05-45B9-AB26-20BECCEF8858}"/>
                </a:ext>
              </a:extLst>
            </p:cNvPr>
            <p:cNvSpPr/>
            <p:nvPr/>
          </p:nvSpPr>
          <p:spPr>
            <a:xfrm>
              <a:off x="5606599" y="817130"/>
              <a:ext cx="196885" cy="1903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grpSp>
      <p:sp>
        <p:nvSpPr>
          <p:cNvPr id="11" name="Oval 10">
            <a:extLst>
              <a:ext uri="{FF2B5EF4-FFF2-40B4-BE49-F238E27FC236}">
                <a16:creationId xmlns:a16="http://schemas.microsoft.com/office/drawing/2014/main" xmlns="" id="{A0F57896-72F6-46F0-8DCF-1B43A706D61C}"/>
              </a:ext>
            </a:extLst>
          </p:cNvPr>
          <p:cNvSpPr/>
          <p:nvPr/>
        </p:nvSpPr>
        <p:spPr>
          <a:xfrm>
            <a:off x="5987072" y="1779662"/>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2" name="Oval 11">
            <a:extLst>
              <a:ext uri="{FF2B5EF4-FFF2-40B4-BE49-F238E27FC236}">
                <a16:creationId xmlns:a16="http://schemas.microsoft.com/office/drawing/2014/main" xmlns="" id="{07D341B2-AF9B-4E48-A146-835712CA3A8C}"/>
              </a:ext>
            </a:extLst>
          </p:cNvPr>
          <p:cNvSpPr/>
          <p:nvPr/>
        </p:nvSpPr>
        <p:spPr>
          <a:xfrm>
            <a:off x="4126217"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3" name="Oval 12">
            <a:extLst>
              <a:ext uri="{FF2B5EF4-FFF2-40B4-BE49-F238E27FC236}">
                <a16:creationId xmlns:a16="http://schemas.microsoft.com/office/drawing/2014/main" xmlns="" id="{B354495D-E22F-4490-B63B-9C96EEB69125}"/>
              </a:ext>
            </a:extLst>
          </p:cNvPr>
          <p:cNvSpPr/>
          <p:nvPr/>
        </p:nvSpPr>
        <p:spPr>
          <a:xfrm>
            <a:off x="2265362"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Tree>
    <p:extLst>
      <p:ext uri="{BB962C8B-B14F-4D97-AF65-F5344CB8AC3E}">
        <p14:creationId xmlns:p14="http://schemas.microsoft.com/office/powerpoint/2010/main" val="865222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7883" y="1505856"/>
            <a:ext cx="8424936" cy="1287036"/>
          </a:xfrm>
          <a:prstGeom prst="rect">
            <a:avLst/>
          </a:prstGeom>
          <a:solidFill>
            <a:srgbClr val="E8EA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4E1E92D8-FEBE-4DDD-AD8B-03957BD623C8}"/>
              </a:ext>
            </a:extLst>
          </p:cNvPr>
          <p:cNvSpPr>
            <a:spLocks noGrp="1"/>
          </p:cNvSpPr>
          <p:nvPr>
            <p:ph type="title"/>
          </p:nvPr>
        </p:nvSpPr>
        <p:spPr/>
        <p:txBody>
          <a:bodyPr/>
          <a:lstStyle/>
          <a:p>
            <a:r>
              <a:rPr lang="en-GB" dirty="0" smtClean="0"/>
              <a:t>XRN4991- MOD0700 Timelines</a:t>
            </a:r>
            <a:endParaRPr lang="en-GB" dirty="0"/>
          </a:p>
        </p:txBody>
      </p:sp>
      <p:sp>
        <p:nvSpPr>
          <p:cNvPr id="5" name="TextBox 4">
            <a:extLst>
              <a:ext uri="{FF2B5EF4-FFF2-40B4-BE49-F238E27FC236}">
                <a16:creationId xmlns="" xmlns:a16="http://schemas.microsoft.com/office/drawing/2014/main" id="{DFA77669-B323-43A7-AA90-FFEE9856EC44}"/>
              </a:ext>
            </a:extLst>
          </p:cNvPr>
          <p:cNvSpPr txBox="1"/>
          <p:nvPr/>
        </p:nvSpPr>
        <p:spPr>
          <a:xfrm>
            <a:off x="53752" y="704766"/>
            <a:ext cx="9036496" cy="400110"/>
          </a:xfrm>
          <a:prstGeom prst="rect">
            <a:avLst/>
          </a:prstGeom>
          <a:noFill/>
        </p:spPr>
        <p:txBody>
          <a:bodyPr wrap="square" rtlCol="0">
            <a:spAutoFit/>
          </a:bodyPr>
          <a:lstStyle/>
          <a:p>
            <a:endParaRPr lang="en-GB" sz="1000" dirty="0">
              <a:solidFill>
                <a:srgbClr val="1D3E61"/>
              </a:solidFill>
            </a:endParaRPr>
          </a:p>
          <a:p>
            <a:endParaRPr lang="en-GB" sz="1000" b="1" dirty="0">
              <a:solidFill>
                <a:srgbClr val="1D3E61"/>
              </a:solidFill>
            </a:endParaRPr>
          </a:p>
        </p:txBody>
      </p:sp>
      <p:sp>
        <p:nvSpPr>
          <p:cNvPr id="45" name="Rectangle 44"/>
          <p:cNvSpPr/>
          <p:nvPr/>
        </p:nvSpPr>
        <p:spPr>
          <a:xfrm>
            <a:off x="557879" y="991928"/>
            <a:ext cx="8424936" cy="225896"/>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2019</a:t>
            </a:r>
            <a:endParaRPr lang="en-GB" sz="1200" dirty="0">
              <a:solidFill>
                <a:schemeClr val="tx1"/>
              </a:solidFill>
            </a:endParaRPr>
          </a:p>
        </p:txBody>
      </p:sp>
      <p:graphicFrame>
        <p:nvGraphicFramePr>
          <p:cNvPr id="73" name="Table 72"/>
          <p:cNvGraphicFramePr>
            <a:graphicFrameLocks noGrp="1"/>
          </p:cNvGraphicFramePr>
          <p:nvPr>
            <p:extLst>
              <p:ext uri="{D42A27DB-BD31-4B8C-83A1-F6EECF244321}">
                <p14:modId xmlns:p14="http://schemas.microsoft.com/office/powerpoint/2010/main" val="1598969483"/>
              </p:ext>
            </p:extLst>
          </p:nvPr>
        </p:nvGraphicFramePr>
        <p:xfrm>
          <a:off x="557879" y="1217824"/>
          <a:ext cx="8424939" cy="288032"/>
        </p:xfrm>
        <a:graphic>
          <a:graphicData uri="http://schemas.openxmlformats.org/drawingml/2006/table">
            <a:tbl>
              <a:tblPr firstRow="1" bandRow="1">
                <a:tableStyleId>{5C22544A-7EE6-4342-B048-85BDC9FD1C3A}</a:tableStyleId>
              </a:tblPr>
              <a:tblGrid>
                <a:gridCol w="2808313"/>
                <a:gridCol w="2808313"/>
                <a:gridCol w="2808313"/>
              </a:tblGrid>
              <a:tr h="288032">
                <a:tc>
                  <a:txBody>
                    <a:bodyPr/>
                    <a:lstStyle/>
                    <a:p>
                      <a:pPr algn="ctr"/>
                      <a:r>
                        <a:rPr lang="en-GB" sz="1000" dirty="0" smtClean="0">
                          <a:solidFill>
                            <a:schemeClr val="tx1"/>
                          </a:solidFill>
                        </a:rPr>
                        <a:t>Aug</a:t>
                      </a:r>
                      <a:endParaRPr lang="en-GB" sz="1000" dirty="0">
                        <a:solidFill>
                          <a:schemeClr val="tx1"/>
                        </a:solidFill>
                      </a:endParaRPr>
                    </a:p>
                  </a:txBody>
                  <a:tcPr anchor="ctr">
                    <a:solidFill>
                      <a:srgbClr val="B1D6E8"/>
                    </a:solidFill>
                  </a:tcPr>
                </a:tc>
                <a:tc>
                  <a:txBody>
                    <a:bodyPr/>
                    <a:lstStyle/>
                    <a:p>
                      <a:pPr algn="ctr"/>
                      <a:r>
                        <a:rPr lang="en-GB" sz="1000" dirty="0" smtClean="0">
                          <a:solidFill>
                            <a:schemeClr val="tx1"/>
                          </a:solidFill>
                        </a:rPr>
                        <a:t>Sept</a:t>
                      </a:r>
                      <a:endParaRPr lang="en-GB" sz="1000" dirty="0">
                        <a:solidFill>
                          <a:schemeClr val="tx1"/>
                        </a:solidFill>
                      </a:endParaRPr>
                    </a:p>
                  </a:txBody>
                  <a:tcPr anchor="ctr">
                    <a:solidFill>
                      <a:srgbClr val="B1D6E8"/>
                    </a:solidFill>
                  </a:tcPr>
                </a:tc>
                <a:tc>
                  <a:txBody>
                    <a:bodyPr/>
                    <a:lstStyle/>
                    <a:p>
                      <a:pPr algn="ctr"/>
                      <a:r>
                        <a:rPr lang="en-GB" sz="1000" dirty="0" smtClean="0">
                          <a:solidFill>
                            <a:schemeClr val="tx1"/>
                          </a:solidFill>
                        </a:rPr>
                        <a:t>Oct</a:t>
                      </a:r>
                      <a:endParaRPr lang="en-GB" sz="1000" dirty="0">
                        <a:solidFill>
                          <a:schemeClr val="tx1"/>
                        </a:solidFill>
                      </a:endParaRPr>
                    </a:p>
                  </a:txBody>
                  <a:tcPr anchor="ctr">
                    <a:solidFill>
                      <a:srgbClr val="B1D6E8"/>
                    </a:solidFill>
                  </a:tcPr>
                </a:tc>
              </a:tr>
            </a:tbl>
          </a:graphicData>
        </a:graphic>
      </p:graphicFrame>
      <p:sp>
        <p:nvSpPr>
          <p:cNvPr id="74" name="Rectangle 73"/>
          <p:cNvSpPr/>
          <p:nvPr/>
        </p:nvSpPr>
        <p:spPr>
          <a:xfrm>
            <a:off x="216099" y="1505856"/>
            <a:ext cx="341784" cy="1296144"/>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100" b="1" dirty="0" smtClean="0">
                <a:solidFill>
                  <a:schemeClr val="tx1"/>
                </a:solidFill>
              </a:rPr>
              <a:t>XRN 4991</a:t>
            </a:r>
          </a:p>
          <a:p>
            <a:pPr algn="ctr"/>
            <a:r>
              <a:rPr lang="en-GB" sz="1100" b="1" dirty="0" smtClean="0">
                <a:solidFill>
                  <a:schemeClr val="tx1"/>
                </a:solidFill>
              </a:rPr>
              <a:t>MOD0700</a:t>
            </a:r>
            <a:endParaRPr lang="en-GB" sz="1100" b="1" dirty="0">
              <a:solidFill>
                <a:schemeClr val="tx1"/>
              </a:solidFill>
            </a:endParaRPr>
          </a:p>
        </p:txBody>
      </p:sp>
      <p:sp>
        <p:nvSpPr>
          <p:cNvPr id="120" name="Flowchart: Process 119"/>
          <p:cNvSpPr/>
          <p:nvPr/>
        </p:nvSpPr>
        <p:spPr>
          <a:xfrm>
            <a:off x="917923" y="1632659"/>
            <a:ext cx="3618402" cy="233237"/>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Design</a:t>
            </a:r>
            <a:endParaRPr lang="en-GB" sz="800" dirty="0">
              <a:solidFill>
                <a:schemeClr val="tx1"/>
              </a:solidFill>
            </a:endParaRPr>
          </a:p>
        </p:txBody>
      </p:sp>
      <p:sp>
        <p:nvSpPr>
          <p:cNvPr id="121" name="Flowchart: Process 120"/>
          <p:cNvSpPr/>
          <p:nvPr/>
        </p:nvSpPr>
        <p:spPr>
          <a:xfrm>
            <a:off x="1070642" y="1911376"/>
            <a:ext cx="3570313" cy="242552"/>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Build &amp; Test (Unit, System, UAT and Regression)</a:t>
            </a:r>
          </a:p>
        </p:txBody>
      </p:sp>
      <p:sp>
        <p:nvSpPr>
          <p:cNvPr id="154" name="Flowchart: Process 153"/>
          <p:cNvSpPr/>
          <p:nvPr/>
        </p:nvSpPr>
        <p:spPr>
          <a:xfrm>
            <a:off x="6172094" y="2177678"/>
            <a:ext cx="576647" cy="241446"/>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PIS</a:t>
            </a:r>
            <a:endParaRPr lang="en-GB" sz="800" dirty="0">
              <a:solidFill>
                <a:schemeClr val="tx1"/>
              </a:solidFill>
            </a:endParaRPr>
          </a:p>
        </p:txBody>
      </p:sp>
      <p:sp>
        <p:nvSpPr>
          <p:cNvPr id="156" name="Oval 116"/>
          <p:cNvSpPr>
            <a:spLocks noChangeArrowheads="1"/>
          </p:cNvSpPr>
          <p:nvPr/>
        </p:nvSpPr>
        <p:spPr bwMode="auto">
          <a:xfrm>
            <a:off x="4266793" y="2400657"/>
            <a:ext cx="126610" cy="109537"/>
          </a:xfrm>
          <a:prstGeom prst="ellipse">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57" name="Rectangle 114"/>
          <p:cNvSpPr>
            <a:spLocks noChangeArrowheads="1"/>
          </p:cNvSpPr>
          <p:nvPr/>
        </p:nvSpPr>
        <p:spPr bwMode="auto">
          <a:xfrm>
            <a:off x="3936451" y="2552005"/>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smtClean="0">
                <a:solidFill>
                  <a:srgbClr val="000000"/>
                </a:solidFill>
              </a:rPr>
              <a:t>11/09: BER Approval</a:t>
            </a:r>
            <a:endParaRPr lang="en-US" altLang="en-US" dirty="0" smtClean="0">
              <a:solidFill>
                <a:prstClr val="black"/>
              </a:solidFill>
            </a:endParaRPr>
          </a:p>
        </p:txBody>
      </p:sp>
      <p:sp>
        <p:nvSpPr>
          <p:cNvPr id="159" name="Rectangle 114"/>
          <p:cNvSpPr>
            <a:spLocks noChangeArrowheads="1"/>
          </p:cNvSpPr>
          <p:nvPr/>
        </p:nvSpPr>
        <p:spPr bwMode="auto">
          <a:xfrm>
            <a:off x="2677368" y="2546671"/>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smtClean="0">
                <a:solidFill>
                  <a:srgbClr val="000000"/>
                </a:solidFill>
              </a:rPr>
              <a:t>28/08: Change Pack Approval</a:t>
            </a:r>
            <a:endParaRPr lang="en-US" altLang="en-US" dirty="0" smtClean="0">
              <a:solidFill>
                <a:prstClr val="black"/>
              </a:solidFill>
            </a:endParaRPr>
          </a:p>
        </p:txBody>
      </p:sp>
      <p:sp>
        <p:nvSpPr>
          <p:cNvPr id="165" name="Rectangle 114"/>
          <p:cNvSpPr>
            <a:spLocks noChangeArrowheads="1"/>
          </p:cNvSpPr>
          <p:nvPr/>
        </p:nvSpPr>
        <p:spPr bwMode="auto">
          <a:xfrm>
            <a:off x="5740046" y="2490970"/>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smtClean="0">
                <a:solidFill>
                  <a:srgbClr val="000000"/>
                </a:solidFill>
              </a:rPr>
              <a:t>GO LIVE 28/09/19 </a:t>
            </a:r>
            <a:endParaRPr lang="en-US" altLang="en-US" dirty="0" smtClean="0">
              <a:solidFill>
                <a:prstClr val="black"/>
              </a:solidFill>
            </a:endParaRPr>
          </a:p>
        </p:txBody>
      </p:sp>
      <p:sp>
        <p:nvSpPr>
          <p:cNvPr id="24" name="Flowchart: Process 23"/>
          <p:cNvSpPr/>
          <p:nvPr/>
        </p:nvSpPr>
        <p:spPr>
          <a:xfrm>
            <a:off x="5812054" y="2176571"/>
            <a:ext cx="360040" cy="242547"/>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smtClean="0">
                <a:solidFill>
                  <a:schemeClr val="tx1"/>
                </a:solidFill>
              </a:rPr>
              <a:t>IDR </a:t>
            </a:r>
            <a:endParaRPr lang="en-GB" sz="600" dirty="0">
              <a:solidFill>
                <a:schemeClr val="tx1"/>
              </a:solidFill>
            </a:endParaRPr>
          </a:p>
        </p:txBody>
      </p:sp>
      <p:sp>
        <p:nvSpPr>
          <p:cNvPr id="78" name="5-Point Star 77"/>
          <p:cNvSpPr/>
          <p:nvPr/>
        </p:nvSpPr>
        <p:spPr>
          <a:xfrm>
            <a:off x="6028078" y="2161451"/>
            <a:ext cx="144016" cy="1436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lowchart: Process 25"/>
          <p:cNvSpPr/>
          <p:nvPr/>
        </p:nvSpPr>
        <p:spPr>
          <a:xfrm>
            <a:off x="4625725" y="2176572"/>
            <a:ext cx="1188741" cy="242552"/>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PT</a:t>
            </a:r>
          </a:p>
        </p:txBody>
      </p:sp>
      <p:sp>
        <p:nvSpPr>
          <p:cNvPr id="27" name="Oval 116"/>
          <p:cNvSpPr>
            <a:spLocks noChangeArrowheads="1"/>
          </p:cNvSpPr>
          <p:nvPr/>
        </p:nvSpPr>
        <p:spPr bwMode="auto">
          <a:xfrm>
            <a:off x="2965691" y="2400657"/>
            <a:ext cx="126610" cy="109537"/>
          </a:xfrm>
          <a:prstGeom prst="ellipse">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9" name="Rectangle 18"/>
          <p:cNvSpPr/>
          <p:nvPr/>
        </p:nvSpPr>
        <p:spPr>
          <a:xfrm>
            <a:off x="4187449" y="4610666"/>
            <a:ext cx="4781745" cy="367013"/>
          </a:xfrm>
          <a:prstGeom prst="rect">
            <a:avLst/>
          </a:prstGeom>
          <a:noFill/>
          <a:ln>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GB" dirty="0">
              <a:solidFill>
                <a:schemeClr val="tx2"/>
              </a:solidFill>
            </a:endParaRPr>
          </a:p>
        </p:txBody>
      </p:sp>
      <p:sp>
        <p:nvSpPr>
          <p:cNvPr id="20" name="TextBox 19"/>
          <p:cNvSpPr txBox="1"/>
          <p:nvPr/>
        </p:nvSpPr>
        <p:spPr>
          <a:xfrm>
            <a:off x="4187450" y="4689647"/>
            <a:ext cx="436338" cy="215444"/>
          </a:xfrm>
          <a:prstGeom prst="rect">
            <a:avLst/>
          </a:prstGeom>
          <a:noFill/>
        </p:spPr>
        <p:txBody>
          <a:bodyPr wrap="none" rtlCol="0">
            <a:spAutoFit/>
          </a:bodyPr>
          <a:lstStyle/>
          <a:p>
            <a:pPr defTabSz="914400" fontAlgn="auto">
              <a:spcBef>
                <a:spcPts val="0"/>
              </a:spcBef>
              <a:spcAft>
                <a:spcPts val="0"/>
              </a:spcAft>
            </a:pPr>
            <a:r>
              <a:rPr lang="en-GB" sz="800" b="1" dirty="0" smtClean="0">
                <a:solidFill>
                  <a:srgbClr val="1D3E61"/>
                </a:solidFill>
                <a:latin typeface="Arial"/>
                <a:ea typeface="+mn-ea"/>
              </a:rPr>
              <a:t>Key: </a:t>
            </a:r>
            <a:endParaRPr lang="en-GB" sz="800" dirty="0">
              <a:solidFill>
                <a:srgbClr val="1D3E61"/>
              </a:solidFill>
              <a:latin typeface="Arial"/>
              <a:ea typeface="+mn-ea"/>
            </a:endParaRPr>
          </a:p>
        </p:txBody>
      </p:sp>
      <p:grpSp>
        <p:nvGrpSpPr>
          <p:cNvPr id="21" name="Group 20"/>
          <p:cNvGrpSpPr/>
          <p:nvPr/>
        </p:nvGrpSpPr>
        <p:grpSpPr>
          <a:xfrm>
            <a:off x="4659162" y="4689647"/>
            <a:ext cx="837761" cy="216024"/>
            <a:chOff x="611560" y="4458544"/>
            <a:chExt cx="837761" cy="216024"/>
          </a:xfrm>
        </p:grpSpPr>
        <p:sp>
          <p:nvSpPr>
            <p:cNvPr id="22" name="Oval 21"/>
            <p:cNvSpPr/>
            <p:nvPr/>
          </p:nvSpPr>
          <p:spPr bwMode="gray">
            <a:xfrm>
              <a:off x="611560" y="4458544"/>
              <a:ext cx="179002" cy="180020"/>
            </a:xfrm>
            <a:prstGeom prst="ellipse">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23" name="TextBox 22"/>
            <p:cNvSpPr txBox="1"/>
            <p:nvPr/>
          </p:nvSpPr>
          <p:spPr>
            <a:xfrm>
              <a:off x="766121" y="4459124"/>
              <a:ext cx="683200" cy="215444"/>
            </a:xfrm>
            <a:prstGeom prst="rect">
              <a:avLst/>
            </a:prstGeom>
            <a:noFill/>
          </p:spPr>
          <p:txBody>
            <a:bodyPr wrap="none" rtlCol="0">
              <a:spAutoFit/>
            </a:bodyPr>
            <a:lstStyle/>
            <a:p>
              <a:pPr defTabSz="914400" fontAlgn="auto">
                <a:spcBef>
                  <a:spcPts val="0"/>
                </a:spcBef>
                <a:spcAft>
                  <a:spcPts val="0"/>
                </a:spcAft>
              </a:pPr>
              <a:r>
                <a:rPr lang="en-GB" sz="800" dirty="0" smtClean="0">
                  <a:solidFill>
                    <a:srgbClr val="1D3E61"/>
                  </a:solidFill>
                  <a:latin typeface="Arial"/>
                  <a:ea typeface="+mn-ea"/>
                </a:rPr>
                <a:t>Completed</a:t>
              </a:r>
              <a:endParaRPr lang="en-GB" sz="800" dirty="0">
                <a:solidFill>
                  <a:srgbClr val="1D3E61"/>
                </a:solidFill>
                <a:latin typeface="Arial"/>
                <a:ea typeface="+mn-ea"/>
              </a:endParaRPr>
            </a:p>
          </p:txBody>
        </p:sp>
      </p:grpSp>
      <p:grpSp>
        <p:nvGrpSpPr>
          <p:cNvPr id="25" name="Group 24"/>
          <p:cNvGrpSpPr/>
          <p:nvPr/>
        </p:nvGrpSpPr>
        <p:grpSpPr>
          <a:xfrm>
            <a:off x="7761231" y="4689647"/>
            <a:ext cx="1275265" cy="216024"/>
            <a:chOff x="611560" y="4458544"/>
            <a:chExt cx="1275265" cy="216024"/>
          </a:xfrm>
        </p:grpSpPr>
        <p:sp>
          <p:nvSpPr>
            <p:cNvPr id="28" name="Oval 27"/>
            <p:cNvSpPr/>
            <p:nvPr/>
          </p:nvSpPr>
          <p:spPr bwMode="gray">
            <a:xfrm>
              <a:off x="611560" y="4458544"/>
              <a:ext cx="179002" cy="180020"/>
            </a:xfrm>
            <a:prstGeom prst="ellipse">
              <a:avLst/>
            </a:prstGeom>
            <a:solidFill>
              <a:srgbClr val="FF000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29" name="TextBox 28"/>
            <p:cNvSpPr txBox="1"/>
            <p:nvPr/>
          </p:nvSpPr>
          <p:spPr>
            <a:xfrm>
              <a:off x="842949" y="4459124"/>
              <a:ext cx="1043876" cy="215444"/>
            </a:xfrm>
            <a:prstGeom prst="rect">
              <a:avLst/>
            </a:prstGeom>
            <a:noFill/>
          </p:spPr>
          <p:txBody>
            <a:bodyPr wrap="none" rtlCol="0">
              <a:spAutoFit/>
            </a:bodyPr>
            <a:lstStyle/>
            <a:p>
              <a:pPr defTabSz="914400" fontAlgn="auto">
                <a:spcBef>
                  <a:spcPts val="0"/>
                </a:spcBef>
                <a:spcAft>
                  <a:spcPts val="0"/>
                </a:spcAft>
              </a:pPr>
              <a:r>
                <a:rPr lang="en-GB" sz="800" dirty="0" smtClean="0">
                  <a:solidFill>
                    <a:srgbClr val="1D3E61"/>
                  </a:solidFill>
                  <a:latin typeface="Arial"/>
                  <a:ea typeface="+mn-ea"/>
                </a:rPr>
                <a:t>Slipped / High risk</a:t>
              </a:r>
              <a:endParaRPr lang="en-GB" sz="800" dirty="0">
                <a:solidFill>
                  <a:srgbClr val="1D3E61"/>
                </a:solidFill>
                <a:latin typeface="Arial"/>
                <a:ea typeface="+mn-ea"/>
              </a:endParaRPr>
            </a:p>
          </p:txBody>
        </p:sp>
      </p:grpSp>
      <p:grpSp>
        <p:nvGrpSpPr>
          <p:cNvPr id="30" name="Group 29"/>
          <p:cNvGrpSpPr/>
          <p:nvPr/>
        </p:nvGrpSpPr>
        <p:grpSpPr>
          <a:xfrm>
            <a:off x="6538865" y="4689647"/>
            <a:ext cx="969091" cy="216024"/>
            <a:chOff x="611560" y="4458544"/>
            <a:chExt cx="969091" cy="216024"/>
          </a:xfrm>
        </p:grpSpPr>
        <p:sp>
          <p:nvSpPr>
            <p:cNvPr id="31" name="Oval 30"/>
            <p:cNvSpPr/>
            <p:nvPr/>
          </p:nvSpPr>
          <p:spPr bwMode="gray">
            <a:xfrm>
              <a:off x="611560" y="4458544"/>
              <a:ext cx="179002" cy="180020"/>
            </a:xfrm>
            <a:prstGeom prst="ellipse">
              <a:avLst/>
            </a:prstGeom>
            <a:solidFill>
              <a:srgbClr val="FFC00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32" name="TextBox 31"/>
            <p:cNvSpPr txBox="1"/>
            <p:nvPr/>
          </p:nvSpPr>
          <p:spPr>
            <a:xfrm>
              <a:off x="842949" y="4459124"/>
              <a:ext cx="737702" cy="215444"/>
            </a:xfrm>
            <a:prstGeom prst="rect">
              <a:avLst/>
            </a:prstGeom>
            <a:noFill/>
          </p:spPr>
          <p:txBody>
            <a:bodyPr wrap="none" rtlCol="0">
              <a:spAutoFit/>
            </a:bodyPr>
            <a:lstStyle/>
            <a:p>
              <a:pPr defTabSz="914400" fontAlgn="auto">
                <a:spcBef>
                  <a:spcPts val="0"/>
                </a:spcBef>
                <a:spcAft>
                  <a:spcPts val="0"/>
                </a:spcAft>
              </a:pPr>
              <a:r>
                <a:rPr lang="en-GB" sz="800" dirty="0" smtClean="0">
                  <a:solidFill>
                    <a:srgbClr val="1D3E61"/>
                  </a:solidFill>
                  <a:latin typeface="Arial"/>
                  <a:ea typeface="+mn-ea"/>
                </a:rPr>
                <a:t>Medium risk</a:t>
              </a:r>
              <a:endParaRPr lang="en-GB" sz="800" dirty="0">
                <a:solidFill>
                  <a:srgbClr val="1D3E61"/>
                </a:solidFill>
                <a:latin typeface="Arial"/>
                <a:ea typeface="+mn-ea"/>
              </a:endParaRPr>
            </a:p>
          </p:txBody>
        </p:sp>
      </p:grpSp>
      <p:grpSp>
        <p:nvGrpSpPr>
          <p:cNvPr id="33" name="Group 32"/>
          <p:cNvGrpSpPr/>
          <p:nvPr/>
        </p:nvGrpSpPr>
        <p:grpSpPr>
          <a:xfrm>
            <a:off x="5578154" y="4689647"/>
            <a:ext cx="798081" cy="216024"/>
            <a:chOff x="611560" y="4458544"/>
            <a:chExt cx="798081" cy="216024"/>
          </a:xfrm>
        </p:grpSpPr>
        <p:sp>
          <p:nvSpPr>
            <p:cNvPr id="34" name="Oval 33"/>
            <p:cNvSpPr/>
            <p:nvPr/>
          </p:nvSpPr>
          <p:spPr bwMode="gray">
            <a:xfrm>
              <a:off x="611560" y="4458544"/>
              <a:ext cx="179002" cy="180020"/>
            </a:xfrm>
            <a:prstGeom prst="ellipse">
              <a:avLst/>
            </a:prstGeom>
            <a:solidFill>
              <a:srgbClr val="92D05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35" name="TextBox 34"/>
            <p:cNvSpPr txBox="1"/>
            <p:nvPr/>
          </p:nvSpPr>
          <p:spPr>
            <a:xfrm>
              <a:off x="788958" y="4459124"/>
              <a:ext cx="620683" cy="215444"/>
            </a:xfrm>
            <a:prstGeom prst="rect">
              <a:avLst/>
            </a:prstGeom>
            <a:noFill/>
          </p:spPr>
          <p:txBody>
            <a:bodyPr wrap="none" rtlCol="0">
              <a:spAutoFit/>
            </a:bodyPr>
            <a:lstStyle/>
            <a:p>
              <a:pPr defTabSz="914400" fontAlgn="auto">
                <a:spcBef>
                  <a:spcPts val="0"/>
                </a:spcBef>
                <a:spcAft>
                  <a:spcPts val="0"/>
                </a:spcAft>
              </a:pPr>
              <a:r>
                <a:rPr lang="en-GB" sz="800" dirty="0" smtClean="0">
                  <a:solidFill>
                    <a:srgbClr val="1D3E61"/>
                  </a:solidFill>
                  <a:latin typeface="Arial"/>
                  <a:ea typeface="+mn-ea"/>
                </a:rPr>
                <a:t>On-target</a:t>
              </a:r>
              <a:endParaRPr lang="en-GB" sz="800" dirty="0">
                <a:solidFill>
                  <a:srgbClr val="1D3E61"/>
                </a:solidFill>
                <a:latin typeface="Arial"/>
                <a:ea typeface="+mn-ea"/>
              </a:endParaRPr>
            </a:p>
          </p:txBody>
        </p:sp>
      </p:grpSp>
    </p:spTree>
    <p:extLst>
      <p:ext uri="{BB962C8B-B14F-4D97-AF65-F5344CB8AC3E}">
        <p14:creationId xmlns:p14="http://schemas.microsoft.com/office/powerpoint/2010/main" val="3073684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9702"/>
            <a:ext cx="8229600" cy="637580"/>
          </a:xfrm>
        </p:spPr>
        <p:txBody>
          <a:bodyPr/>
          <a:lstStyle/>
          <a:p>
            <a:r>
              <a:rPr lang="en-GB" dirty="0" smtClean="0"/>
              <a:t>2. New Change Proposals – Initial Review</a:t>
            </a:r>
            <a:endParaRPr lang="en-GB" dirty="0"/>
          </a:p>
        </p:txBody>
      </p:sp>
    </p:spTree>
    <p:extLst>
      <p:ext uri="{BB962C8B-B14F-4D97-AF65-F5344CB8AC3E}">
        <p14:creationId xmlns:p14="http://schemas.microsoft.com/office/powerpoint/2010/main" val="2072178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New Change Proposals – Initial Review</a:t>
            </a:r>
          </a:p>
        </p:txBody>
      </p:sp>
      <p:graphicFrame>
        <p:nvGraphicFramePr>
          <p:cNvPr id="3" name="Table 2"/>
          <p:cNvGraphicFramePr>
            <a:graphicFrameLocks noGrp="1"/>
          </p:cNvGraphicFramePr>
          <p:nvPr>
            <p:extLst>
              <p:ext uri="{D42A27DB-BD31-4B8C-83A1-F6EECF244321}">
                <p14:modId xmlns:p14="http://schemas.microsoft.com/office/powerpoint/2010/main" val="3844812329"/>
              </p:ext>
            </p:extLst>
          </p:nvPr>
        </p:nvGraphicFramePr>
        <p:xfrm>
          <a:off x="107504" y="757303"/>
          <a:ext cx="8928992" cy="3138817"/>
        </p:xfrm>
        <a:graphic>
          <a:graphicData uri="http://schemas.openxmlformats.org/drawingml/2006/table">
            <a:tbl>
              <a:tblPr firstRow="1" firstCol="1" bandRow="1">
                <a:tableStyleId>{5940675A-B579-460E-94D1-54222C63F5DA}</a:tableStyleId>
              </a:tblPr>
              <a:tblGrid>
                <a:gridCol w="666936"/>
                <a:gridCol w="1693697"/>
                <a:gridCol w="705798"/>
                <a:gridCol w="524239"/>
                <a:gridCol w="524239"/>
                <a:gridCol w="524239"/>
                <a:gridCol w="705798"/>
                <a:gridCol w="1711838"/>
                <a:gridCol w="1872208"/>
              </a:tblGrid>
              <a:tr h="302279">
                <a:tc rowSpan="2">
                  <a:txBody>
                    <a:bodyPr/>
                    <a:lstStyle/>
                    <a:p>
                      <a:pPr>
                        <a:lnSpc>
                          <a:spcPct val="115000"/>
                        </a:lnSpc>
                        <a:spcAft>
                          <a:spcPts val="0"/>
                        </a:spcAft>
                      </a:pPr>
                      <a:r>
                        <a:rPr lang="en-GB" sz="1100" dirty="0" smtClean="0">
                          <a:effectLst/>
                        </a:rPr>
                        <a:t>Agenda</a:t>
                      </a:r>
                    </a:p>
                    <a:p>
                      <a:pPr>
                        <a:lnSpc>
                          <a:spcPct val="115000"/>
                        </a:lnSpc>
                        <a:spcAft>
                          <a:spcPts val="0"/>
                        </a:spcAft>
                      </a:pPr>
                      <a:r>
                        <a:rPr lang="en-GB" sz="1100" dirty="0" smtClean="0">
                          <a:effectLst/>
                        </a:rPr>
                        <a:t>Item</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rowSpan="2">
                  <a:txBody>
                    <a:bodyPr/>
                    <a:lstStyle/>
                    <a:p>
                      <a:pPr>
                        <a:lnSpc>
                          <a:spcPct val="115000"/>
                        </a:lnSpc>
                        <a:spcAft>
                          <a:spcPts val="0"/>
                        </a:spcAft>
                      </a:pPr>
                      <a:r>
                        <a:rPr lang="en-GB" sz="1100" dirty="0">
                          <a:effectLst/>
                        </a:rPr>
                        <a:t>XRN / Title</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gridSpan="4">
                  <a:txBody>
                    <a:bodyPr/>
                    <a:lstStyle/>
                    <a:p>
                      <a:pPr>
                        <a:lnSpc>
                          <a:spcPct val="115000"/>
                        </a:lnSpc>
                        <a:spcAft>
                          <a:spcPts val="0"/>
                        </a:spcAft>
                      </a:pPr>
                      <a:r>
                        <a:rPr lang="en-GB" sz="1100" dirty="0">
                          <a:effectLst/>
                        </a:rPr>
                        <a:t>Customer Class / Voting Party</a:t>
                      </a:r>
                      <a:endParaRPr lang="en-GB" sz="1100" dirty="0">
                        <a:effectLst/>
                        <a:latin typeface="Calibri"/>
                        <a:ea typeface="Calibri"/>
                        <a:cs typeface="Times New Roman"/>
                      </a:endParaRPr>
                    </a:p>
                  </a:txBody>
                  <a:tcPr marL="66582" marR="66582" marT="0" marB="0">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100" dirty="0" smtClean="0">
                          <a:effectLst/>
                        </a:rPr>
                        <a:t>Funding</a:t>
                      </a:r>
                    </a:p>
                    <a:p>
                      <a:pPr>
                        <a:lnSpc>
                          <a:spcPct val="115000"/>
                        </a:lnSpc>
                        <a:spcAft>
                          <a:spcPts val="0"/>
                        </a:spcAft>
                      </a:pPr>
                      <a:r>
                        <a:rPr lang="en-GB" sz="1100" dirty="0" smtClean="0">
                          <a:effectLst/>
                        </a:rPr>
                        <a:t>Split </a:t>
                      </a:r>
                      <a:r>
                        <a:rPr lang="en-GB" sz="1100" dirty="0">
                          <a:effectLst/>
                        </a:rPr>
                        <a:t>(%)</a:t>
                      </a:r>
                      <a:endParaRPr lang="en-GB" sz="1100" dirty="0">
                        <a:effectLst/>
                        <a:latin typeface="Calibri"/>
                        <a:ea typeface="Calibri"/>
                        <a:cs typeface="Times New Roman"/>
                      </a:endParaRPr>
                    </a:p>
                  </a:txBody>
                  <a:tcPr marL="66582" marR="66582" marT="0" marB="0">
                    <a:solidFill>
                      <a:schemeClr val="accent5"/>
                    </a:solidFill>
                  </a:tcPr>
                </a:tc>
                <a:tc rowSpan="2">
                  <a:txBody>
                    <a:bodyPr/>
                    <a:lstStyle/>
                    <a:p>
                      <a:pPr>
                        <a:lnSpc>
                          <a:spcPct val="115000"/>
                        </a:lnSpc>
                        <a:spcAft>
                          <a:spcPts val="0"/>
                        </a:spcAft>
                      </a:pPr>
                      <a:r>
                        <a:rPr lang="en-GB" sz="1100" dirty="0">
                          <a:effectLst/>
                        </a:rPr>
                        <a:t>Justification</a:t>
                      </a:r>
                      <a:endParaRPr lang="en-GB" sz="1100" dirty="0">
                        <a:effectLst/>
                        <a:latin typeface="Calibri"/>
                        <a:ea typeface="Calibri"/>
                        <a:cs typeface="Times New Roman"/>
                      </a:endParaRPr>
                    </a:p>
                  </a:txBody>
                  <a:tcPr marL="66582" marR="66582" marT="0" marB="0">
                    <a:solidFill>
                      <a:schemeClr val="accent5"/>
                    </a:solidFill>
                  </a:tcPr>
                </a:tc>
                <a:tc rowSpan="2">
                  <a:txBody>
                    <a:bodyPr/>
                    <a:lstStyle/>
                    <a:p>
                      <a:pPr>
                        <a:lnSpc>
                          <a:spcPct val="115000"/>
                        </a:lnSpc>
                        <a:spcAft>
                          <a:spcPts val="0"/>
                        </a:spcAft>
                      </a:pPr>
                      <a:r>
                        <a:rPr lang="en-GB" sz="1100" dirty="0">
                          <a:effectLst/>
                        </a:rPr>
                        <a:t>DSC Service Area</a:t>
                      </a:r>
                      <a:endParaRPr lang="en-GB" sz="1100" dirty="0">
                        <a:effectLst/>
                        <a:latin typeface="Calibri"/>
                        <a:ea typeface="Calibri"/>
                        <a:cs typeface="Times New Roman"/>
                      </a:endParaRPr>
                    </a:p>
                  </a:txBody>
                  <a:tcPr marL="66582" marR="66582" marT="0" marB="0">
                    <a:solidFill>
                      <a:schemeClr val="accent4">
                        <a:lumMod val="40000"/>
                        <a:lumOff val="60000"/>
                      </a:schemeClr>
                    </a:solidFill>
                  </a:tcPr>
                </a:tc>
              </a:tr>
              <a:tr h="274956">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dirty="0" smtClean="0">
                          <a:effectLst/>
                        </a:rPr>
                        <a:t>Shipper </a:t>
                      </a:r>
                    </a:p>
                    <a:p>
                      <a:pPr>
                        <a:lnSpc>
                          <a:spcPct val="115000"/>
                        </a:lnSpc>
                        <a:spcAft>
                          <a:spcPts val="0"/>
                        </a:spcAft>
                      </a:pPr>
                      <a:r>
                        <a:rPr lang="en-GB" sz="1100" dirty="0" smtClean="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DNO   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GT   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IGT   Y/N</a:t>
                      </a:r>
                      <a:endParaRPr lang="en-GB" sz="1100" dirty="0">
                        <a:effectLst/>
                        <a:latin typeface="Calibri"/>
                        <a:ea typeface="Calibri"/>
                        <a:cs typeface="Times New Roman"/>
                      </a:endParaRPr>
                    </a:p>
                  </a:txBody>
                  <a:tcPr marL="66582" marR="66582" marT="0" marB="0">
                    <a:solidFill>
                      <a:schemeClr val="accent5"/>
                    </a:solidFill>
                  </a:tcPr>
                </a:tc>
                <a:tc vMerge="1">
                  <a:txBody>
                    <a:bodyPr/>
                    <a:lstStyle/>
                    <a:p>
                      <a:endParaRPr lang="en-GB"/>
                    </a:p>
                  </a:txBody>
                  <a:tcPr/>
                </a:tc>
                <a:tc vMerge="1">
                  <a:txBody>
                    <a:bodyPr/>
                    <a:lstStyle/>
                    <a:p>
                      <a:endParaRPr lang="en-GB"/>
                    </a:p>
                  </a:txBody>
                  <a:tcPr/>
                </a:tc>
                <a:tc vMerge="1">
                  <a:txBody>
                    <a:bodyPr/>
                    <a:lstStyle/>
                    <a:p>
                      <a:endParaRPr lang="en-GB"/>
                    </a:p>
                  </a:txBody>
                  <a:tcPr/>
                </a:tc>
              </a:tr>
              <a:tr h="504056">
                <a:tc>
                  <a:txBody>
                    <a:bodyPr/>
                    <a:lstStyle/>
                    <a:p>
                      <a:pPr>
                        <a:lnSpc>
                          <a:spcPct val="115000"/>
                        </a:lnSpc>
                        <a:spcAft>
                          <a:spcPts val="0"/>
                        </a:spcAft>
                      </a:pPr>
                      <a:r>
                        <a:rPr lang="en-GB" sz="1100" dirty="0">
                          <a:effectLst/>
                        </a:rPr>
                        <a:t>2.1</a:t>
                      </a:r>
                      <a:endParaRPr lang="en-GB" sz="1100" dirty="0">
                        <a:effectLst/>
                        <a:latin typeface="Calibri"/>
                        <a:ea typeface="Calibri"/>
                        <a:cs typeface="Times New Roman"/>
                      </a:endParaRPr>
                    </a:p>
                  </a:txBody>
                  <a:tcPr marL="66582" marR="66582" marT="0" marB="0" anchor="ctr"/>
                </a:tc>
                <a:tc>
                  <a:txBody>
                    <a:bodyPr/>
                    <a:lstStyle/>
                    <a:p>
                      <a:pPr>
                        <a:lnSpc>
                          <a:spcPct val="115000"/>
                        </a:lnSpc>
                        <a:spcAft>
                          <a:spcPts val="0"/>
                        </a:spcAft>
                      </a:pPr>
                      <a:r>
                        <a:rPr lang="en-GB" sz="1000" dirty="0" smtClean="0">
                          <a:effectLst/>
                          <a:latin typeface="Arial" panose="020B0604020202020204" pitchFamily="34" charset="0"/>
                          <a:cs typeface="Arial" panose="020B0604020202020204" pitchFamily="34" charset="0"/>
                        </a:rPr>
                        <a:t>XRN</a:t>
                      </a:r>
                      <a:r>
                        <a:rPr lang="en-US" sz="1000" dirty="0" smtClean="0">
                          <a:effectLst/>
                          <a:latin typeface="Arial" panose="020B0604020202020204" pitchFamily="34" charset="0"/>
                          <a:cs typeface="Arial" panose="020B0604020202020204" pitchFamily="34" charset="0"/>
                        </a:rPr>
                        <a:t>4896</a:t>
                      </a:r>
                      <a:r>
                        <a:rPr lang="en-US" sz="1000" baseline="0" dirty="0" smtClean="0">
                          <a:effectLst/>
                          <a:latin typeface="Arial" panose="020B0604020202020204" pitchFamily="34" charset="0"/>
                          <a:cs typeface="Arial" panose="020B0604020202020204" pitchFamily="34" charset="0"/>
                        </a:rPr>
                        <a:t> </a:t>
                      </a:r>
                      <a:r>
                        <a:rPr lang="en-US" sz="1000" dirty="0" smtClean="0">
                          <a:effectLst/>
                          <a:latin typeface="Arial" panose="020B0604020202020204" pitchFamily="34" charset="0"/>
                          <a:cs typeface="Arial" panose="020B0604020202020204" pitchFamily="34" charset="0"/>
                        </a:rPr>
                        <a:t>Failure to Supply Gas System and Template Amendment</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Y</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100%</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marL="0" algn="l" defTabSz="914400" rtl="0" eaLnBrk="1" fontAlgn="base" latinLnBrk="0" hangingPunct="1">
                        <a:lnSpc>
                          <a:spcPct val="115000"/>
                        </a:lnSpc>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Only DNOs are impacted because they are the party which trigger FSG invoices.  </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smtClean="0">
                          <a:solidFill>
                            <a:schemeClr val="tx1"/>
                          </a:solidFill>
                          <a:effectLst/>
                          <a:latin typeface="Arial" panose="020B0604020202020204" pitchFamily="34" charset="0"/>
                          <a:ea typeface="+mn-ea"/>
                          <a:cs typeface="Arial" panose="020B0604020202020204" pitchFamily="34" charset="0"/>
                        </a:rPr>
                        <a:t>Service Area 7: NTS Capacity, LDZ Capacity, Commodity, Reconciliation, Ad-Hoc Adjustment  and Energy Balancing Invoices</a:t>
                      </a:r>
                    </a:p>
                  </a:txBody>
                  <a:tcPr marL="9525" marR="9525" marT="9525" marB="0" anchor="ctr"/>
                </a:tc>
              </a:tr>
              <a:tr h="504056">
                <a:tc>
                  <a:txBody>
                    <a:bodyPr/>
                    <a:lstStyle/>
                    <a:p>
                      <a:pPr marL="0" algn="l" defTabSz="914400" rtl="0" eaLnBrk="1" latinLnBrk="0" hangingPunct="1">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2.2</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nSpc>
                          <a:spcPct val="115000"/>
                        </a:lnSpc>
                        <a:spcAft>
                          <a:spcPts val="0"/>
                        </a:spcAft>
                      </a:pPr>
                      <a:r>
                        <a:rPr lang="en-US" sz="1000" dirty="0" smtClean="0">
                          <a:effectLst/>
                          <a:latin typeface="Arial" panose="020B0604020202020204" pitchFamily="34" charset="0"/>
                          <a:ea typeface="Calibri"/>
                          <a:cs typeface="Arial" panose="020B0604020202020204" pitchFamily="34" charset="0"/>
                        </a:rPr>
                        <a:t>XRN4923 AQ Calculation for RGMA (ONUPD) Estimate Reads</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Y</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100%</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marL="0" algn="l" defTabSz="914400" rtl="0" eaLnBrk="1" latinLnBrk="0" hangingPunct="1">
                        <a:lnSpc>
                          <a:spcPct val="115000"/>
                        </a:lnSpc>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N/A</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kern="1200" dirty="0" smtClean="0">
                          <a:solidFill>
                            <a:schemeClr val="tx1"/>
                          </a:solidFill>
                          <a:effectLst/>
                          <a:latin typeface="Arial" panose="020B0604020202020204" pitchFamily="34" charset="0"/>
                          <a:ea typeface="+mn-ea"/>
                          <a:cs typeface="Arial" panose="020B0604020202020204" pitchFamily="34" charset="0"/>
                        </a:rPr>
                        <a:t>DSC Service Area 6: Annual Quantity, DM Supply Point Capacity and Offtake Reviews </a:t>
                      </a:r>
                    </a:p>
                  </a:txBody>
                  <a:tcPr marL="9525" marR="9525" marT="9525" marB="0" anchor="ctr"/>
                </a:tc>
              </a:tr>
              <a:tr h="504056">
                <a:tc>
                  <a:txBody>
                    <a:bodyPr/>
                    <a:lstStyle/>
                    <a:p>
                      <a:pPr marL="0" algn="l" defTabSz="914400" rtl="0" eaLnBrk="1" latinLnBrk="0" hangingPunct="1">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2.3</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nSpc>
                          <a:spcPct val="115000"/>
                        </a:lnSpc>
                        <a:spcAft>
                          <a:spcPts val="0"/>
                        </a:spcAft>
                      </a:pPr>
                      <a:r>
                        <a:rPr lang="en-US" sz="1000" dirty="0" smtClean="0">
                          <a:effectLst/>
                          <a:latin typeface="Arial" panose="020B0604020202020204" pitchFamily="34" charset="0"/>
                          <a:ea typeface="Calibri"/>
                          <a:cs typeface="Arial" panose="020B0604020202020204" pitchFamily="34" charset="0"/>
                        </a:rPr>
                        <a:t>XRN5003 Data Access Platform DN Dashboard</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Y</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marL="0" algn="ctr" defTabSz="914400" rtl="0" eaLnBrk="1" latinLnBrk="0" hangingPunct="1">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100%</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marL="0" algn="l" defTabSz="914400" rtl="0" eaLnBrk="1" fontAlgn="base" latinLnBrk="0" hangingPunct="1">
                        <a:lnSpc>
                          <a:spcPct val="115000"/>
                        </a:lnSpc>
                        <a:spcAft>
                          <a:spcPts val="0"/>
                        </a:spcAft>
                      </a:pPr>
                      <a:r>
                        <a:rPr lang="en-US" sz="1000" kern="1200" dirty="0" smtClean="0">
                          <a:solidFill>
                            <a:schemeClr val="tx1"/>
                          </a:solidFill>
                          <a:effectLst/>
                          <a:latin typeface="Arial" panose="020B0604020202020204" pitchFamily="34" charset="0"/>
                          <a:ea typeface="+mn-ea"/>
                          <a:cs typeface="Arial" panose="020B0604020202020204" pitchFamily="34" charset="0"/>
                        </a:rPr>
                        <a:t>All DN’s will be able to access agreed portfolio data via this dashboard</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l" fontAlgn="ctr"/>
                      <a:r>
                        <a:rPr lang="en-US" sz="1000" kern="1200" dirty="0" smtClean="0">
                          <a:solidFill>
                            <a:schemeClr val="tx1"/>
                          </a:solidFill>
                          <a:effectLst/>
                          <a:latin typeface="Arial" panose="020B0604020202020204" pitchFamily="34" charset="0"/>
                          <a:ea typeface="+mn-ea"/>
                          <a:cs typeface="Arial" panose="020B0604020202020204" pitchFamily="34" charset="0"/>
                        </a:rPr>
                        <a:t>Service Area 21: Data flows and services to Network Operators</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tc>
              </a:tr>
              <a:tr h="504056">
                <a:tc>
                  <a:txBody>
                    <a:bodyPr/>
                    <a:lstStyle/>
                    <a:p>
                      <a:pPr marL="0" algn="l" defTabSz="914400" rtl="0" eaLnBrk="1" latinLnBrk="0" hangingPunct="1">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2.4</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nSpc>
                          <a:spcPct val="115000"/>
                        </a:lnSpc>
                        <a:spcAft>
                          <a:spcPts val="0"/>
                        </a:spcAft>
                      </a:pPr>
                      <a:r>
                        <a:rPr lang="en-GB" sz="1000" dirty="0" smtClean="0">
                          <a:effectLst/>
                          <a:latin typeface="Arial" panose="020B0604020202020204" pitchFamily="34" charset="0"/>
                          <a:ea typeface="Calibri"/>
                          <a:cs typeface="Arial" panose="020B0604020202020204" pitchFamily="34" charset="0"/>
                        </a:rPr>
                        <a:t>XRN5004</a:t>
                      </a:r>
                      <a:r>
                        <a:rPr lang="en-GB" sz="1000" baseline="0" dirty="0" smtClean="0">
                          <a:effectLst/>
                          <a:latin typeface="Arial" panose="020B0604020202020204" pitchFamily="34" charset="0"/>
                          <a:ea typeface="Calibri"/>
                          <a:cs typeface="Arial" panose="020B0604020202020204" pitchFamily="34" charset="0"/>
                        </a:rPr>
                        <a:t> </a:t>
                      </a:r>
                      <a:r>
                        <a:rPr lang="en-GB" sz="1000" dirty="0" smtClean="0">
                          <a:effectLst/>
                          <a:latin typeface="Arial" panose="020B0604020202020204" pitchFamily="34" charset="0"/>
                          <a:ea typeface="Calibri"/>
                          <a:cs typeface="Arial" panose="020B0604020202020204" pitchFamily="34" charset="0"/>
                        </a:rPr>
                        <a:t>Golden Bullet report</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Y</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algn="ctr">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N</a:t>
                      </a:r>
                      <a:r>
                        <a:rPr lang="en-GB" sz="1000" kern="1200" dirty="0">
                          <a:solidFill>
                            <a:schemeClr val="tx1"/>
                          </a:solidFill>
                          <a:effectLst/>
                          <a:latin typeface="Arial" panose="020B0604020202020204" pitchFamily="34" charset="0"/>
                          <a:ea typeface="Calibri"/>
                          <a:cs typeface="Arial" panose="020B0604020202020204" pitchFamily="34" charset="0"/>
                        </a:rPr>
                        <a:t> </a:t>
                      </a:r>
                    </a:p>
                  </a:txBody>
                  <a:tcPr marL="66582" marR="66582" marT="0" marB="0" anchor="ctr"/>
                </a:tc>
                <a:tc>
                  <a:txBody>
                    <a:bodyPr/>
                    <a:lstStyle/>
                    <a:p>
                      <a:pPr marL="0" algn="ctr" defTabSz="914400" rtl="0" eaLnBrk="1" latinLnBrk="0" hangingPunct="1">
                        <a:lnSpc>
                          <a:spcPct val="115000"/>
                        </a:lnSpc>
                        <a:spcAft>
                          <a:spcPts val="0"/>
                        </a:spcAft>
                      </a:pPr>
                      <a:r>
                        <a:rPr lang="en-GB" sz="1000" kern="1200" dirty="0" smtClean="0">
                          <a:solidFill>
                            <a:schemeClr val="tx1"/>
                          </a:solidFill>
                          <a:effectLst/>
                          <a:latin typeface="Arial" panose="020B0604020202020204" pitchFamily="34" charset="0"/>
                          <a:ea typeface="Calibri"/>
                          <a:cs typeface="Arial" panose="020B0604020202020204" pitchFamily="34" charset="0"/>
                        </a:rPr>
                        <a:t>100%</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66582" marR="66582" marT="0" marB="0" anchor="ctr"/>
                </a:tc>
                <a:tc>
                  <a:txBody>
                    <a:bodyPr/>
                    <a:lstStyle/>
                    <a:p>
                      <a:pPr marL="0" algn="l" defTabSz="914400" rtl="0" eaLnBrk="1" fontAlgn="base" latinLnBrk="0" hangingPunct="1">
                        <a:lnSpc>
                          <a:spcPct val="115000"/>
                        </a:lnSpc>
                        <a:spcAft>
                          <a:spcPts val="0"/>
                        </a:spcAft>
                      </a:pPr>
                      <a:r>
                        <a:rPr lang="en-US" sz="1000" kern="1200" dirty="0" smtClean="0">
                          <a:solidFill>
                            <a:schemeClr val="tx1"/>
                          </a:solidFill>
                          <a:effectLst/>
                          <a:latin typeface="Arial" panose="020B0604020202020204" pitchFamily="34" charset="0"/>
                          <a:ea typeface="+mn-ea"/>
                          <a:cs typeface="Arial" panose="020B0604020202020204" pitchFamily="34" charset="0"/>
                        </a:rPr>
                        <a:t>Reporting requirements are for DN purposes only</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l" fontAlgn="ctr"/>
                      <a:r>
                        <a:rPr lang="en-US" sz="1000" kern="1200" dirty="0" smtClean="0">
                          <a:solidFill>
                            <a:schemeClr val="tx1"/>
                          </a:solidFill>
                          <a:effectLst/>
                          <a:latin typeface="Arial" panose="020B0604020202020204" pitchFamily="34" charset="0"/>
                          <a:ea typeface="+mn-ea"/>
                          <a:cs typeface="Arial" panose="020B0604020202020204" pitchFamily="34" charset="0"/>
                        </a:rPr>
                        <a:t>Service Area 21: Data flows and services to Network Operators</a:t>
                      </a:r>
                    </a:p>
                  </a:txBody>
                  <a:tcPr marL="9525" marR="9525" marT="9525" marB="0" anchor="ctr"/>
                </a:tc>
              </a:tr>
            </a:tbl>
          </a:graphicData>
        </a:graphic>
      </p:graphicFrame>
    </p:spTree>
    <p:extLst>
      <p:ext uri="{BB962C8B-B14F-4D97-AF65-F5344CB8AC3E}">
        <p14:creationId xmlns:p14="http://schemas.microsoft.com/office/powerpoint/2010/main" val="3386084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smtClean="0"/>
              <a:t>2.1 XRN4896 – </a:t>
            </a:r>
            <a:r>
              <a:rPr lang="en-GB" sz="2200" b="0" dirty="0"/>
              <a:t>Failure to Supply Gas System and Template Amendment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085804057"/>
              </p:ext>
            </p:extLst>
          </p:nvPr>
        </p:nvGraphicFramePr>
        <p:xfrm>
          <a:off x="107504" y="783508"/>
          <a:ext cx="4248473" cy="2314449"/>
        </p:xfrm>
        <a:graphic>
          <a:graphicData uri="http://schemas.openxmlformats.org/drawingml/2006/table">
            <a:tbl>
              <a:tblPr firstRow="1" bandRow="1">
                <a:tableStyleId>{E8B1032C-EA38-4F05-BA0D-38AFFFC7BED3}</a:tableStyleId>
              </a:tblPr>
              <a:tblGrid>
                <a:gridCol w="2335857"/>
                <a:gridCol w="956308"/>
                <a:gridCol w="956308"/>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Customer</a:t>
                      </a:r>
                      <a:r>
                        <a:rPr lang="en-GB" sz="1100" b="1" kern="1200" baseline="0" dirty="0" smtClean="0">
                          <a:solidFill>
                            <a:schemeClr val="bg1"/>
                          </a:solidFill>
                          <a:latin typeface="+mn-lt"/>
                          <a:ea typeface="+mn-ea"/>
                          <a:cs typeface="+mn-cs"/>
                        </a:rPr>
                        <a:t> Class</a:t>
                      </a:r>
                      <a:endParaRPr lang="en-GB" sz="1100" b="1" kern="1200" dirty="0" smtClean="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32201">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377326">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YES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32201">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32201">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592329">
                <a:tc gridSpan="3">
                  <a:txBody>
                    <a:bodyPr/>
                    <a:lstStyle/>
                    <a:p>
                      <a:pPr algn="l"/>
                      <a:r>
                        <a:rPr lang="en-GB" sz="1000" b="1" kern="1200" baseline="0" dirty="0" smtClean="0">
                          <a:solidFill>
                            <a:schemeClr val="tx1"/>
                          </a:solidFill>
                          <a:latin typeface="Arial" panose="020B0604020202020204" pitchFamily="34" charset="0"/>
                          <a:ea typeface="+mn-ea"/>
                          <a:cs typeface="Arial" panose="020B0604020202020204" pitchFamily="34" charset="0"/>
                        </a:rPr>
                        <a:t>Justification for Impacted Parties:-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smtClean="0">
                          <a:solidFill>
                            <a:schemeClr val="tx1"/>
                          </a:solidFill>
                          <a:effectLst/>
                          <a:latin typeface="+mn-lt"/>
                          <a:ea typeface="+mn-ea"/>
                          <a:cs typeface="+mn-cs"/>
                        </a:rPr>
                        <a:t>Only DNOs are impacted because they are the party which trigger FSG invoices.  </a:t>
                      </a: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smtClean="0"/>
              <a:t>Voting Parties and Funding Split</a:t>
            </a:r>
            <a:endParaRPr lang="en-GB" sz="1400" u="sng" dirty="0"/>
          </a:p>
        </p:txBody>
      </p:sp>
      <p:graphicFrame>
        <p:nvGraphicFramePr>
          <p:cNvPr id="8" name="Table 7"/>
          <p:cNvGraphicFramePr>
            <a:graphicFrameLocks noGrp="1"/>
          </p:cNvGraphicFramePr>
          <p:nvPr>
            <p:extLst>
              <p:ext uri="{D42A27DB-BD31-4B8C-83A1-F6EECF244321}">
                <p14:modId xmlns:p14="http://schemas.microsoft.com/office/powerpoint/2010/main" val="61756069"/>
              </p:ext>
            </p:extLst>
          </p:nvPr>
        </p:nvGraphicFramePr>
        <p:xfrm>
          <a:off x="107504" y="3199186"/>
          <a:ext cx="4248472" cy="1748828"/>
        </p:xfrm>
        <a:graphic>
          <a:graphicData uri="http://schemas.openxmlformats.org/drawingml/2006/table">
            <a:tbl>
              <a:tblPr firstRow="1" bandRow="1">
                <a:tableStyleId>{E8B1032C-EA38-4F05-BA0D-38AFFFC7BED3}</a:tableStyleId>
              </a:tblPr>
              <a:tblGrid>
                <a:gridCol w="1800200"/>
                <a:gridCol w="2448272"/>
              </a:tblGrid>
              <a:tr h="64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Service Area 7: NTS Capacity, LDZ Capacity, Commodity, Reconciliation, Ad-Hoc Adjustment  and Energy Balancing Invoices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rPr>
                        <a:t>Existing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hlinkClick r:id="rId2"/>
                        </a:rPr>
                        <a:t>XRN4896 CP</a:t>
                      </a:r>
                      <a:endParaRPr lang="en-GB" sz="1100" b="0" kern="1200" dirty="0" smtClean="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smtClean="0"/>
              <a:t>Change Details </a:t>
            </a:r>
            <a:endParaRPr lang="en-GB" sz="1400" u="sng" dirty="0"/>
          </a:p>
        </p:txBody>
      </p:sp>
      <p:graphicFrame>
        <p:nvGraphicFramePr>
          <p:cNvPr id="14" name="Table 13"/>
          <p:cNvGraphicFramePr>
            <a:graphicFrameLocks noGrp="1"/>
          </p:cNvGraphicFramePr>
          <p:nvPr>
            <p:extLst>
              <p:ext uri="{D42A27DB-BD31-4B8C-83A1-F6EECF244321}">
                <p14:modId xmlns:p14="http://schemas.microsoft.com/office/powerpoint/2010/main" val="3406672442"/>
              </p:ext>
            </p:extLst>
          </p:nvPr>
        </p:nvGraphicFramePr>
        <p:xfrm>
          <a:off x="4695733" y="811732"/>
          <a:ext cx="4340763" cy="2351419"/>
        </p:xfrm>
        <a:graphic>
          <a:graphicData uri="http://schemas.openxmlformats.org/drawingml/2006/table">
            <a:tbl>
              <a:tblPr firstRow="1" bandRow="1">
                <a:tableStyleId>{E8B1032C-EA38-4F05-BA0D-38AFFFC7BED3}</a:tableStyleId>
              </a:tblPr>
              <a:tblGrid>
                <a:gridCol w="4340763"/>
              </a:tblGrid>
              <a:tr h="278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Problem</a:t>
                      </a:r>
                      <a:r>
                        <a:rPr lang="en-GB" sz="1100" b="1" kern="1200" baseline="0" dirty="0" smtClean="0">
                          <a:solidFill>
                            <a:schemeClr val="tx1"/>
                          </a:solidFill>
                          <a:latin typeface="+mn-lt"/>
                          <a:ea typeface="+mn-ea"/>
                          <a:cs typeface="+mn-cs"/>
                        </a:rPr>
                        <a:t> Statement</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050161">
                <a:tc>
                  <a:txBody>
                    <a:bodyPr/>
                    <a:lstStyle/>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In 2018 Northern Gas Networks voluntarily doubled their compensation payment from £30 to £60 for a failure to supply gas incident and shortly after Wales &amp; West Utilities also decided to follow suit. As part of the gas Transportation Customer Standards of Performance there is a maximum value of £1,000 per incident; this value was not amended within Xoserve’s systems as part of the 2018 change but does need to be changed to £2,000. There are two specific areas where this maximum allowable value needs to be amended: </a:t>
                      </a:r>
                    </a:p>
                    <a:p>
                      <a:pPr algn="l"/>
                      <a:endParaRPr lang="en-US" sz="1000" b="0"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•The Excel template customers use to create their submission  </a:t>
                      </a:r>
                    </a:p>
                    <a:p>
                      <a:pPr algn="l"/>
                      <a:endParaRPr lang="en-US" sz="1000" b="0"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•UK Link SAP ISU parameter change </a:t>
                      </a:r>
                    </a:p>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143148471"/>
              </p:ext>
            </p:extLst>
          </p:nvPr>
        </p:nvGraphicFramePr>
        <p:xfrm>
          <a:off x="4687884" y="3291830"/>
          <a:ext cx="4340763" cy="1368153"/>
        </p:xfrm>
        <a:graphic>
          <a:graphicData uri="http://schemas.openxmlformats.org/drawingml/2006/table">
            <a:tbl>
              <a:tblPr firstRow="1" bandRow="1">
                <a:tableStyleId>{E8B1032C-EA38-4F05-BA0D-38AFFFC7BED3}</a:tableStyleId>
              </a:tblPr>
              <a:tblGrid>
                <a:gridCol w="4340763"/>
              </a:tblGrid>
              <a:tr h="287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Change</a:t>
                      </a:r>
                      <a:r>
                        <a:rPr lang="en-GB" sz="1100" b="1" kern="1200" baseline="0" dirty="0" smtClean="0">
                          <a:solidFill>
                            <a:schemeClr val="tx1"/>
                          </a:solidFill>
                          <a:latin typeface="+mn-lt"/>
                          <a:ea typeface="+mn-ea"/>
                          <a:cs typeface="+mn-cs"/>
                        </a:rPr>
                        <a:t> Description</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081148">
                <a:tc>
                  <a:txBody>
                    <a:bodyPr/>
                    <a:lstStyle/>
                    <a:p>
                      <a:pPr marL="0" indent="0" algn="l">
                        <a:buFont typeface="Arial" panose="020B0604020202020204" pitchFamily="34" charset="0"/>
                        <a:buNone/>
                      </a:pPr>
                      <a:endParaRPr lang="en-US" sz="1000" b="0" kern="1200" baseline="0" dirty="0" smtClean="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Changes need to be made to the customer compensation submission form and align UK Link with the increased threshold to allow for the revised maximum compensation rate of £2000 where there is a disruption to gas supply. </a:t>
                      </a:r>
                    </a:p>
                    <a:p>
                      <a:pPr marL="0" indent="0" algn="l">
                        <a:buFont typeface="Arial" panose="020B0604020202020204" pitchFamily="34" charset="0"/>
                        <a:buNone/>
                      </a:pP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7450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200" dirty="0" smtClean="0"/>
              <a:t>2.2 </a:t>
            </a:r>
            <a:r>
              <a:rPr lang="en-US" sz="2200" dirty="0">
                <a:ea typeface="Calibri"/>
              </a:rPr>
              <a:t>XRN4923 AQ Calculation for RGMA (ONUPD) Estimate </a:t>
            </a:r>
            <a:r>
              <a:rPr lang="en-US" sz="2200" dirty="0" smtClean="0">
                <a:ea typeface="Calibri"/>
              </a:rPr>
              <a:t>Reads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201753638"/>
              </p:ext>
            </p:extLst>
          </p:nvPr>
        </p:nvGraphicFramePr>
        <p:xfrm>
          <a:off x="107504" y="1059583"/>
          <a:ext cx="4248473" cy="2264444"/>
        </p:xfrm>
        <a:graphic>
          <a:graphicData uri="http://schemas.openxmlformats.org/drawingml/2006/table">
            <a:tbl>
              <a:tblPr firstRow="1" bandRow="1">
                <a:tableStyleId>{E8B1032C-EA38-4F05-BA0D-38AFFFC7BED3}</a:tableStyleId>
              </a:tblPr>
              <a:tblGrid>
                <a:gridCol w="2335857"/>
                <a:gridCol w="956308"/>
                <a:gridCol w="956308"/>
              </a:tblGrid>
              <a:tr h="533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Customer</a:t>
                      </a:r>
                      <a:r>
                        <a:rPr lang="en-GB" sz="1100" b="1" kern="1200" baseline="0" dirty="0" smtClean="0">
                          <a:solidFill>
                            <a:schemeClr val="bg1"/>
                          </a:solidFill>
                          <a:latin typeface="+mn-lt"/>
                          <a:ea typeface="+mn-ea"/>
                          <a:cs typeface="+mn-cs"/>
                        </a:rPr>
                        <a:t> Class</a:t>
                      </a:r>
                      <a:endParaRPr lang="en-GB" sz="1100" b="1" kern="1200" dirty="0" smtClean="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18889">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355695">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18889">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18889">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542324">
                <a:tc gridSpan="3">
                  <a:txBody>
                    <a:bodyPr/>
                    <a:lstStyle/>
                    <a:p>
                      <a:pPr algn="l"/>
                      <a:r>
                        <a:rPr lang="en-GB" sz="1000" b="1" kern="1200" baseline="0" dirty="0" smtClean="0">
                          <a:solidFill>
                            <a:schemeClr val="tx1"/>
                          </a:solidFill>
                          <a:latin typeface="Arial" panose="020B0604020202020204" pitchFamily="34" charset="0"/>
                          <a:ea typeface="+mn-ea"/>
                          <a:cs typeface="Arial" panose="020B0604020202020204" pitchFamily="34" charset="0"/>
                        </a:rPr>
                        <a:t>Justification for Impacted Parties:- </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6" name="TextBox 5"/>
          <p:cNvSpPr txBox="1"/>
          <p:nvPr/>
        </p:nvSpPr>
        <p:spPr>
          <a:xfrm>
            <a:off x="251520" y="699542"/>
            <a:ext cx="3024336" cy="307777"/>
          </a:xfrm>
          <a:prstGeom prst="rect">
            <a:avLst/>
          </a:prstGeom>
          <a:noFill/>
        </p:spPr>
        <p:txBody>
          <a:bodyPr wrap="square" rtlCol="0">
            <a:spAutoFit/>
          </a:bodyPr>
          <a:lstStyle/>
          <a:p>
            <a:r>
              <a:rPr lang="en-GB" sz="1400" u="sng" dirty="0" smtClean="0"/>
              <a:t>Voting Parties and Funding Split</a:t>
            </a:r>
            <a:endParaRPr lang="en-GB" sz="1400" u="sng" dirty="0"/>
          </a:p>
        </p:txBody>
      </p:sp>
      <p:graphicFrame>
        <p:nvGraphicFramePr>
          <p:cNvPr id="8" name="Table 7"/>
          <p:cNvGraphicFramePr>
            <a:graphicFrameLocks noGrp="1"/>
          </p:cNvGraphicFramePr>
          <p:nvPr>
            <p:extLst>
              <p:ext uri="{D42A27DB-BD31-4B8C-83A1-F6EECF244321}">
                <p14:modId xmlns:p14="http://schemas.microsoft.com/office/powerpoint/2010/main" val="2688651270"/>
              </p:ext>
            </p:extLst>
          </p:nvPr>
        </p:nvGraphicFramePr>
        <p:xfrm>
          <a:off x="107504" y="3399863"/>
          <a:ext cx="4248472" cy="1476143"/>
        </p:xfrm>
        <a:graphic>
          <a:graphicData uri="http://schemas.openxmlformats.org/drawingml/2006/table">
            <a:tbl>
              <a:tblPr firstRow="1" bandRow="1">
                <a:tableStyleId>{E8B1032C-EA38-4F05-BA0D-38AFFFC7BED3}</a:tableStyleId>
              </a:tblPr>
              <a:tblGrid>
                <a:gridCol w="1952125"/>
                <a:gridCol w="2296347"/>
              </a:tblGrid>
              <a:tr h="542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n-lt"/>
                          <a:ea typeface="+mn-ea"/>
                          <a:cs typeface="+mn-cs"/>
                        </a:rPr>
                        <a:t>DSC Service Area 6: Annual Quantity, DM Supply Point Capacity and Offtake Reviews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557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3240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hlinkClick r:id="rId2"/>
                        </a:rPr>
                        <a:t>XRN4923 CP</a:t>
                      </a:r>
                      <a:endParaRPr lang="en-GB" sz="1100" b="0" kern="1200" dirty="0" smtClean="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699542"/>
            <a:ext cx="3024336" cy="307777"/>
          </a:xfrm>
          <a:prstGeom prst="rect">
            <a:avLst/>
          </a:prstGeom>
          <a:noFill/>
        </p:spPr>
        <p:txBody>
          <a:bodyPr wrap="square" rtlCol="0">
            <a:spAutoFit/>
          </a:bodyPr>
          <a:lstStyle/>
          <a:p>
            <a:r>
              <a:rPr lang="en-GB" sz="1400" u="sng" dirty="0" smtClean="0"/>
              <a:t>Change Details </a:t>
            </a:r>
            <a:endParaRPr lang="en-GB" sz="1400" u="sng" dirty="0"/>
          </a:p>
        </p:txBody>
      </p:sp>
      <p:graphicFrame>
        <p:nvGraphicFramePr>
          <p:cNvPr id="14" name="Table 13"/>
          <p:cNvGraphicFramePr>
            <a:graphicFrameLocks noGrp="1"/>
          </p:cNvGraphicFramePr>
          <p:nvPr>
            <p:extLst>
              <p:ext uri="{D42A27DB-BD31-4B8C-83A1-F6EECF244321}">
                <p14:modId xmlns:p14="http://schemas.microsoft.com/office/powerpoint/2010/main" val="105969970"/>
              </p:ext>
            </p:extLst>
          </p:nvPr>
        </p:nvGraphicFramePr>
        <p:xfrm>
          <a:off x="4695733" y="1068835"/>
          <a:ext cx="4268755" cy="1574923"/>
        </p:xfrm>
        <a:graphic>
          <a:graphicData uri="http://schemas.openxmlformats.org/drawingml/2006/table">
            <a:tbl>
              <a:tblPr firstRow="1" bandRow="1">
                <a:tableStyleId>{E8B1032C-EA38-4F05-BA0D-38AFFFC7BED3}</a:tableStyleId>
              </a:tblPr>
              <a:tblGrid>
                <a:gridCol w="4268755"/>
              </a:tblGrid>
              <a:tr h="3055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Problem</a:t>
                      </a:r>
                      <a:r>
                        <a:rPr lang="en-GB" sz="1100" b="1" kern="1200" baseline="0" dirty="0" smtClean="0">
                          <a:solidFill>
                            <a:schemeClr val="tx1"/>
                          </a:solidFill>
                          <a:latin typeface="+mn-lt"/>
                          <a:ea typeface="+mn-ea"/>
                          <a:cs typeface="+mn-cs"/>
                        </a:rPr>
                        <a:t> Statement</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269391">
                <a:tc>
                  <a:txBody>
                    <a:bodyPr/>
                    <a:lstStyle/>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When an RGMA ONUPD is submitted with no read record (DATASET_GROUP_READG), UK Link will generate an estimated read.   This estimated read is then used in the Reconciliation process, but is not currently used to trigger the AQ calculation. </a:t>
                      </a:r>
                    </a:p>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 As estimated transfer reading and class change readings trigger the AQ calculation, including the RGMA processes will bring consistency to all processes. Note defect 471 </a:t>
                      </a: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082278876"/>
              </p:ext>
            </p:extLst>
          </p:nvPr>
        </p:nvGraphicFramePr>
        <p:xfrm>
          <a:off x="4695733" y="2754141"/>
          <a:ext cx="4268755" cy="2160240"/>
        </p:xfrm>
        <a:graphic>
          <a:graphicData uri="http://schemas.openxmlformats.org/drawingml/2006/table">
            <a:tbl>
              <a:tblPr firstRow="1" bandRow="1">
                <a:tableStyleId>{E8B1032C-EA38-4F05-BA0D-38AFFFC7BED3}</a:tableStyleId>
              </a:tblPr>
              <a:tblGrid>
                <a:gridCol w="4268755"/>
              </a:tblGrid>
              <a:tr h="45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Change</a:t>
                      </a:r>
                      <a:r>
                        <a:rPr lang="en-GB" sz="1100" b="1" kern="1200" baseline="0" dirty="0" smtClean="0">
                          <a:solidFill>
                            <a:schemeClr val="tx1"/>
                          </a:solidFill>
                          <a:latin typeface="+mn-lt"/>
                          <a:ea typeface="+mn-ea"/>
                          <a:cs typeface="+mn-cs"/>
                        </a:rPr>
                        <a:t> Description</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707075">
                <a:tc>
                  <a:txBody>
                    <a:bodyPr/>
                    <a:lstStyle/>
                    <a:p>
                      <a:pPr marL="171450" indent="-171450" algn="l">
                        <a:buFont typeface="Arial" panose="020B0604020202020204" pitchFamily="34" charset="0"/>
                        <a:buChar char="•"/>
                      </a:pPr>
                      <a:endParaRPr lang="en-US" sz="1000" b="0" kern="1200" baseline="0" dirty="0" smtClean="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This change will  Amend UKL to utilise estimated readings generated from RGMA ONUPD transactions for AQ calculations .  </a:t>
                      </a:r>
                    </a:p>
                    <a:p>
                      <a:pPr marL="0" indent="0" algn="l">
                        <a:buFont typeface="Arial" panose="020B0604020202020204" pitchFamily="34" charset="0"/>
                        <a:buNone/>
                      </a:pPr>
                      <a:endParaRPr lang="en-US" sz="1000" b="0" kern="1200" baseline="0" dirty="0" smtClean="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This change needs to be aligned to be in place for the formula year annual quantity snap shot taken on 1st December 2019 therefore the change needs to be implemented to ensure that the AQ and SOQs have been calculated ready for the next Formula Year snapshot which is taken on 1st December 2019. </a:t>
                      </a:r>
                    </a:p>
                    <a:p>
                      <a:pPr marL="0" indent="0" algn="l">
                        <a:buFont typeface="Arial" panose="020B0604020202020204" pitchFamily="34" charset="0"/>
                        <a:buNone/>
                      </a:pP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01783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0"/>
            <a:ext cx="8229600" cy="627534"/>
          </a:xfrm>
        </p:spPr>
        <p:txBody>
          <a:bodyPr>
            <a:normAutofit/>
          </a:bodyPr>
          <a:lstStyle/>
          <a:p>
            <a:r>
              <a:rPr lang="en-GB" sz="2000" dirty="0" smtClean="0"/>
              <a:t>2.3 </a:t>
            </a:r>
            <a:r>
              <a:rPr lang="en-US" sz="2000" dirty="0">
                <a:ea typeface="Calibri"/>
              </a:rPr>
              <a:t>XRN5003 Data Access Platform DN </a:t>
            </a:r>
            <a:r>
              <a:rPr lang="en-US" sz="2000" dirty="0" smtClean="0">
                <a:ea typeface="Calibri"/>
              </a:rPr>
              <a:t>Dashboard</a:t>
            </a:r>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2197760341"/>
              </p:ext>
            </p:extLst>
          </p:nvPr>
        </p:nvGraphicFramePr>
        <p:xfrm>
          <a:off x="284521" y="853430"/>
          <a:ext cx="4104457" cy="2480945"/>
        </p:xfrm>
        <a:graphic>
          <a:graphicData uri="http://schemas.openxmlformats.org/drawingml/2006/table">
            <a:tbl>
              <a:tblPr firstRow="1" bandRow="1">
                <a:tableStyleId>{E8B1032C-EA38-4F05-BA0D-38AFFFC7BED3}</a:tableStyleId>
              </a:tblPr>
              <a:tblGrid>
                <a:gridCol w="2256675"/>
                <a:gridCol w="923891"/>
                <a:gridCol w="923891"/>
              </a:tblGrid>
              <a:tr h="528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Customer</a:t>
                      </a:r>
                      <a:r>
                        <a:rPr lang="en-GB" sz="1100" b="1" kern="1200" baseline="0" dirty="0" smtClean="0">
                          <a:solidFill>
                            <a:schemeClr val="bg1"/>
                          </a:solidFill>
                          <a:latin typeface="+mn-lt"/>
                          <a:ea typeface="+mn-ea"/>
                          <a:cs typeface="+mn-cs"/>
                        </a:rPr>
                        <a:t> Class</a:t>
                      </a:r>
                      <a:endParaRPr lang="en-GB" sz="1100" b="1" kern="1200" dirty="0" smtClean="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28298">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352311">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18177">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6%</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18177">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GT &amp; IGT</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baseline="0" dirty="0" smtClean="0">
                          <a:solidFill>
                            <a:schemeClr val="tx1"/>
                          </a:solidFill>
                          <a:latin typeface="Arial" panose="020B0604020202020204" pitchFamily="34" charset="0"/>
                          <a:ea typeface="+mn-ea"/>
                          <a:cs typeface="Arial" panose="020B0604020202020204" pitchFamily="34" charset="0"/>
                        </a:rPr>
                        <a:t>94%</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758825">
                <a:tc gridSpan="3">
                  <a:txBody>
                    <a:bodyPr/>
                    <a:lstStyle/>
                    <a:p>
                      <a:pPr algn="l"/>
                      <a:r>
                        <a:rPr lang="en-GB" sz="1000" b="1" kern="1200" baseline="0" dirty="0" smtClean="0">
                          <a:solidFill>
                            <a:schemeClr val="tx1"/>
                          </a:solidFill>
                          <a:latin typeface="Arial" panose="020B0604020202020204" pitchFamily="34" charset="0"/>
                          <a:ea typeface="+mn-ea"/>
                          <a:cs typeface="Arial" panose="020B0604020202020204" pitchFamily="34" charset="0"/>
                        </a:rPr>
                        <a:t>Justification for Impacted Parties:- </a:t>
                      </a:r>
                    </a:p>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All DN’s will be able to access agreed portfolio data via this dashboard</a:t>
                      </a: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6" name="TextBox 5"/>
          <p:cNvSpPr txBox="1"/>
          <p:nvPr/>
        </p:nvSpPr>
        <p:spPr>
          <a:xfrm>
            <a:off x="251520" y="545653"/>
            <a:ext cx="3024336" cy="307777"/>
          </a:xfrm>
          <a:prstGeom prst="rect">
            <a:avLst/>
          </a:prstGeom>
          <a:noFill/>
        </p:spPr>
        <p:txBody>
          <a:bodyPr wrap="square" rtlCol="0">
            <a:spAutoFit/>
          </a:bodyPr>
          <a:lstStyle/>
          <a:p>
            <a:r>
              <a:rPr lang="en-GB" sz="1400" u="sng" dirty="0" smtClean="0"/>
              <a:t>Voting Parties and Funding Split</a:t>
            </a:r>
            <a:endParaRPr lang="en-GB" sz="1400" u="sng" dirty="0"/>
          </a:p>
        </p:txBody>
      </p:sp>
      <p:graphicFrame>
        <p:nvGraphicFramePr>
          <p:cNvPr id="8" name="Table 7"/>
          <p:cNvGraphicFramePr>
            <a:graphicFrameLocks noGrp="1"/>
          </p:cNvGraphicFramePr>
          <p:nvPr>
            <p:extLst>
              <p:ext uri="{D42A27DB-BD31-4B8C-83A1-F6EECF244321}">
                <p14:modId xmlns:p14="http://schemas.microsoft.com/office/powerpoint/2010/main" val="800539750"/>
              </p:ext>
            </p:extLst>
          </p:nvPr>
        </p:nvGraphicFramePr>
        <p:xfrm>
          <a:off x="271907" y="3435846"/>
          <a:ext cx="4104456" cy="1465221"/>
        </p:xfrm>
        <a:graphic>
          <a:graphicData uri="http://schemas.openxmlformats.org/drawingml/2006/table">
            <a:tbl>
              <a:tblPr firstRow="1" bandRow="1">
                <a:tableStyleId>{E8B1032C-EA38-4F05-BA0D-38AFFFC7BED3}</a:tableStyleId>
              </a:tblPr>
              <a:tblGrid>
                <a:gridCol w="1885951"/>
                <a:gridCol w="2218505"/>
              </a:tblGrid>
              <a:tr h="329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b="0" kern="1200" dirty="0" smtClean="0">
                          <a:solidFill>
                            <a:schemeClr val="tx1"/>
                          </a:solidFill>
                          <a:effectLst/>
                          <a:latin typeface="Arial" panose="020B0604020202020204" pitchFamily="34" charset="0"/>
                          <a:ea typeface="+mn-ea"/>
                          <a:cs typeface="Arial" panose="020B0604020202020204" pitchFamily="34" charset="0"/>
                        </a:rPr>
                        <a:t>Service Area 21: Data flows and services to Network Operators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hlinkClick r:id="rId2"/>
                        </a:rPr>
                        <a:t>XRN5003</a:t>
                      </a:r>
                      <a:r>
                        <a:rPr lang="en-GB" sz="1100" b="0" kern="1200" baseline="0" dirty="0" smtClean="0">
                          <a:solidFill>
                            <a:schemeClr val="tx1"/>
                          </a:solidFill>
                          <a:latin typeface="+mn-lt"/>
                          <a:ea typeface="+mn-ea"/>
                          <a:cs typeface="+mn-cs"/>
                          <a:hlinkClick r:id="rId2"/>
                        </a:rPr>
                        <a:t> CP</a:t>
                      </a:r>
                      <a:endParaRPr lang="en-GB" sz="1100" b="0" kern="1200" dirty="0" smtClean="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85539" y="545653"/>
            <a:ext cx="3024336" cy="307777"/>
          </a:xfrm>
          <a:prstGeom prst="rect">
            <a:avLst/>
          </a:prstGeom>
          <a:noFill/>
        </p:spPr>
        <p:txBody>
          <a:bodyPr wrap="square" rtlCol="0">
            <a:spAutoFit/>
          </a:bodyPr>
          <a:lstStyle/>
          <a:p>
            <a:r>
              <a:rPr lang="en-GB" sz="1400" u="sng" dirty="0" smtClean="0"/>
              <a:t>Change Details </a:t>
            </a:r>
            <a:endParaRPr lang="en-GB" sz="1400" u="sng" dirty="0"/>
          </a:p>
        </p:txBody>
      </p:sp>
      <p:graphicFrame>
        <p:nvGraphicFramePr>
          <p:cNvPr id="14" name="Table 13"/>
          <p:cNvGraphicFramePr>
            <a:graphicFrameLocks noGrp="1"/>
          </p:cNvGraphicFramePr>
          <p:nvPr>
            <p:extLst>
              <p:ext uri="{D42A27DB-BD31-4B8C-83A1-F6EECF244321}">
                <p14:modId xmlns:p14="http://schemas.microsoft.com/office/powerpoint/2010/main" val="3409794309"/>
              </p:ext>
            </p:extLst>
          </p:nvPr>
        </p:nvGraphicFramePr>
        <p:xfrm>
          <a:off x="4695733" y="853431"/>
          <a:ext cx="4340763" cy="1804824"/>
        </p:xfrm>
        <a:graphic>
          <a:graphicData uri="http://schemas.openxmlformats.org/drawingml/2006/table">
            <a:tbl>
              <a:tblPr firstRow="1" bandRow="1">
                <a:tableStyleId>{E8B1032C-EA38-4F05-BA0D-38AFFFC7BED3}</a:tableStyleId>
              </a:tblPr>
              <a:tblGrid>
                <a:gridCol w="4340763"/>
              </a:tblGrid>
              <a:tr h="3165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Problem</a:t>
                      </a:r>
                      <a:r>
                        <a:rPr lang="en-GB" sz="1100" b="1" kern="1200" baseline="0" dirty="0" smtClean="0">
                          <a:solidFill>
                            <a:schemeClr val="tx1"/>
                          </a:solidFill>
                          <a:latin typeface="+mn-lt"/>
                          <a:ea typeface="+mn-ea"/>
                          <a:cs typeface="+mn-cs"/>
                        </a:rPr>
                        <a:t> Statement</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488264">
                <a:tc>
                  <a:txBody>
                    <a:bodyPr/>
                    <a:lstStyle/>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Since the go-live of UK Link the CDSP have been using a cloud based data discovery and Business Intelligence (BI) technology to monitor and </a:t>
                      </a:r>
                      <a:r>
                        <a:rPr lang="en-US" sz="1000" b="0" kern="1200" baseline="0" dirty="0" err="1" smtClean="0">
                          <a:solidFill>
                            <a:schemeClr val="tx1"/>
                          </a:solidFill>
                          <a:latin typeface="Arial" panose="020B0604020202020204" pitchFamily="34" charset="0"/>
                          <a:ea typeface="+mn-ea"/>
                          <a:cs typeface="Arial" panose="020B0604020202020204" pitchFamily="34" charset="0"/>
                        </a:rPr>
                        <a:t>analyse</a:t>
                      </a:r>
                      <a:r>
                        <a:rPr lang="en-US" sz="1000" b="0" kern="1200" baseline="0" dirty="0" smtClean="0">
                          <a:solidFill>
                            <a:schemeClr val="tx1"/>
                          </a:solidFill>
                          <a:latin typeface="Arial" panose="020B0604020202020204" pitchFamily="34" charset="0"/>
                          <a:ea typeface="+mn-ea"/>
                          <a:cs typeface="Arial" panose="020B0604020202020204" pitchFamily="34" charset="0"/>
                        </a:rPr>
                        <a:t> internal data.  The opportunity to leverage this CDSP capability provides customers a new and more visual way to receive and interpret the data services we are able to provide.  The data can be </a:t>
                      </a:r>
                      <a:r>
                        <a:rPr lang="en-US" sz="1000" b="0" kern="1200" baseline="0" dirty="0" err="1" smtClean="0">
                          <a:solidFill>
                            <a:schemeClr val="tx1"/>
                          </a:solidFill>
                          <a:latin typeface="Arial" panose="020B0604020202020204" pitchFamily="34" charset="0"/>
                          <a:ea typeface="+mn-ea"/>
                          <a:cs typeface="Arial" panose="020B0604020202020204" pitchFamily="34" charset="0"/>
                        </a:rPr>
                        <a:t>visualised</a:t>
                      </a:r>
                      <a:r>
                        <a:rPr lang="en-US" sz="1000" b="0" kern="1200" baseline="0" dirty="0" smtClean="0">
                          <a:solidFill>
                            <a:schemeClr val="tx1"/>
                          </a:solidFill>
                          <a:latin typeface="Arial" panose="020B0604020202020204" pitchFamily="34" charset="0"/>
                          <a:ea typeface="+mn-ea"/>
                          <a:cs typeface="Arial" panose="020B0604020202020204" pitchFamily="34" charset="0"/>
                        </a:rPr>
                        <a:t> in the form of charts, graphs and dashboards to easily identify key metrics, trends and outliers and then to drill down into the points of interest to focus on the key information</a:t>
                      </a: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89188932"/>
              </p:ext>
            </p:extLst>
          </p:nvPr>
        </p:nvGraphicFramePr>
        <p:xfrm>
          <a:off x="4685539" y="2643758"/>
          <a:ext cx="4340763" cy="2221005"/>
        </p:xfrm>
        <a:graphic>
          <a:graphicData uri="http://schemas.openxmlformats.org/drawingml/2006/table">
            <a:tbl>
              <a:tblPr firstRow="1" bandRow="1">
                <a:tableStyleId>{E8B1032C-EA38-4F05-BA0D-38AFFFC7BED3}</a:tableStyleId>
              </a:tblPr>
              <a:tblGrid>
                <a:gridCol w="4340763"/>
              </a:tblGrid>
              <a:tr h="453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Change</a:t>
                      </a:r>
                      <a:r>
                        <a:rPr lang="en-GB" sz="1100" b="1" kern="1200" baseline="0" dirty="0" smtClean="0">
                          <a:solidFill>
                            <a:schemeClr val="tx1"/>
                          </a:solidFill>
                          <a:latin typeface="+mn-lt"/>
                          <a:ea typeface="+mn-ea"/>
                          <a:cs typeface="+mn-cs"/>
                        </a:rPr>
                        <a:t> Description</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707075">
                <a:tc>
                  <a:txBody>
                    <a:bodyPr/>
                    <a:lstStyle/>
                    <a:p>
                      <a:pPr marL="0"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The scope of delivery will include:</a:t>
                      </a:r>
                    </a:p>
                    <a:p>
                      <a:pPr marL="171450" indent="-171450" algn="l">
                        <a:buFont typeface="Arial" panose="020B0604020202020204" pitchFamily="34" charset="0"/>
                        <a:buChar char="•"/>
                      </a:pPr>
                      <a:endParaRPr lang="en-US" sz="1000" b="0" kern="1200" baseline="0" dirty="0" smtClean="0">
                        <a:solidFill>
                          <a:schemeClr val="tx1"/>
                        </a:solidFill>
                        <a:latin typeface="Arial" panose="020B0604020202020204" pitchFamily="34" charset="0"/>
                        <a:ea typeface="+mn-ea"/>
                        <a:cs typeface="Arial" panose="020B0604020202020204" pitchFamily="34" charset="0"/>
                      </a:endParaRPr>
                    </a:p>
                    <a:p>
                      <a:pPr marL="457200" lvl="1"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 Updates to the Data Discovery Platform Security Model to support rollout to Distribution Networks.</a:t>
                      </a:r>
                    </a:p>
                    <a:p>
                      <a:pPr marL="457200" lvl="1"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 Development of a Distribution Network Dashboard based on data items highlighted below that are already available within the DDP. </a:t>
                      </a:r>
                    </a:p>
                    <a:p>
                      <a:pPr marL="457200" lvl="1" indent="0" algn="l">
                        <a:buFont typeface="Arial" panose="020B0604020202020204" pitchFamily="34" charset="0"/>
                        <a:buNone/>
                      </a:pPr>
                      <a:r>
                        <a:rPr lang="en-US" sz="1000" b="0" kern="1200" baseline="0" dirty="0" smtClean="0">
                          <a:solidFill>
                            <a:schemeClr val="tx1"/>
                          </a:solidFill>
                          <a:latin typeface="Arial" panose="020B0604020202020204" pitchFamily="34" charset="0"/>
                          <a:ea typeface="+mn-ea"/>
                          <a:cs typeface="Arial" panose="020B0604020202020204" pitchFamily="34" charset="0"/>
                        </a:rPr>
                        <a:t>• Development of further data items to include Address and Twin Stream information to add further value for Distribution Networks. </a:t>
                      </a:r>
                    </a:p>
                    <a:p>
                      <a:pPr marL="171450" indent="-171450" algn="l">
                        <a:buFont typeface="Arial" panose="020B0604020202020204" pitchFamily="34" charset="0"/>
                        <a:buChar char="•"/>
                      </a:pP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73539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2.4 </a:t>
            </a:r>
            <a:r>
              <a:rPr lang="en-GB" sz="2000" dirty="0"/>
              <a:t>XRN5004 Golden Bullet report</a:t>
            </a:r>
          </a:p>
        </p:txBody>
      </p:sp>
      <p:graphicFrame>
        <p:nvGraphicFramePr>
          <p:cNvPr id="5" name="Table 4"/>
          <p:cNvGraphicFramePr>
            <a:graphicFrameLocks noGrp="1"/>
          </p:cNvGraphicFramePr>
          <p:nvPr>
            <p:extLst>
              <p:ext uri="{D42A27DB-BD31-4B8C-83A1-F6EECF244321}">
                <p14:modId xmlns:p14="http://schemas.microsoft.com/office/powerpoint/2010/main" val="176496992"/>
              </p:ext>
            </p:extLst>
          </p:nvPr>
        </p:nvGraphicFramePr>
        <p:xfrm>
          <a:off x="251520" y="1059582"/>
          <a:ext cx="4104457" cy="2376264"/>
        </p:xfrm>
        <a:graphic>
          <a:graphicData uri="http://schemas.openxmlformats.org/drawingml/2006/table">
            <a:tbl>
              <a:tblPr firstRow="1" bandRow="1">
                <a:tableStyleId>{E8B1032C-EA38-4F05-BA0D-38AFFFC7BED3}</a:tableStyleId>
              </a:tblPr>
              <a:tblGrid>
                <a:gridCol w="2256675"/>
                <a:gridCol w="923891"/>
                <a:gridCol w="923891"/>
              </a:tblGrid>
              <a:tr h="273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Customer</a:t>
                      </a:r>
                      <a:r>
                        <a:rPr lang="en-GB" sz="1100" b="1" kern="1200" baseline="0" dirty="0" smtClean="0">
                          <a:solidFill>
                            <a:schemeClr val="bg1"/>
                          </a:solidFill>
                          <a:latin typeface="+mn-lt"/>
                          <a:ea typeface="+mn-ea"/>
                          <a:cs typeface="+mn-cs"/>
                        </a:rPr>
                        <a:t> Class</a:t>
                      </a:r>
                      <a:endParaRPr lang="en-GB" sz="1100" b="1" kern="1200" dirty="0" smtClean="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56764">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89853">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45381">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6%</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45381">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GT &amp; IGT</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smtClean="0">
                          <a:solidFill>
                            <a:schemeClr val="tx1"/>
                          </a:solidFill>
                          <a:latin typeface="Arial" panose="020B0604020202020204" pitchFamily="34" charset="0"/>
                          <a:ea typeface="+mn-ea"/>
                          <a:cs typeface="Arial" panose="020B0604020202020204" pitchFamily="34" charset="0"/>
                        </a:rPr>
                        <a:t>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baseline="0" dirty="0" smtClean="0">
                          <a:solidFill>
                            <a:schemeClr val="tx1"/>
                          </a:solidFill>
                          <a:latin typeface="Arial" panose="020B0604020202020204" pitchFamily="34" charset="0"/>
                          <a:ea typeface="+mn-ea"/>
                          <a:cs typeface="Arial" panose="020B0604020202020204" pitchFamily="34" charset="0"/>
                        </a:rPr>
                        <a:t>94%</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638138">
                <a:tc gridSpan="3">
                  <a:txBody>
                    <a:bodyPr/>
                    <a:lstStyle/>
                    <a:p>
                      <a:pPr algn="l"/>
                      <a:r>
                        <a:rPr lang="en-GB" sz="1000" b="1" kern="1200" baseline="0" dirty="0" smtClean="0">
                          <a:solidFill>
                            <a:schemeClr val="tx1"/>
                          </a:solidFill>
                          <a:latin typeface="Arial" panose="020B0604020202020204" pitchFamily="34" charset="0"/>
                          <a:ea typeface="+mn-ea"/>
                          <a:cs typeface="Arial" panose="020B0604020202020204" pitchFamily="34" charset="0"/>
                        </a:rPr>
                        <a:t>Justification for Impacted Parties:- </a:t>
                      </a:r>
                    </a:p>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Reporting requirements are for DN purposes only</a:t>
                      </a: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6" name="TextBox 5"/>
          <p:cNvSpPr txBox="1"/>
          <p:nvPr/>
        </p:nvSpPr>
        <p:spPr>
          <a:xfrm>
            <a:off x="251520" y="699542"/>
            <a:ext cx="3024336" cy="307777"/>
          </a:xfrm>
          <a:prstGeom prst="rect">
            <a:avLst/>
          </a:prstGeom>
          <a:noFill/>
        </p:spPr>
        <p:txBody>
          <a:bodyPr wrap="square" rtlCol="0">
            <a:spAutoFit/>
          </a:bodyPr>
          <a:lstStyle/>
          <a:p>
            <a:r>
              <a:rPr lang="en-GB" sz="1400" u="sng" dirty="0" smtClean="0"/>
              <a:t>Voting Parties and Funding Split</a:t>
            </a:r>
            <a:endParaRPr lang="en-GB" sz="1400" u="sng" dirty="0"/>
          </a:p>
        </p:txBody>
      </p:sp>
      <p:graphicFrame>
        <p:nvGraphicFramePr>
          <p:cNvPr id="8" name="Table 7"/>
          <p:cNvGraphicFramePr>
            <a:graphicFrameLocks noGrp="1"/>
          </p:cNvGraphicFramePr>
          <p:nvPr>
            <p:extLst>
              <p:ext uri="{D42A27DB-BD31-4B8C-83A1-F6EECF244321}">
                <p14:modId xmlns:p14="http://schemas.microsoft.com/office/powerpoint/2010/main" val="659030680"/>
              </p:ext>
            </p:extLst>
          </p:nvPr>
        </p:nvGraphicFramePr>
        <p:xfrm>
          <a:off x="251520" y="3548149"/>
          <a:ext cx="4104456" cy="1321205"/>
        </p:xfrm>
        <a:graphic>
          <a:graphicData uri="http://schemas.openxmlformats.org/drawingml/2006/table">
            <a:tbl>
              <a:tblPr firstRow="1" bandRow="1">
                <a:tableStyleId>{E8B1032C-EA38-4F05-BA0D-38AFFFC7BED3}</a:tableStyleId>
              </a:tblPr>
              <a:tblGrid>
                <a:gridCol w="1885951"/>
                <a:gridCol w="2218505"/>
              </a:tblGrid>
              <a:tr h="329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b="0" kern="1200" dirty="0" smtClean="0">
                          <a:solidFill>
                            <a:schemeClr val="tx1"/>
                          </a:solidFill>
                          <a:effectLst/>
                          <a:latin typeface="Arial" panose="020B0604020202020204" pitchFamily="34" charset="0"/>
                          <a:ea typeface="+mn-ea"/>
                          <a:cs typeface="Arial" panose="020B0604020202020204" pitchFamily="34" charset="0"/>
                        </a:rPr>
                        <a:t>Service Area 21: Data flows and services to Network Operators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latin typeface="+mn-lt"/>
                          <a:ea typeface="+mn-ea"/>
                          <a:cs typeface="+mn-cs"/>
                          <a:hlinkClick r:id="rId2"/>
                        </a:rPr>
                        <a:t>XRN5004 CP</a:t>
                      </a:r>
                      <a:endParaRPr lang="en-GB" sz="1100" b="0" kern="1200" dirty="0" smtClean="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699542"/>
            <a:ext cx="3024336" cy="307777"/>
          </a:xfrm>
          <a:prstGeom prst="rect">
            <a:avLst/>
          </a:prstGeom>
          <a:noFill/>
        </p:spPr>
        <p:txBody>
          <a:bodyPr wrap="square" rtlCol="0">
            <a:spAutoFit/>
          </a:bodyPr>
          <a:lstStyle/>
          <a:p>
            <a:r>
              <a:rPr lang="en-GB" sz="1400" u="sng" dirty="0" smtClean="0"/>
              <a:t>Change Details </a:t>
            </a:r>
            <a:endParaRPr lang="en-GB" sz="1400" u="sng" dirty="0"/>
          </a:p>
        </p:txBody>
      </p:sp>
      <p:graphicFrame>
        <p:nvGraphicFramePr>
          <p:cNvPr id="14" name="Table 13"/>
          <p:cNvGraphicFramePr>
            <a:graphicFrameLocks noGrp="1"/>
          </p:cNvGraphicFramePr>
          <p:nvPr>
            <p:extLst>
              <p:ext uri="{D42A27DB-BD31-4B8C-83A1-F6EECF244321}">
                <p14:modId xmlns:p14="http://schemas.microsoft.com/office/powerpoint/2010/main" val="3311201664"/>
              </p:ext>
            </p:extLst>
          </p:nvPr>
        </p:nvGraphicFramePr>
        <p:xfrm>
          <a:off x="4695733" y="1068835"/>
          <a:ext cx="4104457" cy="1328940"/>
        </p:xfrm>
        <a:graphic>
          <a:graphicData uri="http://schemas.openxmlformats.org/drawingml/2006/table">
            <a:tbl>
              <a:tblPr firstRow="1" bandRow="1">
                <a:tableStyleId>{E8B1032C-EA38-4F05-BA0D-38AFFFC7BED3}</a:tableStyleId>
              </a:tblPr>
              <a:tblGrid>
                <a:gridCol w="4104457"/>
              </a:tblGrid>
              <a:tr h="278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Problem</a:t>
                      </a:r>
                      <a:r>
                        <a:rPr lang="en-GB" sz="1100" b="1" kern="1200" baseline="0" dirty="0" smtClean="0">
                          <a:solidFill>
                            <a:schemeClr val="tx1"/>
                          </a:solidFill>
                          <a:latin typeface="+mn-lt"/>
                          <a:ea typeface="+mn-ea"/>
                          <a:cs typeface="+mn-cs"/>
                        </a:rPr>
                        <a:t> Statement</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050161">
                <a:tc>
                  <a:txBody>
                    <a:bodyPr/>
                    <a:lstStyle/>
                    <a:p>
                      <a:pPr algn="l"/>
                      <a:r>
                        <a:rPr lang="en-US" sz="1000" b="0" kern="1200" baseline="0" dirty="0" smtClean="0">
                          <a:solidFill>
                            <a:schemeClr val="tx1"/>
                          </a:solidFill>
                          <a:latin typeface="Arial" panose="020B0604020202020204" pitchFamily="34" charset="0"/>
                          <a:ea typeface="+mn-ea"/>
                          <a:cs typeface="Arial" panose="020B0604020202020204" pitchFamily="34" charset="0"/>
                        </a:rPr>
                        <a:t>Currently a number of reports are produced which provide various data points that need to be collated by the individual networks – this report would collate all of that information into one, reducing workload and increasing data quality.</a:t>
                      </a: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793059253"/>
              </p:ext>
            </p:extLst>
          </p:nvPr>
        </p:nvGraphicFramePr>
        <p:xfrm>
          <a:off x="4695733" y="2499742"/>
          <a:ext cx="4124739" cy="1512169"/>
        </p:xfrm>
        <a:graphic>
          <a:graphicData uri="http://schemas.openxmlformats.org/drawingml/2006/table">
            <a:tbl>
              <a:tblPr firstRow="1" bandRow="1">
                <a:tableStyleId>{E8B1032C-EA38-4F05-BA0D-38AFFFC7BED3}</a:tableStyleId>
              </a:tblPr>
              <a:tblGrid>
                <a:gridCol w="4124739"/>
              </a:tblGrid>
              <a:tr h="3172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latin typeface="+mn-lt"/>
                          <a:ea typeface="+mn-ea"/>
                          <a:cs typeface="+mn-cs"/>
                        </a:rPr>
                        <a:t>Change</a:t>
                      </a:r>
                      <a:r>
                        <a:rPr lang="en-GB" sz="1100" b="1" kern="1200" baseline="0" dirty="0" smtClean="0">
                          <a:solidFill>
                            <a:schemeClr val="tx1"/>
                          </a:solidFill>
                          <a:latin typeface="+mn-lt"/>
                          <a:ea typeface="+mn-ea"/>
                          <a:cs typeface="+mn-cs"/>
                        </a:rPr>
                        <a:t> Description</a:t>
                      </a:r>
                      <a:endParaRPr lang="en-GB" sz="1100" b="1" kern="1200" dirty="0" smtClean="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tr>
              <a:tr h="1194953">
                <a:tc>
                  <a:txBody>
                    <a:bodyPr/>
                    <a:lstStyle/>
                    <a:p>
                      <a:pPr marL="0" indent="0" algn="l">
                        <a:buFont typeface="Arial" panose="020B0604020202020204" pitchFamily="34" charset="0"/>
                        <a:buNone/>
                      </a:pPr>
                      <a:r>
                        <a:rPr lang="en-GB" sz="1000" b="0" kern="1200" baseline="0" dirty="0" smtClean="0">
                          <a:solidFill>
                            <a:schemeClr val="tx1"/>
                          </a:solidFill>
                          <a:latin typeface="Arial" panose="020B0604020202020204" pitchFamily="34" charset="0"/>
                          <a:ea typeface="+mn-ea"/>
                          <a:cs typeface="Arial" panose="020B0604020202020204" pitchFamily="34" charset="0"/>
                        </a:rPr>
                        <a:t>Create Data items in 1 report.</a:t>
                      </a:r>
                    </a:p>
                    <a:p>
                      <a:pPr marL="0" indent="0" algn="l">
                        <a:buFont typeface="Arial" panose="020B0604020202020204" pitchFamily="34" charset="0"/>
                        <a:buNone/>
                      </a:pPr>
                      <a:endParaRPr lang="en-GB" sz="1000" b="0" kern="1200" baseline="0" dirty="0" smtClean="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GB" sz="1000" b="0" kern="1200" baseline="0" dirty="0" smtClean="0">
                          <a:solidFill>
                            <a:schemeClr val="tx1"/>
                          </a:solidFill>
                          <a:latin typeface="Arial" panose="020B0604020202020204" pitchFamily="34" charset="0"/>
                          <a:ea typeface="+mn-ea"/>
                          <a:cs typeface="Arial" panose="020B0604020202020204" pitchFamily="34" charset="0"/>
                        </a:rPr>
                        <a:t>(See CP for the Excel spreadsheet  with a list of Data items)</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38738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lstStyle/>
          <a:p>
            <a:r>
              <a:rPr lang="en-GB" dirty="0"/>
              <a:t>3</a:t>
            </a:r>
            <a:r>
              <a:rPr lang="en-GB" dirty="0" smtClean="0"/>
              <a:t>. New Change Proposals – Post Initial Review</a:t>
            </a:r>
            <a:endParaRPr lang="en-GB" dirty="0"/>
          </a:p>
        </p:txBody>
      </p:sp>
    </p:spTree>
    <p:extLst>
      <p:ext uri="{BB962C8B-B14F-4D97-AF65-F5344CB8AC3E}">
        <p14:creationId xmlns:p14="http://schemas.microsoft.com/office/powerpoint/2010/main" val="3166717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New Change Proposals – Post Initial Review</a:t>
            </a:r>
          </a:p>
        </p:txBody>
      </p:sp>
      <p:graphicFrame>
        <p:nvGraphicFramePr>
          <p:cNvPr id="3" name="Table 2"/>
          <p:cNvGraphicFramePr>
            <a:graphicFrameLocks noGrp="1"/>
          </p:cNvGraphicFramePr>
          <p:nvPr>
            <p:extLst>
              <p:ext uri="{D42A27DB-BD31-4B8C-83A1-F6EECF244321}">
                <p14:modId xmlns:p14="http://schemas.microsoft.com/office/powerpoint/2010/main" val="3670341454"/>
              </p:ext>
            </p:extLst>
          </p:nvPr>
        </p:nvGraphicFramePr>
        <p:xfrm>
          <a:off x="155888" y="781174"/>
          <a:ext cx="8792583" cy="3667485"/>
        </p:xfrm>
        <a:graphic>
          <a:graphicData uri="http://schemas.openxmlformats.org/drawingml/2006/table">
            <a:tbl>
              <a:tblPr firstRow="1" firstCol="1" bandRow="1">
                <a:tableStyleId>{5940675A-B579-460E-94D1-54222C63F5DA}</a:tableStyleId>
              </a:tblPr>
              <a:tblGrid>
                <a:gridCol w="527680"/>
                <a:gridCol w="1224136"/>
                <a:gridCol w="720080"/>
                <a:gridCol w="720080"/>
                <a:gridCol w="5600607"/>
              </a:tblGrid>
              <a:tr h="183621">
                <a:tc rowSpan="2">
                  <a:txBody>
                    <a:bodyPr/>
                    <a:lstStyle/>
                    <a:p>
                      <a:pPr>
                        <a:lnSpc>
                          <a:spcPct val="115000"/>
                        </a:lnSpc>
                        <a:spcAft>
                          <a:spcPts val="0"/>
                        </a:spcAft>
                      </a:pPr>
                      <a:r>
                        <a:rPr lang="en-GB" sz="800" dirty="0">
                          <a:effectLst/>
                          <a:latin typeface="+mn-lt"/>
                        </a:rPr>
                        <a:t>Agenda </a:t>
                      </a:r>
                      <a:endParaRPr lang="en-GB" sz="800" dirty="0" smtClean="0">
                        <a:effectLst/>
                        <a:latin typeface="+mn-lt"/>
                      </a:endParaRPr>
                    </a:p>
                    <a:p>
                      <a:pPr>
                        <a:lnSpc>
                          <a:spcPct val="115000"/>
                        </a:lnSpc>
                        <a:spcAft>
                          <a:spcPts val="0"/>
                        </a:spcAft>
                      </a:pPr>
                      <a:r>
                        <a:rPr lang="en-GB" sz="800" dirty="0" smtClean="0">
                          <a:effectLst/>
                          <a:latin typeface="+mn-lt"/>
                        </a:rPr>
                        <a:t>Item</a:t>
                      </a:r>
                      <a:endParaRPr lang="en-GB" sz="1000" dirty="0">
                        <a:effectLst/>
                        <a:latin typeface="+mn-lt"/>
                        <a:ea typeface="Calibri"/>
                        <a:cs typeface="Times New Roman"/>
                      </a:endParaRPr>
                    </a:p>
                  </a:txBody>
                  <a:tcPr marL="59044" marR="59044" marT="0" marB="0">
                    <a:solidFill>
                      <a:schemeClr val="tx2">
                        <a:lumMod val="40000"/>
                        <a:lumOff val="60000"/>
                      </a:schemeClr>
                    </a:solidFill>
                  </a:tcPr>
                </a:tc>
                <a:tc rowSpan="2">
                  <a:txBody>
                    <a:bodyPr/>
                    <a:lstStyle/>
                    <a:p>
                      <a:pPr>
                        <a:lnSpc>
                          <a:spcPct val="115000"/>
                        </a:lnSpc>
                        <a:spcAft>
                          <a:spcPts val="0"/>
                        </a:spcAft>
                      </a:pPr>
                      <a:r>
                        <a:rPr lang="en-GB" sz="800" dirty="0">
                          <a:effectLst/>
                          <a:latin typeface="+mn-lt"/>
                        </a:rPr>
                        <a:t>XRN </a:t>
                      </a:r>
                      <a:r>
                        <a:rPr lang="en-GB" sz="800" dirty="0" smtClean="0">
                          <a:effectLst/>
                          <a:latin typeface="+mn-lt"/>
                        </a:rPr>
                        <a:t>/ </a:t>
                      </a:r>
                      <a:r>
                        <a:rPr lang="en-GB" sz="800" dirty="0">
                          <a:effectLst/>
                          <a:latin typeface="+mn-lt"/>
                        </a:rPr>
                        <a:t>Title</a:t>
                      </a:r>
                      <a:endParaRPr lang="en-GB" sz="1000" dirty="0">
                        <a:effectLst/>
                        <a:latin typeface="+mn-lt"/>
                        <a:ea typeface="Calibri"/>
                        <a:cs typeface="Times New Roman"/>
                      </a:endParaRPr>
                    </a:p>
                  </a:txBody>
                  <a:tcPr marL="59044" marR="59044" marT="0" marB="0">
                    <a:solidFill>
                      <a:schemeClr val="tx2">
                        <a:lumMod val="40000"/>
                        <a:lumOff val="60000"/>
                      </a:schemeClr>
                    </a:solidFill>
                  </a:tcPr>
                </a:tc>
                <a:tc gridSpan="3">
                  <a:txBody>
                    <a:bodyPr/>
                    <a:lstStyle/>
                    <a:p>
                      <a:pPr>
                        <a:lnSpc>
                          <a:spcPct val="115000"/>
                        </a:lnSpc>
                        <a:spcAft>
                          <a:spcPts val="0"/>
                        </a:spcAft>
                      </a:pPr>
                      <a:r>
                        <a:rPr lang="en-GB" sz="800" dirty="0" smtClean="0">
                          <a:effectLst/>
                          <a:latin typeface="+mn-lt"/>
                        </a:rPr>
                        <a:t>Customer</a:t>
                      </a:r>
                      <a:r>
                        <a:rPr lang="en-GB" sz="800" baseline="0" dirty="0" smtClean="0">
                          <a:effectLst/>
                          <a:latin typeface="+mn-lt"/>
                        </a:rPr>
                        <a:t> Responses</a:t>
                      </a:r>
                      <a:endParaRPr lang="en-GB" sz="1000" dirty="0">
                        <a:effectLst/>
                        <a:latin typeface="+mn-lt"/>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r>
              <a:tr h="454827">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700" dirty="0" smtClean="0">
                          <a:effectLst/>
                          <a:latin typeface="+mn-lt"/>
                          <a:ea typeface="+mn-ea"/>
                          <a:cs typeface="+mn-cs"/>
                        </a:rPr>
                        <a:t>Organisation</a:t>
                      </a:r>
                      <a:endParaRPr lang="en-GB" sz="900" dirty="0">
                        <a:effectLst/>
                        <a:latin typeface="+mn-lt"/>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900" dirty="0" smtClean="0">
                          <a:effectLst/>
                          <a:latin typeface="+mn-lt"/>
                          <a:ea typeface="Calibri"/>
                          <a:cs typeface="Times New Roman"/>
                        </a:rPr>
                        <a:t>Change Proposal in Principle</a:t>
                      </a:r>
                      <a:endParaRPr lang="en-GB" sz="900" dirty="0">
                        <a:effectLst/>
                        <a:latin typeface="+mn-lt"/>
                        <a:ea typeface="Calibri"/>
                        <a:cs typeface="Times New Roman"/>
                      </a:endParaRPr>
                    </a:p>
                  </a:txBody>
                  <a:tcPr marL="59044" marR="59044" marT="0" marB="0">
                    <a:solidFill>
                      <a:schemeClr val="accent6">
                        <a:lumMod val="60000"/>
                        <a:lumOff val="40000"/>
                      </a:schemeClr>
                    </a:solidFill>
                  </a:tcPr>
                </a:tc>
                <a:tc>
                  <a:txBody>
                    <a:bodyPr/>
                    <a:lstStyle/>
                    <a:p>
                      <a:pPr>
                        <a:lnSpc>
                          <a:spcPct val="115000"/>
                        </a:lnSpc>
                        <a:spcAft>
                          <a:spcPts val="0"/>
                        </a:spcAft>
                      </a:pPr>
                      <a:r>
                        <a:rPr lang="en-GB" sz="1050" dirty="0" smtClean="0">
                          <a:effectLst/>
                          <a:latin typeface="+mn-lt"/>
                          <a:ea typeface="Calibri"/>
                          <a:cs typeface="Times New Roman"/>
                        </a:rPr>
                        <a:t>Key Points</a:t>
                      </a:r>
                      <a:endParaRPr lang="en-GB" sz="1050" dirty="0">
                        <a:effectLst/>
                        <a:latin typeface="+mn-lt"/>
                        <a:ea typeface="Calibri"/>
                        <a:cs typeface="Times New Roman"/>
                      </a:endParaRPr>
                    </a:p>
                  </a:txBody>
                  <a:tcPr marL="59044" marR="59044" marT="0" marB="0">
                    <a:solidFill>
                      <a:schemeClr val="accent5">
                        <a:lumMod val="60000"/>
                        <a:lumOff val="40000"/>
                      </a:schemeClr>
                    </a:solidFill>
                  </a:tcPr>
                </a:tc>
              </a:tr>
              <a:tr h="462676">
                <a:tc rowSpan="4">
                  <a:txBody>
                    <a:bodyPr/>
                    <a:lstStyle/>
                    <a:p>
                      <a:pPr>
                        <a:lnSpc>
                          <a:spcPct val="115000"/>
                        </a:lnSpc>
                        <a:spcAft>
                          <a:spcPts val="0"/>
                        </a:spcAft>
                      </a:pPr>
                      <a:r>
                        <a:rPr lang="en-GB" sz="900" dirty="0" smtClean="0">
                          <a:effectLst/>
                          <a:latin typeface="+mn-lt"/>
                          <a:ea typeface="Calibri"/>
                          <a:cs typeface="Times New Roman"/>
                        </a:rPr>
                        <a:t>3.1</a:t>
                      </a:r>
                      <a:endParaRPr lang="en-GB" sz="900" dirty="0">
                        <a:effectLst/>
                        <a:latin typeface="+mn-lt"/>
                        <a:ea typeface="Calibri"/>
                        <a:cs typeface="Times New Roman"/>
                      </a:endParaRPr>
                    </a:p>
                  </a:txBody>
                  <a:tcPr marL="59044" marR="59044" marT="0" marB="0"/>
                </a:tc>
                <a:tc rowSpan="4">
                  <a:txBody>
                    <a:bodyPr/>
                    <a:lstStyle/>
                    <a:p>
                      <a:pPr>
                        <a:lnSpc>
                          <a:spcPct val="115000"/>
                        </a:lnSpc>
                        <a:spcAft>
                          <a:spcPts val="0"/>
                        </a:spcAft>
                      </a:pPr>
                      <a:r>
                        <a:rPr lang="en-US" sz="900" dirty="0" smtClean="0">
                          <a:effectLst/>
                          <a:latin typeface="+mn-lt"/>
                        </a:rPr>
                        <a:t>XRN4992 Modification 0687 - Creation of new charge to recover Last Resort Supply Payments</a:t>
                      </a:r>
                      <a:r>
                        <a:rPr lang="en-GB" sz="900" dirty="0">
                          <a:effectLst/>
                          <a:latin typeface="+mn-lt"/>
                        </a:rPr>
                        <a:t> </a:t>
                      </a:r>
                      <a:endParaRPr lang="en-GB" sz="900" dirty="0">
                        <a:effectLst/>
                        <a:latin typeface="+mn-lt"/>
                        <a:ea typeface="Calibri"/>
                        <a:cs typeface="Times New Roman"/>
                      </a:endParaRPr>
                    </a:p>
                    <a:p>
                      <a:pPr>
                        <a:lnSpc>
                          <a:spcPct val="115000"/>
                        </a:lnSpc>
                        <a:spcAft>
                          <a:spcPts val="0"/>
                        </a:spcAft>
                      </a:pPr>
                      <a:r>
                        <a:rPr lang="en-GB" sz="900" dirty="0">
                          <a:effectLst/>
                          <a:latin typeface="+mn-lt"/>
                        </a:rPr>
                        <a:t> </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W&amp;W</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Approve</a:t>
                      </a:r>
                    </a:p>
                  </a:txBody>
                  <a:tcPr marL="59044" marR="59044" marT="0" marB="0"/>
                </a:tc>
                <a:tc>
                  <a:txBody>
                    <a:bodyPr/>
                    <a:lstStyle/>
                    <a:p>
                      <a:pPr>
                        <a:lnSpc>
                          <a:spcPct val="115000"/>
                        </a:lnSpc>
                        <a:spcAft>
                          <a:spcPts val="0"/>
                        </a:spcAft>
                      </a:pPr>
                      <a:r>
                        <a:rPr lang="en-US" sz="900" dirty="0" smtClean="0">
                          <a:effectLst/>
                          <a:latin typeface="+mn-lt"/>
                          <a:ea typeface="Calibri"/>
                          <a:cs typeface="Times New Roman"/>
                        </a:rPr>
                        <a:t>Q2 - Yes –  will allow DNs and shippers to identify how much has been recovered in respect of supplier of last resort claims.  This will allow for matching of costs and revenues by DNs.  Details of SOLR costs and revenues are required to be confirmed to Ofgem each July.</a:t>
                      </a:r>
                    </a:p>
                    <a:p>
                      <a:pPr>
                        <a:lnSpc>
                          <a:spcPct val="115000"/>
                        </a:lnSpc>
                        <a:spcAft>
                          <a:spcPts val="0"/>
                        </a:spcAft>
                      </a:pPr>
                      <a:r>
                        <a:rPr lang="en-US" sz="900" dirty="0" smtClean="0">
                          <a:effectLst/>
                          <a:latin typeface="+mn-lt"/>
                          <a:ea typeface="Calibri"/>
                          <a:cs typeface="Times New Roman"/>
                        </a:rPr>
                        <a:t>Q3 - We would support option 2 to be implemented: Add a new charge type to Scheduled Ancillary Invoices</a:t>
                      </a:r>
                    </a:p>
                  </a:txBody>
                  <a:tcPr marL="59044" marR="59044" marT="0" marB="0"/>
                </a:tc>
              </a:tr>
              <a:tr h="143477">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NGN</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a:effectLst/>
                          <a:latin typeface="+mn-lt"/>
                        </a:rPr>
                        <a:t> </a:t>
                      </a:r>
                      <a:r>
                        <a:rPr lang="en-GB" sz="900" dirty="0" smtClean="0">
                          <a:effectLst/>
                          <a:latin typeface="+mn-lt"/>
                        </a:rPr>
                        <a:t>Approve</a:t>
                      </a:r>
                      <a:endParaRPr lang="en-GB" sz="900" dirty="0">
                        <a:effectLst/>
                        <a:latin typeface="+mn-lt"/>
                        <a:ea typeface="Calibri"/>
                        <a:cs typeface="Times New Roman"/>
                      </a:endParaRPr>
                    </a:p>
                  </a:txBody>
                  <a:tcPr marL="59044" marR="59044" marT="0" marB="0"/>
                </a:tc>
                <a:tc>
                  <a:txBody>
                    <a:bodyPr/>
                    <a:lstStyle/>
                    <a:p>
                      <a:r>
                        <a:rPr lang="en-US" sz="900" dirty="0" smtClean="0"/>
                        <a:t>Q1 - We believe that option 3 would cause the biggest risk/cost to NGN. Due to the time constraints to implement option 1, which would have been our preferred option, we support option 2 as having the lowest material risk.</a:t>
                      </a:r>
                    </a:p>
                    <a:p>
                      <a:r>
                        <a:rPr lang="en-US" sz="900" dirty="0" smtClean="0"/>
                        <a:t>Q2 - We believe the introduction of a new Supplier of Last Resort (</a:t>
                      </a:r>
                      <a:r>
                        <a:rPr lang="en-US" sz="900" dirty="0" err="1" smtClean="0"/>
                        <a:t>SoLR</a:t>
                      </a:r>
                      <a:r>
                        <a:rPr lang="en-US" sz="900" dirty="0" smtClean="0"/>
                        <a:t>) Customer Charge should be a positive benefit to the market.</a:t>
                      </a:r>
                    </a:p>
                    <a:p>
                      <a:r>
                        <a:rPr lang="en-US" sz="900" dirty="0" smtClean="0"/>
                        <a:t>Q3 - Modification Proposal should be implemented within a Major Release.</a:t>
                      </a:r>
                    </a:p>
                    <a:p>
                      <a:r>
                        <a:rPr lang="en-US" sz="900" dirty="0" smtClean="0"/>
                        <a:t>Q4 - We agree with the proposed funding of 100% Shippers.</a:t>
                      </a:r>
                    </a:p>
                  </a:txBody>
                  <a:tcPr marL="59044" marR="59044" marT="0" marB="0"/>
                </a:tc>
              </a:tr>
              <a:tr h="248427">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900" dirty="0">
                          <a:effectLst/>
                          <a:latin typeface="+mn-lt"/>
                        </a:rPr>
                        <a:t> </a:t>
                      </a:r>
                      <a:r>
                        <a:rPr lang="en-GB" sz="900" dirty="0" smtClean="0">
                          <a:effectLst/>
                          <a:latin typeface="+mn-lt"/>
                        </a:rPr>
                        <a:t>E.ON</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a:effectLst/>
                          <a:latin typeface="+mn-lt"/>
                        </a:rPr>
                        <a:t> </a:t>
                      </a:r>
                      <a:r>
                        <a:rPr lang="en-GB" sz="900" dirty="0" smtClean="0">
                          <a:effectLst/>
                          <a:latin typeface="+mn-lt"/>
                        </a:rPr>
                        <a:t>Approve</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Q1 - </a:t>
                      </a:r>
                      <a:r>
                        <a:rPr lang="en-US" sz="900" dirty="0" smtClean="0">
                          <a:effectLst/>
                          <a:latin typeface="+mn-lt"/>
                          <a:ea typeface="Calibri"/>
                          <a:cs typeface="Times New Roman"/>
                        </a:rPr>
                        <a:t>Depending on solution design and complexity there could be a risk to the invoicing processes. We prefer creation of a new charge type. Our approval is based on a new charge type only. </a:t>
                      </a:r>
                    </a:p>
                    <a:p>
                      <a:pPr>
                        <a:lnSpc>
                          <a:spcPct val="115000"/>
                        </a:lnSpc>
                        <a:spcAft>
                          <a:spcPts val="0"/>
                        </a:spcAft>
                      </a:pPr>
                      <a:r>
                        <a:rPr lang="en-US" sz="900" dirty="0" smtClean="0">
                          <a:effectLst/>
                          <a:latin typeface="+mn-lt"/>
                          <a:ea typeface="Calibri"/>
                          <a:cs typeface="Times New Roman"/>
                        </a:rPr>
                        <a:t>Q2 - As this is an initial review we have not yet completed a full cost/benefit review, we understand the benefit proposed but are yet to quantify it. </a:t>
                      </a:r>
                    </a:p>
                    <a:p>
                      <a:pPr>
                        <a:lnSpc>
                          <a:spcPct val="115000"/>
                        </a:lnSpc>
                        <a:spcAft>
                          <a:spcPts val="0"/>
                        </a:spcAft>
                      </a:pPr>
                      <a:r>
                        <a:rPr lang="en-US" sz="900" dirty="0" smtClean="0">
                          <a:effectLst/>
                          <a:latin typeface="+mn-lt"/>
                          <a:ea typeface="Calibri"/>
                          <a:cs typeface="Times New Roman"/>
                        </a:rPr>
                        <a:t>Q3 - We would support a major release, we view minor releases as housekeeping or Xoserve impacting changes only, this would impact invoicing and therefore would in our view be a candidate for a major release. </a:t>
                      </a:r>
                      <a:endParaRPr lang="en-GB" sz="900" dirty="0">
                        <a:effectLst/>
                        <a:latin typeface="+mn-lt"/>
                        <a:ea typeface="Calibri"/>
                        <a:cs typeface="Times New Roman"/>
                      </a:endParaRPr>
                    </a:p>
                  </a:txBody>
                  <a:tcPr marL="59044" marR="59044" marT="0" marB="0"/>
                </a:tc>
              </a:tr>
              <a:tr h="248427">
                <a:tc vMerge="1">
                  <a:txBody>
                    <a:bodyPr/>
                    <a:lstStyle/>
                    <a:p>
                      <a:pPr>
                        <a:lnSpc>
                          <a:spcPct val="115000"/>
                        </a:lnSpc>
                        <a:spcAft>
                          <a:spcPts val="0"/>
                        </a:spcAft>
                      </a:pPr>
                      <a:endParaRPr lang="en-GB" sz="900" dirty="0">
                        <a:effectLst/>
                        <a:latin typeface="+mn-lt"/>
                        <a:ea typeface="Calibri"/>
                        <a:cs typeface="Times New Roman"/>
                      </a:endParaRPr>
                    </a:p>
                  </a:txBody>
                  <a:tcPr marL="59044" marR="59044" marT="0" marB="0"/>
                </a:tc>
                <a:tc vMerge="1">
                  <a:txBody>
                    <a:bodyPr/>
                    <a:lstStyle/>
                    <a:p>
                      <a:pPr>
                        <a:lnSpc>
                          <a:spcPct val="115000"/>
                        </a:lnSpc>
                        <a:spcAft>
                          <a:spcPts val="0"/>
                        </a:spcAft>
                      </a:pP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Scottish Power</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Approve</a:t>
                      </a:r>
                      <a:endParaRPr lang="en-GB" sz="900" dirty="0">
                        <a:effectLst/>
                        <a:latin typeface="+mn-lt"/>
                        <a:ea typeface="Calibri"/>
                        <a:cs typeface="Times New Roman"/>
                      </a:endParaRPr>
                    </a:p>
                  </a:txBody>
                  <a:tcPr marL="59044" marR="59044" marT="0" marB="0"/>
                </a:tc>
                <a:tc>
                  <a:txBody>
                    <a:bodyPr/>
                    <a:lstStyle/>
                    <a:p>
                      <a:pPr>
                        <a:lnSpc>
                          <a:spcPct val="115000"/>
                        </a:lnSpc>
                        <a:spcAft>
                          <a:spcPts val="0"/>
                        </a:spcAft>
                      </a:pPr>
                      <a:r>
                        <a:rPr lang="en-GB" sz="900" dirty="0" smtClean="0">
                          <a:effectLst/>
                          <a:latin typeface="+mn-lt"/>
                          <a:ea typeface="Calibri"/>
                          <a:cs typeface="Times New Roman"/>
                        </a:rPr>
                        <a:t>No Comments</a:t>
                      </a:r>
                      <a:endParaRPr lang="en-GB" sz="900" dirty="0">
                        <a:effectLst/>
                        <a:latin typeface="+mn-lt"/>
                        <a:ea typeface="Calibri"/>
                        <a:cs typeface="Times New Roman"/>
                      </a:endParaRPr>
                    </a:p>
                  </a:txBody>
                  <a:tcPr marL="59044" marR="59044" marT="0" marB="0"/>
                </a:tc>
              </a:tr>
            </a:tbl>
          </a:graphicData>
        </a:graphic>
      </p:graphicFrame>
      <p:sp>
        <p:nvSpPr>
          <p:cNvPr id="5" name="TextBox 4"/>
          <p:cNvSpPr txBox="1"/>
          <p:nvPr/>
        </p:nvSpPr>
        <p:spPr>
          <a:xfrm>
            <a:off x="179512" y="4587974"/>
            <a:ext cx="3168352" cy="400110"/>
          </a:xfrm>
          <a:prstGeom prst="rect">
            <a:avLst/>
          </a:prstGeom>
          <a:noFill/>
        </p:spPr>
        <p:txBody>
          <a:bodyPr wrap="square" rtlCol="0">
            <a:spAutoFit/>
          </a:bodyPr>
          <a:lstStyle/>
          <a:p>
            <a:r>
              <a:rPr lang="en-GB" sz="1000" dirty="0" smtClean="0"/>
              <a:t>No private Reps received </a:t>
            </a:r>
          </a:p>
          <a:p>
            <a:r>
              <a:rPr lang="en-GB" sz="1000" dirty="0" smtClean="0">
                <a:hlinkClick r:id="rId2"/>
              </a:rPr>
              <a:t>(Link to CP)</a:t>
            </a:r>
            <a:endParaRPr lang="en-GB" sz="1000" dirty="0"/>
          </a:p>
        </p:txBody>
      </p:sp>
    </p:spTree>
    <p:extLst>
      <p:ext uri="{BB962C8B-B14F-4D97-AF65-F5344CB8AC3E}">
        <p14:creationId xmlns:p14="http://schemas.microsoft.com/office/powerpoint/2010/main" val="3220794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E966AA5-3D01-4B81-BAE0-8020A2E16EFF}">
  <ds:schemaRefs>
    <ds:schemaRef ds:uri="2a985eae-c12e-416e-9833-85f34b1ee04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2157</TotalTime>
  <Words>2212</Words>
  <Application>Microsoft Office PowerPoint</Application>
  <PresentationFormat>On-screen Show (16:9)</PresentationFormat>
  <Paragraphs>322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Change Management Committee</vt:lpstr>
      <vt:lpstr>2. New Change Proposals – Initial Review</vt:lpstr>
      <vt:lpstr>2. New Change Proposals – Initial Review</vt:lpstr>
      <vt:lpstr>2.1 XRN4896 – Failure to Supply Gas System and Template Amendment </vt:lpstr>
      <vt:lpstr>2.2 XRN4923 AQ Calculation for RGMA (ONUPD) Estimate Reads</vt:lpstr>
      <vt:lpstr>2.3 XRN5003 Data Access Platform DN Dashboard</vt:lpstr>
      <vt:lpstr>2.4 XRN5004 Golden Bullet report</vt:lpstr>
      <vt:lpstr>3. New Change Proposals – Post Initial Review</vt:lpstr>
      <vt:lpstr>3. New Change Proposals – Post Initial Review</vt:lpstr>
      <vt:lpstr>4. New Change Proposals – Post Solution Review  None for this meeting</vt:lpstr>
      <vt:lpstr>6. Approval of Change documents</vt:lpstr>
      <vt:lpstr>6.1 XRN4991 - Enabling large scale utilisation of Class 3 – MOD0700 - Project Update   6.1.1 Change Pack 1 – Responses</vt:lpstr>
      <vt:lpstr>6.2 XRN4991 - Enabling large scale utilisation of Class 3 – MOD0700 - Project Update </vt:lpstr>
      <vt:lpstr>XRN4991 – MOD0700 -  Status Update</vt:lpstr>
      <vt:lpstr>XRN4991- MOD0700 Timelines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108</cp:revision>
  <dcterms:created xsi:type="dcterms:W3CDTF">2018-09-02T17:12:15Z</dcterms:created>
  <dcterms:modified xsi:type="dcterms:W3CDTF">2019-09-10T11:29:00Z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-1214593008</vt:i4>
  </property>
  <property fmtid="{D5CDD505-2E9C-101B-9397-08002B2CF9AE}" pid="3" name="_NewReviewCycle">
    <vt:lpwstr/>
  </property>
  <property fmtid="{D5CDD505-2E9C-101B-9397-08002B2CF9AE}" pid="4" name="_EmailSubject">
    <vt:lpwstr>Change Management Committee Slides 'Matrix' </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1696637420</vt:i4>
  </property>
  <property fmtid="{D5CDD505-2E9C-101B-9397-08002B2CF9AE}" pid="8" name="ContentTypeId">
    <vt:lpwstr>0x010100EC027A3842200A4881B078E78C741B39</vt:lpwstr>
  </property>
</Properties>
</file>