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93" r:id="rId5"/>
    <p:sldId id="425" r:id="rId6"/>
    <p:sldId id="403" r:id="rId7"/>
    <p:sldId id="394" r:id="rId8"/>
    <p:sldId id="420" r:id="rId9"/>
    <p:sldId id="405" r:id="rId10"/>
    <p:sldId id="404" r:id="rId11"/>
    <p:sldId id="419" r:id="rId12"/>
    <p:sldId id="418" r:id="rId13"/>
    <p:sldId id="421" r:id="rId14"/>
    <p:sldId id="423" r:id="rId15"/>
    <p:sldId id="422" r:id="rId16"/>
    <p:sldId id="413" r:id="rId17"/>
    <p:sldId id="415" r:id="rId18"/>
    <p:sldId id="414" r:id="rId19"/>
    <p:sldId id="424" r:id="rId20"/>
  </p:sldIdLst>
  <p:sldSz cx="9144000" cy="5143500" type="screen16x9"/>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 Regan" initials="DR" lastIdx="1" clrIdx="0"/>
  <p:cmAuthor id="1" name="Ranjit Patel" initials="R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0B1"/>
    <a:srgbClr val="40D1F5"/>
    <a:srgbClr val="A3D8FF"/>
    <a:srgbClr val="1B54A9"/>
    <a:srgbClr val="FF552D"/>
    <a:srgbClr val="D9D9D9"/>
    <a:srgbClr val="F5835D"/>
    <a:srgbClr val="84B8DA"/>
    <a:srgbClr val="5F5F5F"/>
    <a:srgbClr val="4644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horzBarState="maximized">
    <p:restoredLeft sz="20221" autoAdjust="0"/>
    <p:restoredTop sz="83837" autoAdjust="0"/>
  </p:normalViewPr>
  <p:slideViewPr>
    <p:cSldViewPr>
      <p:cViewPr>
        <p:scale>
          <a:sx n="100" d="100"/>
          <a:sy n="100" d="100"/>
        </p:scale>
        <p:origin x="-270" y="-66"/>
      </p:cViewPr>
      <p:guideLst>
        <p:guide orient="horz" pos="1620"/>
        <p:guide pos="2880"/>
        <p:guide orient="horz" pos="531"/>
        <p:guide pos="4468"/>
      </p:guideLst>
    </p:cSldViewPr>
  </p:slideViewPr>
  <p:notesTextViewPr>
    <p:cViewPr>
      <p:scale>
        <a:sx n="125" d="100"/>
        <a:sy n="125"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n-GB" sz="1050"/>
              <a:t>P1/P2 Major Incident Trend 2019 YTD</a:t>
            </a:r>
          </a:p>
        </c:rich>
      </c:tx>
      <c:overlay val="0"/>
    </c:title>
    <c:autoTitleDeleted val="0"/>
    <c:plotArea>
      <c:layout>
        <c:manualLayout>
          <c:layoutTarget val="inner"/>
          <c:xMode val="edge"/>
          <c:yMode val="edge"/>
          <c:x val="8.8489978135960171E-2"/>
          <c:y val="0.11471716436268986"/>
          <c:w val="0.84676422360044945"/>
          <c:h val="0.79379811726305149"/>
        </c:manualLayout>
      </c:layout>
      <c:barChart>
        <c:barDir val="col"/>
        <c:grouping val="stacked"/>
        <c:varyColors val="0"/>
        <c:ser>
          <c:idx val="1"/>
          <c:order val="0"/>
          <c:tx>
            <c:v>P1/P2s directly impacting customers</c:v>
          </c:tx>
          <c:spPr>
            <a:solidFill>
              <a:schemeClr val="tx2">
                <a:lumMod val="7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Sheet1!$A$1:$A$8</c:f>
              <c:strCache>
                <c:ptCount val="8"/>
                <c:pt idx="0">
                  <c:v>Jan</c:v>
                </c:pt>
                <c:pt idx="1">
                  <c:v>Feb</c:v>
                </c:pt>
                <c:pt idx="2">
                  <c:v>Mar</c:v>
                </c:pt>
                <c:pt idx="3">
                  <c:v>Apr</c:v>
                </c:pt>
                <c:pt idx="4">
                  <c:v>May</c:v>
                </c:pt>
                <c:pt idx="5">
                  <c:v>Jun</c:v>
                </c:pt>
                <c:pt idx="6">
                  <c:v>Jul</c:v>
                </c:pt>
                <c:pt idx="7">
                  <c:v>Aug</c:v>
                </c:pt>
              </c:strCache>
            </c:strRef>
          </c:cat>
          <c:val>
            <c:numRef>
              <c:f>Sheet1!$C$1:$C$8</c:f>
              <c:numCache>
                <c:formatCode>General</c:formatCode>
                <c:ptCount val="8"/>
                <c:pt idx="0">
                  <c:v>10</c:v>
                </c:pt>
                <c:pt idx="1">
                  <c:v>6</c:v>
                </c:pt>
                <c:pt idx="2">
                  <c:v>9</c:v>
                </c:pt>
                <c:pt idx="3">
                  <c:v>13</c:v>
                </c:pt>
                <c:pt idx="4">
                  <c:v>13</c:v>
                </c:pt>
                <c:pt idx="5">
                  <c:v>9</c:v>
                </c:pt>
                <c:pt idx="6">
                  <c:v>4</c:v>
                </c:pt>
                <c:pt idx="7">
                  <c:v>3</c:v>
                </c:pt>
              </c:numCache>
            </c:numRef>
          </c:val>
          <c:extLst>
            <c:ext xmlns:c16="http://schemas.microsoft.com/office/drawing/2014/chart" uri="{C3380CC4-5D6E-409C-BE32-E72D297353CC}">
              <c16:uniqueId val="{00000000-6820-4912-9036-647C3247220F}"/>
            </c:ext>
          </c:extLst>
        </c:ser>
        <c:ser>
          <c:idx val="0"/>
          <c:order val="1"/>
          <c:tx>
            <c:v>P1/P2s not impacting customers</c:v>
          </c:tx>
          <c:spPr>
            <a:solidFill>
              <a:schemeClr val="accent1">
                <a:lumMod val="60000"/>
                <a:lumOff val="40000"/>
              </a:schemeClr>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D102-458A-BE11-09D12B55CFE7}"/>
                </c:ext>
              </c:extLst>
            </c:dLbl>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Sheet1!$A$1:$A$8</c:f>
              <c:strCache>
                <c:ptCount val="8"/>
                <c:pt idx="0">
                  <c:v>Jan</c:v>
                </c:pt>
                <c:pt idx="1">
                  <c:v>Feb</c:v>
                </c:pt>
                <c:pt idx="2">
                  <c:v>Mar</c:v>
                </c:pt>
                <c:pt idx="3">
                  <c:v>Apr</c:v>
                </c:pt>
                <c:pt idx="4">
                  <c:v>May</c:v>
                </c:pt>
                <c:pt idx="5">
                  <c:v>Jun</c:v>
                </c:pt>
                <c:pt idx="6">
                  <c:v>Jul</c:v>
                </c:pt>
                <c:pt idx="7">
                  <c:v>Aug</c:v>
                </c:pt>
              </c:strCache>
            </c:strRef>
          </c:cat>
          <c:val>
            <c:numRef>
              <c:f>Sheet1!$B$1:$B$8</c:f>
              <c:numCache>
                <c:formatCode>General</c:formatCode>
                <c:ptCount val="8"/>
                <c:pt idx="0">
                  <c:v>2</c:v>
                </c:pt>
                <c:pt idx="1">
                  <c:v>4</c:v>
                </c:pt>
                <c:pt idx="2">
                  <c:v>0</c:v>
                </c:pt>
                <c:pt idx="3">
                  <c:v>4</c:v>
                </c:pt>
                <c:pt idx="4">
                  <c:v>4</c:v>
                </c:pt>
                <c:pt idx="5">
                  <c:v>1</c:v>
                </c:pt>
                <c:pt idx="6">
                  <c:v>5</c:v>
                </c:pt>
                <c:pt idx="7">
                  <c:v>1</c:v>
                </c:pt>
              </c:numCache>
            </c:numRef>
          </c:val>
          <c:extLst>
            <c:ext xmlns:c16="http://schemas.microsoft.com/office/drawing/2014/chart" uri="{C3380CC4-5D6E-409C-BE32-E72D297353CC}">
              <c16:uniqueId val="{00000001-6820-4912-9036-647C3247220F}"/>
            </c:ext>
          </c:extLst>
        </c:ser>
        <c:dLbls>
          <c:showLegendKey val="0"/>
          <c:showVal val="0"/>
          <c:showCatName val="0"/>
          <c:showSerName val="0"/>
          <c:showPercent val="0"/>
          <c:showBubbleSize val="0"/>
        </c:dLbls>
        <c:gapWidth val="150"/>
        <c:overlap val="100"/>
        <c:axId val="44439040"/>
        <c:axId val="44440576"/>
      </c:barChart>
      <c:lineChart>
        <c:grouping val="standard"/>
        <c:varyColors val="0"/>
        <c:ser>
          <c:idx val="2"/>
          <c:order val="2"/>
          <c:tx>
            <c:strRef>
              <c:f>Sheet1!$C$10</c:f>
              <c:strCache>
                <c:ptCount val="1"/>
                <c:pt idx="0">
                  <c:v>5-year monthly P1/P2 average</c:v>
                </c:pt>
              </c:strCache>
            </c:strRef>
          </c:tx>
          <c:spPr>
            <a:ln w="38100">
              <a:solidFill>
                <a:schemeClr val="accent6">
                  <a:lumMod val="75000"/>
                </a:schemeClr>
              </a:solidFill>
              <a:prstDash val="sysDot"/>
            </a:ln>
          </c:spPr>
          <c:marker>
            <c:symbol val="none"/>
          </c:marker>
          <c:cat>
            <c:numRef>
              <c:f>Sheet1!$B$11:$B$12</c:f>
              <c:numCache>
                <c:formatCode>General</c:formatCode>
                <c:ptCount val="2"/>
                <c:pt idx="0">
                  <c:v>0</c:v>
                </c:pt>
                <c:pt idx="1">
                  <c:v>1</c:v>
                </c:pt>
              </c:numCache>
            </c:numRef>
          </c:cat>
          <c:val>
            <c:numRef>
              <c:f>Sheet1!$D$1:$D$8</c:f>
              <c:numCache>
                <c:formatCode>General</c:formatCode>
                <c:ptCount val="8"/>
                <c:pt idx="0">
                  <c:v>9</c:v>
                </c:pt>
                <c:pt idx="1">
                  <c:v>9</c:v>
                </c:pt>
                <c:pt idx="2">
                  <c:v>9</c:v>
                </c:pt>
                <c:pt idx="3">
                  <c:v>9</c:v>
                </c:pt>
                <c:pt idx="4">
                  <c:v>9</c:v>
                </c:pt>
                <c:pt idx="5">
                  <c:v>9</c:v>
                </c:pt>
                <c:pt idx="6">
                  <c:v>9</c:v>
                </c:pt>
                <c:pt idx="7">
                  <c:v>9</c:v>
                </c:pt>
              </c:numCache>
            </c:numRef>
          </c:val>
          <c:smooth val="0"/>
          <c:extLst>
            <c:ext xmlns:c16="http://schemas.microsoft.com/office/drawing/2014/chart" uri="{C3380CC4-5D6E-409C-BE32-E72D297353CC}">
              <c16:uniqueId val="{00000002-6820-4912-9036-647C3247220F}"/>
            </c:ext>
          </c:extLst>
        </c:ser>
        <c:dLbls>
          <c:showLegendKey val="0"/>
          <c:showVal val="0"/>
          <c:showCatName val="0"/>
          <c:showSerName val="0"/>
          <c:showPercent val="0"/>
          <c:showBubbleSize val="0"/>
        </c:dLbls>
        <c:marker val="1"/>
        <c:smooth val="0"/>
        <c:axId val="44448000"/>
        <c:axId val="44446464"/>
      </c:lineChart>
      <c:catAx>
        <c:axId val="44439040"/>
        <c:scaling>
          <c:orientation val="minMax"/>
        </c:scaling>
        <c:delete val="0"/>
        <c:axPos val="b"/>
        <c:numFmt formatCode="General" sourceLinked="0"/>
        <c:majorTickMark val="out"/>
        <c:minorTickMark val="none"/>
        <c:tickLblPos val="nextTo"/>
        <c:txPr>
          <a:bodyPr/>
          <a:lstStyle/>
          <a:p>
            <a:pPr>
              <a:defRPr sz="800"/>
            </a:pPr>
            <a:endParaRPr lang="en-US"/>
          </a:p>
        </c:txPr>
        <c:crossAx val="44440576"/>
        <c:crosses val="autoZero"/>
        <c:auto val="1"/>
        <c:lblAlgn val="ctr"/>
        <c:lblOffset val="100"/>
        <c:noMultiLvlLbl val="0"/>
      </c:catAx>
      <c:valAx>
        <c:axId val="44440576"/>
        <c:scaling>
          <c:orientation val="minMax"/>
        </c:scaling>
        <c:delete val="0"/>
        <c:axPos val="l"/>
        <c:majorGridlines/>
        <c:numFmt formatCode="General" sourceLinked="1"/>
        <c:majorTickMark val="out"/>
        <c:minorTickMark val="none"/>
        <c:tickLblPos val="nextTo"/>
        <c:txPr>
          <a:bodyPr/>
          <a:lstStyle/>
          <a:p>
            <a:pPr>
              <a:defRPr sz="800"/>
            </a:pPr>
            <a:endParaRPr lang="en-US"/>
          </a:p>
        </c:txPr>
        <c:crossAx val="44439040"/>
        <c:crosses val="autoZero"/>
        <c:crossBetween val="between"/>
      </c:valAx>
      <c:valAx>
        <c:axId val="44446464"/>
        <c:scaling>
          <c:orientation val="minMax"/>
        </c:scaling>
        <c:delete val="1"/>
        <c:axPos val="r"/>
        <c:numFmt formatCode="General" sourceLinked="1"/>
        <c:majorTickMark val="out"/>
        <c:minorTickMark val="none"/>
        <c:tickLblPos val="nextTo"/>
        <c:crossAx val="44448000"/>
        <c:crosses val="max"/>
        <c:crossBetween val="midCat"/>
      </c:valAx>
      <c:catAx>
        <c:axId val="44448000"/>
        <c:scaling>
          <c:orientation val="minMax"/>
        </c:scaling>
        <c:delete val="0"/>
        <c:axPos val="t"/>
        <c:numFmt formatCode="General" sourceLinked="1"/>
        <c:majorTickMark val="none"/>
        <c:minorTickMark val="none"/>
        <c:tickLblPos val="none"/>
        <c:spPr>
          <a:ln>
            <a:noFill/>
          </a:ln>
        </c:spPr>
        <c:crossAx val="44446464"/>
        <c:crosses val="max"/>
        <c:auto val="1"/>
        <c:lblAlgn val="ctr"/>
        <c:lblOffset val="100"/>
        <c:tickMarkSkip val="1"/>
        <c:noMultiLvlLbl val="1"/>
      </c:catAx>
    </c:plotArea>
    <c:legend>
      <c:legendPos val="r"/>
      <c:layout>
        <c:manualLayout>
          <c:xMode val="edge"/>
          <c:yMode val="edge"/>
          <c:x val="0.61280991639884896"/>
          <c:y val="0.10792426833526433"/>
          <c:w val="0.36895972290948603"/>
          <c:h val="0.10212109368800293"/>
        </c:manualLayout>
      </c:layout>
      <c:overlay val="0"/>
      <c:spPr>
        <a:solidFill>
          <a:schemeClr val="bg1"/>
        </a:solidFill>
      </c:spPr>
      <c:txPr>
        <a:bodyPr/>
        <a:lstStyle/>
        <a:p>
          <a:pPr>
            <a:defRPr sz="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58496203124577"/>
          <c:y val="4.5145086296571352E-2"/>
          <c:w val="0.88539480938176685"/>
          <c:h val="0.83886679396873853"/>
        </c:manualLayout>
      </c:layout>
      <c:barChart>
        <c:barDir val="col"/>
        <c:grouping val="stacked"/>
        <c:varyColors val="0"/>
        <c:ser>
          <c:idx val="0"/>
          <c:order val="0"/>
          <c:tx>
            <c:strRef>
              <c:f>Sheet1!$B$1</c:f>
              <c:strCache>
                <c:ptCount val="1"/>
                <c:pt idx="0">
                  <c:v>Annual Major Incident Volume (P1/2s)
</c:v>
                </c:pt>
              </c:strCache>
            </c:strRef>
          </c:tx>
          <c:invertIfNegative val="0"/>
          <c:dLbls>
            <c:spPr>
              <a:noFill/>
              <a:ln>
                <a:noFill/>
              </a:ln>
              <a:effectLst/>
            </c:spPr>
            <c:txPr>
              <a:bodyPr/>
              <a:lstStyle/>
              <a:p>
                <a:pPr>
                  <a:defRPr sz="7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2014</c:v>
                </c:pt>
                <c:pt idx="1">
                  <c:v>2015</c:v>
                </c:pt>
                <c:pt idx="2">
                  <c:v>2016</c:v>
                </c:pt>
                <c:pt idx="3">
                  <c:v>2017</c:v>
                </c:pt>
                <c:pt idx="4">
                  <c:v>2018</c:v>
                </c:pt>
                <c:pt idx="5">
                  <c:v>2019</c:v>
                </c:pt>
              </c:numCache>
            </c:numRef>
          </c:cat>
          <c:val>
            <c:numRef>
              <c:f>Sheet1!$B$2:$B$7</c:f>
              <c:numCache>
                <c:formatCode>General</c:formatCode>
                <c:ptCount val="6"/>
                <c:pt idx="0">
                  <c:v>112</c:v>
                </c:pt>
                <c:pt idx="1">
                  <c:v>109</c:v>
                </c:pt>
                <c:pt idx="2">
                  <c:v>133</c:v>
                </c:pt>
                <c:pt idx="3">
                  <c:v>140</c:v>
                </c:pt>
                <c:pt idx="4">
                  <c:v>75</c:v>
                </c:pt>
                <c:pt idx="5">
                  <c:v>88</c:v>
                </c:pt>
              </c:numCache>
            </c:numRef>
          </c:val>
          <c:extLst>
            <c:ext xmlns:c16="http://schemas.microsoft.com/office/drawing/2014/chart" uri="{C3380CC4-5D6E-409C-BE32-E72D297353CC}">
              <c16:uniqueId val="{00000000-968A-46E9-ABC0-2BD0A3E4D8C7}"/>
            </c:ext>
          </c:extLst>
        </c:ser>
        <c:ser>
          <c:idx val="1"/>
          <c:order val="1"/>
          <c:tx>
            <c:strRef>
              <c:f>Sheet1!$C$1</c:f>
              <c:strCache>
                <c:ptCount val="1"/>
                <c:pt idx="0">
                  <c:v>2019 Forecast</c:v>
                </c:pt>
              </c:strCache>
            </c:strRef>
          </c:tx>
          <c:spPr>
            <a:solidFill>
              <a:srgbClr val="A3D8FF"/>
            </a:solidFill>
          </c:spPr>
          <c:invertIfNegative val="0"/>
          <c:val>
            <c:numRef>
              <c:f>Sheet1!$C$2:$C$7</c:f>
              <c:numCache>
                <c:formatCode>0</c:formatCode>
                <c:ptCount val="6"/>
                <c:pt idx="0">
                  <c:v>0</c:v>
                </c:pt>
                <c:pt idx="1">
                  <c:v>0</c:v>
                </c:pt>
                <c:pt idx="2">
                  <c:v>0</c:v>
                </c:pt>
                <c:pt idx="3">
                  <c:v>0</c:v>
                </c:pt>
                <c:pt idx="4">
                  <c:v>0</c:v>
                </c:pt>
                <c:pt idx="5">
                  <c:v>45</c:v>
                </c:pt>
              </c:numCache>
            </c:numRef>
          </c:val>
          <c:extLst>
            <c:ext xmlns:c16="http://schemas.microsoft.com/office/drawing/2014/chart" uri="{C3380CC4-5D6E-409C-BE32-E72D297353CC}">
              <c16:uniqueId val="{00000001-968A-46E9-ABC0-2BD0A3E4D8C7}"/>
            </c:ext>
          </c:extLst>
        </c:ser>
        <c:dLbls>
          <c:showLegendKey val="0"/>
          <c:showVal val="0"/>
          <c:showCatName val="0"/>
          <c:showSerName val="0"/>
          <c:showPercent val="0"/>
          <c:showBubbleSize val="0"/>
        </c:dLbls>
        <c:gapWidth val="150"/>
        <c:overlap val="100"/>
        <c:axId val="44505728"/>
        <c:axId val="44507520"/>
      </c:barChart>
      <c:catAx>
        <c:axId val="44505728"/>
        <c:scaling>
          <c:orientation val="minMax"/>
        </c:scaling>
        <c:delete val="0"/>
        <c:axPos val="b"/>
        <c:numFmt formatCode="General" sourceLinked="1"/>
        <c:majorTickMark val="out"/>
        <c:minorTickMark val="none"/>
        <c:tickLblPos val="nextTo"/>
        <c:txPr>
          <a:bodyPr/>
          <a:lstStyle/>
          <a:p>
            <a:pPr>
              <a:defRPr sz="700"/>
            </a:pPr>
            <a:endParaRPr lang="en-US"/>
          </a:p>
        </c:txPr>
        <c:crossAx val="44507520"/>
        <c:crosses val="autoZero"/>
        <c:auto val="1"/>
        <c:lblAlgn val="ctr"/>
        <c:lblOffset val="100"/>
        <c:noMultiLvlLbl val="0"/>
      </c:catAx>
      <c:valAx>
        <c:axId val="44507520"/>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700"/>
            </a:pPr>
            <a:endParaRPr lang="en-US"/>
          </a:p>
        </c:txPr>
        <c:crossAx val="4450572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US" sz="800">
                <a:solidFill>
                  <a:schemeClr val="tx2"/>
                </a:solidFill>
              </a:rPr>
              <a:t>Open Defects since Nexus go-live</a:t>
            </a:r>
          </a:p>
        </c:rich>
      </c:tx>
      <c:overlay val="0"/>
    </c:title>
    <c:autoTitleDeleted val="0"/>
    <c:plotArea>
      <c:layout>
        <c:manualLayout>
          <c:layoutTarget val="inner"/>
          <c:xMode val="edge"/>
          <c:yMode val="edge"/>
          <c:x val="0.10673327963559605"/>
          <c:y val="0.19153516594049672"/>
          <c:w val="0.84476516498166865"/>
          <c:h val="0.537142527472803"/>
        </c:manualLayout>
      </c:layout>
      <c:lineChart>
        <c:grouping val="standard"/>
        <c:varyColors val="0"/>
        <c:ser>
          <c:idx val="0"/>
          <c:order val="0"/>
          <c:tx>
            <c:strRef>
              <c:f>Sheet1!$A$2</c:f>
              <c:strCache>
                <c:ptCount val="1"/>
                <c:pt idx="0">
                  <c:v>Defects Remaining</c:v>
                </c:pt>
              </c:strCache>
            </c:strRef>
          </c:tx>
          <c:spPr>
            <a:ln w="38100"/>
          </c:spPr>
          <c:marker>
            <c:symbol val="none"/>
          </c:marker>
          <c:cat>
            <c:numRef>
              <c:f>Sheet1!$B$1:$AC$1</c:f>
              <c:numCache>
                <c:formatCode>mmm\-yy</c:formatCode>
                <c:ptCount val="28"/>
                <c:pt idx="0">
                  <c:v>42856</c:v>
                </c:pt>
                <c:pt idx="1">
                  <c:v>42887</c:v>
                </c:pt>
                <c:pt idx="2">
                  <c:v>42917</c:v>
                </c:pt>
                <c:pt idx="3">
                  <c:v>42948</c:v>
                </c:pt>
                <c:pt idx="4">
                  <c:v>42979</c:v>
                </c:pt>
                <c:pt idx="5">
                  <c:v>43009</c:v>
                </c:pt>
                <c:pt idx="6">
                  <c:v>43040</c:v>
                </c:pt>
                <c:pt idx="7">
                  <c:v>43070</c:v>
                </c:pt>
                <c:pt idx="8">
                  <c:v>43101</c:v>
                </c:pt>
                <c:pt idx="9">
                  <c:v>43132</c:v>
                </c:pt>
                <c:pt idx="10">
                  <c:v>43160</c:v>
                </c:pt>
                <c:pt idx="11">
                  <c:v>43191</c:v>
                </c:pt>
                <c:pt idx="12">
                  <c:v>43221</c:v>
                </c:pt>
                <c:pt idx="13">
                  <c:v>43252</c:v>
                </c:pt>
                <c:pt idx="14">
                  <c:v>43282</c:v>
                </c:pt>
                <c:pt idx="15">
                  <c:v>43313</c:v>
                </c:pt>
                <c:pt idx="16">
                  <c:v>43344</c:v>
                </c:pt>
                <c:pt idx="17">
                  <c:v>43374</c:v>
                </c:pt>
                <c:pt idx="18">
                  <c:v>43405</c:v>
                </c:pt>
                <c:pt idx="19">
                  <c:v>43435</c:v>
                </c:pt>
                <c:pt idx="20">
                  <c:v>43466</c:v>
                </c:pt>
                <c:pt idx="21">
                  <c:v>43497</c:v>
                </c:pt>
                <c:pt idx="22">
                  <c:v>43525</c:v>
                </c:pt>
                <c:pt idx="23">
                  <c:v>43556</c:v>
                </c:pt>
                <c:pt idx="24">
                  <c:v>43586</c:v>
                </c:pt>
                <c:pt idx="25">
                  <c:v>43617</c:v>
                </c:pt>
                <c:pt idx="26">
                  <c:v>43647</c:v>
                </c:pt>
                <c:pt idx="27">
                  <c:v>43678</c:v>
                </c:pt>
              </c:numCache>
            </c:numRef>
          </c:cat>
          <c:val>
            <c:numRef>
              <c:f>Sheet1!$B$2:$AC$2</c:f>
              <c:numCache>
                <c:formatCode>General</c:formatCode>
                <c:ptCount val="28"/>
                <c:pt idx="0">
                  <c:v>0</c:v>
                </c:pt>
                <c:pt idx="1">
                  <c:v>225</c:v>
                </c:pt>
                <c:pt idx="2">
                  <c:v>257</c:v>
                </c:pt>
                <c:pt idx="3">
                  <c:v>160</c:v>
                </c:pt>
                <c:pt idx="4">
                  <c:v>147</c:v>
                </c:pt>
                <c:pt idx="5">
                  <c:v>150</c:v>
                </c:pt>
                <c:pt idx="6">
                  <c:v>113</c:v>
                </c:pt>
                <c:pt idx="7">
                  <c:v>109</c:v>
                </c:pt>
                <c:pt idx="8">
                  <c:v>96</c:v>
                </c:pt>
                <c:pt idx="9">
                  <c:v>91</c:v>
                </c:pt>
                <c:pt idx="10">
                  <c:v>77</c:v>
                </c:pt>
                <c:pt idx="11">
                  <c:v>73</c:v>
                </c:pt>
                <c:pt idx="12">
                  <c:v>72</c:v>
                </c:pt>
                <c:pt idx="13">
                  <c:v>99</c:v>
                </c:pt>
                <c:pt idx="14">
                  <c:v>109</c:v>
                </c:pt>
                <c:pt idx="15">
                  <c:v>122</c:v>
                </c:pt>
                <c:pt idx="16">
                  <c:v>120</c:v>
                </c:pt>
                <c:pt idx="17">
                  <c:v>133</c:v>
                </c:pt>
                <c:pt idx="18">
                  <c:v>110</c:v>
                </c:pt>
                <c:pt idx="19">
                  <c:v>116</c:v>
                </c:pt>
                <c:pt idx="20">
                  <c:v>119</c:v>
                </c:pt>
                <c:pt idx="21">
                  <c:v>103</c:v>
                </c:pt>
                <c:pt idx="22">
                  <c:v>73</c:v>
                </c:pt>
                <c:pt idx="23">
                  <c:v>81</c:v>
                </c:pt>
                <c:pt idx="24">
                  <c:v>62</c:v>
                </c:pt>
                <c:pt idx="25">
                  <c:v>54</c:v>
                </c:pt>
                <c:pt idx="26">
                  <c:v>49</c:v>
                </c:pt>
                <c:pt idx="27">
                  <c:v>37</c:v>
                </c:pt>
              </c:numCache>
            </c:numRef>
          </c:val>
          <c:smooth val="0"/>
          <c:extLst>
            <c:ext xmlns:c16="http://schemas.microsoft.com/office/drawing/2014/chart" uri="{C3380CC4-5D6E-409C-BE32-E72D297353CC}">
              <c16:uniqueId val="{00000000-8340-4FAD-B4A2-7560630D977D}"/>
            </c:ext>
          </c:extLst>
        </c:ser>
        <c:dLbls>
          <c:showLegendKey val="0"/>
          <c:showVal val="0"/>
          <c:showCatName val="0"/>
          <c:showSerName val="0"/>
          <c:showPercent val="0"/>
          <c:showBubbleSize val="0"/>
        </c:dLbls>
        <c:smooth val="0"/>
        <c:axId val="45145472"/>
        <c:axId val="45147264"/>
      </c:lineChart>
      <c:dateAx>
        <c:axId val="45145472"/>
        <c:scaling>
          <c:orientation val="minMax"/>
          <c:max val="43709"/>
        </c:scaling>
        <c:delete val="0"/>
        <c:axPos val="b"/>
        <c:numFmt formatCode="mmm\-yy" sourceLinked="1"/>
        <c:majorTickMark val="out"/>
        <c:minorTickMark val="none"/>
        <c:tickLblPos val="nextTo"/>
        <c:txPr>
          <a:bodyPr/>
          <a:lstStyle/>
          <a:p>
            <a:pPr>
              <a:defRPr sz="700"/>
            </a:pPr>
            <a:endParaRPr lang="en-US"/>
          </a:p>
        </c:txPr>
        <c:crossAx val="45147264"/>
        <c:crosses val="autoZero"/>
        <c:auto val="1"/>
        <c:lblOffset val="100"/>
        <c:baseTimeUnit val="months"/>
      </c:dateAx>
      <c:valAx>
        <c:axId val="45147264"/>
        <c:scaling>
          <c:orientation val="minMax"/>
        </c:scaling>
        <c:delete val="0"/>
        <c:axPos val="l"/>
        <c:majorGridlines/>
        <c:numFmt formatCode="General" sourceLinked="1"/>
        <c:majorTickMark val="out"/>
        <c:minorTickMark val="none"/>
        <c:tickLblPos val="nextTo"/>
        <c:txPr>
          <a:bodyPr/>
          <a:lstStyle/>
          <a:p>
            <a:pPr>
              <a:defRPr sz="700"/>
            </a:pPr>
            <a:endParaRPr lang="en-US"/>
          </a:p>
        </c:txPr>
        <c:crossAx val="4514547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P1/P2 Major Incident Trend 2019 YTD</a:t>
            </a:r>
          </a:p>
        </c:rich>
      </c:tx>
      <c:overlay val="0"/>
    </c:title>
    <c:autoTitleDeleted val="0"/>
    <c:plotArea>
      <c:layout>
        <c:manualLayout>
          <c:layoutTarget val="inner"/>
          <c:xMode val="edge"/>
          <c:yMode val="edge"/>
          <c:x val="7.2700042172773094E-2"/>
          <c:y val="0.16023174844372132"/>
          <c:w val="0.91308181517981113"/>
          <c:h val="0.74828334486132375"/>
        </c:manualLayout>
      </c:layout>
      <c:barChart>
        <c:barDir val="col"/>
        <c:grouping val="stacked"/>
        <c:varyColors val="0"/>
        <c:ser>
          <c:idx val="1"/>
          <c:order val="0"/>
          <c:tx>
            <c:v>P1/P2s directly impacting customers</c:v>
          </c:tx>
          <c:spPr>
            <a:solidFill>
              <a:schemeClr val="tx2">
                <a:lumMod val="75000"/>
              </a:schemeClr>
            </a:solidFill>
          </c:spPr>
          <c:invertIfNegative val="0"/>
          <c:dLbls>
            <c:spPr>
              <a:noFill/>
              <a:ln>
                <a:noFill/>
              </a:ln>
              <a:effectLst/>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Sheet1!$A$1:$A$8</c:f>
              <c:strCache>
                <c:ptCount val="8"/>
                <c:pt idx="0">
                  <c:v>Jan</c:v>
                </c:pt>
                <c:pt idx="1">
                  <c:v>Feb</c:v>
                </c:pt>
                <c:pt idx="2">
                  <c:v>Mar</c:v>
                </c:pt>
                <c:pt idx="3">
                  <c:v>Apr</c:v>
                </c:pt>
                <c:pt idx="4">
                  <c:v>May</c:v>
                </c:pt>
                <c:pt idx="5">
                  <c:v>Jun</c:v>
                </c:pt>
                <c:pt idx="6">
                  <c:v>Jul</c:v>
                </c:pt>
                <c:pt idx="7">
                  <c:v>Aug</c:v>
                </c:pt>
              </c:strCache>
            </c:strRef>
          </c:cat>
          <c:val>
            <c:numRef>
              <c:f>Sheet1!$C$1:$C$8</c:f>
              <c:numCache>
                <c:formatCode>General</c:formatCode>
                <c:ptCount val="8"/>
                <c:pt idx="0">
                  <c:v>10</c:v>
                </c:pt>
                <c:pt idx="1">
                  <c:v>6</c:v>
                </c:pt>
                <c:pt idx="2">
                  <c:v>9</c:v>
                </c:pt>
                <c:pt idx="3">
                  <c:v>13</c:v>
                </c:pt>
                <c:pt idx="4">
                  <c:v>13</c:v>
                </c:pt>
                <c:pt idx="5">
                  <c:v>9</c:v>
                </c:pt>
                <c:pt idx="6">
                  <c:v>4</c:v>
                </c:pt>
                <c:pt idx="7">
                  <c:v>3</c:v>
                </c:pt>
              </c:numCache>
            </c:numRef>
          </c:val>
          <c:extLst>
            <c:ext xmlns:c16="http://schemas.microsoft.com/office/drawing/2014/chart" uri="{C3380CC4-5D6E-409C-BE32-E72D297353CC}">
              <c16:uniqueId val="{00000000-6820-4912-9036-647C3247220F}"/>
            </c:ext>
          </c:extLst>
        </c:ser>
        <c:ser>
          <c:idx val="0"/>
          <c:order val="1"/>
          <c:tx>
            <c:v>P1/P2s not impacting customers</c:v>
          </c:tx>
          <c:spPr>
            <a:solidFill>
              <a:schemeClr val="accent1">
                <a:lumMod val="60000"/>
                <a:lumOff val="40000"/>
              </a:schemeClr>
            </a:solidFill>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032D-4A9C-8593-5FED09E92943}"/>
                </c:ext>
              </c:extLst>
            </c:dLbl>
            <c:spPr>
              <a:noFill/>
              <a:ln>
                <a:noFill/>
              </a:ln>
              <a:effectLst/>
            </c:spPr>
            <c:txPr>
              <a:bodyPr/>
              <a:lstStyle/>
              <a:p>
                <a:pPr>
                  <a:defRPr sz="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Sheet1!$A$1:$A$8</c:f>
              <c:strCache>
                <c:ptCount val="8"/>
                <c:pt idx="0">
                  <c:v>Jan</c:v>
                </c:pt>
                <c:pt idx="1">
                  <c:v>Feb</c:v>
                </c:pt>
                <c:pt idx="2">
                  <c:v>Mar</c:v>
                </c:pt>
                <c:pt idx="3">
                  <c:v>Apr</c:v>
                </c:pt>
                <c:pt idx="4">
                  <c:v>May</c:v>
                </c:pt>
                <c:pt idx="5">
                  <c:v>Jun</c:v>
                </c:pt>
                <c:pt idx="6">
                  <c:v>Jul</c:v>
                </c:pt>
                <c:pt idx="7">
                  <c:v>Aug</c:v>
                </c:pt>
              </c:strCache>
            </c:strRef>
          </c:cat>
          <c:val>
            <c:numRef>
              <c:f>Sheet1!$B$1:$B$8</c:f>
              <c:numCache>
                <c:formatCode>General</c:formatCode>
                <c:ptCount val="8"/>
                <c:pt idx="0">
                  <c:v>2</c:v>
                </c:pt>
                <c:pt idx="1">
                  <c:v>4</c:v>
                </c:pt>
                <c:pt idx="2">
                  <c:v>0</c:v>
                </c:pt>
                <c:pt idx="3">
                  <c:v>4</c:v>
                </c:pt>
                <c:pt idx="4">
                  <c:v>4</c:v>
                </c:pt>
                <c:pt idx="5">
                  <c:v>1</c:v>
                </c:pt>
                <c:pt idx="6">
                  <c:v>5</c:v>
                </c:pt>
                <c:pt idx="7">
                  <c:v>1</c:v>
                </c:pt>
              </c:numCache>
            </c:numRef>
          </c:val>
          <c:extLst>
            <c:ext xmlns:c16="http://schemas.microsoft.com/office/drawing/2014/chart" uri="{C3380CC4-5D6E-409C-BE32-E72D297353CC}">
              <c16:uniqueId val="{00000001-6820-4912-9036-647C3247220F}"/>
            </c:ext>
          </c:extLst>
        </c:ser>
        <c:dLbls>
          <c:showLegendKey val="0"/>
          <c:showVal val="0"/>
          <c:showCatName val="0"/>
          <c:showSerName val="0"/>
          <c:showPercent val="0"/>
          <c:showBubbleSize val="0"/>
        </c:dLbls>
        <c:gapWidth val="150"/>
        <c:overlap val="100"/>
        <c:axId val="45225472"/>
        <c:axId val="45227008"/>
      </c:barChart>
      <c:lineChart>
        <c:grouping val="standard"/>
        <c:varyColors val="0"/>
        <c:ser>
          <c:idx val="2"/>
          <c:order val="2"/>
          <c:tx>
            <c:strRef>
              <c:f>Sheet1!$C$10</c:f>
              <c:strCache>
                <c:ptCount val="1"/>
                <c:pt idx="0">
                  <c:v>5-year monthly P1/P2 average</c:v>
                </c:pt>
              </c:strCache>
            </c:strRef>
          </c:tx>
          <c:spPr>
            <a:ln w="38100">
              <a:solidFill>
                <a:schemeClr val="accent6">
                  <a:lumMod val="75000"/>
                </a:schemeClr>
              </a:solidFill>
              <a:prstDash val="sysDot"/>
            </a:ln>
          </c:spPr>
          <c:marker>
            <c:symbol val="none"/>
          </c:marker>
          <c:cat>
            <c:numRef>
              <c:f>Sheet1!$B$11:$B$12</c:f>
              <c:numCache>
                <c:formatCode>General</c:formatCode>
                <c:ptCount val="2"/>
                <c:pt idx="0">
                  <c:v>0</c:v>
                </c:pt>
                <c:pt idx="1">
                  <c:v>1</c:v>
                </c:pt>
              </c:numCache>
            </c:numRef>
          </c:cat>
          <c:val>
            <c:numRef>
              <c:f>Sheet1!$D$1:$D$8</c:f>
              <c:numCache>
                <c:formatCode>General</c:formatCode>
                <c:ptCount val="8"/>
                <c:pt idx="0">
                  <c:v>9</c:v>
                </c:pt>
                <c:pt idx="1">
                  <c:v>9</c:v>
                </c:pt>
                <c:pt idx="2">
                  <c:v>9</c:v>
                </c:pt>
                <c:pt idx="3">
                  <c:v>9</c:v>
                </c:pt>
                <c:pt idx="4">
                  <c:v>9</c:v>
                </c:pt>
                <c:pt idx="5">
                  <c:v>9</c:v>
                </c:pt>
                <c:pt idx="6">
                  <c:v>9</c:v>
                </c:pt>
                <c:pt idx="7">
                  <c:v>9</c:v>
                </c:pt>
              </c:numCache>
            </c:numRef>
          </c:val>
          <c:smooth val="0"/>
          <c:extLst>
            <c:ext xmlns:c16="http://schemas.microsoft.com/office/drawing/2014/chart" uri="{C3380CC4-5D6E-409C-BE32-E72D297353CC}">
              <c16:uniqueId val="{00000002-6820-4912-9036-647C3247220F}"/>
            </c:ext>
          </c:extLst>
        </c:ser>
        <c:dLbls>
          <c:showLegendKey val="0"/>
          <c:showVal val="0"/>
          <c:showCatName val="0"/>
          <c:showSerName val="0"/>
          <c:showPercent val="0"/>
          <c:showBubbleSize val="0"/>
        </c:dLbls>
        <c:marker val="1"/>
        <c:smooth val="0"/>
        <c:axId val="45234432"/>
        <c:axId val="45232896"/>
      </c:lineChart>
      <c:catAx>
        <c:axId val="45225472"/>
        <c:scaling>
          <c:orientation val="minMax"/>
        </c:scaling>
        <c:delete val="0"/>
        <c:axPos val="b"/>
        <c:numFmt formatCode="General" sourceLinked="0"/>
        <c:majorTickMark val="out"/>
        <c:minorTickMark val="none"/>
        <c:tickLblPos val="nextTo"/>
        <c:txPr>
          <a:bodyPr/>
          <a:lstStyle/>
          <a:p>
            <a:pPr>
              <a:defRPr sz="700"/>
            </a:pPr>
            <a:endParaRPr lang="en-US"/>
          </a:p>
        </c:txPr>
        <c:crossAx val="45227008"/>
        <c:crosses val="autoZero"/>
        <c:auto val="1"/>
        <c:lblAlgn val="ctr"/>
        <c:lblOffset val="100"/>
        <c:noMultiLvlLbl val="0"/>
      </c:catAx>
      <c:valAx>
        <c:axId val="45227008"/>
        <c:scaling>
          <c:orientation val="minMax"/>
        </c:scaling>
        <c:delete val="0"/>
        <c:axPos val="l"/>
        <c:majorGridlines/>
        <c:numFmt formatCode="General" sourceLinked="1"/>
        <c:majorTickMark val="out"/>
        <c:minorTickMark val="none"/>
        <c:tickLblPos val="nextTo"/>
        <c:txPr>
          <a:bodyPr/>
          <a:lstStyle/>
          <a:p>
            <a:pPr>
              <a:defRPr sz="700"/>
            </a:pPr>
            <a:endParaRPr lang="en-US"/>
          </a:p>
        </c:txPr>
        <c:crossAx val="45225472"/>
        <c:crosses val="autoZero"/>
        <c:crossBetween val="between"/>
      </c:valAx>
      <c:valAx>
        <c:axId val="45232896"/>
        <c:scaling>
          <c:orientation val="minMax"/>
        </c:scaling>
        <c:delete val="1"/>
        <c:axPos val="r"/>
        <c:numFmt formatCode="General" sourceLinked="1"/>
        <c:majorTickMark val="out"/>
        <c:minorTickMark val="none"/>
        <c:tickLblPos val="nextTo"/>
        <c:crossAx val="45234432"/>
        <c:crosses val="max"/>
        <c:crossBetween val="midCat"/>
      </c:valAx>
      <c:catAx>
        <c:axId val="45234432"/>
        <c:scaling>
          <c:orientation val="minMax"/>
        </c:scaling>
        <c:delete val="0"/>
        <c:axPos val="t"/>
        <c:numFmt formatCode="General" sourceLinked="1"/>
        <c:majorTickMark val="none"/>
        <c:minorTickMark val="none"/>
        <c:tickLblPos val="none"/>
        <c:spPr>
          <a:ln>
            <a:noFill/>
          </a:ln>
        </c:spPr>
        <c:crossAx val="45232896"/>
        <c:crosses val="max"/>
        <c:auto val="1"/>
        <c:lblAlgn val="ctr"/>
        <c:lblOffset val="100"/>
        <c:tickMarkSkip val="1"/>
        <c:noMultiLvlLbl val="1"/>
      </c:catAx>
    </c:plotArea>
    <c:legend>
      <c:legendPos val="r"/>
      <c:layout>
        <c:manualLayout>
          <c:xMode val="edge"/>
          <c:yMode val="edge"/>
          <c:x val="0.62859987101704151"/>
          <c:y val="0.17856696478169093"/>
          <c:w val="0.36895972290948603"/>
          <c:h val="0.23985066474095471"/>
        </c:manualLayout>
      </c:layout>
      <c:overlay val="0"/>
      <c:spPr>
        <a:solidFill>
          <a:schemeClr val="bg1"/>
        </a:solidFill>
      </c:spPr>
      <c:txPr>
        <a:bodyPr/>
        <a:lstStyle/>
        <a:p>
          <a:pPr>
            <a:defRPr sz="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622594" y="0"/>
            <a:ext cx="4303313" cy="340210"/>
          </a:xfrm>
          <a:prstGeom prst="rect">
            <a:avLst/>
          </a:prstGeom>
        </p:spPr>
        <p:txBody>
          <a:bodyPr vert="horz" lIns="91440" tIns="45720" rIns="91440" bIns="45720" rtlCol="0"/>
          <a:lstStyle>
            <a:lvl1pPr algn="r">
              <a:defRPr sz="1200"/>
            </a:lvl1pPr>
          </a:lstStyle>
          <a:p>
            <a:fld id="{F82B366D-AE5B-4ACF-9CFA-C7A1582CBDC8}" type="datetimeFigureOut">
              <a:rPr lang="en-GB" smtClean="0"/>
              <a:t>17/09/2019</a:t>
            </a:fld>
            <a:endParaRPr lang="en-GB"/>
          </a:p>
        </p:txBody>
      </p:sp>
      <p:sp>
        <p:nvSpPr>
          <p:cNvPr id="4" name="Footer Placeholder 3"/>
          <p:cNvSpPr>
            <a:spLocks noGrp="1"/>
          </p:cNvSpPr>
          <p:nvPr>
            <p:ph type="ftr" sz="quarter" idx="2"/>
          </p:nvPr>
        </p:nvSpPr>
        <p:spPr>
          <a:xfrm>
            <a:off x="0" y="6456378"/>
            <a:ext cx="4303313" cy="34021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622594" y="6456378"/>
            <a:ext cx="4303313" cy="340210"/>
          </a:xfrm>
          <a:prstGeom prst="rect">
            <a:avLst/>
          </a:prstGeom>
        </p:spPr>
        <p:txBody>
          <a:bodyPr vert="horz" lIns="91440" tIns="45720" rIns="91440" bIns="45720" rtlCol="0" anchor="b"/>
          <a:lstStyle>
            <a:lvl1pPr algn="r">
              <a:defRPr sz="1200"/>
            </a:lvl1pPr>
          </a:lstStyle>
          <a:p>
            <a:fld id="{78EF859B-B500-4B6D-9820-E57C5A8A66F6}" type="slidenum">
              <a:rPr lang="en-GB" smtClean="0"/>
              <a:t>‹#›</a:t>
            </a:fld>
            <a:endParaRPr lang="en-GB"/>
          </a:p>
        </p:txBody>
      </p:sp>
    </p:spTree>
    <p:extLst>
      <p:ext uri="{BB962C8B-B14F-4D97-AF65-F5344CB8AC3E}">
        <p14:creationId xmlns:p14="http://schemas.microsoft.com/office/powerpoint/2010/main" val="3204688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1"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23699" y="0"/>
            <a:ext cx="4302231" cy="339884"/>
          </a:xfrm>
          <a:prstGeom prst="rect">
            <a:avLst/>
          </a:prstGeom>
        </p:spPr>
        <p:txBody>
          <a:bodyPr vert="horz" lIns="91440" tIns="45720" rIns="91440" bIns="45720" rtlCol="0"/>
          <a:lstStyle>
            <a:lvl1pPr algn="r">
              <a:defRPr sz="1200"/>
            </a:lvl1pPr>
          </a:lstStyle>
          <a:p>
            <a:fld id="{30CC7C86-2D66-4C55-8F99-E153512351BA}" type="datetimeFigureOut">
              <a:rPr lang="en-GB" smtClean="0"/>
              <a:t>17/09/2019</a:t>
            </a:fld>
            <a:endParaRPr lang="en-GB" dirty="0"/>
          </a:p>
        </p:txBody>
      </p:sp>
      <p:sp>
        <p:nvSpPr>
          <p:cNvPr id="4" name="Slide Image Placeholder 3"/>
          <p:cNvSpPr>
            <a:spLocks noGrp="1" noRot="1" noChangeAspect="1"/>
          </p:cNvSpPr>
          <p:nvPr>
            <p:ph type="sldImg" idx="2"/>
          </p:nvPr>
        </p:nvSpPr>
        <p:spPr>
          <a:xfrm>
            <a:off x="2697163" y="509588"/>
            <a:ext cx="4533900" cy="25495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6456612"/>
            <a:ext cx="4302231" cy="33988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3699" y="6456612"/>
            <a:ext cx="4302231" cy="339884"/>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6</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3631066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3631066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hyperlink" Target="https://www.xoserve.com/about-us/your-customer-team/" TargetMode="Externa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chart" Target="../charts/chart2.xml"/><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UK Link Performance Update</a:t>
            </a:r>
          </a:p>
        </p:txBody>
      </p:sp>
      <p:sp>
        <p:nvSpPr>
          <p:cNvPr id="3" name="Subtitle 2"/>
          <p:cNvSpPr>
            <a:spLocks noGrp="1"/>
          </p:cNvSpPr>
          <p:nvPr>
            <p:ph type="subTitle" idx="1"/>
          </p:nvPr>
        </p:nvSpPr>
        <p:spPr/>
        <p:txBody>
          <a:bodyPr>
            <a:normAutofit/>
          </a:bodyPr>
          <a:lstStyle/>
          <a:p>
            <a:r>
              <a:rPr lang="en-GB" dirty="0"/>
              <a:t>Xoserve Executive Team	</a:t>
            </a:r>
          </a:p>
          <a:p>
            <a:endParaRPr lang="en-GB" dirty="0"/>
          </a:p>
          <a:p>
            <a:r>
              <a:rPr lang="en-GB" sz="1800" dirty="0"/>
              <a:t>DSC CoMC – 18</a:t>
            </a:r>
            <a:r>
              <a:rPr lang="en-GB" sz="1800" baseline="30000" dirty="0"/>
              <a:t>th</a:t>
            </a:r>
            <a:r>
              <a:rPr lang="en-GB" sz="1800" dirty="0"/>
              <a:t> September 2019</a:t>
            </a:r>
          </a:p>
        </p:txBody>
      </p:sp>
    </p:spTree>
    <p:extLst>
      <p:ext uri="{BB962C8B-B14F-4D97-AF65-F5344CB8AC3E}">
        <p14:creationId xmlns:p14="http://schemas.microsoft.com/office/powerpoint/2010/main" val="179313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Plan for the remainder of FY19/20...</a:t>
            </a:r>
          </a:p>
        </p:txBody>
      </p:sp>
      <p:sp>
        <p:nvSpPr>
          <p:cNvPr id="7" name="TextBox 6"/>
          <p:cNvSpPr txBox="1"/>
          <p:nvPr/>
        </p:nvSpPr>
        <p:spPr>
          <a:xfrm>
            <a:off x="1218438" y="699542"/>
            <a:ext cx="1121314" cy="415498"/>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131590"/>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187624" y="1203598"/>
            <a:ext cx="1425828" cy="446276"/>
          </a:xfrm>
          <a:prstGeom prst="rect">
            <a:avLst/>
          </a:prstGeom>
          <a:noFill/>
        </p:spPr>
        <p:txBody>
          <a:bodyPr wrap="square" rtlCol="0">
            <a:spAutoFit/>
          </a:bodyPr>
          <a:lstStyle/>
          <a:p>
            <a:r>
              <a:rPr lang="en-GB" sz="800" b="1" dirty="0">
                <a:solidFill>
                  <a:schemeClr val="tx2"/>
                </a:solidFill>
                <a:latin typeface="+mj-lt"/>
              </a:rPr>
              <a:t>Class 3 Tranche 1 Improvements</a:t>
            </a:r>
          </a:p>
          <a:p>
            <a:r>
              <a:rPr lang="en-GB" sz="600" i="1" dirty="0">
                <a:solidFill>
                  <a:schemeClr val="tx2"/>
                </a:solidFill>
                <a:latin typeface="+mj-lt"/>
              </a:rPr>
              <a:t>(Target Completion: Nov’19)</a:t>
            </a:r>
            <a:endParaRPr lang="en-GB" sz="700" i="1" dirty="0">
              <a:solidFill>
                <a:schemeClr val="tx2"/>
              </a:solidFill>
              <a:latin typeface="+mj-lt"/>
            </a:endParaRPr>
          </a:p>
        </p:txBody>
      </p:sp>
      <p:sp>
        <p:nvSpPr>
          <p:cNvPr id="25" name="TextBox 24"/>
          <p:cNvSpPr txBox="1"/>
          <p:nvPr/>
        </p:nvSpPr>
        <p:spPr>
          <a:xfrm>
            <a:off x="5682934" y="699542"/>
            <a:ext cx="1121314" cy="415498"/>
          </a:xfrm>
          <a:prstGeom prst="rect">
            <a:avLst/>
          </a:prstGeom>
          <a:noFill/>
        </p:spPr>
        <p:txBody>
          <a:bodyPr wrap="square" rtlCol="0">
            <a:spAutoFit/>
          </a:bodyPr>
          <a:lstStyle/>
          <a:p>
            <a:pPr algn="ctr"/>
            <a:r>
              <a:rPr lang="en-GB" sz="1000" b="1" dirty="0">
                <a:solidFill>
                  <a:schemeClr val="tx2"/>
                </a:solidFill>
              </a:rPr>
              <a:t>Mitigating Actions Taken</a:t>
            </a:r>
          </a:p>
        </p:txBody>
      </p:sp>
      <p:sp>
        <p:nvSpPr>
          <p:cNvPr id="26" name="TextBox 25"/>
          <p:cNvSpPr txBox="1"/>
          <p:nvPr/>
        </p:nvSpPr>
        <p:spPr>
          <a:xfrm>
            <a:off x="7812360" y="699542"/>
            <a:ext cx="1121314" cy="415498"/>
          </a:xfrm>
          <a:prstGeom prst="rect">
            <a:avLst/>
          </a:prstGeom>
          <a:noFill/>
        </p:spPr>
        <p:txBody>
          <a:bodyPr wrap="square" rtlCol="0">
            <a:spAutoFit/>
          </a:bodyPr>
          <a:lstStyle/>
          <a:p>
            <a:pPr algn="ctr"/>
            <a:r>
              <a:rPr lang="en-GB" sz="1000" b="1" dirty="0">
                <a:solidFill>
                  <a:schemeClr val="tx2"/>
                </a:solidFill>
              </a:rPr>
              <a:t>Expected 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231359"/>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1224254"/>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1249258"/>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60117" y="1180113"/>
            <a:ext cx="2620195" cy="307777"/>
          </a:xfrm>
          <a:prstGeom prst="rect">
            <a:avLst/>
          </a:prstGeom>
        </p:spPr>
        <p:txBody>
          <a:bodyPr vert="horz" lIns="91440" tIns="45720" rIns="91440" bIns="45720" rtlCol="0" anchor="t">
            <a:noAutofit/>
          </a:bodyPr>
          <a:lstStyle/>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28" y="339350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9603" y="339845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6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754322"/>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2"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2747217"/>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9" y="2790769"/>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44" name="Title 1"/>
          <p:cNvSpPr txBox="1">
            <a:spLocks/>
          </p:cNvSpPr>
          <p:nvPr/>
        </p:nvSpPr>
        <p:spPr>
          <a:xfrm>
            <a:off x="2613452" y="1131590"/>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Changes to the UIG weighting factors for the 19/20 gas year, as introduced by the independently appointed AUGE, are presenting a significant commercial benefit to shippers holding their sites in Class 3 as opposed to Class 4. As a result, assumptions made in the run up to Nexus go-live regarding inbound transaction volumes for Class Changes and Meter Read Submissions are expected to be exceeded, presenting capacity risks upon the UK Link platform.</a:t>
            </a:r>
            <a:endParaRPr lang="en-GB" sz="600" b="0" dirty="0">
              <a:solidFill>
                <a:schemeClr val="tx2"/>
              </a:solidFill>
            </a:endParaRPr>
          </a:p>
        </p:txBody>
      </p:sp>
      <p:sp>
        <p:nvSpPr>
          <p:cNvPr id="45" name="Rectangle 44"/>
          <p:cNvSpPr/>
          <p:nvPr/>
        </p:nvSpPr>
        <p:spPr>
          <a:xfrm>
            <a:off x="5083199" y="1207458"/>
            <a:ext cx="265715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Dedicated work package created to address a combination of the </a:t>
            </a:r>
            <a:r>
              <a:rPr lang="en-US" sz="600" dirty="0" err="1">
                <a:solidFill>
                  <a:schemeClr val="tx2"/>
                </a:solidFill>
                <a:latin typeface="Arial" panose="020B0604020202020204" pitchFamily="34" charset="0"/>
                <a:ea typeface="+mj-ea"/>
                <a:cs typeface="Arial" panose="020B0604020202020204" pitchFamily="34" charset="0"/>
              </a:rPr>
              <a:t>Keytree</a:t>
            </a:r>
            <a:r>
              <a:rPr lang="en-US" sz="600" dirty="0">
                <a:solidFill>
                  <a:schemeClr val="tx2"/>
                </a:solidFill>
                <a:latin typeface="Arial" panose="020B0604020202020204" pitchFamily="34" charset="0"/>
                <a:ea typeface="+mj-ea"/>
                <a:cs typeface="Arial" panose="020B0604020202020204" pitchFamily="34" charset="0"/>
              </a:rPr>
              <a:t> audit findings and service improvements proactively identified off the back of the growing Class3 Migration risk, with </a:t>
            </a:r>
            <a:r>
              <a:rPr lang="en-US" sz="600" dirty="0" err="1">
                <a:solidFill>
                  <a:schemeClr val="tx2"/>
                </a:solidFill>
                <a:latin typeface="Arial" panose="020B0604020202020204" pitchFamily="34" charset="0"/>
                <a:ea typeface="+mj-ea"/>
                <a:cs typeface="Arial" panose="020B0604020202020204" pitchFamily="34" charset="0"/>
              </a:rPr>
              <a:t>ringfenced</a:t>
            </a:r>
            <a:r>
              <a:rPr lang="en-US" sz="600" dirty="0">
                <a:solidFill>
                  <a:schemeClr val="tx2"/>
                </a:solidFill>
                <a:latin typeface="Arial" panose="020B0604020202020204" pitchFamily="34" charset="0"/>
                <a:ea typeface="+mj-ea"/>
                <a:cs typeface="Arial" panose="020B0604020202020204" pitchFamily="34" charset="0"/>
              </a:rPr>
              <a:t> resources, mobilised to implement the following initiatives between Sept’19 and Nov’19:</a:t>
            </a:r>
          </a:p>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Data Volume Management (SAP ISU)</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SAP ISU &amp; BW Archiving (Near Line Storage)</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Electronic File Transfer Database Upgrade (Oracle 11g to 12c)</a:t>
            </a: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Meter Read Code </a:t>
            </a:r>
            <a:r>
              <a:rPr lang="en-US" sz="600" dirty="0" err="1">
                <a:solidFill>
                  <a:schemeClr val="tx2"/>
                </a:solidFill>
                <a:latin typeface="Arial" panose="020B0604020202020204" pitchFamily="34" charset="0"/>
                <a:ea typeface="+mj-ea"/>
                <a:cs typeface="Arial" panose="020B0604020202020204" pitchFamily="34" charset="0"/>
              </a:rPr>
              <a:t>Optimisations</a:t>
            </a: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endParaRPr lang="en-US" sz="600" dirty="0">
              <a:solidFill>
                <a:schemeClr val="tx2"/>
              </a:solidFill>
              <a:latin typeface="Arial" panose="020B0604020202020204" pitchFamily="34" charset="0"/>
              <a:ea typeface="+mj-ea"/>
              <a:cs typeface="Arial" panose="020B0604020202020204" pitchFamily="34" charset="0"/>
            </a:endParaRPr>
          </a:p>
          <a:p>
            <a:pPr marL="228600" indent="-228600">
              <a:spcBef>
                <a:spcPct val="0"/>
              </a:spcBef>
              <a:buAutoNum type="arabicParenR"/>
            </a:pPr>
            <a:r>
              <a:rPr lang="en-US" sz="600" dirty="0">
                <a:solidFill>
                  <a:schemeClr val="tx2"/>
                </a:solidFill>
                <a:latin typeface="Arial" panose="020B0604020202020204" pitchFamily="34" charset="0"/>
                <a:ea typeface="+mj-ea"/>
                <a:cs typeface="Arial" panose="020B0604020202020204" pitchFamily="34" charset="0"/>
              </a:rPr>
              <a:t>Additional application servers for ISU and BW </a:t>
            </a:r>
          </a:p>
        </p:txBody>
      </p:sp>
      <p:sp>
        <p:nvSpPr>
          <p:cNvPr id="51" name="TextBox 50"/>
          <p:cNvSpPr txBox="1"/>
          <p:nvPr/>
        </p:nvSpPr>
        <p:spPr>
          <a:xfrm>
            <a:off x="1187624" y="2744669"/>
            <a:ext cx="1569845" cy="430887"/>
          </a:xfrm>
          <a:prstGeom prst="rect">
            <a:avLst/>
          </a:prstGeom>
          <a:noFill/>
        </p:spPr>
        <p:txBody>
          <a:bodyPr wrap="square" rtlCol="0">
            <a:spAutoFit/>
          </a:bodyPr>
          <a:lstStyle/>
          <a:p>
            <a:r>
              <a:rPr lang="en-GB" sz="800" b="1" dirty="0">
                <a:solidFill>
                  <a:schemeClr val="tx2"/>
                </a:solidFill>
                <a:latin typeface="+mj-lt"/>
              </a:rPr>
              <a:t>Batch Job Monitoring </a:t>
            </a:r>
            <a:r>
              <a:rPr lang="en-GB" sz="800" b="1" dirty="0" err="1">
                <a:solidFill>
                  <a:schemeClr val="tx2"/>
                </a:solidFill>
                <a:latin typeface="+mj-lt"/>
              </a:rPr>
              <a:t>inc.</a:t>
            </a:r>
            <a:r>
              <a:rPr lang="en-GB" sz="800" b="1" dirty="0">
                <a:solidFill>
                  <a:schemeClr val="tx2"/>
                </a:solidFill>
                <a:latin typeface="+mj-lt"/>
              </a:rPr>
              <a:t> SAP Early Watch Alerts</a:t>
            </a:r>
          </a:p>
          <a:p>
            <a:r>
              <a:rPr lang="en-GB" sz="600" i="1" dirty="0">
                <a:solidFill>
                  <a:schemeClr val="tx2"/>
                </a:solidFill>
                <a:latin typeface="+mj-lt"/>
              </a:rPr>
              <a:t>(Target Completion: BAU)</a:t>
            </a:r>
          </a:p>
        </p:txBody>
      </p:sp>
      <p:pic>
        <p:nvPicPr>
          <p:cNvPr id="6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2" y="4571474"/>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6"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1" y="4564369"/>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p:cNvSpPr txBox="1"/>
          <p:nvPr/>
        </p:nvSpPr>
        <p:spPr>
          <a:xfrm>
            <a:off x="1187624" y="4537452"/>
            <a:ext cx="1425828" cy="338554"/>
          </a:xfrm>
          <a:prstGeom prst="rect">
            <a:avLst/>
          </a:prstGeom>
          <a:noFill/>
        </p:spPr>
        <p:txBody>
          <a:bodyPr wrap="square" rtlCol="0">
            <a:spAutoFit/>
          </a:bodyPr>
          <a:lstStyle/>
          <a:p>
            <a:r>
              <a:rPr lang="en-GB" sz="800" b="1" dirty="0">
                <a:solidFill>
                  <a:schemeClr val="tx2"/>
                </a:solidFill>
                <a:latin typeface="+mj-lt"/>
              </a:rPr>
              <a:t>Problem Management process improvements</a:t>
            </a:r>
          </a:p>
        </p:txBody>
      </p:sp>
      <p:sp>
        <p:nvSpPr>
          <p:cNvPr id="69" name="TextBox 68"/>
          <p:cNvSpPr txBox="1"/>
          <p:nvPr/>
        </p:nvSpPr>
        <p:spPr>
          <a:xfrm>
            <a:off x="1187624" y="3373756"/>
            <a:ext cx="1425828" cy="446276"/>
          </a:xfrm>
          <a:prstGeom prst="rect">
            <a:avLst/>
          </a:prstGeom>
          <a:noFill/>
        </p:spPr>
        <p:txBody>
          <a:bodyPr wrap="square" rtlCol="0">
            <a:spAutoFit/>
          </a:bodyPr>
          <a:lstStyle/>
          <a:p>
            <a:r>
              <a:rPr lang="en-GB" sz="800" b="1" dirty="0">
                <a:solidFill>
                  <a:schemeClr val="tx2"/>
                </a:solidFill>
                <a:latin typeface="+mj-lt"/>
              </a:rPr>
              <a:t>Performance Metrics re-baseline</a:t>
            </a:r>
          </a:p>
          <a:p>
            <a:r>
              <a:rPr lang="en-GB" sz="600" i="1" dirty="0">
                <a:solidFill>
                  <a:schemeClr val="tx2"/>
                </a:solidFill>
                <a:latin typeface="+mj-lt"/>
              </a:rPr>
              <a:t>(Target Completion: Dec’19)</a:t>
            </a:r>
            <a:endParaRPr lang="en-GB" sz="800" i="1" dirty="0">
              <a:solidFill>
                <a:schemeClr val="tx2"/>
              </a:solidFill>
              <a:latin typeface="+mj-lt"/>
            </a:endParaRPr>
          </a:p>
        </p:txBody>
      </p:sp>
      <p:sp>
        <p:nvSpPr>
          <p:cNvPr id="71" name="Title 1"/>
          <p:cNvSpPr txBox="1">
            <a:spLocks/>
          </p:cNvSpPr>
          <p:nvPr/>
        </p:nvSpPr>
        <p:spPr>
          <a:xfrm>
            <a:off x="2613453" y="2643758"/>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Large volumes of post-Nexus P1/P2s are borne out of overrunning/failed batch jobs, with high database wait times frequently observed between 5pm to 9pm and 1am to 5am.  </a:t>
            </a:r>
            <a:endParaRPr lang="en-GB" sz="600" b="0" dirty="0">
              <a:solidFill>
                <a:schemeClr val="tx2"/>
              </a:solidFill>
            </a:endParaRPr>
          </a:p>
        </p:txBody>
      </p:sp>
      <p:sp>
        <p:nvSpPr>
          <p:cNvPr id="72" name="Rectangle 71"/>
          <p:cNvSpPr/>
          <p:nvPr/>
        </p:nvSpPr>
        <p:spPr>
          <a:xfrm>
            <a:off x="5083199" y="2715766"/>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Whilst </a:t>
            </a:r>
            <a:r>
              <a:rPr lang="en-US" sz="600" dirty="0" err="1">
                <a:solidFill>
                  <a:schemeClr val="tx2"/>
                </a:solidFill>
                <a:latin typeface="Arial" panose="020B0604020202020204" pitchFamily="34" charset="0"/>
                <a:ea typeface="+mj-ea"/>
                <a:cs typeface="Arial" panose="020B0604020202020204" pitchFamily="34" charset="0"/>
              </a:rPr>
              <a:t>Xoserve</a:t>
            </a:r>
            <a:r>
              <a:rPr lang="en-US" sz="600" dirty="0">
                <a:solidFill>
                  <a:schemeClr val="tx2"/>
                </a:solidFill>
                <a:latin typeface="Arial" panose="020B0604020202020204" pitchFamily="34" charset="0"/>
                <a:ea typeface="+mj-ea"/>
                <a:cs typeface="Arial" panose="020B0604020202020204" pitchFamily="34" charset="0"/>
              </a:rPr>
              <a:t> awaiting approval from its customers with BP20 to invest in market leading application performance monitoring tools, a period of “heightened state of alert” will remain, which will be labour intensive but will be designed to recognise any system threats to performance before they </a:t>
            </a:r>
            <a:r>
              <a:rPr lang="en-US" sz="600" dirty="0" err="1">
                <a:solidFill>
                  <a:schemeClr val="tx2"/>
                </a:solidFill>
                <a:latin typeface="Arial" panose="020B0604020202020204" pitchFamily="34" charset="0"/>
                <a:ea typeface="+mj-ea"/>
                <a:cs typeface="Arial" panose="020B0604020202020204" pitchFamily="34" charset="0"/>
              </a:rPr>
              <a:t>materialise</a:t>
            </a:r>
            <a:r>
              <a:rPr lang="en-US" sz="600" dirty="0">
                <a:solidFill>
                  <a:schemeClr val="tx2"/>
                </a:solidFill>
                <a:latin typeface="Arial" panose="020B0604020202020204" pitchFamily="34" charset="0"/>
                <a:ea typeface="+mj-ea"/>
                <a:cs typeface="Arial" panose="020B0604020202020204" pitchFamily="34" charset="0"/>
              </a:rPr>
              <a:t> into an issue that could impact customers. </a:t>
            </a:r>
          </a:p>
        </p:txBody>
      </p:sp>
      <p:sp>
        <p:nvSpPr>
          <p:cNvPr id="73" name="Title 1"/>
          <p:cNvSpPr txBox="1">
            <a:spLocks/>
          </p:cNvSpPr>
          <p:nvPr/>
        </p:nvSpPr>
        <p:spPr>
          <a:xfrm>
            <a:off x="2596163" y="4492361"/>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Current outsourcing of key service management processes incurs risk of ownership and transparency of issues, particularly in determination root causes of system faults. </a:t>
            </a:r>
            <a:endParaRPr lang="en-GB" sz="600" b="0" dirty="0">
              <a:solidFill>
                <a:schemeClr val="tx2"/>
              </a:solidFill>
            </a:endParaRPr>
          </a:p>
        </p:txBody>
      </p:sp>
      <p:sp>
        <p:nvSpPr>
          <p:cNvPr id="74" name="Title 1"/>
          <p:cNvSpPr txBox="1">
            <a:spLocks/>
          </p:cNvSpPr>
          <p:nvPr/>
        </p:nvSpPr>
        <p:spPr>
          <a:xfrm>
            <a:off x="2613453" y="3297888"/>
            <a:ext cx="2397739"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Inadequate measurement of systems leads to rear-view mirror / reactive issue management. Both the </a:t>
            </a:r>
            <a:r>
              <a:rPr lang="en-US" sz="600" b="0" dirty="0" err="1">
                <a:solidFill>
                  <a:schemeClr val="tx2"/>
                </a:solidFill>
              </a:rPr>
              <a:t>Keytree</a:t>
            </a:r>
            <a:r>
              <a:rPr lang="en-US" sz="600" b="0" dirty="0">
                <a:solidFill>
                  <a:schemeClr val="tx2"/>
                </a:solidFill>
              </a:rPr>
              <a:t> audit and our own recent Service Improvement gap analysis concluded that we’re not measuring the correct platform health indicators. </a:t>
            </a:r>
            <a:endParaRPr lang="en-GB" sz="600" b="0" dirty="0">
              <a:solidFill>
                <a:schemeClr val="tx2"/>
              </a:solidFill>
            </a:endParaRPr>
          </a:p>
        </p:txBody>
      </p:sp>
      <p:sp>
        <p:nvSpPr>
          <p:cNvPr id="75" name="Title 1"/>
          <p:cNvSpPr txBox="1">
            <a:spLocks/>
          </p:cNvSpPr>
          <p:nvPr/>
        </p:nvSpPr>
        <p:spPr>
          <a:xfrm>
            <a:off x="7720534" y="1231309"/>
            <a:ext cx="1459978"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Wingdings" panose="05000000000000000000" pitchFamily="2" charset="2"/>
              <a:buChar char="ü"/>
            </a:pPr>
            <a:r>
              <a:rPr lang="en-US" sz="600" b="0" dirty="0">
                <a:solidFill>
                  <a:schemeClr val="tx2"/>
                </a:solidFill>
              </a:rPr>
              <a:t>Greater ISU database insight that will permit the identification of performance tuning</a:t>
            </a:r>
          </a:p>
          <a:p>
            <a:pPr marL="171450" indent="-171450" algn="l">
              <a:buFont typeface="Wingdings" panose="05000000000000000000" pitchFamily="2" charset="2"/>
              <a:buChar char="ü"/>
            </a:pPr>
            <a:r>
              <a:rPr lang="en-US" sz="600" b="0" dirty="0">
                <a:solidFill>
                  <a:schemeClr val="tx2"/>
                </a:solidFill>
              </a:rPr>
              <a:t>Greater application (ISU and BW) stability and supportability</a:t>
            </a:r>
          </a:p>
          <a:p>
            <a:pPr marL="171450" indent="-171450" algn="l">
              <a:buFont typeface="Wingdings" panose="05000000000000000000" pitchFamily="2" charset="2"/>
              <a:buChar char="ü"/>
            </a:pPr>
            <a:r>
              <a:rPr lang="en-US" sz="600" b="0" dirty="0">
                <a:solidFill>
                  <a:schemeClr val="tx2"/>
                </a:solidFill>
              </a:rPr>
              <a:t>Reduction in P1/P2 BW and Electronic File Transfer incidents</a:t>
            </a:r>
            <a:endParaRPr lang="en-GB" sz="600" b="0" dirty="0">
              <a:solidFill>
                <a:schemeClr val="tx2"/>
              </a:solidFill>
            </a:endParaRPr>
          </a:p>
        </p:txBody>
      </p:sp>
      <p:sp>
        <p:nvSpPr>
          <p:cNvPr id="76" name="TextBox 75"/>
          <p:cNvSpPr txBox="1"/>
          <p:nvPr/>
        </p:nvSpPr>
        <p:spPr>
          <a:xfrm>
            <a:off x="1187624" y="3926215"/>
            <a:ext cx="1425828" cy="446276"/>
          </a:xfrm>
          <a:prstGeom prst="rect">
            <a:avLst/>
          </a:prstGeom>
          <a:noFill/>
        </p:spPr>
        <p:txBody>
          <a:bodyPr wrap="square" rtlCol="0">
            <a:spAutoFit/>
          </a:bodyPr>
          <a:lstStyle/>
          <a:p>
            <a:r>
              <a:rPr lang="en-GB" sz="800" b="1" dirty="0">
                <a:solidFill>
                  <a:schemeClr val="tx2"/>
                </a:solidFill>
                <a:latin typeface="+mj-lt"/>
              </a:rPr>
              <a:t>Provision of E2E Performance Test </a:t>
            </a:r>
            <a:r>
              <a:rPr lang="en-GB" sz="800" b="1" dirty="0" err="1">
                <a:solidFill>
                  <a:schemeClr val="tx2"/>
                </a:solidFill>
                <a:latin typeface="+mj-lt"/>
              </a:rPr>
              <a:t>Env</a:t>
            </a:r>
            <a:endParaRPr lang="en-GB" sz="800" b="1" dirty="0">
              <a:solidFill>
                <a:schemeClr val="tx2"/>
              </a:solidFill>
              <a:latin typeface="+mj-lt"/>
            </a:endParaRPr>
          </a:p>
          <a:p>
            <a:r>
              <a:rPr lang="en-GB" sz="600" i="1" dirty="0">
                <a:solidFill>
                  <a:schemeClr val="tx2"/>
                </a:solidFill>
                <a:latin typeface="+mj-lt"/>
              </a:rPr>
              <a:t>(Target Completion: Mar’20)</a:t>
            </a:r>
            <a:endParaRPr lang="en-GB" sz="800" i="1" dirty="0">
              <a:solidFill>
                <a:schemeClr val="tx2"/>
              </a:solidFill>
              <a:latin typeface="+mj-lt"/>
            </a:endParaRPr>
          </a:p>
        </p:txBody>
      </p:sp>
      <p:sp>
        <p:nvSpPr>
          <p:cNvPr id="77" name="Title 1"/>
          <p:cNvSpPr txBox="1">
            <a:spLocks/>
          </p:cNvSpPr>
          <p:nvPr/>
        </p:nvSpPr>
        <p:spPr>
          <a:xfrm>
            <a:off x="2596163" y="3850347"/>
            <a:ext cx="2551901"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Such an environment was not included in the scope of Project Nexus, because it was felt that one would not be needed for several years post go-live. The growing risk presented by Class 3 combined with the significant volume of change delivered onto UK Link since 2017 requires a the determination of the current system performance limits.   </a:t>
            </a:r>
            <a:endParaRPr lang="en-GB" sz="600" b="0" dirty="0">
              <a:solidFill>
                <a:schemeClr val="tx2"/>
              </a:solidFill>
            </a:endParaRPr>
          </a:p>
        </p:txBody>
      </p:sp>
      <p:sp>
        <p:nvSpPr>
          <p:cNvPr id="78" name="TextBox 77"/>
          <p:cNvSpPr txBox="1"/>
          <p:nvPr/>
        </p:nvSpPr>
        <p:spPr>
          <a:xfrm>
            <a:off x="2555776" y="699542"/>
            <a:ext cx="2304256" cy="400110"/>
          </a:xfrm>
          <a:prstGeom prst="rect">
            <a:avLst/>
          </a:prstGeom>
          <a:noFill/>
        </p:spPr>
        <p:txBody>
          <a:bodyPr wrap="square" rtlCol="0">
            <a:spAutoFit/>
          </a:bodyPr>
          <a:lstStyle/>
          <a:p>
            <a:pPr algn="ctr"/>
            <a:r>
              <a:rPr lang="en-GB" sz="1000" b="1" dirty="0">
                <a:solidFill>
                  <a:schemeClr val="tx2"/>
                </a:solidFill>
              </a:rPr>
              <a:t>Perceived Risk to System </a:t>
            </a:r>
          </a:p>
          <a:p>
            <a:pPr algn="ctr"/>
            <a:r>
              <a:rPr lang="en-GB" sz="1000" b="1" dirty="0">
                <a:solidFill>
                  <a:schemeClr val="tx2"/>
                </a:solidFill>
              </a:rPr>
              <a:t>Stability / Health</a:t>
            </a:r>
          </a:p>
        </p:txBody>
      </p:sp>
      <p:sp>
        <p:nvSpPr>
          <p:cNvPr id="79" name="Title 1"/>
          <p:cNvSpPr txBox="1">
            <a:spLocks/>
          </p:cNvSpPr>
          <p:nvPr/>
        </p:nvSpPr>
        <p:spPr>
          <a:xfrm>
            <a:off x="7720534" y="2692161"/>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Greater application (ISU and BW) stability </a:t>
            </a:r>
          </a:p>
          <a:p>
            <a:r>
              <a:rPr lang="en-US" dirty="0"/>
              <a:t>Reduction in P1/P2 UK Link incidents</a:t>
            </a:r>
          </a:p>
          <a:p>
            <a:r>
              <a:rPr lang="en-US" dirty="0"/>
              <a:t>Preventative/proactive issue management</a:t>
            </a:r>
            <a:endParaRPr lang="en-GB" dirty="0"/>
          </a:p>
        </p:txBody>
      </p:sp>
      <p:sp>
        <p:nvSpPr>
          <p:cNvPr id="80" name="Rectangle 79"/>
          <p:cNvSpPr/>
          <p:nvPr/>
        </p:nvSpPr>
        <p:spPr>
          <a:xfrm>
            <a:off x="5076056" y="3363838"/>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Following the initial communication to our DSC Contract Managers in July’19, </a:t>
            </a:r>
            <a:r>
              <a:rPr lang="en-US" sz="600" dirty="0" err="1">
                <a:solidFill>
                  <a:schemeClr val="tx2"/>
                </a:solidFill>
                <a:latin typeface="Arial" panose="020B0604020202020204" pitchFamily="34" charset="0"/>
                <a:ea typeface="+mj-ea"/>
                <a:cs typeface="Arial" panose="020B0604020202020204" pitchFamily="34" charset="0"/>
              </a:rPr>
              <a:t>Xoserve</a:t>
            </a:r>
            <a:r>
              <a:rPr lang="en-US" sz="600" dirty="0">
                <a:solidFill>
                  <a:schemeClr val="tx2"/>
                </a:solidFill>
                <a:latin typeface="Arial" panose="020B0604020202020204" pitchFamily="34" charset="0"/>
                <a:ea typeface="+mj-ea"/>
                <a:cs typeface="Arial" panose="020B0604020202020204" pitchFamily="34" charset="0"/>
              </a:rPr>
              <a:t> has now embedded a new </a:t>
            </a:r>
            <a:r>
              <a:rPr lang="en-US" sz="600" dirty="0" err="1">
                <a:solidFill>
                  <a:schemeClr val="tx2"/>
                </a:solidFill>
                <a:latin typeface="Arial" panose="020B0604020202020204" pitchFamily="34" charset="0"/>
                <a:ea typeface="+mj-ea"/>
                <a:cs typeface="Arial" panose="020B0604020202020204" pitchFamily="34" charset="0"/>
              </a:rPr>
              <a:t>organisation</a:t>
            </a:r>
            <a:r>
              <a:rPr lang="en-US" sz="600" dirty="0">
                <a:solidFill>
                  <a:schemeClr val="tx2"/>
                </a:solidFill>
                <a:latin typeface="Arial" panose="020B0604020202020204" pitchFamily="34" charset="0"/>
                <a:ea typeface="+mj-ea"/>
                <a:cs typeface="Arial" panose="020B0604020202020204" pitchFamily="34" charset="0"/>
              </a:rPr>
              <a:t> structure which has seen IS Ops transition into the CTO department. An initiative already underway is that of re-baselining all existing performance metrics to ensure suitability and appropriateness. </a:t>
            </a:r>
          </a:p>
        </p:txBody>
      </p:sp>
      <p:sp>
        <p:nvSpPr>
          <p:cNvPr id="81" name="Title 1"/>
          <p:cNvSpPr txBox="1">
            <a:spLocks/>
          </p:cNvSpPr>
          <p:nvPr/>
        </p:nvSpPr>
        <p:spPr>
          <a:xfrm>
            <a:off x="7720534" y="3363838"/>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in P1/P2 UK Link incidents</a:t>
            </a:r>
          </a:p>
          <a:p>
            <a:r>
              <a:rPr lang="en-US" dirty="0"/>
              <a:t>Preventative/proactive issue management</a:t>
            </a:r>
            <a:endParaRPr lang="en-GB" dirty="0"/>
          </a:p>
        </p:txBody>
      </p:sp>
      <p:pic>
        <p:nvPicPr>
          <p:cNvPr id="8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001" y="398113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776" y="398608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49" y="3981021"/>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85" name="TextBox 84"/>
          <p:cNvSpPr txBox="1"/>
          <p:nvPr/>
        </p:nvSpPr>
        <p:spPr>
          <a:xfrm>
            <a:off x="107504" y="699542"/>
            <a:ext cx="1121314" cy="246221"/>
          </a:xfrm>
          <a:prstGeom prst="rect">
            <a:avLst/>
          </a:prstGeom>
          <a:noFill/>
        </p:spPr>
        <p:txBody>
          <a:bodyPr wrap="square" rtlCol="0">
            <a:spAutoFit/>
          </a:bodyPr>
          <a:lstStyle/>
          <a:p>
            <a:pPr algn="ctr"/>
            <a:r>
              <a:rPr lang="en-GB" sz="1000" b="1" dirty="0">
                <a:solidFill>
                  <a:schemeClr val="tx2"/>
                </a:solidFill>
              </a:rPr>
              <a:t>Focus Areas</a:t>
            </a:r>
          </a:p>
        </p:txBody>
      </p:sp>
      <p:sp>
        <p:nvSpPr>
          <p:cNvPr id="86" name="Rectangle 85"/>
          <p:cNvSpPr/>
          <p:nvPr/>
        </p:nvSpPr>
        <p:spPr>
          <a:xfrm>
            <a:off x="5076056" y="3920157"/>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Interim measures underway to create environment availability for a dedicated performance test </a:t>
            </a:r>
            <a:r>
              <a:rPr lang="en-US" sz="600" dirty="0" err="1">
                <a:solidFill>
                  <a:schemeClr val="tx2"/>
                </a:solidFill>
                <a:latin typeface="Arial" panose="020B0604020202020204" pitchFamily="34" charset="0"/>
                <a:ea typeface="+mj-ea"/>
                <a:cs typeface="Arial" panose="020B0604020202020204" pitchFamily="34" charset="0"/>
              </a:rPr>
              <a:t>enviornment</a:t>
            </a:r>
            <a:r>
              <a:rPr lang="en-US" sz="600" dirty="0">
                <a:solidFill>
                  <a:schemeClr val="tx2"/>
                </a:solidFill>
                <a:latin typeface="Arial" panose="020B0604020202020204" pitchFamily="34" charset="0"/>
                <a:ea typeface="+mj-ea"/>
                <a:cs typeface="Arial" panose="020B0604020202020204" pitchFamily="34" charset="0"/>
              </a:rPr>
              <a:t> track, whilst we awaiting the movement of our infrastructure to the cloud.  </a:t>
            </a:r>
          </a:p>
        </p:txBody>
      </p:sp>
      <p:sp>
        <p:nvSpPr>
          <p:cNvPr id="87" name="Title 1"/>
          <p:cNvSpPr txBox="1">
            <a:spLocks/>
          </p:cNvSpPr>
          <p:nvPr/>
        </p:nvSpPr>
        <p:spPr>
          <a:xfrm>
            <a:off x="7720534" y="3916297"/>
            <a:ext cx="1459978"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Wingdings" panose="05000000000000000000" pitchFamily="2" charset="2"/>
              <a:buChar char="ü"/>
            </a:pPr>
            <a:r>
              <a:rPr lang="en-US" sz="600" b="0" dirty="0">
                <a:solidFill>
                  <a:schemeClr val="tx2"/>
                </a:solidFill>
              </a:rPr>
              <a:t>Greater application and database insight that will permit the identification of performance tuning</a:t>
            </a:r>
          </a:p>
        </p:txBody>
      </p:sp>
      <p:sp>
        <p:nvSpPr>
          <p:cNvPr id="88" name="Rectangle 87"/>
          <p:cNvSpPr/>
          <p:nvPr/>
        </p:nvSpPr>
        <p:spPr>
          <a:xfrm>
            <a:off x="5076056" y="4568229"/>
            <a:ext cx="2709343"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Process review underway to ensure quality standards are raised within the Problem Management space to ensure failings are addressed to prevent </a:t>
            </a:r>
            <a:r>
              <a:rPr lang="en-US" sz="600" dirty="0" err="1">
                <a:solidFill>
                  <a:schemeClr val="tx2"/>
                </a:solidFill>
                <a:latin typeface="Arial" panose="020B0604020202020204" pitchFamily="34" charset="0"/>
                <a:ea typeface="+mj-ea"/>
                <a:cs typeface="Arial" panose="020B0604020202020204" pitchFamily="34" charset="0"/>
              </a:rPr>
              <a:t>reoccurance</a:t>
            </a:r>
            <a:r>
              <a:rPr lang="en-US" sz="600" dirty="0">
                <a:solidFill>
                  <a:schemeClr val="tx2"/>
                </a:solidFill>
                <a:latin typeface="Arial" panose="020B0604020202020204" pitchFamily="34" charset="0"/>
                <a:ea typeface="+mj-ea"/>
                <a:cs typeface="Arial" panose="020B0604020202020204" pitchFamily="34" charset="0"/>
              </a:rPr>
              <a:t>, not just point fixes.</a:t>
            </a:r>
          </a:p>
        </p:txBody>
      </p:sp>
      <p:sp>
        <p:nvSpPr>
          <p:cNvPr id="89" name="Title 1"/>
          <p:cNvSpPr txBox="1">
            <a:spLocks/>
          </p:cNvSpPr>
          <p:nvPr/>
        </p:nvSpPr>
        <p:spPr>
          <a:xfrm>
            <a:off x="7740352" y="4564369"/>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in P1/P2 UK Link incidents</a:t>
            </a:r>
          </a:p>
          <a:p>
            <a:r>
              <a:rPr lang="en-US" dirty="0"/>
              <a:t>Preventative/proactive issue management</a:t>
            </a:r>
            <a:endParaRPr lang="en-GB" dirty="0"/>
          </a:p>
        </p:txBody>
      </p:sp>
    </p:spTree>
    <p:extLst>
      <p:ext uri="{BB962C8B-B14F-4D97-AF65-F5344CB8AC3E}">
        <p14:creationId xmlns:p14="http://schemas.microsoft.com/office/powerpoint/2010/main" val="358690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805664"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We believe we’re heading in the right direction....</a:t>
            </a:r>
          </a:p>
        </p:txBody>
      </p:sp>
      <p:graphicFrame>
        <p:nvGraphicFramePr>
          <p:cNvPr id="15" name="Chart 14"/>
          <p:cNvGraphicFramePr>
            <a:graphicFrameLocks/>
          </p:cNvGraphicFramePr>
          <p:nvPr>
            <p:extLst>
              <p:ext uri="{D42A27DB-BD31-4B8C-83A1-F6EECF244321}">
                <p14:modId xmlns:p14="http://schemas.microsoft.com/office/powerpoint/2010/main" val="212260604"/>
              </p:ext>
            </p:extLst>
          </p:nvPr>
        </p:nvGraphicFramePr>
        <p:xfrm>
          <a:off x="179513" y="3363838"/>
          <a:ext cx="2880320" cy="15946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734071955"/>
              </p:ext>
            </p:extLst>
          </p:nvPr>
        </p:nvGraphicFramePr>
        <p:xfrm>
          <a:off x="113506" y="1419622"/>
          <a:ext cx="2952328" cy="1728192"/>
        </p:xfrm>
        <a:graphic>
          <a:graphicData uri="http://schemas.openxmlformats.org/drawingml/2006/chart">
            <c:chart xmlns:c="http://schemas.openxmlformats.org/drawingml/2006/chart" xmlns:r="http://schemas.openxmlformats.org/officeDocument/2006/relationships" r:id="rId3"/>
          </a:graphicData>
        </a:graphic>
      </p:graphicFrame>
      <p:pic>
        <p:nvPicPr>
          <p:cNvPr id="1026" name="Picture 2" descr="C:\Users\alex.stuart\OneDrive - Xoserve Limited\PowerPoint Icons\Business Blue\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8526" y="1474987"/>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3275856" y="1845387"/>
            <a:ext cx="1620107"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dirty="0">
                <a:solidFill>
                  <a:schemeClr val="tx2"/>
                </a:solidFill>
              </a:rPr>
              <a:t>Whilst we’ve seen a </a:t>
            </a:r>
            <a:r>
              <a:rPr lang="en-GB" sz="700" b="0" u="sng" dirty="0">
                <a:solidFill>
                  <a:schemeClr val="tx2"/>
                </a:solidFill>
              </a:rPr>
              <a:t>month-on-month reduction in P1/P2 incidents</a:t>
            </a:r>
            <a:r>
              <a:rPr lang="en-GB" sz="700" b="0" dirty="0">
                <a:solidFill>
                  <a:schemeClr val="tx2"/>
                </a:solidFill>
              </a:rPr>
              <a:t> since the Apr/May’19 spike, there’s still a number of ‘big ticket’ service improvement initiatives that require realisation, as part of BAU/Continuous Improvement work, to demonstrate the necessary levels of control and stability in the UK Link platform as a whole.</a:t>
            </a:r>
            <a:endParaRPr lang="en-GB" sz="700" dirty="0">
              <a:solidFill>
                <a:schemeClr val="tx2"/>
              </a:solidFill>
            </a:endParaRPr>
          </a:p>
        </p:txBody>
      </p:sp>
      <p:sp>
        <p:nvSpPr>
          <p:cNvPr id="8" name="Title 1"/>
          <p:cNvSpPr txBox="1">
            <a:spLocks/>
          </p:cNvSpPr>
          <p:nvPr/>
        </p:nvSpPr>
        <p:spPr>
          <a:xfrm>
            <a:off x="3282184" y="3717595"/>
            <a:ext cx="1634887"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dirty="0">
                <a:solidFill>
                  <a:schemeClr val="tx2"/>
                </a:solidFill>
              </a:rPr>
              <a:t>UK Link defect volumes </a:t>
            </a:r>
            <a:r>
              <a:rPr lang="en-GB" sz="700" b="0" u="sng" dirty="0">
                <a:solidFill>
                  <a:schemeClr val="tx2"/>
                </a:solidFill>
              </a:rPr>
              <a:t>continue to trend downwards, with the overall number being at its lowest since Nexus go-live</a:t>
            </a:r>
            <a:r>
              <a:rPr lang="en-GB" sz="700" b="0" dirty="0">
                <a:solidFill>
                  <a:schemeClr val="tx2"/>
                </a:solidFill>
              </a:rPr>
              <a:t>. Revisions agreed to our partner contracts, stemming from the work conducted from within the AML/ASP Task Force have helped, but the focus must continue to remain on the timely and accurate resolution to all system defects. </a:t>
            </a:r>
            <a:endParaRPr lang="en-GB" sz="700" dirty="0">
              <a:solidFill>
                <a:schemeClr val="tx2"/>
              </a:solidFill>
            </a:endParaRPr>
          </a:p>
        </p:txBody>
      </p:sp>
      <p:sp>
        <p:nvSpPr>
          <p:cNvPr id="9" name="Rounded Rectangle 8"/>
          <p:cNvSpPr/>
          <p:nvPr/>
        </p:nvSpPr>
        <p:spPr>
          <a:xfrm>
            <a:off x="916360" y="761059"/>
            <a:ext cx="7272808" cy="442540"/>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800" dirty="0">
                <a:solidFill>
                  <a:schemeClr val="bg1"/>
                </a:solidFill>
              </a:rPr>
              <a:t>Our </a:t>
            </a:r>
            <a:r>
              <a:rPr lang="en-GB" sz="800" b="1" dirty="0">
                <a:solidFill>
                  <a:schemeClr val="bg1"/>
                </a:solidFill>
              </a:rPr>
              <a:t>short-term improvement initiatives </a:t>
            </a:r>
            <a:r>
              <a:rPr lang="en-GB" sz="800" dirty="0">
                <a:solidFill>
                  <a:schemeClr val="bg1"/>
                </a:solidFill>
              </a:rPr>
              <a:t>are expected to contribute to greater UK Link platform stability levels, over the course of the next 6-months, whilst we await the mobilisation and deployment of the </a:t>
            </a:r>
            <a:r>
              <a:rPr lang="en-GB" sz="800" b="1" dirty="0">
                <a:solidFill>
                  <a:schemeClr val="bg1"/>
                </a:solidFill>
              </a:rPr>
              <a:t>longer-term strategic projects </a:t>
            </a:r>
            <a:r>
              <a:rPr lang="en-GB" sz="800" dirty="0">
                <a:solidFill>
                  <a:schemeClr val="bg1"/>
                </a:solidFill>
              </a:rPr>
              <a:t>that will drive significant step changes to today’s performance</a:t>
            </a:r>
          </a:p>
        </p:txBody>
      </p:sp>
      <p:pic>
        <p:nvPicPr>
          <p:cNvPr id="10" name="Picture 2" descr="C:\Users\alex.stuart\OneDrive - Xoserve Limited\PowerPoint Icons\Business Blue\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4140" y="3363838"/>
            <a:ext cx="304800" cy="304800"/>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92536" y="1419622"/>
            <a:ext cx="4824536" cy="1828340"/>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ounded Rectangle 11"/>
          <p:cNvSpPr/>
          <p:nvPr/>
        </p:nvSpPr>
        <p:spPr>
          <a:xfrm>
            <a:off x="86816" y="3315160"/>
            <a:ext cx="4824536" cy="1632854"/>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p:nvSpPr>
        <p:spPr>
          <a:xfrm>
            <a:off x="5076056" y="1419622"/>
            <a:ext cx="3816424" cy="3528392"/>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5865617" y="1538933"/>
            <a:ext cx="2376264" cy="215444"/>
          </a:xfrm>
          <a:prstGeom prst="rect">
            <a:avLst/>
          </a:prstGeom>
          <a:noFill/>
        </p:spPr>
        <p:txBody>
          <a:bodyPr wrap="square" rtlCol="0">
            <a:spAutoFit/>
          </a:bodyPr>
          <a:lstStyle/>
          <a:p>
            <a:r>
              <a:rPr lang="en-GB" sz="800" b="1" dirty="0">
                <a:solidFill>
                  <a:schemeClr val="tx2"/>
                </a:solidFill>
              </a:rPr>
              <a:t>Positive Observations from Technical Audit</a:t>
            </a:r>
          </a:p>
        </p:txBody>
      </p:sp>
      <p:sp>
        <p:nvSpPr>
          <p:cNvPr id="11" name="TextBox 10"/>
          <p:cNvSpPr txBox="1"/>
          <p:nvPr/>
        </p:nvSpPr>
        <p:spPr>
          <a:xfrm>
            <a:off x="5308848" y="1845387"/>
            <a:ext cx="3439616" cy="2431435"/>
          </a:xfrm>
          <a:prstGeom prst="rect">
            <a:avLst/>
          </a:prstGeom>
          <a:noFill/>
        </p:spPr>
        <p:txBody>
          <a:bodyPr wrap="square" rtlCol="0">
            <a:spAutoFit/>
          </a:bodyPr>
          <a:lstStyle/>
          <a:p>
            <a:pPr marL="285750" indent="-285750">
              <a:spcAft>
                <a:spcPts val="600"/>
              </a:spcAft>
              <a:buClr>
                <a:srgbClr val="00B050"/>
              </a:buClr>
              <a:buFont typeface="Wingdings" panose="05000000000000000000" pitchFamily="2" charset="2"/>
              <a:buChar char="ü"/>
            </a:pPr>
            <a:r>
              <a:rPr lang="en-GB" sz="700" dirty="0">
                <a:solidFill>
                  <a:schemeClr val="tx2"/>
                </a:solidFill>
              </a:rPr>
              <a:t>Service desk is performing well according to SLA agreements and timely resolution of incidents </a:t>
            </a:r>
          </a:p>
          <a:p>
            <a:pPr marL="285750" indent="-285750">
              <a:spcAft>
                <a:spcPts val="600"/>
              </a:spcAft>
              <a:buClr>
                <a:srgbClr val="00B050"/>
              </a:buClr>
              <a:buFont typeface="Wingdings" panose="05000000000000000000" pitchFamily="2" charset="2"/>
              <a:buChar char="ü"/>
            </a:pPr>
            <a:r>
              <a:rPr lang="en-US" sz="700" dirty="0">
                <a:solidFill>
                  <a:schemeClr val="tx2"/>
                </a:solidFill>
              </a:rPr>
              <a:t>Major incident management function response times and incident closure of P1/P2 incidents exceeds targets</a:t>
            </a:r>
          </a:p>
          <a:p>
            <a:pPr marL="285750" indent="-285750">
              <a:spcAft>
                <a:spcPts val="600"/>
              </a:spcAft>
              <a:buClr>
                <a:srgbClr val="00B050"/>
              </a:buClr>
              <a:buFont typeface="Wingdings" panose="05000000000000000000" pitchFamily="2" charset="2"/>
              <a:buChar char="ü"/>
            </a:pPr>
            <a:r>
              <a:rPr lang="en-US" sz="700" dirty="0">
                <a:solidFill>
                  <a:schemeClr val="tx2"/>
                </a:solidFill>
              </a:rPr>
              <a:t>Gemini updates such as Supplier Consumption Balance (used for Nomination vs Used Trade) are consistently performed accurately </a:t>
            </a:r>
          </a:p>
          <a:p>
            <a:pPr marL="285750" indent="-285750">
              <a:spcAft>
                <a:spcPts val="600"/>
              </a:spcAft>
              <a:buClr>
                <a:srgbClr val="00B050"/>
              </a:buClr>
              <a:buFont typeface="Wingdings" panose="05000000000000000000" pitchFamily="2" charset="2"/>
              <a:buChar char="ü"/>
            </a:pPr>
            <a:r>
              <a:rPr lang="en-US" sz="700" dirty="0" err="1">
                <a:solidFill>
                  <a:schemeClr val="tx2"/>
                </a:solidFill>
              </a:rPr>
              <a:t>Bandwith</a:t>
            </a:r>
            <a:r>
              <a:rPr lang="en-US" sz="700" dirty="0">
                <a:solidFill>
                  <a:schemeClr val="tx2"/>
                </a:solidFill>
              </a:rPr>
              <a:t> between </a:t>
            </a:r>
            <a:r>
              <a:rPr lang="en-US" sz="700" dirty="0" err="1">
                <a:solidFill>
                  <a:schemeClr val="tx2"/>
                </a:solidFill>
              </a:rPr>
              <a:t>Xoserve’s</a:t>
            </a:r>
            <a:r>
              <a:rPr lang="en-US" sz="700" dirty="0">
                <a:solidFill>
                  <a:schemeClr val="tx2"/>
                </a:solidFill>
              </a:rPr>
              <a:t> customers and Vodafone IX MPLS is wide enough (Outside of UK Link)</a:t>
            </a:r>
          </a:p>
          <a:p>
            <a:pPr marL="285750" indent="-285750">
              <a:spcAft>
                <a:spcPts val="600"/>
              </a:spcAft>
              <a:buClr>
                <a:srgbClr val="00B050"/>
              </a:buClr>
              <a:buFont typeface="Wingdings" panose="05000000000000000000" pitchFamily="2" charset="2"/>
              <a:buChar char="ü"/>
            </a:pPr>
            <a:r>
              <a:rPr lang="en-GB" sz="700" dirty="0">
                <a:solidFill>
                  <a:schemeClr val="tx2"/>
                </a:solidFill>
              </a:rPr>
              <a:t>APIs between EFT-AMT-PO files  are working in acceptable times</a:t>
            </a:r>
          </a:p>
          <a:p>
            <a:pPr marL="285750" indent="-285750">
              <a:spcAft>
                <a:spcPts val="600"/>
              </a:spcAft>
              <a:buClr>
                <a:srgbClr val="00B050"/>
              </a:buClr>
              <a:buFont typeface="Wingdings" panose="05000000000000000000" pitchFamily="2" charset="2"/>
              <a:buChar char="ü"/>
            </a:pPr>
            <a:r>
              <a:rPr lang="en-GB" sz="700" dirty="0">
                <a:solidFill>
                  <a:schemeClr val="tx2"/>
                </a:solidFill>
              </a:rPr>
              <a:t>SAP PO converts AMT messages to IDOC with high performance without any impact on SAP IS-U</a:t>
            </a:r>
          </a:p>
          <a:p>
            <a:pPr marL="285750" lvl="0" indent="-285750">
              <a:spcAft>
                <a:spcPts val="600"/>
              </a:spcAft>
              <a:buClr>
                <a:srgbClr val="00B050"/>
              </a:buClr>
              <a:buFont typeface="Wingdings" panose="05000000000000000000" pitchFamily="2" charset="2"/>
              <a:buChar char="ü"/>
            </a:pPr>
            <a:r>
              <a:rPr lang="en-GB" sz="700" dirty="0">
                <a:solidFill>
                  <a:schemeClr val="tx2"/>
                </a:solidFill>
              </a:rPr>
              <a:t>Inbound/Outbound IDOC processing has high success rates even though processing duration is higher than normal</a:t>
            </a:r>
          </a:p>
          <a:p>
            <a:pPr marL="285750" lvl="0" indent="-285750">
              <a:spcAft>
                <a:spcPts val="600"/>
              </a:spcAft>
              <a:buClr>
                <a:srgbClr val="00B050"/>
              </a:buClr>
              <a:buFont typeface="Wingdings" panose="05000000000000000000" pitchFamily="2" charset="2"/>
              <a:buChar char="ü"/>
            </a:pPr>
            <a:r>
              <a:rPr lang="en-GB" sz="700" dirty="0">
                <a:solidFill>
                  <a:schemeClr val="tx2"/>
                </a:solidFill>
              </a:rPr>
              <a:t>IS-U master data structure is configured in adherence with SAP Best Practices. </a:t>
            </a:r>
          </a:p>
          <a:p>
            <a:pPr marL="285750" indent="-285750">
              <a:spcAft>
                <a:spcPts val="600"/>
              </a:spcAft>
              <a:buClr>
                <a:srgbClr val="00B050"/>
              </a:buClr>
              <a:buFont typeface="Wingdings" panose="05000000000000000000" pitchFamily="2" charset="2"/>
              <a:buChar char="ü"/>
            </a:pPr>
            <a:endParaRPr lang="en-GB" sz="700" dirty="0">
              <a:solidFill>
                <a:schemeClr val="tx2"/>
              </a:solidFill>
            </a:endParaRPr>
          </a:p>
        </p:txBody>
      </p:sp>
    </p:spTree>
    <p:extLst>
      <p:ext uri="{BB962C8B-B14F-4D97-AF65-F5344CB8AC3E}">
        <p14:creationId xmlns:p14="http://schemas.microsoft.com/office/powerpoint/2010/main" val="35524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337" y="170756"/>
            <a:ext cx="8805664" cy="6375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800" dirty="0"/>
              <a:t>Long-term strategic initiatives that we expect will drive step changes in UK Link performance and stability</a:t>
            </a:r>
          </a:p>
        </p:txBody>
      </p:sp>
      <p:sp>
        <p:nvSpPr>
          <p:cNvPr id="7" name="TextBox 6"/>
          <p:cNvSpPr txBox="1"/>
          <p:nvPr/>
        </p:nvSpPr>
        <p:spPr>
          <a:xfrm>
            <a:off x="1290446" y="843558"/>
            <a:ext cx="1769386" cy="246221"/>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269548"/>
            <a:ext cx="851553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73964" y="1535075"/>
            <a:ext cx="2217916" cy="323165"/>
          </a:xfrm>
          <a:prstGeom prst="rect">
            <a:avLst/>
          </a:prstGeom>
          <a:noFill/>
        </p:spPr>
        <p:txBody>
          <a:bodyPr wrap="square" rtlCol="0">
            <a:spAutoFit/>
          </a:bodyPr>
          <a:lstStyle/>
          <a:p>
            <a:r>
              <a:rPr lang="en-GB" sz="800" b="1" dirty="0">
                <a:solidFill>
                  <a:schemeClr val="tx2"/>
                </a:solidFill>
                <a:latin typeface="+mj-lt"/>
              </a:rPr>
              <a:t>Moving our infrastructure to the Cloud</a:t>
            </a:r>
          </a:p>
          <a:p>
            <a:r>
              <a:rPr lang="en-GB" sz="700" i="1" dirty="0">
                <a:solidFill>
                  <a:schemeClr val="tx2"/>
                </a:solidFill>
                <a:latin typeface="+mj-lt"/>
              </a:rPr>
              <a:t>(Proposed in BP20)</a:t>
            </a:r>
            <a:endParaRPr lang="en-GB" sz="800" i="1" dirty="0">
              <a:solidFill>
                <a:schemeClr val="tx2"/>
              </a:solidFill>
              <a:latin typeface="+mj-lt"/>
            </a:endParaRPr>
          </a:p>
        </p:txBody>
      </p:sp>
      <p:sp>
        <p:nvSpPr>
          <p:cNvPr id="26" name="TextBox 25"/>
          <p:cNvSpPr txBox="1"/>
          <p:nvPr/>
        </p:nvSpPr>
        <p:spPr>
          <a:xfrm>
            <a:off x="3707904" y="843558"/>
            <a:ext cx="1872208" cy="246221"/>
          </a:xfrm>
          <a:prstGeom prst="rect">
            <a:avLst/>
          </a:prstGeom>
          <a:noFill/>
        </p:spPr>
        <p:txBody>
          <a:bodyPr wrap="square" rtlCol="0">
            <a:spAutoFit/>
          </a:bodyPr>
          <a:lstStyle/>
          <a:p>
            <a:pPr algn="ctr"/>
            <a:r>
              <a:rPr lang="en-GB" sz="1000" b="1" dirty="0">
                <a:solidFill>
                  <a:schemeClr val="tx2"/>
                </a:solidFill>
              </a:rPr>
              <a:t>Expected 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526446"/>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750" y="1519341"/>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1544345"/>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60117" y="1396137"/>
            <a:ext cx="2620195" cy="307777"/>
          </a:xfrm>
          <a:prstGeom prst="rect">
            <a:avLst/>
          </a:prstGeom>
        </p:spPr>
        <p:txBody>
          <a:bodyPr vert="horz" lIns="91440" tIns="45720" rIns="91440" bIns="45720" rtlCol="0" anchor="t">
            <a:noAutofit/>
          </a:bodyPr>
          <a:lstStyle/>
          <a:p>
            <a:pPr>
              <a:spcBef>
                <a:spcPct val="0"/>
              </a:spcBef>
            </a:pPr>
            <a:endParaRPr lang="en-US" sz="600" dirty="0">
              <a:solidFill>
                <a:schemeClr val="tx2"/>
              </a:solidFill>
              <a:latin typeface="Arial" panose="020B0604020202020204" pitchFamily="34" charset="0"/>
              <a:ea typeface="+mj-ea"/>
              <a:cs typeface="Arial" panose="020B0604020202020204" pitchFamily="34" charset="0"/>
            </a:endParaRPr>
          </a:p>
        </p:txBody>
      </p:sp>
      <p:sp>
        <p:nvSpPr>
          <p:cNvPr id="31" name="TextBox 30"/>
          <p:cNvSpPr txBox="1"/>
          <p:nvPr/>
        </p:nvSpPr>
        <p:spPr>
          <a:xfrm>
            <a:off x="1259632" y="2117064"/>
            <a:ext cx="2232248" cy="461665"/>
          </a:xfrm>
          <a:prstGeom prst="rect">
            <a:avLst/>
          </a:prstGeom>
          <a:noFill/>
        </p:spPr>
        <p:txBody>
          <a:bodyPr wrap="square" rtlCol="0">
            <a:spAutoFit/>
          </a:bodyPr>
          <a:lstStyle/>
          <a:p>
            <a:r>
              <a:rPr lang="en-GB" sz="800" b="1" dirty="0">
                <a:solidFill>
                  <a:schemeClr val="tx2"/>
                </a:solidFill>
                <a:latin typeface="+mj-lt"/>
              </a:rPr>
              <a:t>Service Management Transformation</a:t>
            </a:r>
          </a:p>
          <a:p>
            <a:r>
              <a:rPr lang="en-GB" sz="700" i="1" dirty="0">
                <a:solidFill>
                  <a:schemeClr val="tx2"/>
                </a:solidFill>
              </a:rPr>
              <a:t>(Proposed in BP20)</a:t>
            </a:r>
          </a:p>
          <a:p>
            <a:endParaRPr lang="en-GB" sz="800" b="1" dirty="0">
              <a:solidFill>
                <a:schemeClr val="tx2"/>
              </a:solidFill>
              <a:latin typeface="+mj-lt"/>
            </a:endParaRPr>
          </a:p>
        </p:txBody>
      </p:sp>
      <p:sp>
        <p:nvSpPr>
          <p:cNvPr id="32" name="TextBox 31"/>
          <p:cNvSpPr txBox="1"/>
          <p:nvPr/>
        </p:nvSpPr>
        <p:spPr>
          <a:xfrm>
            <a:off x="1259632" y="2521228"/>
            <a:ext cx="2232248" cy="461665"/>
          </a:xfrm>
          <a:prstGeom prst="rect">
            <a:avLst/>
          </a:prstGeom>
          <a:noFill/>
        </p:spPr>
        <p:txBody>
          <a:bodyPr wrap="square" rtlCol="0">
            <a:spAutoFit/>
          </a:bodyPr>
          <a:lstStyle/>
          <a:p>
            <a:r>
              <a:rPr lang="en-GB" sz="800" b="1" dirty="0">
                <a:solidFill>
                  <a:schemeClr val="tx2"/>
                </a:solidFill>
                <a:latin typeface="+mj-lt"/>
              </a:rPr>
              <a:t>Enhanced Application Performance Monitoring</a:t>
            </a:r>
          </a:p>
          <a:p>
            <a:r>
              <a:rPr lang="en-GB" sz="700" i="1" dirty="0">
                <a:solidFill>
                  <a:schemeClr val="tx2"/>
                </a:solidFill>
                <a:latin typeface="+mj-lt"/>
              </a:rPr>
              <a:t>(Proposed in BP20)</a:t>
            </a:r>
          </a:p>
        </p:txBody>
      </p:sp>
      <p:sp>
        <p:nvSpPr>
          <p:cNvPr id="33" name="TextBox 32"/>
          <p:cNvSpPr txBox="1"/>
          <p:nvPr/>
        </p:nvSpPr>
        <p:spPr>
          <a:xfrm>
            <a:off x="1266798" y="3174958"/>
            <a:ext cx="2232248" cy="461665"/>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Automated Code Quality and Testing Tools</a:t>
            </a:r>
          </a:p>
          <a:p>
            <a:r>
              <a:rPr lang="en-GB" sz="700" b="0" i="1" dirty="0"/>
              <a:t>(Proposed in BP20)</a:t>
            </a:r>
          </a:p>
        </p:txBody>
      </p:sp>
      <p:sp>
        <p:nvSpPr>
          <p:cNvPr id="34" name="TextBox 33"/>
          <p:cNvSpPr txBox="1"/>
          <p:nvPr/>
        </p:nvSpPr>
        <p:spPr>
          <a:xfrm>
            <a:off x="1259632" y="3867894"/>
            <a:ext cx="2232248" cy="323165"/>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CMS Re-write</a:t>
            </a:r>
          </a:p>
          <a:p>
            <a:r>
              <a:rPr lang="en-GB" sz="700" b="0" i="1" dirty="0"/>
              <a:t>(Proposed in BP20)</a:t>
            </a:r>
          </a:p>
        </p:txBody>
      </p:sp>
      <p:sp>
        <p:nvSpPr>
          <p:cNvPr id="36" name="TextBox 35"/>
          <p:cNvSpPr txBox="1"/>
          <p:nvPr/>
        </p:nvSpPr>
        <p:spPr>
          <a:xfrm>
            <a:off x="1273964" y="4299942"/>
            <a:ext cx="2232248" cy="338554"/>
          </a:xfrm>
          <a:prstGeom prst="rect">
            <a:avLst/>
          </a:prstGeom>
          <a:noFill/>
        </p:spPr>
        <p:txBody>
          <a:bodyPr wrap="square" rtlCol="0">
            <a:spAutoFit/>
          </a:bodyPr>
          <a:lstStyle>
            <a:defPPr>
              <a:defRPr lang="en-US"/>
            </a:defPPr>
            <a:lvl1pPr>
              <a:defRPr sz="800" b="1">
                <a:solidFill>
                  <a:schemeClr val="tx2"/>
                </a:solidFill>
                <a:latin typeface="+mj-lt"/>
              </a:defRPr>
            </a:lvl1pPr>
          </a:lstStyle>
          <a:p>
            <a:r>
              <a:rPr lang="en-GB" dirty="0"/>
              <a:t>Greater in-house design, development and testing expertise</a:t>
            </a:r>
          </a:p>
        </p:txBody>
      </p:sp>
      <p:sp>
        <p:nvSpPr>
          <p:cNvPr id="37" name="TextBox 36"/>
          <p:cNvSpPr txBox="1"/>
          <p:nvPr/>
        </p:nvSpPr>
        <p:spPr>
          <a:xfrm>
            <a:off x="107504" y="843558"/>
            <a:ext cx="1121314" cy="246221"/>
          </a:xfrm>
          <a:prstGeom prst="rect">
            <a:avLst/>
          </a:prstGeom>
          <a:noFill/>
        </p:spPr>
        <p:txBody>
          <a:bodyPr wrap="square" rtlCol="0">
            <a:spAutoFit/>
          </a:bodyPr>
          <a:lstStyle/>
          <a:p>
            <a:pPr algn="ctr"/>
            <a:r>
              <a:rPr lang="en-GB" sz="1000" b="1" dirty="0">
                <a:solidFill>
                  <a:schemeClr val="tx2"/>
                </a:solidFill>
              </a:rPr>
              <a:t>Focus Areas</a:t>
            </a:r>
          </a:p>
        </p:txBody>
      </p:sp>
      <p:sp>
        <p:nvSpPr>
          <p:cNvPr id="22" name="Rectangle 21"/>
          <p:cNvSpPr/>
          <p:nvPr/>
        </p:nvSpPr>
        <p:spPr>
          <a:xfrm>
            <a:off x="3696101" y="1495925"/>
            <a:ext cx="3828227"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US" sz="600" dirty="0">
                <a:solidFill>
                  <a:schemeClr val="tx2"/>
                </a:solidFill>
                <a:latin typeface="Arial" panose="020B0604020202020204" pitchFamily="34" charset="0"/>
                <a:ea typeface="+mj-ea"/>
                <a:cs typeface="Arial" panose="020B0604020202020204" pitchFamily="34" charset="0"/>
              </a:rPr>
              <a:t>Will transform our technical ability to support multiple projects in parallel</a:t>
            </a:r>
          </a:p>
          <a:p>
            <a:pPr marL="171450" indent="-171450">
              <a:spcBef>
                <a:spcPct val="0"/>
              </a:spcBef>
              <a:buFont typeface="Arial" panose="020B0604020202020204" pitchFamily="34" charset="0"/>
              <a:buChar char="•"/>
            </a:pPr>
            <a:r>
              <a:rPr lang="en-US" sz="600" dirty="0">
                <a:solidFill>
                  <a:schemeClr val="tx2"/>
                </a:solidFill>
                <a:latin typeface="Arial" panose="020B0604020202020204" pitchFamily="34" charset="0"/>
                <a:ea typeface="+mj-ea"/>
                <a:cs typeface="Arial" panose="020B0604020202020204" pitchFamily="34" charset="0"/>
              </a:rPr>
              <a:t>Provides scalable capacity and the ability to quickly performance test the end-to-end application estate</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Supports and sustains our business as SAP support for older versions ceases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Will support the decoupling of DES from SAP BW, in turn offering greater stability to both applications compared to today’s performance. </a:t>
            </a:r>
          </a:p>
          <a:p>
            <a:pPr marL="171450" indent="-171450">
              <a:spcBef>
                <a:spcPct val="0"/>
              </a:spcBef>
              <a:buFont typeface="Arial" panose="020B0604020202020204" pitchFamily="34" charset="0"/>
              <a:buChar char="•"/>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23"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2072754"/>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9" y="2067694"/>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28" name="Rectangle 27"/>
          <p:cNvSpPr/>
          <p:nvPr/>
        </p:nvSpPr>
        <p:spPr>
          <a:xfrm>
            <a:off x="3707904" y="2067694"/>
            <a:ext cx="4796919"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Xoserve operational control, reducing reliance on third partner vendors/suppliers </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Provision of consistent capability and core expertise that supports industry wide best practices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Supports the need for increasingly fast paced change delivery</a:t>
            </a:r>
          </a:p>
        </p:txBody>
      </p:sp>
      <p:sp>
        <p:nvSpPr>
          <p:cNvPr id="35" name="Rectangle 34"/>
          <p:cNvSpPr/>
          <p:nvPr/>
        </p:nvSpPr>
        <p:spPr>
          <a:xfrm>
            <a:off x="3752081" y="2532313"/>
            <a:ext cx="3988271" cy="307777"/>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Better proactive monitoring of services leading to improved customer experience and  system availability</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Reduction/removal of reactive issue management</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Increased operational control and visibility of the end-to-end service we are providing to our customers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Increased capability of forecasting performance constraints ensures early industry notification where change is required to support future industry demands</a:t>
            </a:r>
          </a:p>
          <a:p>
            <a:pPr marL="171450" indent="-171450">
              <a:spcBef>
                <a:spcPct val="0"/>
              </a:spcBef>
              <a:buFont typeface="Arial" panose="020B0604020202020204" pitchFamily="34" charset="0"/>
              <a:buChar char="•"/>
            </a:pPr>
            <a:endParaRPr lang="en-US" sz="600" dirty="0">
              <a:solidFill>
                <a:schemeClr val="tx2"/>
              </a:solidFill>
              <a:latin typeface="Arial" panose="020B0604020202020204" pitchFamily="34" charset="0"/>
              <a:ea typeface="+mj-ea"/>
              <a:cs typeface="Arial" panose="020B0604020202020204" pitchFamily="34" charset="0"/>
            </a:endParaRPr>
          </a:p>
        </p:txBody>
      </p:sp>
      <p:pic>
        <p:nvPicPr>
          <p:cNvPr id="3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0" y="2571750"/>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9" y="2589649"/>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5" y="2576810"/>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8" y="2571750"/>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59" y="3219822"/>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98" y="3237721"/>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4" y="3224882"/>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867894"/>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7" descr="C:\Users\alex.stuart\OneDrive - Xoserve Limited\PowerPoint Icons\Business Blue\16 (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500" y="4368363"/>
            <a:ext cx="213029" cy="21302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4355524"/>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 descr="C:\Users\alex.stuart\OneDrive - Xoserve Limited\PowerPoint Icons\Business Blue\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509" y="4350464"/>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7668344" y="843558"/>
            <a:ext cx="1440160" cy="400110"/>
          </a:xfrm>
          <a:prstGeom prst="rect">
            <a:avLst/>
          </a:prstGeom>
          <a:noFill/>
        </p:spPr>
        <p:txBody>
          <a:bodyPr wrap="square" rtlCol="0">
            <a:spAutoFit/>
          </a:bodyPr>
          <a:lstStyle/>
          <a:p>
            <a:pPr algn="ctr"/>
            <a:r>
              <a:rPr lang="en-GB" sz="1000" b="1" dirty="0">
                <a:solidFill>
                  <a:schemeClr val="tx2"/>
                </a:solidFill>
              </a:rPr>
              <a:t>BP20 Funding Proposal</a:t>
            </a:r>
          </a:p>
        </p:txBody>
      </p:sp>
      <p:sp>
        <p:nvSpPr>
          <p:cNvPr id="45" name="Rectangle 44"/>
          <p:cNvSpPr/>
          <p:nvPr/>
        </p:nvSpPr>
        <p:spPr>
          <a:xfrm>
            <a:off x="7762780"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20/21</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3" name="Rectangle 52"/>
          <p:cNvSpPr/>
          <p:nvPr/>
        </p:nvSpPr>
        <p:spPr>
          <a:xfrm>
            <a:off x="8244409"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21/22</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5" name="Rectangle 54"/>
          <p:cNvSpPr/>
          <p:nvPr/>
        </p:nvSpPr>
        <p:spPr>
          <a:xfrm>
            <a:off x="8676457" y="1265734"/>
            <a:ext cx="432047" cy="153888"/>
          </a:xfrm>
          <a:prstGeom prst="rect">
            <a:avLst/>
          </a:prstGeom>
        </p:spPr>
        <p:txBody>
          <a:bodyPr vert="horz" lIns="91440" tIns="45720" rIns="91440" bIns="45720" rtlCol="0" anchor="t">
            <a:noAutofit/>
          </a:bodyPr>
          <a:lstStyle/>
          <a:p>
            <a:pPr>
              <a:spcBef>
                <a:spcPct val="0"/>
              </a:spcBef>
            </a:pPr>
            <a:r>
              <a:rPr lang="en-GB" sz="700" b="1" u="sng" dirty="0">
                <a:solidFill>
                  <a:schemeClr val="tx2"/>
                </a:solidFill>
                <a:latin typeface="Arial" panose="020B0604020202020204" pitchFamily="34" charset="0"/>
                <a:ea typeface="+mj-ea"/>
                <a:cs typeface="Arial" panose="020B0604020202020204" pitchFamily="34" charset="0"/>
              </a:rPr>
              <a:t>22/23</a:t>
            </a:r>
            <a:endParaRPr lang="en-US" sz="700" b="1" u="sng" dirty="0">
              <a:solidFill>
                <a:schemeClr val="tx2"/>
              </a:solidFill>
              <a:latin typeface="Arial" panose="020B0604020202020204" pitchFamily="34" charset="0"/>
              <a:ea typeface="+mj-ea"/>
              <a:cs typeface="Arial" panose="020B0604020202020204" pitchFamily="34" charset="0"/>
            </a:endParaRPr>
          </a:p>
        </p:txBody>
      </p:sp>
      <p:sp>
        <p:nvSpPr>
          <p:cNvPr id="56" name="Rectangle 55"/>
          <p:cNvSpPr/>
          <p:nvPr/>
        </p:nvSpPr>
        <p:spPr>
          <a:xfrm>
            <a:off x="7802615" y="1510960"/>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£6m</a:t>
            </a:r>
          </a:p>
        </p:txBody>
      </p:sp>
      <p:sp>
        <p:nvSpPr>
          <p:cNvPr id="57" name="Rectangle 56"/>
          <p:cNvSpPr/>
          <p:nvPr/>
        </p:nvSpPr>
        <p:spPr>
          <a:xfrm>
            <a:off x="8292406" y="1503698"/>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£6m</a:t>
            </a:r>
          </a:p>
        </p:txBody>
      </p:sp>
      <p:sp>
        <p:nvSpPr>
          <p:cNvPr id="58" name="Rectangle 57"/>
          <p:cNvSpPr/>
          <p:nvPr/>
        </p:nvSpPr>
        <p:spPr>
          <a:xfrm>
            <a:off x="8721352" y="1503698"/>
            <a:ext cx="352375"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£4m</a:t>
            </a:r>
          </a:p>
        </p:txBody>
      </p:sp>
      <p:sp>
        <p:nvSpPr>
          <p:cNvPr id="59" name="Rectangle 58"/>
          <p:cNvSpPr/>
          <p:nvPr/>
        </p:nvSpPr>
        <p:spPr>
          <a:xfrm>
            <a:off x="7812360" y="2068984"/>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£300k</a:t>
            </a:r>
          </a:p>
        </p:txBody>
      </p:sp>
      <p:sp>
        <p:nvSpPr>
          <p:cNvPr id="60" name="Rectangle 59"/>
          <p:cNvSpPr/>
          <p:nvPr/>
        </p:nvSpPr>
        <p:spPr>
          <a:xfrm>
            <a:off x="8278737" y="2068984"/>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2" name="Rectangle 61"/>
          <p:cNvSpPr/>
          <p:nvPr/>
        </p:nvSpPr>
        <p:spPr>
          <a:xfrm>
            <a:off x="7813577" y="2528775"/>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£400k</a:t>
            </a:r>
          </a:p>
        </p:txBody>
      </p:sp>
      <p:sp>
        <p:nvSpPr>
          <p:cNvPr id="63" name="Rectangle 62"/>
          <p:cNvSpPr/>
          <p:nvPr/>
        </p:nvSpPr>
        <p:spPr>
          <a:xfrm>
            <a:off x="8279954" y="2528775"/>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4" name="Rectangle 63"/>
          <p:cNvSpPr/>
          <p:nvPr/>
        </p:nvSpPr>
        <p:spPr>
          <a:xfrm>
            <a:off x="8682879" y="2528775"/>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£100k</a:t>
            </a:r>
          </a:p>
        </p:txBody>
      </p:sp>
      <p:sp>
        <p:nvSpPr>
          <p:cNvPr id="65" name="Rectangle 64"/>
          <p:cNvSpPr/>
          <p:nvPr/>
        </p:nvSpPr>
        <p:spPr>
          <a:xfrm>
            <a:off x="7812360" y="3130056"/>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6" name="Rectangle 65"/>
          <p:cNvSpPr/>
          <p:nvPr/>
        </p:nvSpPr>
        <p:spPr>
          <a:xfrm>
            <a:off x="8278737" y="3130056"/>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£100k</a:t>
            </a:r>
          </a:p>
        </p:txBody>
      </p:sp>
      <p:sp>
        <p:nvSpPr>
          <p:cNvPr id="68" name="Rectangle 67"/>
          <p:cNvSpPr/>
          <p:nvPr/>
        </p:nvSpPr>
        <p:spPr>
          <a:xfrm>
            <a:off x="7812360" y="3850136"/>
            <a:ext cx="576064"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£200k</a:t>
            </a:r>
          </a:p>
        </p:txBody>
      </p:sp>
      <p:sp>
        <p:nvSpPr>
          <p:cNvPr id="69" name="Rectangle 68"/>
          <p:cNvSpPr/>
          <p:nvPr/>
        </p:nvSpPr>
        <p:spPr>
          <a:xfrm>
            <a:off x="8278737" y="3850136"/>
            <a:ext cx="419201" cy="161774"/>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£300k</a:t>
            </a:r>
          </a:p>
        </p:txBody>
      </p:sp>
      <p:sp>
        <p:nvSpPr>
          <p:cNvPr id="6" name="Rectangle 5"/>
          <p:cNvSpPr/>
          <p:nvPr/>
        </p:nvSpPr>
        <p:spPr>
          <a:xfrm>
            <a:off x="3740719" y="3130029"/>
            <a:ext cx="3783609" cy="553998"/>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code adherence to SAP best practice  subsequently generating a more supportable application, building its resilience  whilst more importantly driving up code quality levels.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Improved testing quality of all UK Link changes by developing an enterprise test strategy and framework that embeds best practice and standardises testing activities, measures and assurance</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Increasing speed and efficiency of testing </a:t>
            </a:r>
          </a:p>
          <a:p>
            <a:pPr marL="171450" indent="-171450">
              <a:spcBef>
                <a:spcPct val="0"/>
              </a:spcBef>
              <a:buFont typeface="Arial" panose="020B0604020202020204" pitchFamily="34" charset="0"/>
              <a:buChar char="•"/>
            </a:pPr>
            <a:endParaRPr lang="en-GB" sz="600" dirty="0">
              <a:solidFill>
                <a:schemeClr val="tx2"/>
              </a:solidFill>
              <a:latin typeface="Arial" panose="020B0604020202020204" pitchFamily="34" charset="0"/>
              <a:ea typeface="+mj-ea"/>
              <a:cs typeface="Arial" panose="020B0604020202020204" pitchFamily="34" charset="0"/>
            </a:endParaRPr>
          </a:p>
        </p:txBody>
      </p:sp>
      <p:sp>
        <p:nvSpPr>
          <p:cNvPr id="70" name="Rectangle 69"/>
          <p:cNvSpPr/>
          <p:nvPr/>
        </p:nvSpPr>
        <p:spPr>
          <a:xfrm>
            <a:off x="3740719" y="3859181"/>
            <a:ext cx="3783609" cy="368753"/>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Automation enhancements to this aging application that does require manual intervention and frequent monitoring to ensure customer usability levels are maintained.   </a:t>
            </a:r>
          </a:p>
        </p:txBody>
      </p:sp>
      <p:sp>
        <p:nvSpPr>
          <p:cNvPr id="71" name="Rectangle 70"/>
          <p:cNvSpPr/>
          <p:nvPr/>
        </p:nvSpPr>
        <p:spPr>
          <a:xfrm>
            <a:off x="3740719" y="4299942"/>
            <a:ext cx="3783609" cy="368753"/>
          </a:xfrm>
          <a:prstGeom prst="rect">
            <a:avLst/>
          </a:prstGeom>
        </p:spPr>
        <p:txBody>
          <a:bodyPr vert="horz" lIns="91440" tIns="45720" rIns="91440" bIns="45720" rtlCol="0" anchor="t">
            <a:noAutofit/>
          </a:bodyPr>
          <a:lstStyle/>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Greater Xoserve competence and capability in both the delivery of customer demanded UK Link changes but also IS Operational Service Management procedures.</a:t>
            </a:r>
          </a:p>
          <a:p>
            <a:pPr marL="171450" indent="-171450">
              <a:spcBef>
                <a:spcPct val="0"/>
              </a:spcBef>
              <a:buFont typeface="Arial" panose="020B0604020202020204" pitchFamily="34" charset="0"/>
              <a:buChar char="•"/>
            </a:pPr>
            <a:r>
              <a:rPr lang="en-GB" sz="600" dirty="0">
                <a:solidFill>
                  <a:schemeClr val="tx2"/>
                </a:solidFill>
                <a:latin typeface="Arial" panose="020B0604020202020204" pitchFamily="34" charset="0"/>
                <a:ea typeface="+mj-ea"/>
                <a:cs typeface="Arial" panose="020B0604020202020204" pitchFamily="34" charset="0"/>
              </a:rPr>
              <a:t>Long-term cost reductions given the lower reliance upon third party vendors/suppliers for skills and capability. </a:t>
            </a:r>
          </a:p>
        </p:txBody>
      </p:sp>
    </p:spTree>
    <p:extLst>
      <p:ext uri="{BB962C8B-B14F-4D97-AF65-F5344CB8AC3E}">
        <p14:creationId xmlns:p14="http://schemas.microsoft.com/office/powerpoint/2010/main" val="236636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Customer Input Sought</a:t>
            </a:r>
          </a:p>
        </p:txBody>
      </p:sp>
      <p:sp>
        <p:nvSpPr>
          <p:cNvPr id="2" name="Rounded Rectangle 1"/>
          <p:cNvSpPr/>
          <p:nvPr/>
        </p:nvSpPr>
        <p:spPr>
          <a:xfrm>
            <a:off x="2467024" y="689050"/>
            <a:ext cx="6497463" cy="8025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u="sng" dirty="0">
                <a:solidFill>
                  <a:schemeClr val="tx2"/>
                </a:solidFill>
              </a:rPr>
              <a:t>Ask #1 </a:t>
            </a:r>
          </a:p>
          <a:p>
            <a:pPr marL="628650" lvl="1" indent="-171450">
              <a:spcAft>
                <a:spcPts val="600"/>
              </a:spcAft>
              <a:buFont typeface="Arial" panose="020B0604020202020204" pitchFamily="34" charset="0"/>
              <a:buChar char="•"/>
            </a:pPr>
            <a:r>
              <a:rPr lang="en-GB" sz="900" b="1" dirty="0">
                <a:solidFill>
                  <a:schemeClr val="tx2"/>
                </a:solidFill>
              </a:rPr>
              <a:t>Are you comfortable with our approach?</a:t>
            </a:r>
          </a:p>
          <a:p>
            <a:pPr marL="628650" lvl="1" indent="-171450">
              <a:spcAft>
                <a:spcPts val="600"/>
              </a:spcAft>
              <a:buFont typeface="Arial" panose="020B0604020202020204" pitchFamily="34" charset="0"/>
              <a:buChar char="•"/>
            </a:pPr>
            <a:r>
              <a:rPr lang="en-GB" sz="900" dirty="0">
                <a:solidFill>
                  <a:schemeClr val="tx2"/>
                </a:solidFill>
              </a:rPr>
              <a:t>Are you happy with what we’ve implemented over the last 8-weeks and those improvement initiatives that we’re targeting during the remainder of BP19?</a:t>
            </a:r>
          </a:p>
        </p:txBody>
      </p:sp>
      <p:sp>
        <p:nvSpPr>
          <p:cNvPr id="9" name="Rounded Rectangle 8"/>
          <p:cNvSpPr/>
          <p:nvPr/>
        </p:nvSpPr>
        <p:spPr>
          <a:xfrm>
            <a:off x="2483767" y="1707654"/>
            <a:ext cx="6497463" cy="10801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u="sng" dirty="0">
                <a:solidFill>
                  <a:schemeClr val="tx2"/>
                </a:solidFill>
              </a:rPr>
              <a:t>Ask #2 </a:t>
            </a:r>
          </a:p>
          <a:p>
            <a:pPr marL="628650" lvl="1" indent="-171450">
              <a:spcAft>
                <a:spcPts val="600"/>
              </a:spcAft>
              <a:buFont typeface="Arial" panose="020B0604020202020204" pitchFamily="34" charset="0"/>
              <a:buChar char="•"/>
            </a:pPr>
            <a:r>
              <a:rPr lang="en-GB" sz="900" dirty="0" err="1">
                <a:solidFill>
                  <a:schemeClr val="tx2"/>
                </a:solidFill>
              </a:rPr>
              <a:t>Xoserve</a:t>
            </a:r>
            <a:r>
              <a:rPr lang="en-GB" sz="900" dirty="0">
                <a:solidFill>
                  <a:schemeClr val="tx2"/>
                </a:solidFill>
              </a:rPr>
              <a:t> believes that a fundamental component to help alleviate the large proportion of current risks associated with UK Link performance and stability inefficiencies is that of the introduction of </a:t>
            </a:r>
            <a:r>
              <a:rPr lang="en-GB" sz="900" b="1" dirty="0">
                <a:solidFill>
                  <a:schemeClr val="tx2"/>
                </a:solidFill>
              </a:rPr>
              <a:t>Enhanced Application Performance Monitoring</a:t>
            </a:r>
            <a:r>
              <a:rPr lang="en-GB" sz="900" dirty="0">
                <a:solidFill>
                  <a:schemeClr val="tx2"/>
                </a:solidFill>
              </a:rPr>
              <a:t>, as proposed in BP20.</a:t>
            </a:r>
          </a:p>
          <a:p>
            <a:pPr marL="628650" lvl="1" indent="-171450">
              <a:spcAft>
                <a:spcPts val="600"/>
              </a:spcAft>
              <a:buFont typeface="Arial" panose="020B0604020202020204" pitchFamily="34" charset="0"/>
              <a:buChar char="•"/>
            </a:pPr>
            <a:r>
              <a:rPr lang="en-GB" sz="900" b="1" dirty="0">
                <a:solidFill>
                  <a:schemeClr val="tx2"/>
                </a:solidFill>
              </a:rPr>
              <a:t>What is our customers’ appetite for fast-tracking this proposed initiative</a:t>
            </a:r>
            <a:r>
              <a:rPr lang="en-GB" sz="900" dirty="0">
                <a:solidFill>
                  <a:schemeClr val="tx2"/>
                </a:solidFill>
              </a:rPr>
              <a:t>? Either via utilisation of the current DSC Change Budget or via a pull forward of </a:t>
            </a:r>
            <a:r>
              <a:rPr lang="en-GB" sz="900" u="sng" dirty="0">
                <a:solidFill>
                  <a:schemeClr val="tx2"/>
                </a:solidFill>
              </a:rPr>
              <a:t>£400k funding </a:t>
            </a:r>
            <a:r>
              <a:rPr lang="en-GB" sz="900" dirty="0">
                <a:solidFill>
                  <a:schemeClr val="tx2"/>
                </a:solidFill>
              </a:rPr>
              <a:t>proposed in BP20?</a:t>
            </a:r>
          </a:p>
        </p:txBody>
      </p:sp>
      <p:pic>
        <p:nvPicPr>
          <p:cNvPr id="2050" name="Picture 2" descr="C:\Users\alex.stuart\OneDrive - Xoserve Limited\PowerPoint Icons\Business Blue\Partnersh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35646"/>
            <a:ext cx="1574304" cy="1574304"/>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2483767" y="3003798"/>
            <a:ext cx="6497463" cy="16561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u="sng" dirty="0">
                <a:solidFill>
                  <a:schemeClr val="tx2"/>
                </a:solidFill>
              </a:rPr>
              <a:t>Ask #3</a:t>
            </a:r>
          </a:p>
          <a:p>
            <a:pPr marL="628650" lvl="1" indent="-171450">
              <a:spcAft>
                <a:spcPts val="600"/>
              </a:spcAft>
              <a:buFont typeface="Arial" panose="020B0604020202020204" pitchFamily="34" charset="0"/>
              <a:buChar char="•"/>
            </a:pPr>
            <a:r>
              <a:rPr lang="en-GB" sz="900" dirty="0" err="1">
                <a:solidFill>
                  <a:schemeClr val="tx2"/>
                </a:solidFill>
              </a:rPr>
              <a:t>Xoserve’s</a:t>
            </a:r>
            <a:r>
              <a:rPr lang="en-GB" sz="900" dirty="0">
                <a:solidFill>
                  <a:schemeClr val="tx2"/>
                </a:solidFill>
              </a:rPr>
              <a:t> IS Operational teams continue to be stretched. To de-risk the chances of the reoccurrence of those P1/P2 major incident spikes as witnessed in Apr/May’19, we believe its crucial that we deliver as many of the 75 currently identified BAU/Continuous Improvement iniatitives as quickly as possible.</a:t>
            </a:r>
          </a:p>
          <a:p>
            <a:pPr marL="628650" lvl="1" indent="-171450">
              <a:spcAft>
                <a:spcPts val="600"/>
              </a:spcAft>
              <a:buFont typeface="Arial" panose="020B0604020202020204" pitchFamily="34" charset="0"/>
              <a:buChar char="•"/>
            </a:pPr>
            <a:r>
              <a:rPr lang="en-GB" sz="900" dirty="0">
                <a:solidFill>
                  <a:schemeClr val="tx2"/>
                </a:solidFill>
              </a:rPr>
              <a:t>To do so quicker ultimately requires </a:t>
            </a:r>
            <a:r>
              <a:rPr lang="en-GB" sz="900" b="1" dirty="0">
                <a:solidFill>
                  <a:schemeClr val="tx2"/>
                </a:solidFill>
              </a:rPr>
              <a:t>the bolstering of current headcount in Xoserve IS Operations</a:t>
            </a:r>
            <a:r>
              <a:rPr lang="en-GB" sz="900" dirty="0">
                <a:solidFill>
                  <a:schemeClr val="tx2"/>
                </a:solidFill>
              </a:rPr>
              <a:t>. Current assumption of </a:t>
            </a:r>
            <a:r>
              <a:rPr lang="en-GB" sz="900" u="sng" dirty="0">
                <a:solidFill>
                  <a:schemeClr val="tx2"/>
                </a:solidFill>
              </a:rPr>
              <a:t>c.£200k  additional investment funding</a:t>
            </a:r>
            <a:r>
              <a:rPr lang="en-GB" sz="900" dirty="0">
                <a:solidFill>
                  <a:schemeClr val="tx2"/>
                </a:solidFill>
              </a:rPr>
              <a:t> required to mobilise a dedicated IS Ops continuous improvement function to fast-track the delivery of all known BAU/C.I initiatives before year end.</a:t>
            </a:r>
          </a:p>
          <a:p>
            <a:pPr marL="628650" lvl="1" indent="-171450">
              <a:spcAft>
                <a:spcPts val="600"/>
              </a:spcAft>
              <a:buFont typeface="Arial" panose="020B0604020202020204" pitchFamily="34" charset="0"/>
              <a:buChar char="•"/>
            </a:pPr>
            <a:r>
              <a:rPr lang="en-GB" sz="900" b="1" dirty="0">
                <a:solidFill>
                  <a:schemeClr val="tx2"/>
                </a:solidFill>
              </a:rPr>
              <a:t>What is our customers’ appetite for such a proposal, of ‘manage the business’ funding injection to FY19/20, being brought to a future DSC CoMC?</a:t>
            </a:r>
          </a:p>
        </p:txBody>
      </p:sp>
    </p:spTree>
    <p:extLst>
      <p:ext uri="{BB962C8B-B14F-4D97-AF65-F5344CB8AC3E}">
        <p14:creationId xmlns:p14="http://schemas.microsoft.com/office/powerpoint/2010/main" val="1904776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Proposed Next Steps</a:t>
            </a:r>
          </a:p>
        </p:txBody>
      </p:sp>
      <p:sp>
        <p:nvSpPr>
          <p:cNvPr id="2" name="TextBox 1"/>
          <p:cNvSpPr txBox="1"/>
          <p:nvPr/>
        </p:nvSpPr>
        <p:spPr>
          <a:xfrm>
            <a:off x="1331640" y="1203598"/>
            <a:ext cx="6818874" cy="3416320"/>
          </a:xfrm>
          <a:prstGeom prst="rect">
            <a:avLst/>
          </a:prstGeom>
          <a:noFill/>
        </p:spPr>
        <p:txBody>
          <a:bodyPr wrap="square" rtlCol="0">
            <a:spAutoFit/>
          </a:bodyPr>
          <a:lstStyle/>
          <a:p>
            <a:pPr marL="285750" indent="-285750">
              <a:buFont typeface="Arial" charset="0"/>
              <a:buChar char="•"/>
            </a:pPr>
            <a:r>
              <a:rPr lang="en-GB" dirty="0">
                <a:solidFill>
                  <a:schemeClr val="tx2"/>
                </a:solidFill>
              </a:rPr>
              <a:t>Is there anything else that you, our customers, expected / would like to see as part of this presentation?</a:t>
            </a:r>
          </a:p>
          <a:p>
            <a:endParaRPr lang="en-GB" dirty="0">
              <a:solidFill>
                <a:schemeClr val="tx2"/>
              </a:solidFill>
            </a:endParaRPr>
          </a:p>
          <a:p>
            <a:endParaRPr lang="en-GB" dirty="0">
              <a:solidFill>
                <a:schemeClr val="tx2"/>
              </a:solidFill>
            </a:endParaRPr>
          </a:p>
          <a:p>
            <a:pPr marL="285750" indent="-285750">
              <a:buFont typeface="Arial" charset="0"/>
              <a:buChar char="•"/>
            </a:pPr>
            <a:r>
              <a:rPr lang="en-GB" dirty="0">
                <a:solidFill>
                  <a:schemeClr val="tx2"/>
                </a:solidFill>
              </a:rPr>
              <a:t>Contract management committee acceptance of any newly proposed metrics (KPI/KVIs) designed to measure system performance.</a:t>
            </a:r>
          </a:p>
          <a:p>
            <a:pPr marL="285750" indent="-285750">
              <a:buFont typeface="Arial" charset="0"/>
              <a:buChar char="•"/>
            </a:pPr>
            <a:endParaRPr lang="en-GB" dirty="0">
              <a:solidFill>
                <a:schemeClr val="tx2"/>
              </a:solidFill>
            </a:endParaRPr>
          </a:p>
          <a:p>
            <a:pPr marL="285750" indent="-285750">
              <a:buFont typeface="Arial" charset="0"/>
              <a:buChar char="•"/>
            </a:pPr>
            <a:endParaRPr lang="en-GB" dirty="0">
              <a:solidFill>
                <a:schemeClr val="tx2"/>
              </a:solidFill>
            </a:endParaRPr>
          </a:p>
          <a:p>
            <a:pPr marL="285750" indent="-285750">
              <a:buFont typeface="Arial" charset="0"/>
              <a:buChar char="•"/>
            </a:pPr>
            <a:r>
              <a:rPr lang="en-GB" dirty="0">
                <a:solidFill>
                  <a:schemeClr val="tx2"/>
                </a:solidFill>
              </a:rPr>
              <a:t>Should you or your colleagues have any further questions from today, please can you reach out to your designated </a:t>
            </a:r>
            <a:r>
              <a:rPr lang="en-GB" dirty="0">
                <a:solidFill>
                  <a:schemeClr val="tx2"/>
                </a:solidFill>
                <a:hlinkClick r:id="rId2"/>
              </a:rPr>
              <a:t>Xoserve Advocacy Representative</a:t>
            </a:r>
            <a:r>
              <a:rPr lang="en-GB" dirty="0">
                <a:solidFill>
                  <a:schemeClr val="tx2"/>
                </a:solidFill>
              </a:rPr>
              <a:t> in the first instance. </a:t>
            </a:r>
          </a:p>
        </p:txBody>
      </p:sp>
      <p:sp>
        <p:nvSpPr>
          <p:cNvPr id="5" name="Rectangle 4"/>
          <p:cNvSpPr/>
          <p:nvPr/>
        </p:nvSpPr>
        <p:spPr>
          <a:xfrm>
            <a:off x="1259632" y="1275606"/>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C:\Users\alex.stuart\OneDrive - Xoserve Limited\PowerPoint Icons\Business Blue\0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1059582"/>
            <a:ext cx="761301" cy="7613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331640" y="2432598"/>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5" name="Picture 3" descr="C:\Users\alex.stuart\OneDrive - Xoserve Limited\PowerPoint Icons\Business Blue\P.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475" y="2293445"/>
            <a:ext cx="710353" cy="71035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331640" y="3723878"/>
            <a:ext cx="288032"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6" name="Picture 4" descr="C:\Users\alex.stuart\OneDrive - Xoserve Limited\PowerPoint Icons\Business Blue\Partnership.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0436" y="3651870"/>
            <a:ext cx="787152" cy="787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03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Appendix A: Nexus Descoped Items</a:t>
            </a:r>
          </a:p>
        </p:txBody>
      </p:sp>
      <p:pic>
        <p:nvPicPr>
          <p:cNvPr id="1026" name="Picture 2" descr="C:\Users\alex.stuart\OneDrive - Xoserve Limited\PowerPoint Icons\Business Blue\10 (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334794"/>
            <a:ext cx="656313" cy="656313"/>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3151981" y="1347614"/>
            <a:ext cx="2980425" cy="58234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dirty="0">
                <a:solidFill>
                  <a:schemeClr val="tx2"/>
                </a:solidFill>
              </a:rPr>
              <a:t>c.70 functional change items were agreed with DSC Change Management Committee to be descoped from the June 2017 go-live. All such changes were tracked via the ‘Nexus Change Demand</a:t>
            </a:r>
          </a:p>
        </p:txBody>
      </p:sp>
      <p:sp>
        <p:nvSpPr>
          <p:cNvPr id="6" name="TextBox 5"/>
          <p:cNvSpPr txBox="1"/>
          <p:nvPr/>
        </p:nvSpPr>
        <p:spPr>
          <a:xfrm>
            <a:off x="3265741" y="775099"/>
            <a:ext cx="1882323" cy="276999"/>
          </a:xfrm>
          <a:prstGeom prst="rect">
            <a:avLst/>
          </a:prstGeom>
          <a:noFill/>
        </p:spPr>
        <p:txBody>
          <a:bodyPr wrap="square" rtlCol="0">
            <a:spAutoFit/>
          </a:bodyPr>
          <a:lstStyle/>
          <a:p>
            <a:pPr algn="ctr"/>
            <a:r>
              <a:rPr lang="en-GB" sz="1200" b="1" dirty="0">
                <a:solidFill>
                  <a:schemeClr val="tx2"/>
                </a:solidFill>
              </a:rPr>
              <a:t>Descope Decision</a:t>
            </a:r>
          </a:p>
        </p:txBody>
      </p:sp>
      <p:sp>
        <p:nvSpPr>
          <p:cNvPr id="7" name="TextBox 6"/>
          <p:cNvSpPr txBox="1"/>
          <p:nvPr/>
        </p:nvSpPr>
        <p:spPr>
          <a:xfrm>
            <a:off x="1023964" y="775098"/>
            <a:ext cx="1755440" cy="276999"/>
          </a:xfrm>
          <a:prstGeom prst="rect">
            <a:avLst/>
          </a:prstGeom>
          <a:noFill/>
        </p:spPr>
        <p:txBody>
          <a:bodyPr wrap="square" rtlCol="0">
            <a:spAutoFit/>
          </a:bodyPr>
          <a:lstStyle/>
          <a:p>
            <a:pPr algn="ctr"/>
            <a:r>
              <a:rPr lang="en-GB" sz="1200" b="1" dirty="0">
                <a:solidFill>
                  <a:schemeClr val="tx2"/>
                </a:solidFill>
              </a:rPr>
              <a:t>Item</a:t>
            </a:r>
          </a:p>
        </p:txBody>
      </p:sp>
      <p:sp>
        <p:nvSpPr>
          <p:cNvPr id="8" name="TextBox 7"/>
          <p:cNvSpPr txBox="1"/>
          <p:nvPr/>
        </p:nvSpPr>
        <p:spPr>
          <a:xfrm>
            <a:off x="5940152" y="682767"/>
            <a:ext cx="2808312" cy="461665"/>
          </a:xfrm>
          <a:prstGeom prst="rect">
            <a:avLst/>
          </a:prstGeom>
          <a:noFill/>
        </p:spPr>
        <p:txBody>
          <a:bodyPr wrap="square" rtlCol="0">
            <a:spAutoFit/>
          </a:bodyPr>
          <a:lstStyle/>
          <a:p>
            <a:pPr algn="ctr"/>
            <a:r>
              <a:rPr lang="en-GB" sz="1200" b="1" dirty="0">
                <a:solidFill>
                  <a:schemeClr val="tx2"/>
                </a:solidFill>
              </a:rPr>
              <a:t>Has this contributed to today’s system instability risks? </a:t>
            </a:r>
          </a:p>
        </p:txBody>
      </p:sp>
      <p:cxnSp>
        <p:nvCxnSpPr>
          <p:cNvPr id="9" name="Straight Connector 8"/>
          <p:cNvCxnSpPr/>
          <p:nvPr/>
        </p:nvCxnSpPr>
        <p:spPr>
          <a:xfrm>
            <a:off x="560383" y="1203598"/>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9408" y="1368427"/>
            <a:ext cx="1231740" cy="600164"/>
          </a:xfrm>
          <a:prstGeom prst="rect">
            <a:avLst/>
          </a:prstGeom>
          <a:noFill/>
        </p:spPr>
        <p:txBody>
          <a:bodyPr wrap="square" rtlCol="0">
            <a:spAutoFit/>
          </a:bodyPr>
          <a:lstStyle/>
          <a:p>
            <a:r>
              <a:rPr lang="en-GB" sz="1100" b="1" dirty="0">
                <a:solidFill>
                  <a:schemeClr val="tx2"/>
                </a:solidFill>
                <a:latin typeface="+mj-lt"/>
              </a:rPr>
              <a:t>c.70 functional change requests</a:t>
            </a:r>
          </a:p>
        </p:txBody>
      </p:sp>
      <p:sp>
        <p:nvSpPr>
          <p:cNvPr id="11" name="Title 1"/>
          <p:cNvSpPr txBox="1">
            <a:spLocks/>
          </p:cNvSpPr>
          <p:nvPr/>
        </p:nvSpPr>
        <p:spPr>
          <a:xfrm>
            <a:off x="6372200" y="1341331"/>
            <a:ext cx="2592288"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u="sng" dirty="0">
                <a:solidFill>
                  <a:schemeClr val="tx2"/>
                </a:solidFill>
              </a:rPr>
              <a:t>Unlikely</a:t>
            </a:r>
            <a:r>
              <a:rPr lang="en-GB" sz="700" b="0" dirty="0">
                <a:solidFill>
                  <a:schemeClr val="tx2"/>
                </a:solidFill>
              </a:rPr>
              <a:t>. </a:t>
            </a:r>
          </a:p>
          <a:p>
            <a:pPr algn="l"/>
            <a:r>
              <a:rPr lang="en-GB" sz="700" b="0" dirty="0">
                <a:solidFill>
                  <a:schemeClr val="tx2"/>
                </a:solidFill>
              </a:rPr>
              <a:t>The vast majority of these changes have either been delivered into Production or descoped entirely. Analysis YTD suggests that the root cause of just 6% of P1/P2 incidents incurred were caused as a result of a project delivery of major/minor change. </a:t>
            </a:r>
          </a:p>
        </p:txBody>
      </p:sp>
      <p:pic>
        <p:nvPicPr>
          <p:cNvPr id="1027" name="Picture 3" descr="C:\Users\alex.stuart\OneDrive - Xoserve Limited\PowerPoint Icons\Business Blue\15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824" y="2221782"/>
            <a:ext cx="641752" cy="641752"/>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560136" y="2283718"/>
            <a:ext cx="1231740" cy="430887"/>
          </a:xfrm>
          <a:prstGeom prst="rect">
            <a:avLst/>
          </a:prstGeom>
          <a:noFill/>
        </p:spPr>
        <p:txBody>
          <a:bodyPr wrap="square" rtlCol="0">
            <a:spAutoFit/>
          </a:bodyPr>
          <a:lstStyle/>
          <a:p>
            <a:r>
              <a:rPr lang="en-GB" sz="1100" b="1" dirty="0">
                <a:solidFill>
                  <a:schemeClr val="tx2"/>
                </a:solidFill>
                <a:latin typeface="+mj-lt"/>
              </a:rPr>
              <a:t>System Archiving</a:t>
            </a:r>
          </a:p>
        </p:txBody>
      </p:sp>
      <p:pic>
        <p:nvPicPr>
          <p:cNvPr id="1028" name="Picture 4" descr="C:\Users\alex.stuart\OneDrive - Xoserve Limited\PowerPoint Icons\Business Blue\9 (3).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956" y="3075806"/>
            <a:ext cx="721487" cy="72148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lex.stuart\OneDrive - Xoserve Limited\PowerPoint Icons\Business Blue\17.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959" y="4190507"/>
            <a:ext cx="649479" cy="649479"/>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547664" y="3075806"/>
            <a:ext cx="1440160" cy="600164"/>
          </a:xfrm>
          <a:prstGeom prst="rect">
            <a:avLst/>
          </a:prstGeom>
          <a:noFill/>
        </p:spPr>
        <p:txBody>
          <a:bodyPr wrap="square" rtlCol="0">
            <a:spAutoFit/>
          </a:bodyPr>
          <a:lstStyle/>
          <a:p>
            <a:r>
              <a:rPr lang="en-GB" sz="1100" b="1" dirty="0">
                <a:solidFill>
                  <a:schemeClr val="tx2"/>
                </a:solidFill>
                <a:latin typeface="+mj-lt"/>
              </a:rPr>
              <a:t>Dedicated E2E Performance Test environment</a:t>
            </a:r>
          </a:p>
        </p:txBody>
      </p:sp>
      <p:sp>
        <p:nvSpPr>
          <p:cNvPr id="17" name="TextBox 16"/>
          <p:cNvSpPr txBox="1"/>
          <p:nvPr/>
        </p:nvSpPr>
        <p:spPr>
          <a:xfrm>
            <a:off x="1547664" y="4138109"/>
            <a:ext cx="1440160" cy="600164"/>
          </a:xfrm>
          <a:prstGeom prst="rect">
            <a:avLst/>
          </a:prstGeom>
          <a:noFill/>
        </p:spPr>
        <p:txBody>
          <a:bodyPr wrap="square" rtlCol="0">
            <a:spAutoFit/>
          </a:bodyPr>
          <a:lstStyle/>
          <a:p>
            <a:r>
              <a:rPr lang="en-GB" sz="1100" b="1" dirty="0">
                <a:solidFill>
                  <a:schemeClr val="tx2"/>
                </a:solidFill>
                <a:latin typeface="+mj-lt"/>
              </a:rPr>
              <a:t>Automated Code and Performance Monitoring Tools</a:t>
            </a:r>
          </a:p>
        </p:txBody>
      </p:sp>
      <p:sp>
        <p:nvSpPr>
          <p:cNvPr id="18" name="Title 1"/>
          <p:cNvSpPr txBox="1">
            <a:spLocks/>
          </p:cNvSpPr>
          <p:nvPr/>
        </p:nvSpPr>
        <p:spPr>
          <a:xfrm>
            <a:off x="3151981" y="2211710"/>
            <a:ext cx="2975526" cy="58234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dirty="0">
                <a:solidFill>
                  <a:schemeClr val="tx2"/>
                </a:solidFill>
              </a:rPr>
              <a:t>Despite not being treated as a necessity for Nexus go-live, it’s clear from the </a:t>
            </a:r>
            <a:r>
              <a:rPr lang="en-GB" sz="700" b="0" dirty="0" err="1">
                <a:solidFill>
                  <a:schemeClr val="tx2"/>
                </a:solidFill>
              </a:rPr>
              <a:t>Keytree</a:t>
            </a:r>
            <a:r>
              <a:rPr lang="en-GB" sz="700" b="0" dirty="0">
                <a:solidFill>
                  <a:schemeClr val="tx2"/>
                </a:solidFill>
              </a:rPr>
              <a:t> AMS audit and the wider Service Improvement gap analysis that we haven't invested enough operational focus on system archiving within the UK Link platform. </a:t>
            </a:r>
          </a:p>
        </p:txBody>
      </p:sp>
      <p:sp>
        <p:nvSpPr>
          <p:cNvPr id="19" name="Title 1"/>
          <p:cNvSpPr txBox="1">
            <a:spLocks/>
          </p:cNvSpPr>
          <p:nvPr/>
        </p:nvSpPr>
        <p:spPr>
          <a:xfrm>
            <a:off x="6372200" y="2139702"/>
            <a:ext cx="2592288"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u="sng" dirty="0">
                <a:solidFill>
                  <a:schemeClr val="tx2"/>
                </a:solidFill>
              </a:rPr>
              <a:t>Unlikely</a:t>
            </a:r>
            <a:r>
              <a:rPr lang="en-GB" sz="700" b="0" dirty="0">
                <a:solidFill>
                  <a:schemeClr val="tx2"/>
                </a:solidFill>
              </a:rPr>
              <a:t>. </a:t>
            </a:r>
          </a:p>
          <a:p>
            <a:pPr algn="l"/>
            <a:r>
              <a:rPr lang="en-GB" sz="700" b="0" dirty="0">
                <a:solidFill>
                  <a:schemeClr val="tx2"/>
                </a:solidFill>
              </a:rPr>
              <a:t>Notwithstanding the recent emergence of the Class3 migration risk upon our UK Link estate, analysis conducted YTD on all P1/P2 incidents suggests that only 7% were as a result of application capacity constraints.</a:t>
            </a:r>
          </a:p>
        </p:txBody>
      </p:sp>
      <p:sp>
        <p:nvSpPr>
          <p:cNvPr id="20" name="Title 1"/>
          <p:cNvSpPr txBox="1">
            <a:spLocks/>
          </p:cNvSpPr>
          <p:nvPr/>
        </p:nvSpPr>
        <p:spPr>
          <a:xfrm>
            <a:off x="3151980" y="3075806"/>
            <a:ext cx="3148211" cy="58234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700" b="0" dirty="0">
                <a:solidFill>
                  <a:schemeClr val="tx2"/>
                </a:solidFill>
              </a:rPr>
              <a:t>A persistent performance testing platform was not included in the scope of Project Nexus, because it was felt that one would not be needed for several years after go-live.</a:t>
            </a:r>
          </a:p>
          <a:p>
            <a:pPr algn="l"/>
            <a:endParaRPr lang="en-US" sz="700" b="0" dirty="0">
              <a:solidFill>
                <a:schemeClr val="tx2"/>
              </a:solidFill>
            </a:endParaRPr>
          </a:p>
          <a:p>
            <a:pPr algn="l"/>
            <a:r>
              <a:rPr lang="en-US" sz="700" b="0" i="1" dirty="0">
                <a:solidFill>
                  <a:schemeClr val="tx2"/>
                </a:solidFill>
              </a:rPr>
              <a:t>Initiative underway this year to provision an E2E Performance test environment whilst we await the implementation of our longer-term strategic intent to move our infrastructure to the cloud, which will enable the quicker and easier provision of all environment types. </a:t>
            </a:r>
            <a:endParaRPr lang="en-GB" sz="700" b="0" i="1" dirty="0">
              <a:solidFill>
                <a:schemeClr val="tx2"/>
              </a:solidFill>
            </a:endParaRPr>
          </a:p>
        </p:txBody>
      </p:sp>
      <p:sp>
        <p:nvSpPr>
          <p:cNvPr id="21" name="Title 1"/>
          <p:cNvSpPr txBox="1">
            <a:spLocks/>
          </p:cNvSpPr>
          <p:nvPr/>
        </p:nvSpPr>
        <p:spPr>
          <a:xfrm>
            <a:off x="6372200" y="3075806"/>
            <a:ext cx="2592288"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u="sng" dirty="0">
                <a:solidFill>
                  <a:schemeClr val="tx2"/>
                </a:solidFill>
              </a:rPr>
              <a:t>Unlikely</a:t>
            </a:r>
            <a:r>
              <a:rPr lang="en-GB" sz="700" b="0" dirty="0">
                <a:solidFill>
                  <a:schemeClr val="tx2"/>
                </a:solidFill>
              </a:rPr>
              <a:t>. </a:t>
            </a:r>
          </a:p>
          <a:p>
            <a:pPr algn="l"/>
            <a:r>
              <a:rPr lang="en-GB" sz="700" b="0" dirty="0">
                <a:solidFill>
                  <a:schemeClr val="tx2"/>
                </a:solidFill>
              </a:rPr>
              <a:t>Notwithstanding the recent emergence of the Class3 migration risk upon our UK Link estate, analysis conducted YTD on all P1/P2 incidents suggests that only 7% were as a result of application capacity constraints.</a:t>
            </a:r>
          </a:p>
        </p:txBody>
      </p:sp>
      <p:sp>
        <p:nvSpPr>
          <p:cNvPr id="22" name="Title 1"/>
          <p:cNvSpPr txBox="1">
            <a:spLocks/>
          </p:cNvSpPr>
          <p:nvPr/>
        </p:nvSpPr>
        <p:spPr>
          <a:xfrm>
            <a:off x="3167607" y="4138109"/>
            <a:ext cx="3148211" cy="58234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700" b="0" dirty="0">
                <a:solidFill>
                  <a:schemeClr val="tx2"/>
                </a:solidFill>
              </a:rPr>
              <a:t>Our UK Link Replacement design was based on a ‘black-box’ outsource model. This means </a:t>
            </a:r>
            <a:r>
              <a:rPr lang="en-US" sz="700" b="0" dirty="0" err="1">
                <a:solidFill>
                  <a:schemeClr val="tx2"/>
                </a:solidFill>
              </a:rPr>
              <a:t>Xoserve</a:t>
            </a:r>
            <a:r>
              <a:rPr lang="en-US" sz="700" b="0" dirty="0">
                <a:solidFill>
                  <a:schemeClr val="tx2"/>
                </a:solidFill>
              </a:rPr>
              <a:t> does not have direct access to code quality and run-time performance tools, instead relying solely on the perspective of performance provided by our partners. </a:t>
            </a:r>
          </a:p>
          <a:p>
            <a:pPr algn="l"/>
            <a:endParaRPr lang="en-US" sz="700" b="0" dirty="0">
              <a:solidFill>
                <a:schemeClr val="tx2"/>
              </a:solidFill>
            </a:endParaRPr>
          </a:p>
          <a:p>
            <a:pPr algn="l"/>
            <a:r>
              <a:rPr lang="en-US" sz="700" b="0" i="1" dirty="0">
                <a:solidFill>
                  <a:schemeClr val="tx2"/>
                </a:solidFill>
              </a:rPr>
              <a:t>Initiatives to overcome this are underway both within the restructuring of our commercial 3</a:t>
            </a:r>
            <a:r>
              <a:rPr lang="en-US" sz="700" b="0" i="1" baseline="30000" dirty="0">
                <a:solidFill>
                  <a:schemeClr val="tx2"/>
                </a:solidFill>
              </a:rPr>
              <a:t>rd</a:t>
            </a:r>
            <a:r>
              <a:rPr lang="en-US" sz="700" b="0" i="1" dirty="0">
                <a:solidFill>
                  <a:schemeClr val="tx2"/>
                </a:solidFill>
              </a:rPr>
              <a:t> party arrangements, and also via BP20 investments. </a:t>
            </a:r>
            <a:endParaRPr lang="en-GB" sz="700" b="0" i="1" dirty="0">
              <a:solidFill>
                <a:schemeClr val="tx2"/>
              </a:solidFill>
            </a:endParaRPr>
          </a:p>
        </p:txBody>
      </p:sp>
      <p:sp>
        <p:nvSpPr>
          <p:cNvPr id="23" name="Title 1"/>
          <p:cNvSpPr txBox="1">
            <a:spLocks/>
          </p:cNvSpPr>
          <p:nvPr/>
        </p:nvSpPr>
        <p:spPr>
          <a:xfrm>
            <a:off x="6372200" y="4083918"/>
            <a:ext cx="2592288"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u="sng" dirty="0">
                <a:solidFill>
                  <a:schemeClr val="tx2"/>
                </a:solidFill>
              </a:rPr>
              <a:t>Possible contributor</a:t>
            </a:r>
            <a:r>
              <a:rPr lang="en-GB" sz="700" b="0" dirty="0">
                <a:solidFill>
                  <a:schemeClr val="tx2"/>
                </a:solidFill>
              </a:rPr>
              <a:t>. </a:t>
            </a:r>
          </a:p>
          <a:p>
            <a:pPr algn="l"/>
            <a:r>
              <a:rPr lang="en-GB" sz="700" b="0" dirty="0">
                <a:solidFill>
                  <a:schemeClr val="tx2"/>
                </a:solidFill>
              </a:rPr>
              <a:t>Whilst our latest analysis demonstrates a variety of causes for the recent YTD spike in P1/P2 incidents, it’s clear that in the absence of such tools Xoserve has subsequently been reacting to the majority of system issues over recent months, more often that not identified  in the first instance by our customers.</a:t>
            </a:r>
          </a:p>
        </p:txBody>
      </p:sp>
    </p:spTree>
    <p:extLst>
      <p:ext uri="{BB962C8B-B14F-4D97-AF65-F5344CB8AC3E}">
        <p14:creationId xmlns:p14="http://schemas.microsoft.com/office/powerpoint/2010/main" val="2539630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Appendix B: Commercial Audit Findings / Next Steps</a:t>
            </a:r>
          </a:p>
        </p:txBody>
      </p:sp>
      <p:sp>
        <p:nvSpPr>
          <p:cNvPr id="3" name="TextBox 2"/>
          <p:cNvSpPr txBox="1"/>
          <p:nvPr/>
        </p:nvSpPr>
        <p:spPr>
          <a:xfrm>
            <a:off x="460374" y="1059582"/>
            <a:ext cx="8360097" cy="3893374"/>
          </a:xfrm>
          <a:prstGeom prst="rect">
            <a:avLst/>
          </a:prstGeom>
          <a:noFill/>
        </p:spPr>
        <p:txBody>
          <a:bodyPr wrap="square" rtlCol="0">
            <a:spAutoFit/>
          </a:bodyPr>
          <a:lstStyle/>
          <a:p>
            <a:r>
              <a:rPr lang="en-GB" sz="1050" dirty="0">
                <a:solidFill>
                  <a:schemeClr val="tx2"/>
                </a:solidFill>
              </a:rPr>
              <a:t>Following an independent audit conducted by KPMG, Xoserve undertook a line-by-line review of the contractual obligations which its partners are to deliver as part of the UK Link service provision.</a:t>
            </a:r>
          </a:p>
          <a:p>
            <a:endParaRPr lang="en-GB" sz="1050" dirty="0">
              <a:solidFill>
                <a:schemeClr val="tx2"/>
              </a:solidFill>
            </a:endParaRPr>
          </a:p>
          <a:p>
            <a:r>
              <a:rPr lang="en-GB" sz="1050" dirty="0">
                <a:solidFill>
                  <a:schemeClr val="tx2"/>
                </a:solidFill>
              </a:rPr>
              <a:t>This exercise has highlighted that generally our partners are undertaking the majority of their contractual obligations and there are very few areas where they are not performing obligations at all (less than 10 obligations).  There were a number which we considered between us that although our partners were undertaking the work, it was not to the level expected.</a:t>
            </a:r>
          </a:p>
          <a:p>
            <a:r>
              <a:rPr lang="en-GB" sz="1050" dirty="0">
                <a:solidFill>
                  <a:schemeClr val="tx2"/>
                </a:solidFill>
              </a:rPr>
              <a:t>  </a:t>
            </a:r>
          </a:p>
          <a:p>
            <a:r>
              <a:rPr lang="en-GB" sz="1050" dirty="0">
                <a:solidFill>
                  <a:schemeClr val="tx2"/>
                </a:solidFill>
              </a:rPr>
              <a:t>Findings broadly fall into two categories:</a:t>
            </a:r>
          </a:p>
          <a:p>
            <a:endParaRPr lang="en-GB" sz="1050" dirty="0">
              <a:solidFill>
                <a:schemeClr val="tx2"/>
              </a:solidFill>
            </a:endParaRPr>
          </a:p>
          <a:p>
            <a:pPr marL="742950" lvl="1" indent="-285750">
              <a:buFont typeface="Arial" panose="020B0604020202020204" pitchFamily="34" charset="0"/>
              <a:buChar char="•"/>
            </a:pPr>
            <a:r>
              <a:rPr lang="en-GB" sz="1050" dirty="0">
                <a:solidFill>
                  <a:schemeClr val="tx2"/>
                </a:solidFill>
              </a:rPr>
              <a:t>Service improvements</a:t>
            </a:r>
          </a:p>
          <a:p>
            <a:pPr marL="1200150" lvl="2" indent="-285750">
              <a:buFont typeface="Courier New" panose="02070309020205020404" pitchFamily="49" charset="0"/>
              <a:buChar char="o"/>
            </a:pPr>
            <a:r>
              <a:rPr lang="en-GB" sz="1050" dirty="0">
                <a:solidFill>
                  <a:schemeClr val="tx2"/>
                </a:solidFill>
              </a:rPr>
              <a:t>Generally performing the basics and reporting green on service levels but not undertaking proactive ‘best in class’ or ‘good industry practice’ levels of service.  </a:t>
            </a:r>
          </a:p>
          <a:p>
            <a:pPr marL="1200150" lvl="2" indent="-285750">
              <a:buFont typeface="Courier New" panose="02070309020205020404" pitchFamily="49" charset="0"/>
              <a:buChar char="o"/>
            </a:pPr>
            <a:r>
              <a:rPr lang="en-GB" sz="1050" dirty="0">
                <a:solidFill>
                  <a:schemeClr val="tx2"/>
                </a:solidFill>
              </a:rPr>
              <a:t>We are working with them and their senior management teams to address the issues identified and how they can improve their services.</a:t>
            </a:r>
          </a:p>
          <a:p>
            <a:pPr marL="1200150" lvl="2" indent="-285750">
              <a:buFont typeface="Courier New" panose="02070309020205020404" pitchFamily="49" charset="0"/>
              <a:buChar char="o"/>
            </a:pPr>
            <a:r>
              <a:rPr lang="en-GB" sz="1050" dirty="0">
                <a:solidFill>
                  <a:schemeClr val="tx2"/>
                </a:solidFill>
              </a:rPr>
              <a:t>Also reviewing how we commercially measure their service performance and change what we are measuring to better reflect business outcomes rather than service inputs.</a:t>
            </a:r>
          </a:p>
          <a:p>
            <a:pPr marL="742950" lvl="1" indent="-285750">
              <a:buFont typeface="Arial" panose="020B0604020202020204" pitchFamily="34" charset="0"/>
              <a:buChar char="•"/>
            </a:pPr>
            <a:endParaRPr lang="en-GB" sz="1050" dirty="0">
              <a:solidFill>
                <a:schemeClr val="tx2"/>
              </a:solidFill>
            </a:endParaRPr>
          </a:p>
          <a:p>
            <a:pPr marL="742950" lvl="1" indent="-285750">
              <a:buFont typeface="Arial" panose="020B0604020202020204" pitchFamily="34" charset="0"/>
              <a:buChar char="•"/>
            </a:pPr>
            <a:r>
              <a:rPr lang="en-GB" sz="1050" dirty="0">
                <a:solidFill>
                  <a:schemeClr val="tx2"/>
                </a:solidFill>
              </a:rPr>
              <a:t>Technological best practice </a:t>
            </a:r>
          </a:p>
          <a:p>
            <a:pPr marL="1200150" lvl="2" indent="-285750">
              <a:buFont typeface="Courier New" panose="02070309020205020404" pitchFamily="49" charset="0"/>
              <a:buChar char="o"/>
            </a:pPr>
            <a:r>
              <a:rPr lang="en-GB" sz="1050" dirty="0" err="1">
                <a:solidFill>
                  <a:schemeClr val="tx2"/>
                </a:solidFill>
              </a:rPr>
              <a:t>Keytree</a:t>
            </a:r>
            <a:r>
              <a:rPr lang="en-GB" sz="1050" dirty="0">
                <a:solidFill>
                  <a:schemeClr val="tx2"/>
                </a:solidFill>
              </a:rPr>
              <a:t> found a number of recommendations and there is a working group in place to turn these into service improvements.  </a:t>
            </a:r>
          </a:p>
          <a:p>
            <a:pPr marL="742950" lvl="1" indent="-285750">
              <a:buFont typeface="Arial" panose="020B0604020202020204" pitchFamily="34" charset="0"/>
              <a:buChar char="•"/>
            </a:pPr>
            <a:endParaRPr lang="en-GB" sz="1050" dirty="0">
              <a:solidFill>
                <a:schemeClr val="tx2"/>
              </a:solidFill>
            </a:endParaRPr>
          </a:p>
          <a:p>
            <a:endParaRPr lang="en-GB" sz="1050" dirty="0">
              <a:solidFill>
                <a:schemeClr val="tx2"/>
              </a:solidFill>
            </a:endParaRPr>
          </a:p>
          <a:p>
            <a:endParaRPr lang="en-GB" sz="1400" dirty="0">
              <a:solidFill>
                <a:schemeClr val="tx2"/>
              </a:solidFill>
            </a:endParaRPr>
          </a:p>
        </p:txBody>
      </p:sp>
      <p:sp>
        <p:nvSpPr>
          <p:cNvPr id="2" name="AutoShape 2" descr="Image result for KPM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Rectangle 5"/>
          <p:cNvSpPr/>
          <p:nvPr/>
        </p:nvSpPr>
        <p:spPr>
          <a:xfrm>
            <a:off x="935595" y="3791278"/>
            <a:ext cx="231577" cy="25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6" name="Picture 8" descr="C:\Users\alex.stuart\OneDrive - Xoserve Limited\PowerPoint Icons\Business Blue\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415" y="3662688"/>
            <a:ext cx="514361" cy="514361"/>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899592" y="2530594"/>
            <a:ext cx="231577" cy="2571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5" name="Picture 7" descr="C:\Users\alex.stuart\OneDrive - Xoserve Limited\PowerPoint Icons\Business Blu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677" y="2499742"/>
            <a:ext cx="432048"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85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Executive Summary</a:t>
            </a:r>
          </a:p>
        </p:txBody>
      </p:sp>
      <p:sp>
        <p:nvSpPr>
          <p:cNvPr id="30" name="Content Placeholder 2">
            <a:extLst>
              <a:ext uri="{FF2B5EF4-FFF2-40B4-BE49-F238E27FC236}">
                <a16:creationId xmlns:a16="http://schemas.microsoft.com/office/drawing/2014/main" id="{F366A70D-0AED-C548-A441-85FA79740538}"/>
              </a:ext>
            </a:extLst>
          </p:cNvPr>
          <p:cNvSpPr>
            <a:spLocks noGrp="1"/>
          </p:cNvSpPr>
          <p:nvPr>
            <p:ph idx="1"/>
          </p:nvPr>
        </p:nvSpPr>
        <p:spPr>
          <a:xfrm>
            <a:off x="457200" y="1059582"/>
            <a:ext cx="8435280" cy="3672408"/>
          </a:xfrm>
        </p:spPr>
        <p:txBody>
          <a:bodyPr>
            <a:normAutofit/>
          </a:bodyPr>
          <a:lstStyle/>
          <a:p>
            <a:pPr>
              <a:spcAft>
                <a:spcPts val="600"/>
              </a:spcAft>
            </a:pPr>
            <a:r>
              <a:rPr lang="en-US" sz="1800" dirty="0">
                <a:solidFill>
                  <a:schemeClr val="tx2"/>
                </a:solidFill>
              </a:rPr>
              <a:t>We came to customers in July’19 to raise a </a:t>
            </a:r>
            <a:r>
              <a:rPr lang="en-US" sz="1800" b="1" dirty="0">
                <a:solidFill>
                  <a:schemeClr val="tx2"/>
                </a:solidFill>
              </a:rPr>
              <a:t>system performance risk</a:t>
            </a:r>
            <a:r>
              <a:rPr lang="en-US" sz="1800" dirty="0">
                <a:solidFill>
                  <a:schemeClr val="tx2"/>
                </a:solidFill>
              </a:rPr>
              <a:t> based on a spike in major incidents against a background of ongoing issues and a technical audit report which identified areas of improvement.</a:t>
            </a:r>
          </a:p>
          <a:p>
            <a:pPr>
              <a:spcAft>
                <a:spcPts val="600"/>
              </a:spcAft>
            </a:pPr>
            <a:endParaRPr lang="en-US" sz="1800" dirty="0">
              <a:solidFill>
                <a:schemeClr val="tx2"/>
              </a:solidFill>
            </a:endParaRPr>
          </a:p>
          <a:p>
            <a:pPr>
              <a:spcAft>
                <a:spcPts val="600"/>
              </a:spcAft>
            </a:pPr>
            <a:r>
              <a:rPr lang="en-US" sz="1800" dirty="0">
                <a:solidFill>
                  <a:schemeClr val="tx2"/>
                </a:solidFill>
              </a:rPr>
              <a:t>We have identified and </a:t>
            </a:r>
            <a:r>
              <a:rPr lang="en-US" sz="1800" b="1" dirty="0">
                <a:solidFill>
                  <a:schemeClr val="tx2"/>
                </a:solidFill>
              </a:rPr>
              <a:t>prioritised a number on mitigations </a:t>
            </a:r>
            <a:r>
              <a:rPr lang="en-US" sz="1800" dirty="0">
                <a:solidFill>
                  <a:schemeClr val="tx2"/>
                </a:solidFill>
              </a:rPr>
              <a:t>which can be supported through existing funding and initiatives this FY.</a:t>
            </a:r>
          </a:p>
          <a:p>
            <a:pPr>
              <a:spcAft>
                <a:spcPts val="600"/>
              </a:spcAft>
            </a:pPr>
            <a:endParaRPr lang="en-US" sz="1800" dirty="0">
              <a:solidFill>
                <a:schemeClr val="tx2"/>
              </a:solidFill>
            </a:endParaRPr>
          </a:p>
          <a:p>
            <a:pPr>
              <a:spcAft>
                <a:spcPts val="600"/>
              </a:spcAft>
            </a:pPr>
            <a:r>
              <a:rPr lang="en-US" sz="1800" dirty="0">
                <a:solidFill>
                  <a:schemeClr val="tx2"/>
                </a:solidFill>
              </a:rPr>
              <a:t>We have </a:t>
            </a:r>
            <a:r>
              <a:rPr lang="en-US" sz="1800" b="1" dirty="0">
                <a:solidFill>
                  <a:schemeClr val="tx2"/>
                </a:solidFill>
              </a:rPr>
              <a:t>identified  two opportunities to further accelerate risk reduction</a:t>
            </a:r>
            <a:r>
              <a:rPr lang="en-US" sz="1800" dirty="0">
                <a:solidFill>
                  <a:schemeClr val="tx2"/>
                </a:solidFill>
              </a:rPr>
              <a:t> based on additional or pull forward funding of c.£600k. We can provide more details on these options if customers have an appetite to do so.</a:t>
            </a:r>
          </a:p>
        </p:txBody>
      </p:sp>
    </p:spTree>
    <p:extLst>
      <p:ext uri="{BB962C8B-B14F-4D97-AF65-F5344CB8AC3E}">
        <p14:creationId xmlns:p14="http://schemas.microsoft.com/office/powerpoint/2010/main" val="375008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dirty="0"/>
              <a:t>Background</a:t>
            </a:r>
          </a:p>
        </p:txBody>
      </p:sp>
      <p:pic>
        <p:nvPicPr>
          <p:cNvPr id="38" name="Picture 2" descr="C:\Users\alex.stuart\OneDrive - Xoserve Limited\PowerPoint Icons\Business Blue\9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363" y="1501946"/>
            <a:ext cx="358597" cy="358597"/>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3" descr="C:\Users\alex.stuart\OneDrive - Xoserve Limited\PowerPoint Icons\Business Blue\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486" y="1393491"/>
            <a:ext cx="287753" cy="287753"/>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8" descr="C:\Users\alex.stuart\OneDrive - Xoserve Limited\PowerPoint Icons\Business Blue\Business Decision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435" y="2029146"/>
            <a:ext cx="359587" cy="35958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C:\Users\alex.stuart\OneDrive - Xoserve Limited\PowerPoint Icons\Business Blue\4-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3062" y="2814566"/>
            <a:ext cx="402885" cy="40288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7" descr="C:\Users\alex.stuart\OneDrive - Xoserve Limited\PowerPoint Icons\Business Blue\16 (4).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6079" y="3655060"/>
            <a:ext cx="356850" cy="356850"/>
          </a:xfrm>
          <a:prstGeom prst="rect">
            <a:avLst/>
          </a:prstGeom>
          <a:noFill/>
          <a:extLst>
            <a:ext uri="{909E8E84-426E-40DD-AFC4-6F175D3DCCD1}">
              <a14:hiddenFill xmlns:a14="http://schemas.microsoft.com/office/drawing/2010/main">
                <a:solidFill>
                  <a:srgbClr val="FFFFFF"/>
                </a:solidFill>
              </a14:hiddenFill>
            </a:ext>
          </a:extLst>
        </p:spPr>
      </p:pic>
      <p:sp>
        <p:nvSpPr>
          <p:cNvPr id="45" name="Title 1"/>
          <p:cNvSpPr txBox="1">
            <a:spLocks/>
          </p:cNvSpPr>
          <p:nvPr/>
        </p:nvSpPr>
        <p:spPr>
          <a:xfrm>
            <a:off x="899592" y="1213471"/>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Stability risks to UK Link</a:t>
            </a:r>
          </a:p>
        </p:txBody>
      </p:sp>
      <p:sp>
        <p:nvSpPr>
          <p:cNvPr id="46" name="Title 1"/>
          <p:cNvSpPr txBox="1">
            <a:spLocks/>
          </p:cNvSpPr>
          <p:nvPr/>
        </p:nvSpPr>
        <p:spPr>
          <a:xfrm>
            <a:off x="899592" y="1823775"/>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Balancing Change and Platform Maintenance</a:t>
            </a:r>
          </a:p>
        </p:txBody>
      </p:sp>
      <p:sp>
        <p:nvSpPr>
          <p:cNvPr id="47" name="Title 1"/>
          <p:cNvSpPr txBox="1">
            <a:spLocks/>
          </p:cNvSpPr>
          <p:nvPr/>
        </p:nvSpPr>
        <p:spPr>
          <a:xfrm>
            <a:off x="899592" y="2657069"/>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Continual fire fighting</a:t>
            </a:r>
          </a:p>
        </p:txBody>
      </p:sp>
      <p:sp>
        <p:nvSpPr>
          <p:cNvPr id="48" name="Title 1"/>
          <p:cNvSpPr txBox="1">
            <a:spLocks/>
          </p:cNvSpPr>
          <p:nvPr/>
        </p:nvSpPr>
        <p:spPr>
          <a:xfrm>
            <a:off x="899592" y="3439284"/>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Technical and Commercial Audit Findings</a:t>
            </a:r>
          </a:p>
        </p:txBody>
      </p:sp>
      <p:sp>
        <p:nvSpPr>
          <p:cNvPr id="49" name="Title 1"/>
          <p:cNvSpPr txBox="1">
            <a:spLocks/>
          </p:cNvSpPr>
          <p:nvPr/>
        </p:nvSpPr>
        <p:spPr>
          <a:xfrm>
            <a:off x="950936" y="1489660"/>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Recent trend of excessive P1/P2 incidents</a:t>
            </a:r>
          </a:p>
          <a:p>
            <a:pPr marL="171450" indent="-171450" algn="l">
              <a:spcBef>
                <a:spcPts val="0"/>
              </a:spcBef>
              <a:spcAft>
                <a:spcPts val="200"/>
              </a:spcAft>
              <a:buFont typeface="Arial" panose="020B0604020202020204" pitchFamily="34" charset="0"/>
              <a:buChar char="•"/>
            </a:pPr>
            <a:r>
              <a:rPr lang="en-GB" sz="700" b="0" dirty="0">
                <a:solidFill>
                  <a:schemeClr val="tx2"/>
                </a:solidFill>
              </a:rPr>
              <a:t>High impactful customer issues persist (AML/ASP, AQ’s, DES etc.)</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0" name="Title 1"/>
          <p:cNvSpPr txBox="1">
            <a:spLocks/>
          </p:cNvSpPr>
          <p:nvPr/>
        </p:nvSpPr>
        <p:spPr>
          <a:xfrm>
            <a:off x="950936" y="2126447"/>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Change has been consistently prioritised over rigorous system housekeeping</a:t>
            </a:r>
          </a:p>
          <a:p>
            <a:pPr marL="171450" indent="-171450" algn="l">
              <a:spcBef>
                <a:spcPts val="0"/>
              </a:spcBef>
              <a:spcAft>
                <a:spcPts val="200"/>
              </a:spcAft>
              <a:buFont typeface="Arial" panose="020B0604020202020204" pitchFamily="34" charset="0"/>
              <a:buChar char="•"/>
            </a:pPr>
            <a:r>
              <a:rPr lang="en-GB" sz="700" b="0" dirty="0">
                <a:solidFill>
                  <a:schemeClr val="tx2"/>
                </a:solidFill>
              </a:rPr>
              <a:t>Insufficient system monitoring. Not measuring the right things has led to rear view mirror and reactive issue management</a:t>
            </a:r>
          </a:p>
          <a:p>
            <a:pPr marL="171450" indent="-171450" algn="l">
              <a:spcBef>
                <a:spcPts val="0"/>
              </a:spcBef>
              <a:spcAft>
                <a:spcPts val="200"/>
              </a:spcAft>
              <a:buFont typeface="Arial" panose="020B0604020202020204" pitchFamily="34" charset="0"/>
              <a:buChar char="•"/>
            </a:pPr>
            <a:r>
              <a:rPr lang="en-GB" sz="700" b="0" dirty="0">
                <a:solidFill>
                  <a:schemeClr val="tx2"/>
                </a:solidFill>
              </a:rPr>
              <a:t>Stretched resources, particularly within IS Operations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3" name="Rounded Rectangle 2"/>
          <p:cNvSpPr/>
          <p:nvPr/>
        </p:nvSpPr>
        <p:spPr>
          <a:xfrm>
            <a:off x="179512" y="997446"/>
            <a:ext cx="4320480" cy="3734544"/>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475656" y="843558"/>
            <a:ext cx="1440160" cy="307777"/>
          </a:xfrm>
          <a:prstGeom prst="rect">
            <a:avLst/>
          </a:prstGeom>
          <a:solidFill>
            <a:schemeClr val="bg1"/>
          </a:solidFill>
        </p:spPr>
        <p:txBody>
          <a:bodyPr wrap="square" lIns="36000" rIns="36000" rtlCol="0">
            <a:spAutoFit/>
          </a:bodyPr>
          <a:lstStyle/>
          <a:p>
            <a:pPr algn="ctr"/>
            <a:r>
              <a:rPr lang="en-GB" sz="1400" b="1" u="sng" dirty="0">
                <a:solidFill>
                  <a:schemeClr val="tx2"/>
                </a:solidFill>
              </a:rPr>
              <a:t>July’19 CoMC</a:t>
            </a:r>
          </a:p>
        </p:txBody>
      </p:sp>
      <p:sp>
        <p:nvSpPr>
          <p:cNvPr id="51" name="Title 1"/>
          <p:cNvSpPr txBox="1">
            <a:spLocks/>
          </p:cNvSpPr>
          <p:nvPr/>
        </p:nvSpPr>
        <p:spPr>
          <a:xfrm>
            <a:off x="950936" y="2918535"/>
            <a:ext cx="3475434"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Nexus went live without any code control, or run-time performance monitoring</a:t>
            </a:r>
          </a:p>
          <a:p>
            <a:pPr marL="171450" indent="-171450" algn="l">
              <a:spcBef>
                <a:spcPts val="0"/>
              </a:spcBef>
              <a:spcAft>
                <a:spcPts val="200"/>
              </a:spcAft>
              <a:buFont typeface="Arial" panose="020B0604020202020204" pitchFamily="34" charset="0"/>
              <a:buChar char="•"/>
            </a:pPr>
            <a:r>
              <a:rPr lang="en-GB" sz="700" b="0" dirty="0">
                <a:solidFill>
                  <a:schemeClr val="tx2"/>
                </a:solidFill>
              </a:rPr>
              <a:t>Nexus went live without a persistent E2E performance test platform</a:t>
            </a:r>
          </a:p>
          <a:p>
            <a:pPr marL="171450" indent="-171450" algn="l">
              <a:spcBef>
                <a:spcPts val="0"/>
              </a:spcBef>
              <a:spcAft>
                <a:spcPts val="200"/>
              </a:spcAft>
              <a:buFont typeface="Arial" panose="020B0604020202020204" pitchFamily="34" charset="0"/>
              <a:buChar char="•"/>
            </a:pPr>
            <a:r>
              <a:rPr lang="en-GB" sz="700" b="0" dirty="0">
                <a:solidFill>
                  <a:schemeClr val="tx2"/>
                </a:solidFill>
              </a:rPr>
              <a:t>New issues continue to be identified, largely driven by functional and poor infrastructure management</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2" name="Title 1"/>
          <p:cNvSpPr txBox="1">
            <a:spLocks/>
          </p:cNvSpPr>
          <p:nvPr/>
        </p:nvSpPr>
        <p:spPr>
          <a:xfrm>
            <a:off x="969986" y="3700750"/>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Xoserve recently commissioned independent audits of the UK Link AMS/ASP/AML design (</a:t>
            </a:r>
            <a:r>
              <a:rPr lang="en-GB" sz="700" b="0" dirty="0" err="1">
                <a:solidFill>
                  <a:schemeClr val="tx2"/>
                </a:solidFill>
              </a:rPr>
              <a:t>KeyTree</a:t>
            </a:r>
            <a:r>
              <a:rPr lang="en-GB" sz="700" b="0" dirty="0">
                <a:solidFill>
                  <a:schemeClr val="tx2"/>
                </a:solidFill>
              </a:rPr>
              <a:t>) and its effectiveness of support contracts (KPMG)</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3" name="Rounded Rectangle 52"/>
          <p:cNvSpPr/>
          <p:nvPr/>
        </p:nvSpPr>
        <p:spPr>
          <a:xfrm>
            <a:off x="4716016" y="987574"/>
            <a:ext cx="4320480" cy="3744416"/>
          </a:xfrm>
          <a:prstGeom prst="roundRect">
            <a:avLst/>
          </a:prstGeom>
          <a:noFill/>
          <a:ln w="57150">
            <a:solidFill>
              <a:srgbClr val="1B54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itle 1"/>
          <p:cNvSpPr txBox="1">
            <a:spLocks/>
          </p:cNvSpPr>
          <p:nvPr/>
        </p:nvSpPr>
        <p:spPr>
          <a:xfrm>
            <a:off x="1160139" y="4044734"/>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Courier New" panose="02070309020205020404" pitchFamily="49" charset="0"/>
              <a:buChar char="o"/>
            </a:pPr>
            <a:r>
              <a:rPr lang="en-GB" sz="700" b="0" u="sng" dirty="0">
                <a:solidFill>
                  <a:schemeClr val="tx2"/>
                </a:solidFill>
              </a:rPr>
              <a:t>Conclusion 1</a:t>
            </a:r>
            <a:r>
              <a:rPr lang="en-GB" sz="700" b="0" dirty="0">
                <a:solidFill>
                  <a:schemeClr val="tx2"/>
                </a:solidFill>
              </a:rPr>
              <a:t>: UK Link has not been well maintained in terms of basic infrastructural housekeeping.</a:t>
            </a:r>
          </a:p>
          <a:p>
            <a:pPr marL="171450" indent="-171450" algn="l">
              <a:spcBef>
                <a:spcPts val="0"/>
              </a:spcBef>
              <a:spcAft>
                <a:spcPts val="200"/>
              </a:spcAft>
              <a:buFont typeface="Courier New" panose="02070309020205020404" pitchFamily="49" charset="0"/>
              <a:buChar char="o"/>
            </a:pPr>
            <a:r>
              <a:rPr lang="en-GB" sz="700" b="0" u="sng" dirty="0">
                <a:solidFill>
                  <a:schemeClr val="tx2"/>
                </a:solidFill>
              </a:rPr>
              <a:t>Conclusion 2</a:t>
            </a:r>
            <a:r>
              <a:rPr lang="en-GB" sz="700" b="0" dirty="0">
                <a:solidFill>
                  <a:schemeClr val="tx2"/>
                </a:solidFill>
              </a:rPr>
              <a:t>: 3</a:t>
            </a:r>
            <a:r>
              <a:rPr lang="en-GB" sz="700" b="0" baseline="30000" dirty="0">
                <a:solidFill>
                  <a:schemeClr val="tx2"/>
                </a:solidFill>
              </a:rPr>
              <a:t>rd</a:t>
            </a:r>
            <a:r>
              <a:rPr lang="en-GB" sz="700" b="0" dirty="0">
                <a:solidFill>
                  <a:schemeClr val="tx2"/>
                </a:solidFill>
              </a:rPr>
              <a:t> party support contracts are not specific or enforceable enough to provide a consistent exceptional service</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5" name="TextBox 54"/>
          <p:cNvSpPr txBox="1"/>
          <p:nvPr/>
        </p:nvSpPr>
        <p:spPr>
          <a:xfrm>
            <a:off x="6048164" y="833685"/>
            <a:ext cx="1656184" cy="307777"/>
          </a:xfrm>
          <a:prstGeom prst="rect">
            <a:avLst/>
          </a:prstGeom>
          <a:solidFill>
            <a:schemeClr val="bg1"/>
          </a:solidFill>
        </p:spPr>
        <p:txBody>
          <a:bodyPr wrap="square" lIns="36000" rIns="36000" rtlCol="0">
            <a:spAutoFit/>
          </a:bodyPr>
          <a:lstStyle/>
          <a:p>
            <a:pPr algn="ctr"/>
            <a:r>
              <a:rPr lang="en-GB" sz="1400" b="1" u="sng" dirty="0">
                <a:solidFill>
                  <a:srgbClr val="1B54A9"/>
                </a:solidFill>
              </a:rPr>
              <a:t>August’19 CoMC</a:t>
            </a:r>
          </a:p>
        </p:txBody>
      </p:sp>
      <p:pic>
        <p:nvPicPr>
          <p:cNvPr id="8" name="Picture 2" descr="C:\Users\alex.stuart\OneDrive - Xoserve Limited\PowerPoint Icons\Business Blue\04.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932040" y="1347996"/>
            <a:ext cx="451030" cy="451030"/>
          </a:xfrm>
          <a:prstGeom prst="rect">
            <a:avLst/>
          </a:prstGeom>
          <a:noFill/>
          <a:extLst>
            <a:ext uri="{909E8E84-426E-40DD-AFC4-6F175D3DCCD1}">
              <a14:hiddenFill xmlns:a14="http://schemas.microsoft.com/office/drawing/2010/main">
                <a:solidFill>
                  <a:srgbClr val="FFFFFF"/>
                </a:solidFill>
              </a14:hiddenFill>
            </a:ext>
          </a:extLst>
        </p:spPr>
      </p:pic>
      <p:sp>
        <p:nvSpPr>
          <p:cNvPr id="56" name="Title 1"/>
          <p:cNvSpPr txBox="1">
            <a:spLocks/>
          </p:cNvSpPr>
          <p:nvPr/>
        </p:nvSpPr>
        <p:spPr>
          <a:xfrm>
            <a:off x="5436096" y="1213471"/>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Mitigation Initiatives </a:t>
            </a:r>
            <a:r>
              <a:rPr lang="en-GB" sz="1050" i="1" dirty="0">
                <a:solidFill>
                  <a:schemeClr val="tx2"/>
                </a:solidFill>
              </a:rPr>
              <a:t>(Latest thinking)</a:t>
            </a:r>
            <a:r>
              <a:rPr lang="en-GB" sz="1050" dirty="0">
                <a:solidFill>
                  <a:schemeClr val="tx2"/>
                </a:solidFill>
              </a:rPr>
              <a:t>...</a:t>
            </a:r>
          </a:p>
        </p:txBody>
      </p:sp>
      <p:sp>
        <p:nvSpPr>
          <p:cNvPr id="57" name="Title 1"/>
          <p:cNvSpPr txBox="1">
            <a:spLocks/>
          </p:cNvSpPr>
          <p:nvPr/>
        </p:nvSpPr>
        <p:spPr>
          <a:xfrm>
            <a:off x="5436096" y="1491630"/>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200"/>
              </a:spcAft>
            </a:pPr>
            <a:r>
              <a:rPr lang="en-GB" sz="700" u="sng" dirty="0">
                <a:solidFill>
                  <a:schemeClr val="tx2"/>
                </a:solidFill>
              </a:rPr>
              <a:t>BP19/20 Opportunities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8" name="Title 1"/>
          <p:cNvSpPr txBox="1">
            <a:spLocks/>
          </p:cNvSpPr>
          <p:nvPr/>
        </p:nvSpPr>
        <p:spPr>
          <a:xfrm>
            <a:off x="5563444" y="1645978"/>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Address Technical Audit Housekeeping findings</a:t>
            </a:r>
          </a:p>
          <a:p>
            <a:pPr marL="171450" indent="-171450" algn="l">
              <a:spcBef>
                <a:spcPts val="0"/>
              </a:spcBef>
              <a:spcAft>
                <a:spcPts val="200"/>
              </a:spcAft>
              <a:buFont typeface="Arial" panose="020B0604020202020204" pitchFamily="34" charset="0"/>
              <a:buChar char="•"/>
            </a:pPr>
            <a:r>
              <a:rPr lang="en-GB" sz="700" b="0" dirty="0">
                <a:solidFill>
                  <a:schemeClr val="tx2"/>
                </a:solidFill>
              </a:rPr>
              <a:t>Review, and where available enhance, Partner Contracts</a:t>
            </a:r>
          </a:p>
          <a:p>
            <a:pPr marL="171450" indent="-171450" algn="l">
              <a:spcBef>
                <a:spcPts val="0"/>
              </a:spcBef>
              <a:spcAft>
                <a:spcPts val="200"/>
              </a:spcAft>
              <a:buFont typeface="Arial" panose="020B0604020202020204" pitchFamily="34" charset="0"/>
              <a:buChar char="•"/>
            </a:pPr>
            <a:r>
              <a:rPr lang="en-GB" sz="700" b="0" dirty="0">
                <a:solidFill>
                  <a:schemeClr val="tx2"/>
                </a:solidFill>
              </a:rPr>
              <a:t>Build in-house application monitoring capabilities (tools and skills)</a:t>
            </a:r>
          </a:p>
          <a:p>
            <a:pPr marL="171450" indent="-171450" algn="l">
              <a:spcBef>
                <a:spcPts val="0"/>
              </a:spcBef>
              <a:spcAft>
                <a:spcPts val="200"/>
              </a:spcAft>
              <a:buFont typeface="Arial" panose="020B0604020202020204" pitchFamily="34" charset="0"/>
              <a:buChar char="•"/>
            </a:pPr>
            <a:r>
              <a:rPr lang="en-GB" sz="700" b="0" dirty="0">
                <a:solidFill>
                  <a:schemeClr val="tx2"/>
                </a:solidFill>
              </a:rPr>
              <a:t>Re-baseline performance and platform KVI/KPI metrics</a:t>
            </a:r>
          </a:p>
          <a:p>
            <a:pPr marL="171450" indent="-171450" algn="l">
              <a:spcBef>
                <a:spcPts val="0"/>
              </a:spcBef>
              <a:spcAft>
                <a:spcPts val="200"/>
              </a:spcAft>
              <a:buFont typeface="Arial" panose="020B0604020202020204" pitchFamily="34" charset="0"/>
              <a:buChar char="•"/>
            </a:pPr>
            <a:r>
              <a:rPr lang="en-GB" sz="700" b="0" dirty="0">
                <a:solidFill>
                  <a:schemeClr val="tx2"/>
                </a:solidFill>
              </a:rPr>
              <a:t>Issue Root Cause Analysis improvement review</a:t>
            </a:r>
          </a:p>
          <a:p>
            <a:pPr marL="171450" indent="-171450" algn="l">
              <a:spcBef>
                <a:spcPts val="0"/>
              </a:spcBef>
              <a:spcAft>
                <a:spcPts val="200"/>
              </a:spcAft>
              <a:buFont typeface="Arial" panose="020B0604020202020204" pitchFamily="34" charset="0"/>
              <a:buChar char="•"/>
            </a:pPr>
            <a:r>
              <a:rPr lang="en-GB" sz="700" b="0" dirty="0">
                <a:solidFill>
                  <a:schemeClr val="tx2"/>
                </a:solidFill>
              </a:rPr>
              <a:t>UK Link Capacity planning (Class 3)</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algn="l">
              <a:spcBef>
                <a:spcPts val="0"/>
              </a:spcBef>
              <a:spcAft>
                <a:spcPts val="200"/>
              </a:spcAft>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59" name="Title 1"/>
          <p:cNvSpPr txBox="1">
            <a:spLocks/>
          </p:cNvSpPr>
          <p:nvPr/>
        </p:nvSpPr>
        <p:spPr>
          <a:xfrm>
            <a:off x="5436096" y="2476614"/>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200"/>
              </a:spcAft>
            </a:pPr>
            <a:r>
              <a:rPr lang="en-GB" sz="700" u="sng" dirty="0">
                <a:solidFill>
                  <a:schemeClr val="tx2"/>
                </a:solidFill>
              </a:rPr>
              <a:t>BP20/21+ Opportunities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
        <p:nvSpPr>
          <p:cNvPr id="60" name="Title 1"/>
          <p:cNvSpPr txBox="1">
            <a:spLocks/>
          </p:cNvSpPr>
          <p:nvPr/>
        </p:nvSpPr>
        <p:spPr>
          <a:xfrm>
            <a:off x="5580112" y="2643758"/>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Movement to the Cloud</a:t>
            </a:r>
          </a:p>
          <a:p>
            <a:pPr marL="171450" indent="-171450" algn="l">
              <a:spcBef>
                <a:spcPts val="0"/>
              </a:spcBef>
              <a:spcAft>
                <a:spcPts val="200"/>
              </a:spcAft>
              <a:buFont typeface="Arial" panose="020B0604020202020204" pitchFamily="34" charset="0"/>
              <a:buChar char="•"/>
            </a:pPr>
            <a:r>
              <a:rPr lang="en-GB" sz="700" b="0" dirty="0">
                <a:solidFill>
                  <a:schemeClr val="tx2"/>
                </a:solidFill>
              </a:rPr>
              <a:t>Provision of an E2E Performance Test environment</a:t>
            </a:r>
          </a:p>
          <a:p>
            <a:pPr marL="171450" indent="-171450" algn="l">
              <a:spcBef>
                <a:spcPts val="0"/>
              </a:spcBef>
              <a:spcAft>
                <a:spcPts val="200"/>
              </a:spcAft>
              <a:buFont typeface="Arial" panose="020B0604020202020204" pitchFamily="34" charset="0"/>
              <a:buChar char="•"/>
            </a:pPr>
            <a:r>
              <a:rPr lang="en-GB" sz="700" b="0" dirty="0">
                <a:solidFill>
                  <a:schemeClr val="tx2"/>
                </a:solidFill>
              </a:rPr>
              <a:t>Greater in-house design and development expertise</a:t>
            </a:r>
          </a:p>
          <a:p>
            <a:pPr marL="171450" indent="-171450" algn="l">
              <a:spcBef>
                <a:spcPts val="0"/>
              </a:spcBef>
              <a:spcAft>
                <a:spcPts val="200"/>
              </a:spcAft>
              <a:buFont typeface="Arial" panose="020B0604020202020204" pitchFamily="34" charset="0"/>
              <a:buChar char="•"/>
            </a:pPr>
            <a:r>
              <a:rPr lang="en-GB" sz="700" b="0" dirty="0">
                <a:solidFill>
                  <a:schemeClr val="tx2"/>
                </a:solidFill>
              </a:rPr>
              <a:t>Decouple DES from BW</a:t>
            </a:r>
          </a:p>
          <a:p>
            <a:pPr marL="171450" indent="-171450" algn="l">
              <a:spcBef>
                <a:spcPts val="0"/>
              </a:spcBef>
              <a:spcAft>
                <a:spcPts val="200"/>
              </a:spcAft>
              <a:buFont typeface="Arial" panose="020B0604020202020204" pitchFamily="34" charset="0"/>
              <a:buChar char="•"/>
            </a:pPr>
            <a:r>
              <a:rPr lang="en-GB" sz="700" b="0" dirty="0">
                <a:solidFill>
                  <a:schemeClr val="tx2"/>
                </a:solidFill>
              </a:rPr>
              <a:t>Automated Code Quality and Monitoring tooling</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pic>
        <p:nvPicPr>
          <p:cNvPr id="10" name="Picture 3" descr="C:\Users\alex.stuart\OneDrive - Xoserve Limited\PowerPoint Icons\Business Blue\K.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06997" y="3451993"/>
            <a:ext cx="343893" cy="343893"/>
          </a:xfrm>
          <a:prstGeom prst="rect">
            <a:avLst/>
          </a:prstGeom>
          <a:noFill/>
          <a:extLst>
            <a:ext uri="{909E8E84-426E-40DD-AFC4-6F175D3DCCD1}">
              <a14:hiddenFill xmlns:a14="http://schemas.microsoft.com/office/drawing/2010/main">
                <a:solidFill>
                  <a:srgbClr val="FFFFFF"/>
                </a:solidFill>
              </a14:hiddenFill>
            </a:ext>
          </a:extLst>
        </p:spPr>
      </p:pic>
      <p:sp>
        <p:nvSpPr>
          <p:cNvPr id="61" name="Title 1"/>
          <p:cNvSpPr txBox="1">
            <a:spLocks/>
          </p:cNvSpPr>
          <p:nvPr/>
        </p:nvSpPr>
        <p:spPr>
          <a:xfrm>
            <a:off x="5436096" y="3363838"/>
            <a:ext cx="3168352"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050" dirty="0">
                <a:solidFill>
                  <a:schemeClr val="tx2"/>
                </a:solidFill>
              </a:rPr>
              <a:t>Agree expectations for Sept’19 CoMC</a:t>
            </a:r>
          </a:p>
        </p:txBody>
      </p:sp>
      <p:sp>
        <p:nvSpPr>
          <p:cNvPr id="62" name="Title 1"/>
          <p:cNvSpPr txBox="1">
            <a:spLocks/>
          </p:cNvSpPr>
          <p:nvPr/>
        </p:nvSpPr>
        <p:spPr>
          <a:xfrm>
            <a:off x="5580112" y="3628742"/>
            <a:ext cx="3384376"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200"/>
              </a:spcAft>
              <a:buFont typeface="Arial" panose="020B0604020202020204" pitchFamily="34" charset="0"/>
              <a:buChar char="•"/>
            </a:pPr>
            <a:r>
              <a:rPr lang="en-GB" sz="700" b="0" dirty="0">
                <a:solidFill>
                  <a:schemeClr val="tx2"/>
                </a:solidFill>
              </a:rPr>
              <a:t>Present options to customers, with associated risks levels, funding options, and timescales for mitigating UK Link platform stability / performance fears</a:t>
            </a:r>
          </a:p>
          <a:p>
            <a:pPr marL="171450" indent="-171450" algn="l">
              <a:spcBef>
                <a:spcPts val="0"/>
              </a:spcBef>
              <a:spcAft>
                <a:spcPts val="200"/>
              </a:spcAft>
              <a:buFont typeface="Arial" panose="020B0604020202020204" pitchFamily="34" charset="0"/>
              <a:buChar char="•"/>
            </a:pPr>
            <a:r>
              <a:rPr lang="en-GB" sz="700" b="0" dirty="0">
                <a:solidFill>
                  <a:schemeClr val="tx2"/>
                </a:solidFill>
              </a:rPr>
              <a:t>Share further detail on audit findings</a:t>
            </a:r>
          </a:p>
          <a:p>
            <a:pPr marL="171450" indent="-171450" algn="l">
              <a:spcBef>
                <a:spcPts val="0"/>
              </a:spcBef>
              <a:spcAft>
                <a:spcPts val="200"/>
              </a:spcAft>
              <a:buFont typeface="Arial" panose="020B0604020202020204" pitchFamily="34" charset="0"/>
              <a:buChar char="•"/>
            </a:pPr>
            <a:r>
              <a:rPr lang="en-GB" sz="700" b="0" dirty="0">
                <a:solidFill>
                  <a:schemeClr val="tx2"/>
                </a:solidFill>
              </a:rPr>
              <a:t>Share any Nexus descoped items that we think have had an impact on current UK Link platform stability / performance worries</a:t>
            </a: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algn="l">
              <a:spcBef>
                <a:spcPts val="0"/>
              </a:spcBef>
              <a:spcAft>
                <a:spcPts val="200"/>
              </a:spcAft>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a:p>
            <a:pPr marL="171450" indent="-171450" algn="l">
              <a:spcBef>
                <a:spcPts val="0"/>
              </a:spcBef>
              <a:spcAft>
                <a:spcPts val="200"/>
              </a:spcAft>
              <a:buFont typeface="Arial" panose="020B0604020202020204" pitchFamily="34" charset="0"/>
              <a:buChar char="•"/>
            </a:pPr>
            <a:endParaRPr lang="en-GB" sz="700" b="0" dirty="0">
              <a:solidFill>
                <a:schemeClr val="tx2"/>
              </a:solidFill>
            </a:endParaRPr>
          </a:p>
        </p:txBody>
      </p:sp>
    </p:spTree>
    <p:extLst>
      <p:ext uri="{BB962C8B-B14F-4D97-AF65-F5344CB8AC3E}">
        <p14:creationId xmlns:p14="http://schemas.microsoft.com/office/powerpoint/2010/main" val="154461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123478"/>
            <a:ext cx="8949680" cy="637580"/>
          </a:xfrm>
        </p:spPr>
        <p:txBody>
          <a:bodyPr>
            <a:normAutofit fontScale="90000"/>
          </a:bodyPr>
          <a:lstStyle/>
          <a:p>
            <a:pPr algn="l"/>
            <a:r>
              <a:rPr lang="en-GB" sz="2400" dirty="0"/>
              <a:t>A spike in P1/P2 incidents caused us to come to you in July’19</a:t>
            </a:r>
          </a:p>
        </p:txBody>
      </p:sp>
      <p:sp>
        <p:nvSpPr>
          <p:cNvPr id="3" name="Rounded Rectangular Callout 2"/>
          <p:cNvSpPr/>
          <p:nvPr/>
        </p:nvSpPr>
        <p:spPr>
          <a:xfrm>
            <a:off x="5796136" y="1275606"/>
            <a:ext cx="3240360" cy="3231976"/>
          </a:xfrm>
          <a:prstGeom prst="wedgeRoundRectCallout">
            <a:avLst>
              <a:gd name="adj1" fmla="val -122299"/>
              <a:gd name="adj2" fmla="val -22326"/>
              <a:gd name="adj3" fmla="val 16667"/>
            </a:avLst>
          </a:prstGeom>
          <a:solidFill>
            <a:schemeClr val="bg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5" name="Title 1"/>
          <p:cNvSpPr txBox="1">
            <a:spLocks/>
          </p:cNvSpPr>
          <p:nvPr/>
        </p:nvSpPr>
        <p:spPr>
          <a:xfrm>
            <a:off x="5868144" y="1487833"/>
            <a:ext cx="3203848" cy="252028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800" b="0" dirty="0">
                <a:solidFill>
                  <a:schemeClr val="tx2"/>
                </a:solidFill>
              </a:rPr>
              <a:t>There are various reasons for the spike in P1/P2 during April and May 2019, however all 34 incidents can broadly be attributed to the following four categories: </a:t>
            </a:r>
          </a:p>
          <a:p>
            <a:pPr algn="l"/>
            <a:endParaRPr lang="en-GB" sz="800" b="0" dirty="0">
              <a:solidFill>
                <a:schemeClr val="tx2"/>
              </a:solidFill>
            </a:endParaRPr>
          </a:p>
          <a:p>
            <a:pPr marL="228600" indent="-228600" algn="l">
              <a:buAutoNum type="arabicParenR"/>
            </a:pPr>
            <a:r>
              <a:rPr lang="en-GB" sz="800" dirty="0">
                <a:solidFill>
                  <a:schemeClr val="tx2"/>
                </a:solidFill>
              </a:rPr>
              <a:t>Prioritisation of Change over System Maintenance </a:t>
            </a:r>
            <a:r>
              <a:rPr lang="en-GB" sz="800" b="0" dirty="0">
                <a:solidFill>
                  <a:schemeClr val="tx2"/>
                </a:solidFill>
              </a:rPr>
              <a:t>(32%)</a:t>
            </a: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dirty="0">
              <a:solidFill>
                <a:schemeClr val="tx2"/>
              </a:solidFill>
            </a:endParaRPr>
          </a:p>
          <a:p>
            <a:pPr marL="228600" indent="-228600" algn="l">
              <a:buAutoNum type="arabicParenR"/>
            </a:pPr>
            <a:r>
              <a:rPr lang="en-GB" sz="800" dirty="0">
                <a:solidFill>
                  <a:schemeClr val="tx2"/>
                </a:solidFill>
              </a:rPr>
              <a:t>Reduced System  Monitoring  </a:t>
            </a:r>
            <a:r>
              <a:rPr lang="en-GB" sz="800" b="0" dirty="0">
                <a:solidFill>
                  <a:schemeClr val="tx2"/>
                </a:solidFill>
              </a:rPr>
              <a:t>(29%) </a:t>
            </a: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dirty="0">
              <a:solidFill>
                <a:schemeClr val="tx2"/>
              </a:solidFill>
            </a:endParaRPr>
          </a:p>
          <a:p>
            <a:pPr marL="228600" indent="-228600" algn="l">
              <a:buAutoNum type="arabicParenR"/>
            </a:pPr>
            <a:r>
              <a:rPr lang="en-GB" sz="800" dirty="0">
                <a:solidFill>
                  <a:schemeClr val="tx2"/>
                </a:solidFill>
              </a:rPr>
              <a:t>Network Faults </a:t>
            </a:r>
            <a:r>
              <a:rPr lang="en-GB" sz="800" b="0" dirty="0">
                <a:solidFill>
                  <a:schemeClr val="tx2"/>
                </a:solidFill>
              </a:rPr>
              <a:t>(26%)</a:t>
            </a: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b="0" dirty="0">
              <a:solidFill>
                <a:schemeClr val="tx2"/>
              </a:solidFill>
            </a:endParaRPr>
          </a:p>
          <a:p>
            <a:pPr marL="228600" indent="-228600" algn="l">
              <a:buAutoNum type="arabicParenR"/>
            </a:pPr>
            <a:endParaRPr lang="en-GB" sz="800" dirty="0">
              <a:solidFill>
                <a:schemeClr val="tx2"/>
              </a:solidFill>
            </a:endParaRPr>
          </a:p>
          <a:p>
            <a:pPr marL="228600" indent="-228600" algn="l">
              <a:buAutoNum type="arabicParenR"/>
            </a:pPr>
            <a:r>
              <a:rPr lang="en-GB" sz="800" dirty="0">
                <a:solidFill>
                  <a:schemeClr val="tx2"/>
                </a:solidFill>
              </a:rPr>
              <a:t>Project / Change Delivery </a:t>
            </a:r>
            <a:r>
              <a:rPr lang="en-GB" sz="800" b="0" dirty="0">
                <a:solidFill>
                  <a:schemeClr val="tx2"/>
                </a:solidFill>
              </a:rPr>
              <a:t>(12%)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392838408"/>
              </p:ext>
            </p:extLst>
          </p:nvPr>
        </p:nvGraphicFramePr>
        <p:xfrm>
          <a:off x="180064" y="843558"/>
          <a:ext cx="5616071"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228184" y="2139702"/>
            <a:ext cx="2808312" cy="534368"/>
          </a:xfrm>
          <a:prstGeom prst="rect">
            <a:avLst/>
          </a:prstGeom>
          <a:noFill/>
        </p:spPr>
        <p:txBody>
          <a:bodyPr wrap="square" lIns="36000" tIns="36000" rIns="36000" bIns="36000" rtlCol="0">
            <a:spAutoFit/>
          </a:bodyPr>
          <a:lstStyle/>
          <a:p>
            <a:pPr marL="171450" indent="-171450">
              <a:buFontTx/>
              <a:buChar char="-"/>
            </a:pPr>
            <a:r>
              <a:rPr lang="en-GB" sz="600" dirty="0">
                <a:solidFill>
                  <a:schemeClr val="tx2"/>
                </a:solidFill>
              </a:rPr>
              <a:t>Balancing resources between change demand vs. rigorous housekeeping</a:t>
            </a:r>
          </a:p>
          <a:p>
            <a:pPr marL="171450" indent="-171450">
              <a:buFontTx/>
              <a:buChar char="-"/>
            </a:pPr>
            <a:r>
              <a:rPr lang="en-GB" sz="600" dirty="0">
                <a:solidFill>
                  <a:schemeClr val="tx2"/>
                </a:solidFill>
              </a:rPr>
              <a:t>CMS out of support</a:t>
            </a:r>
          </a:p>
          <a:p>
            <a:pPr marL="171450" indent="-171450">
              <a:buFontTx/>
              <a:buChar char="-"/>
            </a:pPr>
            <a:r>
              <a:rPr lang="en-US" sz="600" dirty="0">
                <a:solidFill>
                  <a:schemeClr val="tx2"/>
                </a:solidFill>
              </a:rPr>
              <a:t>Electronic File Transfer and Validation Application </a:t>
            </a:r>
            <a:r>
              <a:rPr lang="en-GB" sz="600" dirty="0">
                <a:solidFill>
                  <a:schemeClr val="tx2"/>
                </a:solidFill>
              </a:rPr>
              <a:t>tuning of queries and table indexing</a:t>
            </a:r>
          </a:p>
          <a:p>
            <a:pPr marL="171450" indent="-171450">
              <a:buFontTx/>
              <a:buChar char="-"/>
            </a:pPr>
            <a:endParaRPr lang="en-GB" sz="600" dirty="0">
              <a:solidFill>
                <a:schemeClr val="tx2"/>
              </a:solidFill>
            </a:endParaRPr>
          </a:p>
        </p:txBody>
      </p:sp>
      <p:sp>
        <p:nvSpPr>
          <p:cNvPr id="7" name="TextBox 6"/>
          <p:cNvSpPr txBox="1"/>
          <p:nvPr/>
        </p:nvSpPr>
        <p:spPr>
          <a:xfrm>
            <a:off x="6228184" y="2747560"/>
            <a:ext cx="2808312" cy="442035"/>
          </a:xfrm>
          <a:prstGeom prst="rect">
            <a:avLst/>
          </a:prstGeom>
          <a:noFill/>
        </p:spPr>
        <p:txBody>
          <a:bodyPr wrap="square" lIns="36000" tIns="36000" rIns="36000" bIns="36000" rtlCol="0">
            <a:spAutoFit/>
          </a:bodyPr>
          <a:lstStyle/>
          <a:p>
            <a:pPr marL="171450" indent="-171450">
              <a:buFontTx/>
              <a:buChar char="-"/>
            </a:pPr>
            <a:r>
              <a:rPr lang="en-US" sz="600" dirty="0">
                <a:solidFill>
                  <a:schemeClr val="tx2"/>
                </a:solidFill>
              </a:rPr>
              <a:t>Electronic File Transfer and Validation Application </a:t>
            </a:r>
            <a:r>
              <a:rPr lang="en-GB" sz="600" dirty="0">
                <a:solidFill>
                  <a:schemeClr val="tx2"/>
                </a:solidFill>
              </a:rPr>
              <a:t>performance issues causing file transfer delays</a:t>
            </a:r>
          </a:p>
          <a:p>
            <a:pPr marL="171450" indent="-171450">
              <a:buFontTx/>
              <a:buChar char="-"/>
            </a:pPr>
            <a:r>
              <a:rPr lang="en-GB" sz="600" dirty="0">
                <a:solidFill>
                  <a:schemeClr val="tx2"/>
                </a:solidFill>
              </a:rPr>
              <a:t>SAP BW (DES) batch job overruns</a:t>
            </a:r>
          </a:p>
          <a:p>
            <a:pPr marL="171450" indent="-171450">
              <a:buFontTx/>
              <a:buChar char="-"/>
            </a:pPr>
            <a:r>
              <a:rPr lang="en-GB" sz="600" dirty="0">
                <a:solidFill>
                  <a:schemeClr val="tx2"/>
                </a:solidFill>
              </a:rPr>
              <a:t>Scheduler outages impacting Portal restarts</a:t>
            </a:r>
          </a:p>
        </p:txBody>
      </p:sp>
      <p:sp>
        <p:nvSpPr>
          <p:cNvPr id="8" name="TextBox 7"/>
          <p:cNvSpPr txBox="1"/>
          <p:nvPr/>
        </p:nvSpPr>
        <p:spPr>
          <a:xfrm>
            <a:off x="6228184" y="3363838"/>
            <a:ext cx="2808312" cy="442035"/>
          </a:xfrm>
          <a:prstGeom prst="rect">
            <a:avLst/>
          </a:prstGeom>
          <a:noFill/>
        </p:spPr>
        <p:txBody>
          <a:bodyPr wrap="square" lIns="36000" tIns="36000" rIns="36000" bIns="36000" rtlCol="0">
            <a:spAutoFit/>
          </a:bodyPr>
          <a:lstStyle/>
          <a:p>
            <a:pPr marL="171450" indent="-171450">
              <a:buFontTx/>
              <a:buChar char="-"/>
            </a:pPr>
            <a:r>
              <a:rPr lang="en-GB" sz="600" dirty="0">
                <a:solidFill>
                  <a:schemeClr val="tx2"/>
                </a:solidFill>
              </a:rPr>
              <a:t>3</a:t>
            </a:r>
            <a:r>
              <a:rPr lang="en-GB" sz="600" baseline="30000" dirty="0">
                <a:solidFill>
                  <a:schemeClr val="tx2"/>
                </a:solidFill>
              </a:rPr>
              <a:t>rd</a:t>
            </a:r>
            <a:r>
              <a:rPr lang="en-GB" sz="600" dirty="0">
                <a:solidFill>
                  <a:schemeClr val="tx2"/>
                </a:solidFill>
              </a:rPr>
              <a:t> party network outages causing file transfer delays between Gemini and UK Link</a:t>
            </a:r>
          </a:p>
          <a:p>
            <a:pPr marL="171450" indent="-171450">
              <a:buFontTx/>
              <a:buChar char="-"/>
            </a:pPr>
            <a:r>
              <a:rPr lang="en-GB" sz="600" dirty="0">
                <a:solidFill>
                  <a:schemeClr val="tx2"/>
                </a:solidFill>
              </a:rPr>
              <a:t>Loss of network services at multiple Vodafone connected sites causing Gemini and file flow disruptions</a:t>
            </a:r>
          </a:p>
        </p:txBody>
      </p:sp>
      <p:sp>
        <p:nvSpPr>
          <p:cNvPr id="9" name="TextBox 8"/>
          <p:cNvSpPr txBox="1"/>
          <p:nvPr/>
        </p:nvSpPr>
        <p:spPr>
          <a:xfrm>
            <a:off x="6228184" y="3939902"/>
            <a:ext cx="2808312" cy="349702"/>
          </a:xfrm>
          <a:prstGeom prst="rect">
            <a:avLst/>
          </a:prstGeom>
          <a:noFill/>
        </p:spPr>
        <p:txBody>
          <a:bodyPr wrap="square" lIns="36000" tIns="36000" rIns="36000" bIns="36000" rtlCol="0">
            <a:spAutoFit/>
          </a:bodyPr>
          <a:lstStyle/>
          <a:p>
            <a:pPr marL="171450" indent="-171450">
              <a:buFontTx/>
              <a:buChar char="-"/>
            </a:pPr>
            <a:r>
              <a:rPr lang="en-GB" sz="600" dirty="0">
                <a:solidFill>
                  <a:schemeClr val="tx2"/>
                </a:solidFill>
              </a:rPr>
              <a:t>DWDM link introduced by recent Gamma network upgrades caused faults on multiple systems including the </a:t>
            </a:r>
            <a:r>
              <a:rPr lang="en-US" sz="600" dirty="0">
                <a:solidFill>
                  <a:schemeClr val="tx2"/>
                </a:solidFill>
              </a:rPr>
              <a:t>Electronic File Transfer and Validation Application </a:t>
            </a:r>
            <a:r>
              <a:rPr lang="en-GB" sz="600" dirty="0">
                <a:solidFill>
                  <a:schemeClr val="tx2"/>
                </a:solidFill>
              </a:rPr>
              <a:t>and SAP PO</a:t>
            </a:r>
          </a:p>
        </p:txBody>
      </p:sp>
    </p:spTree>
    <p:extLst>
      <p:ext uri="{BB962C8B-B14F-4D97-AF65-F5344CB8AC3E}">
        <p14:creationId xmlns:p14="http://schemas.microsoft.com/office/powerpoint/2010/main" val="2778752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16" y="123478"/>
            <a:ext cx="8229600" cy="637580"/>
          </a:xfrm>
        </p:spPr>
        <p:txBody>
          <a:bodyPr>
            <a:normAutofit/>
          </a:bodyPr>
          <a:lstStyle/>
          <a:p>
            <a:pPr algn="l"/>
            <a:r>
              <a:rPr lang="en-GB" sz="2400" dirty="0"/>
              <a:t>P1/P2 incidents...what do we now know?</a:t>
            </a:r>
          </a:p>
        </p:txBody>
      </p:sp>
      <p:pic>
        <p:nvPicPr>
          <p:cNvPr id="82"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628" y="1059582"/>
            <a:ext cx="576064" cy="576064"/>
          </a:xfrm>
          <a:prstGeom prst="rect">
            <a:avLst/>
          </a:prstGeom>
          <a:noFill/>
          <a:extLst>
            <a:ext uri="{909E8E84-426E-40DD-AFC4-6F175D3DCCD1}">
              <a14:hiddenFill xmlns:a14="http://schemas.microsoft.com/office/drawing/2010/main">
                <a:solidFill>
                  <a:srgbClr val="FFFFFF"/>
                </a:solidFill>
              </a14:hiddenFill>
            </a:ext>
          </a:extLst>
        </p:spPr>
      </p:pic>
      <p:sp>
        <p:nvSpPr>
          <p:cNvPr id="83" name="Title 1"/>
          <p:cNvSpPr txBox="1">
            <a:spLocks/>
          </p:cNvSpPr>
          <p:nvPr/>
        </p:nvSpPr>
        <p:spPr>
          <a:xfrm>
            <a:off x="904113" y="987574"/>
            <a:ext cx="1549474"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b="0" dirty="0">
                <a:solidFill>
                  <a:schemeClr val="tx2"/>
                </a:solidFill>
              </a:rPr>
              <a:t>Over the past 5 years, Xoserve witness an average of </a:t>
            </a:r>
            <a:r>
              <a:rPr lang="en-GB" sz="900" dirty="0">
                <a:solidFill>
                  <a:schemeClr val="tx2"/>
                </a:solidFill>
              </a:rPr>
              <a:t>9 major incidents (P1/2s) per month </a:t>
            </a:r>
          </a:p>
        </p:txBody>
      </p:sp>
      <p:graphicFrame>
        <p:nvGraphicFramePr>
          <p:cNvPr id="85" name="Chart 84"/>
          <p:cNvGraphicFramePr>
            <a:graphicFrameLocks/>
          </p:cNvGraphicFramePr>
          <p:nvPr>
            <p:extLst>
              <p:ext uri="{D42A27DB-BD31-4B8C-83A1-F6EECF244321}">
                <p14:modId xmlns:p14="http://schemas.microsoft.com/office/powerpoint/2010/main" val="774516869"/>
              </p:ext>
            </p:extLst>
          </p:nvPr>
        </p:nvGraphicFramePr>
        <p:xfrm>
          <a:off x="6061645" y="571123"/>
          <a:ext cx="2664296" cy="1512169"/>
        </p:xfrm>
        <a:graphic>
          <a:graphicData uri="http://schemas.openxmlformats.org/drawingml/2006/chart">
            <c:chart xmlns:c="http://schemas.openxmlformats.org/drawingml/2006/chart" xmlns:r="http://schemas.openxmlformats.org/officeDocument/2006/relationships" r:id="rId4"/>
          </a:graphicData>
        </a:graphic>
      </p:graphicFrame>
      <p:pic>
        <p:nvPicPr>
          <p:cNvPr id="23" name="Picture 4" descr="C:\Users\alex.stuart\OneDrive - Xoserve Limited\PowerPoint Icons\Business Blue\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4353" y="1059582"/>
            <a:ext cx="576064" cy="576064"/>
          </a:xfrm>
          <a:prstGeom prst="rect">
            <a:avLst/>
          </a:prstGeom>
          <a:noFill/>
          <a:extLst>
            <a:ext uri="{909E8E84-426E-40DD-AFC4-6F175D3DCCD1}">
              <a14:hiddenFill xmlns:a14="http://schemas.microsoft.com/office/drawing/2010/main">
                <a:solidFill>
                  <a:srgbClr val="FFFFFF"/>
                </a:solidFill>
              </a14:hiddenFill>
            </a:ext>
          </a:extLst>
        </p:spPr>
      </p:pic>
      <p:sp>
        <p:nvSpPr>
          <p:cNvPr id="87" name="Title 1"/>
          <p:cNvSpPr txBox="1">
            <a:spLocks/>
          </p:cNvSpPr>
          <p:nvPr/>
        </p:nvSpPr>
        <p:spPr>
          <a:xfrm>
            <a:off x="3675119" y="1003010"/>
            <a:ext cx="1549474"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dirty="0">
                <a:solidFill>
                  <a:schemeClr val="tx2"/>
                </a:solidFill>
              </a:rPr>
              <a:t>YTD 2019 has seen this average rise </a:t>
            </a:r>
            <a:r>
              <a:rPr lang="en-GB" sz="900" b="0" dirty="0">
                <a:solidFill>
                  <a:schemeClr val="tx2"/>
                </a:solidFill>
              </a:rPr>
              <a:t>to 12 major incidents per month, with 88 encountered thus far.</a:t>
            </a:r>
            <a:endParaRPr lang="en-GB" sz="900" dirty="0">
              <a:solidFill>
                <a:schemeClr val="tx2"/>
              </a:solidFill>
            </a:endParaRPr>
          </a:p>
        </p:txBody>
      </p:sp>
      <p:sp>
        <p:nvSpPr>
          <p:cNvPr id="88" name="Title 1"/>
          <p:cNvSpPr txBox="1">
            <a:spLocks/>
          </p:cNvSpPr>
          <p:nvPr/>
        </p:nvSpPr>
        <p:spPr>
          <a:xfrm>
            <a:off x="6061645" y="267494"/>
            <a:ext cx="2771006"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800" u="sng" dirty="0">
                <a:solidFill>
                  <a:schemeClr val="tx2"/>
                </a:solidFill>
              </a:rPr>
              <a:t>Annual Trend of P1/P2 Major Incidents recorded at Xoserve</a:t>
            </a:r>
          </a:p>
        </p:txBody>
      </p:sp>
      <p:sp>
        <p:nvSpPr>
          <p:cNvPr id="89" name="Rounded Rectangle 88"/>
          <p:cNvSpPr/>
          <p:nvPr/>
        </p:nvSpPr>
        <p:spPr>
          <a:xfrm>
            <a:off x="6169818" y="2139702"/>
            <a:ext cx="2686819" cy="432048"/>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700" dirty="0"/>
              <a:t>Assuming the 5-yearl y average of 9 major incidents per month, it can be forecasted that a further c.45 P1/2s will be incurred this year, leading to 133 overall for 2019</a:t>
            </a:r>
          </a:p>
        </p:txBody>
      </p:sp>
      <p:pic>
        <p:nvPicPr>
          <p:cNvPr id="90" name="Picture 4" descr="C:\Users\alex.stuart\OneDrive - Xoserve Limited\PowerPoint Icons\Business Blue\12.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7416" y="2099358"/>
            <a:ext cx="652488" cy="652488"/>
          </a:xfrm>
          <a:prstGeom prst="rect">
            <a:avLst/>
          </a:prstGeom>
          <a:noFill/>
          <a:extLst>
            <a:ext uri="{909E8E84-426E-40DD-AFC4-6F175D3DCCD1}">
              <a14:hiddenFill xmlns:a14="http://schemas.microsoft.com/office/drawing/2010/main">
                <a:solidFill>
                  <a:srgbClr val="FFFFFF"/>
                </a:solidFill>
              </a14:hiddenFill>
            </a:ext>
          </a:extLst>
        </p:spPr>
      </p:pic>
      <p:sp>
        <p:nvSpPr>
          <p:cNvPr id="91" name="Title 1"/>
          <p:cNvSpPr txBox="1">
            <a:spLocks/>
          </p:cNvSpPr>
          <p:nvPr/>
        </p:nvSpPr>
        <p:spPr>
          <a:xfrm>
            <a:off x="928917" y="2067694"/>
            <a:ext cx="1703387"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b="0" dirty="0">
                <a:solidFill>
                  <a:schemeClr val="tx2"/>
                </a:solidFill>
              </a:rPr>
              <a:t>The majority of the 88 P1/P2s incurred YTD can be attributed to the </a:t>
            </a:r>
            <a:r>
              <a:rPr lang="en-GB" sz="900" dirty="0">
                <a:solidFill>
                  <a:schemeClr val="tx2"/>
                </a:solidFill>
              </a:rPr>
              <a:t>UK Link (47%) </a:t>
            </a:r>
            <a:r>
              <a:rPr lang="en-GB" sz="900" b="0" dirty="0">
                <a:solidFill>
                  <a:schemeClr val="tx2"/>
                </a:solidFill>
              </a:rPr>
              <a:t>and</a:t>
            </a:r>
            <a:r>
              <a:rPr lang="en-GB" sz="900" dirty="0">
                <a:solidFill>
                  <a:schemeClr val="tx2"/>
                </a:solidFill>
              </a:rPr>
              <a:t> Gemini (36%)</a:t>
            </a:r>
            <a:r>
              <a:rPr lang="en-GB" sz="900" b="0" dirty="0">
                <a:solidFill>
                  <a:schemeClr val="tx2"/>
                </a:solidFill>
              </a:rPr>
              <a:t> platforms. </a:t>
            </a:r>
            <a:endParaRPr lang="en-GB" sz="900" dirty="0">
              <a:solidFill>
                <a:schemeClr val="tx2"/>
              </a:solidFill>
            </a:endParaRPr>
          </a:p>
        </p:txBody>
      </p:sp>
      <p:sp>
        <p:nvSpPr>
          <p:cNvPr id="92" name="Title 1"/>
          <p:cNvSpPr txBox="1">
            <a:spLocks/>
          </p:cNvSpPr>
          <p:nvPr/>
        </p:nvSpPr>
        <p:spPr>
          <a:xfrm>
            <a:off x="937301" y="2859782"/>
            <a:ext cx="1839020" cy="216024"/>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b="0" dirty="0">
                <a:solidFill>
                  <a:schemeClr val="tx2"/>
                </a:solidFill>
              </a:rPr>
              <a:t>CMS (9%), EFT, IX, Service Desk (8%)</a:t>
            </a:r>
            <a:endParaRPr lang="en-GB" sz="700" dirty="0">
              <a:solidFill>
                <a:schemeClr val="tx2"/>
              </a:solidFill>
            </a:endParaRPr>
          </a:p>
        </p:txBody>
      </p:sp>
      <p:pic>
        <p:nvPicPr>
          <p:cNvPr id="1029" name="Picture 5" descr="C:\Users\alex.stuart\OneDrive - Xoserve Limited\PowerPoint Icons\Business Blue\15.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59937" y="2099358"/>
            <a:ext cx="652488" cy="652488"/>
          </a:xfrm>
          <a:prstGeom prst="rect">
            <a:avLst/>
          </a:prstGeom>
          <a:noFill/>
          <a:extLst>
            <a:ext uri="{909E8E84-426E-40DD-AFC4-6F175D3DCCD1}">
              <a14:hiddenFill xmlns:a14="http://schemas.microsoft.com/office/drawing/2010/main">
                <a:solidFill>
                  <a:srgbClr val="FFFFFF"/>
                </a:solidFill>
              </a14:hiddenFill>
            </a:ext>
          </a:extLst>
        </p:spPr>
      </p:pic>
      <p:sp>
        <p:nvSpPr>
          <p:cNvPr id="94" name="Title 1"/>
          <p:cNvSpPr txBox="1">
            <a:spLocks/>
          </p:cNvSpPr>
          <p:nvPr/>
        </p:nvSpPr>
        <p:spPr>
          <a:xfrm>
            <a:off x="3767268" y="2071615"/>
            <a:ext cx="1703387"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b="0" dirty="0">
                <a:solidFill>
                  <a:schemeClr val="tx2"/>
                </a:solidFill>
              </a:rPr>
              <a:t>There is </a:t>
            </a:r>
            <a:r>
              <a:rPr lang="en-GB" sz="900" dirty="0">
                <a:solidFill>
                  <a:schemeClr val="tx2"/>
                </a:solidFill>
              </a:rPr>
              <a:t>no common theme as to the root cause</a:t>
            </a:r>
            <a:r>
              <a:rPr lang="en-GB" sz="900" b="0" dirty="0">
                <a:solidFill>
                  <a:schemeClr val="tx2"/>
                </a:solidFill>
              </a:rPr>
              <a:t> for the 88 P1/P2s incurred YTD.</a:t>
            </a:r>
            <a:endParaRPr lang="en-GB" sz="900" dirty="0">
              <a:solidFill>
                <a:schemeClr val="tx2"/>
              </a:solidFill>
            </a:endParaRPr>
          </a:p>
        </p:txBody>
      </p:sp>
      <p:sp>
        <p:nvSpPr>
          <p:cNvPr id="96" name="Title 1"/>
          <p:cNvSpPr txBox="1">
            <a:spLocks/>
          </p:cNvSpPr>
          <p:nvPr/>
        </p:nvSpPr>
        <p:spPr>
          <a:xfrm>
            <a:off x="6095478" y="2777909"/>
            <a:ext cx="2771006"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800" u="sng" dirty="0">
                <a:solidFill>
                  <a:schemeClr val="tx2"/>
                </a:solidFill>
              </a:rPr>
              <a:t>P1/P2 Incidents incurred 2019 YTD by root cause categorisation</a:t>
            </a:r>
          </a:p>
        </p:txBody>
      </p:sp>
      <p:pic>
        <p:nvPicPr>
          <p:cNvPr id="1030" name="Picture 6" descr="C:\Users\alex.stuart\OneDrive - Xoserve Limited\PowerPoint Icons\Business Blue\9 (3).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9512" y="3250016"/>
            <a:ext cx="737984" cy="737984"/>
          </a:xfrm>
          <a:prstGeom prst="rect">
            <a:avLst/>
          </a:prstGeom>
          <a:noFill/>
          <a:extLst>
            <a:ext uri="{909E8E84-426E-40DD-AFC4-6F175D3DCCD1}">
              <a14:hiddenFill xmlns:a14="http://schemas.microsoft.com/office/drawing/2010/main">
                <a:solidFill>
                  <a:srgbClr val="FFFFFF"/>
                </a:solidFill>
              </a14:hiddenFill>
            </a:ext>
          </a:extLst>
        </p:spPr>
      </p:pic>
      <p:sp>
        <p:nvSpPr>
          <p:cNvPr id="98" name="Title 1"/>
          <p:cNvSpPr txBox="1">
            <a:spLocks/>
          </p:cNvSpPr>
          <p:nvPr/>
        </p:nvSpPr>
        <p:spPr>
          <a:xfrm>
            <a:off x="917496" y="3261637"/>
            <a:ext cx="1858825"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b="0" dirty="0">
                <a:solidFill>
                  <a:schemeClr val="tx2"/>
                </a:solidFill>
              </a:rPr>
              <a:t>Almost </a:t>
            </a:r>
            <a:r>
              <a:rPr lang="en-GB" sz="900" dirty="0">
                <a:solidFill>
                  <a:schemeClr val="tx2"/>
                </a:solidFill>
              </a:rPr>
              <a:t>75%</a:t>
            </a:r>
            <a:r>
              <a:rPr lang="en-GB" sz="900" b="0" dirty="0">
                <a:solidFill>
                  <a:schemeClr val="tx2"/>
                </a:solidFill>
              </a:rPr>
              <a:t> of all UK Link P1/P2 incidents incurred so far this year have impacted </a:t>
            </a:r>
            <a:r>
              <a:rPr lang="en-GB" sz="900" dirty="0">
                <a:solidFill>
                  <a:schemeClr val="tx2"/>
                </a:solidFill>
              </a:rPr>
              <a:t>Portal/DES </a:t>
            </a:r>
            <a:r>
              <a:rPr lang="en-GB" sz="900" b="0" dirty="0">
                <a:solidFill>
                  <a:schemeClr val="tx2"/>
                </a:solidFill>
              </a:rPr>
              <a:t>or </a:t>
            </a:r>
            <a:r>
              <a:rPr lang="en-US" sz="900" dirty="0">
                <a:solidFill>
                  <a:schemeClr val="tx2"/>
                </a:solidFill>
              </a:rPr>
              <a:t>Electronic File Transfer and Validation Application </a:t>
            </a:r>
            <a:r>
              <a:rPr lang="en-GB" sz="900" b="0" dirty="0">
                <a:solidFill>
                  <a:schemeClr val="tx2"/>
                </a:solidFill>
              </a:rPr>
              <a:t>.</a:t>
            </a:r>
            <a:endParaRPr lang="en-GB" sz="900" dirty="0">
              <a:solidFill>
                <a:schemeClr val="tx2"/>
              </a:solidFill>
            </a:endParaRPr>
          </a:p>
        </p:txBody>
      </p:sp>
      <p:pic>
        <p:nvPicPr>
          <p:cNvPr id="65" name="Picture 7" descr="C:\Users\alex.stuart\OneDrive - Xoserve Limited\PowerPoint Icons\Business Blue\Teamwork.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90807" y="3248860"/>
            <a:ext cx="664382" cy="664382"/>
          </a:xfrm>
          <a:prstGeom prst="rect">
            <a:avLst/>
          </a:prstGeom>
          <a:noFill/>
          <a:extLst>
            <a:ext uri="{909E8E84-426E-40DD-AFC4-6F175D3DCCD1}">
              <a14:hiddenFill xmlns:a14="http://schemas.microsoft.com/office/drawing/2010/main">
                <a:solidFill>
                  <a:srgbClr val="FFFFFF"/>
                </a:solidFill>
              </a14:hiddenFill>
            </a:ext>
          </a:extLst>
        </p:spPr>
      </p:pic>
      <p:sp>
        <p:nvSpPr>
          <p:cNvPr id="100" name="Title 1"/>
          <p:cNvSpPr txBox="1">
            <a:spLocks/>
          </p:cNvSpPr>
          <p:nvPr/>
        </p:nvSpPr>
        <p:spPr>
          <a:xfrm>
            <a:off x="3790486" y="3219822"/>
            <a:ext cx="2253219"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900" b="0" dirty="0">
                <a:solidFill>
                  <a:schemeClr val="tx2"/>
                </a:solidFill>
              </a:rPr>
              <a:t>Xoserve’s </a:t>
            </a:r>
            <a:r>
              <a:rPr lang="en-GB" sz="900" dirty="0">
                <a:solidFill>
                  <a:schemeClr val="tx2"/>
                </a:solidFill>
              </a:rPr>
              <a:t>Service Management procedures require continuous improvement </a:t>
            </a:r>
            <a:r>
              <a:rPr lang="en-GB" sz="900" b="0" dirty="0">
                <a:solidFill>
                  <a:schemeClr val="tx2"/>
                </a:solidFill>
              </a:rPr>
              <a:t>to remove the potential for repeating incidents, whilst also importantly allowing greater insight into system behaviour and performance.</a:t>
            </a:r>
            <a:endParaRPr lang="en-GB" sz="900" dirty="0">
              <a:solidFill>
                <a:schemeClr val="tx2"/>
              </a:solidFill>
            </a:endParaRPr>
          </a:p>
        </p:txBody>
      </p:sp>
      <p:sp>
        <p:nvSpPr>
          <p:cNvPr id="21" name="Rounded Rectangle 20"/>
          <p:cNvSpPr/>
          <p:nvPr/>
        </p:nvSpPr>
        <p:spPr>
          <a:xfrm>
            <a:off x="548504" y="4371950"/>
            <a:ext cx="5031608" cy="576064"/>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50" b="1" dirty="0"/>
              <a:t>Xoserve remain wholly committed to achieving service level provision that exceed customer expectations, especially by minimising any direct impact to customers whenever a P1/P2 major incident arises. </a:t>
            </a:r>
          </a:p>
        </p:txBody>
      </p:sp>
      <p:pic>
        <p:nvPicPr>
          <p:cNvPr id="4098"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18950" y="2967794"/>
            <a:ext cx="3097213"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81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3528" y="815844"/>
            <a:ext cx="8496944" cy="79837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Aft>
                <a:spcPts val="600"/>
              </a:spcAft>
              <a:buFont typeface="Arial" charset="0"/>
              <a:buChar char="•"/>
            </a:pPr>
            <a:r>
              <a:rPr lang="en-GB" sz="900" b="0" dirty="0">
                <a:solidFill>
                  <a:schemeClr val="tx2"/>
                </a:solidFill>
              </a:rPr>
              <a:t>As part of the Amendment Invoice Taskforce, and as first highlighted to customers during the  dedicated AML/ASP issue workshops held in April and May, Xoserve engaged with </a:t>
            </a:r>
            <a:r>
              <a:rPr lang="en-GB" sz="900" b="0" dirty="0" err="1">
                <a:solidFill>
                  <a:schemeClr val="tx2"/>
                </a:solidFill>
              </a:rPr>
              <a:t>Keytree</a:t>
            </a:r>
            <a:r>
              <a:rPr lang="en-GB" sz="900" b="0" dirty="0">
                <a:solidFill>
                  <a:schemeClr val="tx2"/>
                </a:solidFill>
              </a:rPr>
              <a:t>, a SAP specialist consultancy, to commission an independent audit upon the UK Link design and </a:t>
            </a:r>
            <a:r>
              <a:rPr lang="en-GB" sz="900" b="0" dirty="0" err="1">
                <a:solidFill>
                  <a:schemeClr val="tx2"/>
                </a:solidFill>
              </a:rPr>
              <a:t>solutioning</a:t>
            </a:r>
            <a:r>
              <a:rPr lang="en-GB" sz="900" b="0" dirty="0">
                <a:solidFill>
                  <a:schemeClr val="tx2"/>
                </a:solidFill>
              </a:rPr>
              <a:t> of the Amendment Invoice process. </a:t>
            </a:r>
          </a:p>
          <a:p>
            <a:pPr marL="171450" indent="-171450" algn="l">
              <a:spcAft>
                <a:spcPts val="600"/>
              </a:spcAft>
              <a:buFont typeface="Arial" charset="0"/>
              <a:buChar char="•"/>
            </a:pPr>
            <a:r>
              <a:rPr lang="en-GB" sz="900" b="0" dirty="0">
                <a:solidFill>
                  <a:schemeClr val="tx2"/>
                </a:solidFill>
              </a:rPr>
              <a:t>Due to the scope of their findings, insight was naturally obtained into the UK Link platform as a whole.</a:t>
            </a:r>
          </a:p>
          <a:p>
            <a:pPr marL="171450" indent="-171450" algn="l">
              <a:spcAft>
                <a:spcPts val="600"/>
              </a:spcAft>
              <a:buFont typeface="Arial" charset="0"/>
              <a:buChar char="•"/>
            </a:pPr>
            <a:endParaRPr lang="en-GB" sz="900" dirty="0">
              <a:solidFill>
                <a:schemeClr val="tx2"/>
              </a:solidFill>
            </a:endParaRPr>
          </a:p>
        </p:txBody>
      </p:sp>
      <p:sp>
        <p:nvSpPr>
          <p:cNvPr id="7"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Technical Audit Findings</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123478"/>
            <a:ext cx="1440765" cy="6375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Arrow Connector 8"/>
          <p:cNvCxnSpPr/>
          <p:nvPr/>
        </p:nvCxnSpPr>
        <p:spPr>
          <a:xfrm flipV="1">
            <a:off x="395536" y="1779662"/>
            <a:ext cx="0" cy="29523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5536" y="4731990"/>
            <a:ext cx="386864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785191" y="3184108"/>
            <a:ext cx="2160240" cy="215444"/>
          </a:xfrm>
          <a:prstGeom prst="rect">
            <a:avLst/>
          </a:prstGeom>
          <a:noFill/>
        </p:spPr>
        <p:txBody>
          <a:bodyPr wrap="square" rtlCol="0">
            <a:spAutoFit/>
          </a:bodyPr>
          <a:lstStyle/>
          <a:p>
            <a:r>
              <a:rPr lang="en-GB" sz="800" b="1" dirty="0">
                <a:solidFill>
                  <a:schemeClr val="tx2"/>
                </a:solidFill>
              </a:rPr>
              <a:t>Perceived Delivery Effort to correct </a:t>
            </a:r>
          </a:p>
        </p:txBody>
      </p:sp>
      <p:sp>
        <p:nvSpPr>
          <p:cNvPr id="15" name="TextBox 14"/>
          <p:cNvSpPr txBox="1"/>
          <p:nvPr/>
        </p:nvSpPr>
        <p:spPr>
          <a:xfrm>
            <a:off x="1691680" y="4722762"/>
            <a:ext cx="2160240" cy="215444"/>
          </a:xfrm>
          <a:prstGeom prst="rect">
            <a:avLst/>
          </a:prstGeom>
          <a:noFill/>
        </p:spPr>
        <p:txBody>
          <a:bodyPr wrap="square" rtlCol="0">
            <a:spAutoFit/>
          </a:bodyPr>
          <a:lstStyle/>
          <a:p>
            <a:r>
              <a:rPr lang="en-GB" sz="800" b="1" dirty="0">
                <a:solidFill>
                  <a:schemeClr val="tx2"/>
                </a:solidFill>
              </a:rPr>
              <a:t>System Impact</a:t>
            </a:r>
          </a:p>
        </p:txBody>
      </p:sp>
      <p:sp>
        <p:nvSpPr>
          <p:cNvPr id="16" name="TextBox 15"/>
          <p:cNvSpPr txBox="1"/>
          <p:nvPr/>
        </p:nvSpPr>
        <p:spPr>
          <a:xfrm>
            <a:off x="53486" y="4745354"/>
            <a:ext cx="451836" cy="215444"/>
          </a:xfrm>
          <a:prstGeom prst="rect">
            <a:avLst/>
          </a:prstGeom>
          <a:noFill/>
        </p:spPr>
        <p:txBody>
          <a:bodyPr wrap="square" rtlCol="0">
            <a:spAutoFit/>
          </a:bodyPr>
          <a:lstStyle/>
          <a:p>
            <a:r>
              <a:rPr lang="en-GB" sz="800" dirty="0">
                <a:solidFill>
                  <a:schemeClr val="tx2"/>
                </a:solidFill>
              </a:rPr>
              <a:t>Low</a:t>
            </a:r>
          </a:p>
        </p:txBody>
      </p:sp>
      <p:sp>
        <p:nvSpPr>
          <p:cNvPr id="17" name="TextBox 16"/>
          <p:cNvSpPr txBox="1"/>
          <p:nvPr/>
        </p:nvSpPr>
        <p:spPr>
          <a:xfrm>
            <a:off x="3876458" y="4804578"/>
            <a:ext cx="451836" cy="215444"/>
          </a:xfrm>
          <a:prstGeom prst="rect">
            <a:avLst/>
          </a:prstGeom>
          <a:noFill/>
        </p:spPr>
        <p:txBody>
          <a:bodyPr wrap="square" rtlCol="0">
            <a:spAutoFit/>
          </a:bodyPr>
          <a:lstStyle/>
          <a:p>
            <a:r>
              <a:rPr lang="en-GB" sz="800" dirty="0">
                <a:solidFill>
                  <a:schemeClr val="tx2"/>
                </a:solidFill>
              </a:rPr>
              <a:t>High</a:t>
            </a:r>
          </a:p>
        </p:txBody>
      </p:sp>
      <p:sp>
        <p:nvSpPr>
          <p:cNvPr id="18" name="TextBox 17"/>
          <p:cNvSpPr txBox="1"/>
          <p:nvPr/>
        </p:nvSpPr>
        <p:spPr>
          <a:xfrm>
            <a:off x="15708" y="1779662"/>
            <a:ext cx="451836" cy="215444"/>
          </a:xfrm>
          <a:prstGeom prst="rect">
            <a:avLst/>
          </a:prstGeom>
          <a:noFill/>
        </p:spPr>
        <p:txBody>
          <a:bodyPr wrap="square" rtlCol="0">
            <a:spAutoFit/>
          </a:bodyPr>
          <a:lstStyle/>
          <a:p>
            <a:r>
              <a:rPr lang="en-GB" sz="800" dirty="0">
                <a:solidFill>
                  <a:schemeClr val="tx2"/>
                </a:solidFill>
              </a:rPr>
              <a:t>High</a:t>
            </a:r>
          </a:p>
        </p:txBody>
      </p:sp>
      <p:sp>
        <p:nvSpPr>
          <p:cNvPr id="20" name="TextBox 19"/>
          <p:cNvSpPr txBox="1"/>
          <p:nvPr/>
        </p:nvSpPr>
        <p:spPr>
          <a:xfrm>
            <a:off x="2496000" y="1923679"/>
            <a:ext cx="851864" cy="257369"/>
          </a:xfrm>
          <a:prstGeom prst="rect">
            <a:avLst/>
          </a:prstGeom>
          <a:noFill/>
          <a:ln w="12700">
            <a:solidFill>
              <a:srgbClr val="00B050"/>
            </a:solidFill>
          </a:ln>
        </p:spPr>
        <p:txBody>
          <a:bodyPr wrap="square" lIns="36000" tIns="36000" rIns="36000" bIns="36000" rtlCol="0">
            <a:spAutoFit/>
          </a:bodyPr>
          <a:lstStyle/>
          <a:p>
            <a:r>
              <a:rPr lang="en-GB" sz="600" b="1" dirty="0"/>
              <a:t>16. </a:t>
            </a:r>
            <a:r>
              <a:rPr lang="en-GB" sz="600" dirty="0"/>
              <a:t>Exception Handling processing </a:t>
            </a:r>
          </a:p>
        </p:txBody>
      </p:sp>
      <p:sp>
        <p:nvSpPr>
          <p:cNvPr id="22" name="TextBox 21"/>
          <p:cNvSpPr txBox="1"/>
          <p:nvPr/>
        </p:nvSpPr>
        <p:spPr>
          <a:xfrm>
            <a:off x="2782426" y="2643758"/>
            <a:ext cx="709454" cy="257369"/>
          </a:xfrm>
          <a:prstGeom prst="rect">
            <a:avLst/>
          </a:prstGeom>
          <a:noFill/>
          <a:ln w="12700">
            <a:solidFill>
              <a:schemeClr val="accent6">
                <a:lumMod val="75000"/>
              </a:schemeClr>
            </a:solidFill>
          </a:ln>
        </p:spPr>
        <p:txBody>
          <a:bodyPr wrap="square" lIns="36000" tIns="36000" rIns="36000" bIns="36000" rtlCol="0">
            <a:spAutoFit/>
          </a:bodyPr>
          <a:lstStyle/>
          <a:p>
            <a:r>
              <a:rPr lang="en-GB" sz="600" b="1" dirty="0"/>
              <a:t>8. </a:t>
            </a:r>
            <a:r>
              <a:rPr lang="en-GB" sz="600" dirty="0"/>
              <a:t>AML/ASP Code Component Merge </a:t>
            </a:r>
          </a:p>
        </p:txBody>
      </p:sp>
      <p:sp>
        <p:nvSpPr>
          <p:cNvPr id="23" name="TextBox 22"/>
          <p:cNvSpPr txBox="1"/>
          <p:nvPr/>
        </p:nvSpPr>
        <p:spPr>
          <a:xfrm>
            <a:off x="2411760" y="3003798"/>
            <a:ext cx="948410" cy="257369"/>
          </a:xfrm>
          <a:prstGeom prst="rect">
            <a:avLst/>
          </a:prstGeom>
          <a:noFill/>
          <a:ln w="12700">
            <a:solidFill>
              <a:srgbClr val="00B050"/>
            </a:solidFill>
          </a:ln>
        </p:spPr>
        <p:txBody>
          <a:bodyPr wrap="square" lIns="36000" tIns="36000" rIns="36000" bIns="36000" rtlCol="0">
            <a:spAutoFit/>
          </a:bodyPr>
          <a:lstStyle/>
          <a:p>
            <a:r>
              <a:rPr lang="en-GB" sz="600" b="1" dirty="0"/>
              <a:t>1. </a:t>
            </a:r>
            <a:r>
              <a:rPr lang="en-GB" sz="600" dirty="0"/>
              <a:t>Data Volume Management (Archiving)</a:t>
            </a:r>
          </a:p>
        </p:txBody>
      </p:sp>
      <p:sp>
        <p:nvSpPr>
          <p:cNvPr id="24" name="TextBox 23"/>
          <p:cNvSpPr txBox="1"/>
          <p:nvPr/>
        </p:nvSpPr>
        <p:spPr>
          <a:xfrm>
            <a:off x="2618219" y="2283718"/>
            <a:ext cx="709454" cy="257369"/>
          </a:xfrm>
          <a:prstGeom prst="rect">
            <a:avLst/>
          </a:prstGeom>
          <a:noFill/>
          <a:ln w="12700">
            <a:solidFill>
              <a:schemeClr val="accent6">
                <a:lumMod val="75000"/>
              </a:schemeClr>
            </a:solidFill>
          </a:ln>
        </p:spPr>
        <p:txBody>
          <a:bodyPr wrap="square" lIns="36000" tIns="36000" rIns="36000" bIns="36000" rtlCol="0">
            <a:spAutoFit/>
          </a:bodyPr>
          <a:lstStyle/>
          <a:p>
            <a:r>
              <a:rPr lang="en-GB" sz="600" b="1" dirty="0"/>
              <a:t>2. </a:t>
            </a:r>
            <a:r>
              <a:rPr lang="en-GB" sz="600" dirty="0"/>
              <a:t>Class 3 Rec processing</a:t>
            </a:r>
          </a:p>
        </p:txBody>
      </p:sp>
      <p:sp>
        <p:nvSpPr>
          <p:cNvPr id="25" name="TextBox 24"/>
          <p:cNvSpPr txBox="1"/>
          <p:nvPr/>
        </p:nvSpPr>
        <p:spPr>
          <a:xfrm>
            <a:off x="2900732" y="4330605"/>
            <a:ext cx="1023196" cy="257369"/>
          </a:xfrm>
          <a:prstGeom prst="rect">
            <a:avLst/>
          </a:prstGeom>
          <a:noFill/>
          <a:ln w="12700">
            <a:solidFill>
              <a:srgbClr val="00B050"/>
            </a:solidFill>
          </a:ln>
        </p:spPr>
        <p:txBody>
          <a:bodyPr wrap="square" lIns="36000" tIns="36000" rIns="36000" bIns="36000" rtlCol="0">
            <a:spAutoFit/>
          </a:bodyPr>
          <a:lstStyle/>
          <a:p>
            <a:r>
              <a:rPr lang="en-GB" sz="600" b="1" dirty="0"/>
              <a:t>3. </a:t>
            </a:r>
            <a:r>
              <a:rPr lang="en-GB" sz="600" dirty="0"/>
              <a:t>Outsorting Configuration and report corrections</a:t>
            </a:r>
          </a:p>
        </p:txBody>
      </p:sp>
      <p:sp>
        <p:nvSpPr>
          <p:cNvPr id="26" name="TextBox 25"/>
          <p:cNvSpPr txBox="1"/>
          <p:nvPr/>
        </p:nvSpPr>
        <p:spPr>
          <a:xfrm>
            <a:off x="3491880" y="2987934"/>
            <a:ext cx="936104" cy="257369"/>
          </a:xfrm>
          <a:prstGeom prst="rect">
            <a:avLst/>
          </a:prstGeom>
          <a:noFill/>
          <a:ln w="12700">
            <a:solidFill>
              <a:srgbClr val="00B050"/>
            </a:solidFill>
          </a:ln>
        </p:spPr>
        <p:txBody>
          <a:bodyPr wrap="square" lIns="36000" tIns="36000" rIns="36000" bIns="36000" rtlCol="0">
            <a:spAutoFit/>
          </a:bodyPr>
          <a:lstStyle/>
          <a:p>
            <a:r>
              <a:rPr lang="en-GB" sz="600" b="1" dirty="0"/>
              <a:t>4. </a:t>
            </a:r>
            <a:r>
              <a:rPr lang="en-GB" sz="600"/>
              <a:t>Inadequate operational MI reporting</a:t>
            </a:r>
            <a:endParaRPr lang="en-GB" sz="600" dirty="0"/>
          </a:p>
        </p:txBody>
      </p:sp>
      <p:sp>
        <p:nvSpPr>
          <p:cNvPr id="27" name="TextBox 26"/>
          <p:cNvSpPr txBox="1"/>
          <p:nvPr/>
        </p:nvSpPr>
        <p:spPr>
          <a:xfrm>
            <a:off x="3574514" y="2427734"/>
            <a:ext cx="709454" cy="257369"/>
          </a:xfrm>
          <a:prstGeom prst="rect">
            <a:avLst/>
          </a:prstGeom>
          <a:noFill/>
          <a:ln w="12700">
            <a:solidFill>
              <a:schemeClr val="accent6">
                <a:lumMod val="75000"/>
              </a:schemeClr>
            </a:solidFill>
          </a:ln>
        </p:spPr>
        <p:txBody>
          <a:bodyPr wrap="square" lIns="36000" tIns="36000" rIns="36000" bIns="36000" rtlCol="0">
            <a:spAutoFit/>
          </a:bodyPr>
          <a:lstStyle/>
          <a:p>
            <a:r>
              <a:rPr lang="en-GB" sz="600" b="1" dirty="0"/>
              <a:t>5. </a:t>
            </a:r>
            <a:r>
              <a:rPr lang="en-GB" sz="600" dirty="0"/>
              <a:t>Misuse of custom ISU tables </a:t>
            </a:r>
          </a:p>
        </p:txBody>
      </p:sp>
      <p:sp>
        <p:nvSpPr>
          <p:cNvPr id="28" name="TextBox 27"/>
          <p:cNvSpPr txBox="1"/>
          <p:nvPr/>
        </p:nvSpPr>
        <p:spPr>
          <a:xfrm>
            <a:off x="2638410" y="3682533"/>
            <a:ext cx="806000" cy="257369"/>
          </a:xfrm>
          <a:prstGeom prst="rect">
            <a:avLst/>
          </a:prstGeom>
          <a:noFill/>
          <a:ln w="12700">
            <a:solidFill>
              <a:schemeClr val="accent6">
                <a:lumMod val="75000"/>
              </a:schemeClr>
            </a:solidFill>
          </a:ln>
        </p:spPr>
        <p:txBody>
          <a:bodyPr wrap="square" lIns="36000" tIns="36000" rIns="36000" bIns="36000" rtlCol="0">
            <a:spAutoFit/>
          </a:bodyPr>
          <a:lstStyle/>
          <a:p>
            <a:r>
              <a:rPr lang="en-GB" sz="600" b="1" dirty="0"/>
              <a:t>6. </a:t>
            </a:r>
            <a:r>
              <a:rPr lang="en-GB" sz="600" dirty="0"/>
              <a:t>Within cycle class 4 mismatch analysis</a:t>
            </a:r>
          </a:p>
        </p:txBody>
      </p:sp>
      <p:sp>
        <p:nvSpPr>
          <p:cNvPr id="29" name="TextBox 28"/>
          <p:cNvSpPr txBox="1"/>
          <p:nvPr/>
        </p:nvSpPr>
        <p:spPr>
          <a:xfrm>
            <a:off x="1656041" y="4413134"/>
            <a:ext cx="948410" cy="257369"/>
          </a:xfrm>
          <a:prstGeom prst="rect">
            <a:avLst/>
          </a:prstGeom>
          <a:noFill/>
          <a:ln w="12700">
            <a:solidFill>
              <a:srgbClr val="00B050"/>
            </a:solidFill>
          </a:ln>
        </p:spPr>
        <p:txBody>
          <a:bodyPr wrap="square" lIns="36000" tIns="36000" rIns="36000" bIns="36000" rtlCol="0">
            <a:spAutoFit/>
          </a:bodyPr>
          <a:lstStyle/>
          <a:p>
            <a:r>
              <a:rPr lang="en-GB" sz="600" b="1" dirty="0"/>
              <a:t>10. </a:t>
            </a:r>
            <a:r>
              <a:rPr lang="en-GB" sz="600" dirty="0"/>
              <a:t>Full tabling scanning on smear table</a:t>
            </a:r>
          </a:p>
        </p:txBody>
      </p:sp>
      <p:sp>
        <p:nvSpPr>
          <p:cNvPr id="30" name="TextBox 29"/>
          <p:cNvSpPr txBox="1"/>
          <p:nvPr/>
        </p:nvSpPr>
        <p:spPr>
          <a:xfrm>
            <a:off x="3491880" y="3322493"/>
            <a:ext cx="936104" cy="257369"/>
          </a:xfrm>
          <a:prstGeom prst="rect">
            <a:avLst/>
          </a:prstGeom>
          <a:noFill/>
          <a:ln w="12700">
            <a:solidFill>
              <a:srgbClr val="00B050"/>
            </a:solidFill>
          </a:ln>
        </p:spPr>
        <p:txBody>
          <a:bodyPr wrap="square" lIns="36000" tIns="36000" rIns="36000" bIns="36000" rtlCol="0">
            <a:spAutoFit/>
          </a:bodyPr>
          <a:lstStyle/>
          <a:p>
            <a:r>
              <a:rPr lang="en-GB" sz="600" b="1" dirty="0"/>
              <a:t>11. </a:t>
            </a:r>
            <a:r>
              <a:rPr lang="en-GB" sz="600" dirty="0"/>
              <a:t>AML file generation overruns</a:t>
            </a:r>
          </a:p>
        </p:txBody>
      </p:sp>
      <p:sp>
        <p:nvSpPr>
          <p:cNvPr id="31" name="TextBox 30"/>
          <p:cNvSpPr txBox="1"/>
          <p:nvPr/>
        </p:nvSpPr>
        <p:spPr>
          <a:xfrm>
            <a:off x="1115616" y="4083918"/>
            <a:ext cx="948410" cy="257369"/>
          </a:xfrm>
          <a:prstGeom prst="rect">
            <a:avLst/>
          </a:prstGeom>
          <a:noFill/>
          <a:ln w="12700">
            <a:solidFill>
              <a:srgbClr val="00B050"/>
            </a:solidFill>
          </a:ln>
        </p:spPr>
        <p:txBody>
          <a:bodyPr wrap="square" lIns="36000" tIns="36000" rIns="36000" bIns="36000" rtlCol="0">
            <a:spAutoFit/>
          </a:bodyPr>
          <a:lstStyle/>
          <a:p>
            <a:r>
              <a:rPr lang="en-GB" sz="600" b="1" dirty="0"/>
              <a:t>12. </a:t>
            </a:r>
            <a:r>
              <a:rPr lang="en-GB" sz="600" dirty="0"/>
              <a:t>Missing blocking factor optimisations</a:t>
            </a:r>
          </a:p>
        </p:txBody>
      </p:sp>
      <p:sp>
        <p:nvSpPr>
          <p:cNvPr id="32" name="TextBox 31"/>
          <p:cNvSpPr txBox="1"/>
          <p:nvPr/>
        </p:nvSpPr>
        <p:spPr>
          <a:xfrm>
            <a:off x="1463350" y="3723878"/>
            <a:ext cx="948410" cy="257369"/>
          </a:xfrm>
          <a:prstGeom prst="rect">
            <a:avLst/>
          </a:prstGeom>
          <a:noFill/>
          <a:ln w="12700">
            <a:solidFill>
              <a:srgbClr val="00B050"/>
            </a:solidFill>
          </a:ln>
        </p:spPr>
        <p:txBody>
          <a:bodyPr wrap="square" lIns="36000" tIns="36000" rIns="36000" bIns="36000" rtlCol="0">
            <a:spAutoFit/>
          </a:bodyPr>
          <a:lstStyle/>
          <a:p>
            <a:r>
              <a:rPr lang="en-GB" sz="600" b="1" dirty="0"/>
              <a:t>13. </a:t>
            </a:r>
            <a:r>
              <a:rPr lang="en-GB" sz="600" dirty="0"/>
              <a:t>FOR ALL ENTRIES tables poorly sorted</a:t>
            </a:r>
          </a:p>
        </p:txBody>
      </p:sp>
      <p:sp>
        <p:nvSpPr>
          <p:cNvPr id="33" name="TextBox 32"/>
          <p:cNvSpPr txBox="1"/>
          <p:nvPr/>
        </p:nvSpPr>
        <p:spPr>
          <a:xfrm>
            <a:off x="1475656" y="3363838"/>
            <a:ext cx="759296" cy="257369"/>
          </a:xfrm>
          <a:prstGeom prst="rect">
            <a:avLst/>
          </a:prstGeom>
          <a:noFill/>
          <a:ln w="12700">
            <a:solidFill>
              <a:srgbClr val="00B050"/>
            </a:solidFill>
          </a:ln>
        </p:spPr>
        <p:txBody>
          <a:bodyPr wrap="square" lIns="36000" tIns="36000" rIns="36000" bIns="36000" rtlCol="0">
            <a:spAutoFit/>
          </a:bodyPr>
          <a:lstStyle/>
          <a:p>
            <a:r>
              <a:rPr lang="en-GB" sz="600" b="1" dirty="0"/>
              <a:t>14. </a:t>
            </a:r>
            <a:r>
              <a:rPr lang="en-GB" sz="600" dirty="0"/>
              <a:t>Misuse of </a:t>
            </a:r>
          </a:p>
          <a:p>
            <a:r>
              <a:rPr lang="en-GB" sz="600" dirty="0"/>
              <a:t>SELECT * syntax</a:t>
            </a:r>
          </a:p>
        </p:txBody>
      </p:sp>
      <p:sp>
        <p:nvSpPr>
          <p:cNvPr id="34" name="TextBox 33"/>
          <p:cNvSpPr txBox="1"/>
          <p:nvPr/>
        </p:nvSpPr>
        <p:spPr>
          <a:xfrm>
            <a:off x="2267744" y="4042573"/>
            <a:ext cx="1272133" cy="257369"/>
          </a:xfrm>
          <a:prstGeom prst="rect">
            <a:avLst/>
          </a:prstGeom>
          <a:noFill/>
          <a:ln w="12700">
            <a:solidFill>
              <a:schemeClr val="accent6">
                <a:lumMod val="75000"/>
              </a:schemeClr>
            </a:solidFill>
          </a:ln>
        </p:spPr>
        <p:txBody>
          <a:bodyPr wrap="square" lIns="36000" tIns="36000" rIns="36000" bIns="36000" rtlCol="0">
            <a:spAutoFit/>
          </a:bodyPr>
          <a:lstStyle/>
          <a:p>
            <a:r>
              <a:rPr lang="en-GB" sz="600" b="1" dirty="0"/>
              <a:t>15. </a:t>
            </a:r>
            <a:r>
              <a:rPr lang="en-GB" sz="600" dirty="0"/>
              <a:t>DB to App server data transfer prior to ABAP processing</a:t>
            </a:r>
          </a:p>
        </p:txBody>
      </p:sp>
      <p:sp>
        <p:nvSpPr>
          <p:cNvPr id="35" name="TextBox 34"/>
          <p:cNvSpPr txBox="1"/>
          <p:nvPr/>
        </p:nvSpPr>
        <p:spPr>
          <a:xfrm>
            <a:off x="2339752" y="3322493"/>
            <a:ext cx="1032650" cy="257369"/>
          </a:xfrm>
          <a:prstGeom prst="rect">
            <a:avLst/>
          </a:prstGeom>
          <a:noFill/>
          <a:ln w="12700">
            <a:solidFill>
              <a:srgbClr val="00B050"/>
            </a:solidFill>
          </a:ln>
        </p:spPr>
        <p:txBody>
          <a:bodyPr wrap="square" lIns="36000" tIns="36000" rIns="36000" bIns="36000" rtlCol="0">
            <a:spAutoFit/>
          </a:bodyPr>
          <a:lstStyle/>
          <a:p>
            <a:r>
              <a:rPr lang="en-GB" sz="600" b="1" dirty="0"/>
              <a:t>17. </a:t>
            </a:r>
            <a:r>
              <a:rPr lang="en-GB" sz="600" dirty="0"/>
              <a:t>Better use of Partioning and Near Line Storage </a:t>
            </a:r>
          </a:p>
        </p:txBody>
      </p:sp>
      <p:sp>
        <p:nvSpPr>
          <p:cNvPr id="36" name="TextBox 35"/>
          <p:cNvSpPr txBox="1"/>
          <p:nvPr/>
        </p:nvSpPr>
        <p:spPr>
          <a:xfrm>
            <a:off x="3562316" y="3723877"/>
            <a:ext cx="865668" cy="257369"/>
          </a:xfrm>
          <a:prstGeom prst="rect">
            <a:avLst/>
          </a:prstGeom>
          <a:noFill/>
          <a:ln w="12700">
            <a:solidFill>
              <a:srgbClr val="00B050"/>
            </a:solidFill>
          </a:ln>
        </p:spPr>
        <p:txBody>
          <a:bodyPr wrap="square" lIns="36000" tIns="36000" rIns="36000" bIns="36000" rtlCol="0">
            <a:spAutoFit/>
          </a:bodyPr>
          <a:lstStyle/>
          <a:p>
            <a:r>
              <a:rPr lang="en-GB" sz="600" b="1" dirty="0"/>
              <a:t>18. </a:t>
            </a:r>
            <a:r>
              <a:rPr lang="en-GB" sz="600" dirty="0"/>
              <a:t>Database indexing improvements</a:t>
            </a:r>
          </a:p>
        </p:txBody>
      </p:sp>
      <p:sp>
        <p:nvSpPr>
          <p:cNvPr id="37" name="TextBox 36"/>
          <p:cNvSpPr txBox="1"/>
          <p:nvPr/>
        </p:nvSpPr>
        <p:spPr>
          <a:xfrm>
            <a:off x="642755" y="4413134"/>
            <a:ext cx="865668" cy="257369"/>
          </a:xfrm>
          <a:prstGeom prst="rect">
            <a:avLst/>
          </a:prstGeom>
          <a:noFill/>
          <a:ln w="12700">
            <a:solidFill>
              <a:srgbClr val="00B050"/>
            </a:solidFill>
          </a:ln>
        </p:spPr>
        <p:txBody>
          <a:bodyPr wrap="square" lIns="36000" tIns="36000" rIns="36000" bIns="36000" rtlCol="0">
            <a:spAutoFit/>
          </a:bodyPr>
          <a:lstStyle/>
          <a:p>
            <a:r>
              <a:rPr lang="en-GB" sz="600" b="1" dirty="0"/>
              <a:t>19. </a:t>
            </a:r>
            <a:r>
              <a:rPr lang="en-GB" sz="600" dirty="0"/>
              <a:t>Batch Schedule improvements</a:t>
            </a:r>
          </a:p>
        </p:txBody>
      </p:sp>
      <p:sp>
        <p:nvSpPr>
          <p:cNvPr id="38" name="TextBox 37"/>
          <p:cNvSpPr txBox="1"/>
          <p:nvPr/>
        </p:nvSpPr>
        <p:spPr>
          <a:xfrm>
            <a:off x="1546092" y="3034461"/>
            <a:ext cx="793660" cy="257369"/>
          </a:xfrm>
          <a:prstGeom prst="rect">
            <a:avLst/>
          </a:prstGeom>
          <a:noFill/>
          <a:ln w="12700">
            <a:solidFill>
              <a:srgbClr val="00B050"/>
            </a:solidFill>
          </a:ln>
        </p:spPr>
        <p:txBody>
          <a:bodyPr wrap="square" lIns="36000" tIns="36000" rIns="36000" bIns="36000" rtlCol="0">
            <a:spAutoFit/>
          </a:bodyPr>
          <a:lstStyle/>
          <a:p>
            <a:r>
              <a:rPr lang="en-GB" sz="600" b="1" dirty="0"/>
              <a:t>19. </a:t>
            </a:r>
            <a:r>
              <a:rPr lang="en-GB" sz="600" dirty="0"/>
              <a:t>Excessive ABAP dumps in BW</a:t>
            </a:r>
          </a:p>
        </p:txBody>
      </p:sp>
      <p:sp>
        <p:nvSpPr>
          <p:cNvPr id="39" name="TextBox 38"/>
          <p:cNvSpPr txBox="1"/>
          <p:nvPr/>
        </p:nvSpPr>
        <p:spPr>
          <a:xfrm>
            <a:off x="1763688" y="2530405"/>
            <a:ext cx="709454" cy="257369"/>
          </a:xfrm>
          <a:prstGeom prst="rect">
            <a:avLst/>
          </a:prstGeom>
          <a:noFill/>
          <a:ln w="12700">
            <a:solidFill>
              <a:srgbClr val="FF0000"/>
            </a:solidFill>
          </a:ln>
        </p:spPr>
        <p:txBody>
          <a:bodyPr wrap="square" lIns="36000" tIns="36000" rIns="36000" bIns="36000" rtlCol="0">
            <a:spAutoFit/>
          </a:bodyPr>
          <a:lstStyle/>
          <a:p>
            <a:r>
              <a:rPr lang="en-GB" sz="600" b="1" dirty="0"/>
              <a:t>21. </a:t>
            </a:r>
            <a:r>
              <a:rPr lang="en-GB" sz="600" dirty="0"/>
              <a:t>Inadequate SAP BW Archiving</a:t>
            </a:r>
          </a:p>
        </p:txBody>
      </p:sp>
      <p:sp>
        <p:nvSpPr>
          <p:cNvPr id="40" name="Rounded Rectangle 39"/>
          <p:cNvSpPr/>
          <p:nvPr/>
        </p:nvSpPr>
        <p:spPr>
          <a:xfrm>
            <a:off x="5292080" y="1887384"/>
            <a:ext cx="3456384" cy="2571905"/>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171450" indent="-171450">
              <a:spcAft>
                <a:spcPts val="1200"/>
              </a:spcAft>
              <a:buFont typeface="Arial" panose="020B0604020202020204" pitchFamily="34" charset="0"/>
              <a:buChar char="•"/>
            </a:pPr>
            <a:r>
              <a:rPr lang="en-GB" sz="900" dirty="0"/>
              <a:t>The </a:t>
            </a:r>
            <a:r>
              <a:rPr lang="en-GB" sz="900" dirty="0" err="1"/>
              <a:t>Keytree</a:t>
            </a:r>
            <a:r>
              <a:rPr lang="en-GB" sz="900" dirty="0"/>
              <a:t> AMS design audit concluded with 35 low-level technical findings, which following a review with Xoserve teams, led to the identification of </a:t>
            </a:r>
            <a:r>
              <a:rPr lang="en-GB" sz="900" b="1" dirty="0"/>
              <a:t>19 core improvement possibilities</a:t>
            </a:r>
            <a:r>
              <a:rPr lang="en-GB" sz="900" dirty="0"/>
              <a:t> (recommendations).</a:t>
            </a:r>
          </a:p>
          <a:p>
            <a:pPr marL="171450" indent="-171450">
              <a:spcAft>
                <a:spcPts val="1200"/>
              </a:spcAft>
              <a:buFont typeface="Arial" panose="020B0604020202020204" pitchFamily="34" charset="0"/>
              <a:buChar char="•"/>
            </a:pPr>
            <a:r>
              <a:rPr lang="en-GB" sz="900" dirty="0"/>
              <a:t>Naturally, the outcomes of this AMS/AML/ASP audit identified UK Link platform improvement opportunities wider than just that of the AMS monthly process. As a result, </a:t>
            </a:r>
            <a:r>
              <a:rPr lang="en-GB" sz="900" b="1" dirty="0"/>
              <a:t>Xoserve IS Operational teams instigated further ‘</a:t>
            </a:r>
            <a:r>
              <a:rPr lang="en-GB" sz="900" b="1" i="1" dirty="0"/>
              <a:t>Service Improvement</a:t>
            </a:r>
            <a:r>
              <a:rPr lang="en-GB" sz="900" b="1" dirty="0"/>
              <a:t>” investigations</a:t>
            </a:r>
            <a:r>
              <a:rPr lang="en-GB" sz="900" dirty="0"/>
              <a:t> .</a:t>
            </a:r>
          </a:p>
          <a:p>
            <a:pPr marL="171450" indent="-171450">
              <a:spcAft>
                <a:spcPts val="1200"/>
              </a:spcAft>
              <a:buFont typeface="Arial" panose="020B0604020202020204" pitchFamily="34" charset="0"/>
              <a:buChar char="•"/>
            </a:pPr>
            <a:r>
              <a:rPr lang="en-GB" sz="900" dirty="0"/>
              <a:t>Xoserve includes general administration budget for managing its technology estate. This budget line was used to fund the audit, which is shared proportionally among all funding parties and did </a:t>
            </a:r>
            <a:r>
              <a:rPr lang="en-GB" sz="900" u="sng" dirty="0"/>
              <a:t>not</a:t>
            </a:r>
            <a:r>
              <a:rPr lang="en-GB" sz="900" dirty="0"/>
              <a:t> trigger any increased charges. </a:t>
            </a:r>
          </a:p>
        </p:txBody>
      </p:sp>
      <p:sp>
        <p:nvSpPr>
          <p:cNvPr id="41" name="TextBox 40"/>
          <p:cNvSpPr txBox="1"/>
          <p:nvPr/>
        </p:nvSpPr>
        <p:spPr>
          <a:xfrm>
            <a:off x="539552" y="1707654"/>
            <a:ext cx="1319059" cy="215444"/>
          </a:xfrm>
          <a:prstGeom prst="rect">
            <a:avLst/>
          </a:prstGeom>
          <a:noFill/>
        </p:spPr>
        <p:txBody>
          <a:bodyPr wrap="square" rtlCol="0">
            <a:spAutoFit/>
          </a:bodyPr>
          <a:lstStyle/>
          <a:p>
            <a:r>
              <a:rPr lang="en-GB" sz="800" b="1" dirty="0">
                <a:solidFill>
                  <a:schemeClr val="tx2"/>
                </a:solidFill>
              </a:rPr>
              <a:t>Risk of materialisation</a:t>
            </a:r>
          </a:p>
        </p:txBody>
      </p:sp>
      <p:sp>
        <p:nvSpPr>
          <p:cNvPr id="42" name="TextBox 41"/>
          <p:cNvSpPr txBox="1"/>
          <p:nvPr/>
        </p:nvSpPr>
        <p:spPr>
          <a:xfrm>
            <a:off x="562467" y="1923098"/>
            <a:ext cx="354657" cy="165036"/>
          </a:xfrm>
          <a:prstGeom prst="rect">
            <a:avLst/>
          </a:prstGeom>
          <a:noFill/>
          <a:ln w="12700">
            <a:solidFill>
              <a:srgbClr val="FF0000"/>
            </a:solidFill>
          </a:ln>
        </p:spPr>
        <p:txBody>
          <a:bodyPr wrap="square" lIns="36000" tIns="36000" rIns="36000" bIns="36000" rtlCol="0">
            <a:spAutoFit/>
          </a:bodyPr>
          <a:lstStyle/>
          <a:p>
            <a:pPr algn="ctr"/>
            <a:r>
              <a:rPr lang="en-GB" sz="600" dirty="0"/>
              <a:t>High</a:t>
            </a:r>
          </a:p>
        </p:txBody>
      </p:sp>
      <p:sp>
        <p:nvSpPr>
          <p:cNvPr id="43" name="TextBox 42"/>
          <p:cNvSpPr txBox="1"/>
          <p:nvPr/>
        </p:nvSpPr>
        <p:spPr>
          <a:xfrm>
            <a:off x="968775" y="1923098"/>
            <a:ext cx="360040" cy="165036"/>
          </a:xfrm>
          <a:prstGeom prst="rect">
            <a:avLst/>
          </a:prstGeom>
          <a:noFill/>
          <a:ln w="12700">
            <a:solidFill>
              <a:schemeClr val="accent6">
                <a:lumMod val="75000"/>
              </a:schemeClr>
            </a:solidFill>
          </a:ln>
        </p:spPr>
        <p:txBody>
          <a:bodyPr wrap="square" lIns="36000" tIns="36000" rIns="36000" bIns="36000" rtlCol="0">
            <a:spAutoFit/>
          </a:bodyPr>
          <a:lstStyle/>
          <a:p>
            <a:pPr algn="ctr"/>
            <a:r>
              <a:rPr lang="en-GB" sz="600" dirty="0"/>
              <a:t>Medium</a:t>
            </a:r>
          </a:p>
        </p:txBody>
      </p:sp>
      <p:sp>
        <p:nvSpPr>
          <p:cNvPr id="44" name="TextBox 43"/>
          <p:cNvSpPr txBox="1"/>
          <p:nvPr/>
        </p:nvSpPr>
        <p:spPr>
          <a:xfrm>
            <a:off x="1387323" y="1923098"/>
            <a:ext cx="360042" cy="165036"/>
          </a:xfrm>
          <a:prstGeom prst="rect">
            <a:avLst/>
          </a:prstGeom>
          <a:noFill/>
          <a:ln w="12700">
            <a:solidFill>
              <a:srgbClr val="00B050"/>
            </a:solidFill>
          </a:ln>
        </p:spPr>
        <p:txBody>
          <a:bodyPr wrap="square" lIns="36000" tIns="36000" rIns="36000" bIns="36000" rtlCol="0">
            <a:spAutoFit/>
          </a:bodyPr>
          <a:lstStyle/>
          <a:p>
            <a:pPr algn="ctr"/>
            <a:r>
              <a:rPr lang="en-GB" sz="600" dirty="0"/>
              <a:t>Low</a:t>
            </a:r>
          </a:p>
        </p:txBody>
      </p:sp>
    </p:spTree>
    <p:extLst>
      <p:ext uri="{BB962C8B-B14F-4D97-AF65-F5344CB8AC3E}">
        <p14:creationId xmlns:p14="http://schemas.microsoft.com/office/powerpoint/2010/main" val="234393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ounded Rectangle 32"/>
          <p:cNvSpPr/>
          <p:nvPr/>
        </p:nvSpPr>
        <p:spPr>
          <a:xfrm>
            <a:off x="1403648" y="1239602"/>
            <a:ext cx="5904656" cy="900100"/>
          </a:xfrm>
          <a:prstGeom prst="round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dirty="0">
              <a:solidFill>
                <a:schemeClr val="tx2"/>
              </a:solidFill>
            </a:endParaRPr>
          </a:p>
          <a:p>
            <a:pPr algn="ctr"/>
            <a:endParaRPr lang="en-GB" sz="800" b="1" dirty="0">
              <a:solidFill>
                <a:schemeClr val="tx2"/>
              </a:solidFill>
            </a:endParaRPr>
          </a:p>
          <a:p>
            <a:pPr algn="ctr"/>
            <a:endParaRPr lang="en-GB" sz="800" b="1" dirty="0">
              <a:solidFill>
                <a:schemeClr val="tx2"/>
              </a:solidFill>
            </a:endParaRPr>
          </a:p>
          <a:p>
            <a:pPr algn="ctr"/>
            <a:r>
              <a:rPr lang="en-GB" sz="800" b="1" dirty="0">
                <a:solidFill>
                  <a:schemeClr val="tx2"/>
                </a:solidFill>
              </a:rPr>
              <a:t>Service Improvement Gap Analysis / Planning</a:t>
            </a:r>
          </a:p>
          <a:p>
            <a:pPr algn="ctr"/>
            <a:endParaRPr lang="en-GB" sz="700" b="1" dirty="0">
              <a:solidFill>
                <a:schemeClr val="tx2"/>
              </a:solidFill>
            </a:endParaRPr>
          </a:p>
          <a:p>
            <a:pPr algn="ctr"/>
            <a:r>
              <a:rPr lang="en-GB" sz="600" dirty="0">
                <a:solidFill>
                  <a:schemeClr val="tx2"/>
                </a:solidFill>
              </a:rPr>
              <a:t>Xoserve IS Operational BAU teams recently completed a 4-week gap analysis of current Xoserve service provisioning, </a:t>
            </a:r>
            <a:r>
              <a:rPr lang="en-GB" sz="600" dirty="0" err="1">
                <a:solidFill>
                  <a:schemeClr val="tx2"/>
                </a:solidFill>
              </a:rPr>
              <a:t>utilsing</a:t>
            </a:r>
            <a:r>
              <a:rPr lang="en-GB" sz="600" dirty="0">
                <a:solidFill>
                  <a:schemeClr val="tx2"/>
                </a:solidFill>
              </a:rPr>
              <a:t> SAP’s core capability benchmarking, to identify any gaps/opportunities that in today’s service provision. </a:t>
            </a:r>
          </a:p>
          <a:p>
            <a:pPr algn="ctr"/>
            <a:endParaRPr lang="en-GB" sz="800" b="1" dirty="0">
              <a:solidFill>
                <a:schemeClr val="tx2"/>
              </a:solidFill>
            </a:endParaRPr>
          </a:p>
        </p:txBody>
      </p:sp>
      <p:sp>
        <p:nvSpPr>
          <p:cNvPr id="26"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What have we done to identify the root cause issues?</a:t>
            </a:r>
          </a:p>
        </p:txBody>
      </p:sp>
      <p:sp>
        <p:nvSpPr>
          <p:cNvPr id="3" name="Rounded Rectangle 2"/>
          <p:cNvSpPr/>
          <p:nvPr/>
        </p:nvSpPr>
        <p:spPr>
          <a:xfrm>
            <a:off x="1782341" y="843558"/>
            <a:ext cx="1080120" cy="648072"/>
          </a:xfrm>
          <a:prstGeom prst="roundRect">
            <a:avLst/>
          </a:prstGeom>
          <a:solidFill>
            <a:schemeClr val="bg1"/>
          </a:solidFill>
          <a:ln>
            <a:solidFill>
              <a:schemeClr val="accent5">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2"/>
                </a:solidFill>
              </a:rPr>
              <a:t>Amendment Invoice Task Force transition to BAU</a:t>
            </a:r>
          </a:p>
        </p:txBody>
      </p:sp>
      <p:sp>
        <p:nvSpPr>
          <p:cNvPr id="28" name="Rounded Rectangle 27"/>
          <p:cNvSpPr/>
          <p:nvPr/>
        </p:nvSpPr>
        <p:spPr>
          <a:xfrm>
            <a:off x="3096270" y="843558"/>
            <a:ext cx="1080120" cy="648072"/>
          </a:xfrm>
          <a:prstGeom prst="roundRect">
            <a:avLst/>
          </a:prstGeom>
          <a:solidFill>
            <a:schemeClr val="bg1"/>
          </a:solidFill>
          <a:ln>
            <a:solidFill>
              <a:schemeClr val="accent5">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2"/>
                </a:solidFill>
              </a:rPr>
              <a:t>Class 3 Platform Risk Assessment</a:t>
            </a:r>
          </a:p>
        </p:txBody>
      </p:sp>
      <p:sp>
        <p:nvSpPr>
          <p:cNvPr id="31" name="Rounded Rectangle 30"/>
          <p:cNvSpPr/>
          <p:nvPr/>
        </p:nvSpPr>
        <p:spPr>
          <a:xfrm>
            <a:off x="4410199" y="843558"/>
            <a:ext cx="1080120" cy="648072"/>
          </a:xfrm>
          <a:prstGeom prst="roundRect">
            <a:avLst/>
          </a:prstGeom>
          <a:solidFill>
            <a:schemeClr val="bg1"/>
          </a:solidFill>
          <a:ln>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2"/>
                </a:solidFill>
              </a:rPr>
              <a:t>AMT </a:t>
            </a:r>
            <a:r>
              <a:rPr lang="en-GB" sz="800" dirty="0" err="1">
                <a:solidFill>
                  <a:schemeClr val="tx2"/>
                </a:solidFill>
              </a:rPr>
              <a:t>MarketFlow</a:t>
            </a:r>
            <a:r>
              <a:rPr lang="en-GB" sz="800" dirty="0">
                <a:solidFill>
                  <a:schemeClr val="tx2"/>
                </a:solidFill>
              </a:rPr>
              <a:t> Health Check Assessment</a:t>
            </a:r>
          </a:p>
        </p:txBody>
      </p:sp>
      <p:sp>
        <p:nvSpPr>
          <p:cNvPr id="32" name="Rounded Rectangle 31"/>
          <p:cNvSpPr/>
          <p:nvPr/>
        </p:nvSpPr>
        <p:spPr>
          <a:xfrm>
            <a:off x="5724128" y="843558"/>
            <a:ext cx="1080120" cy="648072"/>
          </a:xfrm>
          <a:prstGeom prst="roundRect">
            <a:avLst/>
          </a:prstGeom>
          <a:solidFill>
            <a:schemeClr val="bg1"/>
          </a:solidFill>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2"/>
                </a:solidFill>
              </a:rPr>
              <a:t>Xoserve IS Ops Continuous Improvements</a:t>
            </a:r>
          </a:p>
        </p:txBody>
      </p:sp>
      <p:sp>
        <p:nvSpPr>
          <p:cNvPr id="4" name="Down Arrow 3"/>
          <p:cNvSpPr/>
          <p:nvPr/>
        </p:nvSpPr>
        <p:spPr>
          <a:xfrm>
            <a:off x="3995937" y="2283718"/>
            <a:ext cx="57606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ounded Rectangle 74"/>
          <p:cNvSpPr/>
          <p:nvPr/>
        </p:nvSpPr>
        <p:spPr>
          <a:xfrm>
            <a:off x="3419872" y="2949354"/>
            <a:ext cx="1728192" cy="554181"/>
          </a:xfrm>
          <a:prstGeom prst="roundRect">
            <a:avLst/>
          </a:prstGeom>
          <a:solidFill>
            <a:schemeClr val="accent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bg1"/>
                </a:solidFill>
              </a:rPr>
              <a:t>All Service Improvement opportunities</a:t>
            </a:r>
          </a:p>
          <a:p>
            <a:pPr algn="ctr"/>
            <a:r>
              <a:rPr lang="en-GB" sz="1000" dirty="0">
                <a:solidFill>
                  <a:schemeClr val="bg1"/>
                </a:solidFill>
              </a:rPr>
              <a:t>(104)</a:t>
            </a:r>
          </a:p>
        </p:txBody>
      </p:sp>
      <p:sp>
        <p:nvSpPr>
          <p:cNvPr id="81" name="Rounded Rectangle 80"/>
          <p:cNvSpPr/>
          <p:nvPr/>
        </p:nvSpPr>
        <p:spPr>
          <a:xfrm>
            <a:off x="3419872" y="4064643"/>
            <a:ext cx="1728192" cy="792089"/>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bg1"/>
              </a:solidFill>
            </a:endParaRPr>
          </a:p>
        </p:txBody>
      </p:sp>
      <p:sp>
        <p:nvSpPr>
          <p:cNvPr id="82" name="Rounded Rectangle 81"/>
          <p:cNvSpPr/>
          <p:nvPr/>
        </p:nvSpPr>
        <p:spPr>
          <a:xfrm>
            <a:off x="1115616" y="4064644"/>
            <a:ext cx="1728192" cy="79208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tx2"/>
              </a:solidFill>
            </a:endParaRPr>
          </a:p>
        </p:txBody>
      </p:sp>
      <p:sp>
        <p:nvSpPr>
          <p:cNvPr id="83" name="Rounded Rectangle 82"/>
          <p:cNvSpPr/>
          <p:nvPr/>
        </p:nvSpPr>
        <p:spPr>
          <a:xfrm>
            <a:off x="5724128" y="4061809"/>
            <a:ext cx="1728192" cy="794923"/>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chemeClr val="bg1"/>
              </a:solidFill>
            </a:endParaRPr>
          </a:p>
        </p:txBody>
      </p:sp>
      <p:cxnSp>
        <p:nvCxnSpPr>
          <p:cNvPr id="84" name="Elbow Connector 83"/>
          <p:cNvCxnSpPr>
            <a:stCxn id="75" idx="2"/>
            <a:endCxn id="82" idx="0"/>
          </p:cNvCxnSpPr>
          <p:nvPr/>
        </p:nvCxnSpPr>
        <p:spPr>
          <a:xfrm rot="5400000">
            <a:off x="2851286" y="2631961"/>
            <a:ext cx="561109" cy="2304256"/>
          </a:xfrm>
          <a:prstGeom prst="bentConnector3">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5" name="Elbow Connector 84"/>
          <p:cNvCxnSpPr>
            <a:stCxn id="75" idx="2"/>
            <a:endCxn id="83" idx="0"/>
          </p:cNvCxnSpPr>
          <p:nvPr/>
        </p:nvCxnSpPr>
        <p:spPr>
          <a:xfrm rot="16200000" flipH="1">
            <a:off x="5156959" y="2630544"/>
            <a:ext cx="558274" cy="2304256"/>
          </a:xfrm>
          <a:prstGeom prst="bentConnector3">
            <a:avLst>
              <a:gd name="adj1" fmla="val 50000"/>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a:stCxn id="75" idx="2"/>
            <a:endCxn id="81" idx="0"/>
          </p:cNvCxnSpPr>
          <p:nvPr/>
        </p:nvCxnSpPr>
        <p:spPr>
          <a:xfrm>
            <a:off x="4283968" y="3503535"/>
            <a:ext cx="0" cy="561108"/>
          </a:xfrm>
          <a:prstGeom prst="straightConnector1">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87" name="Picture 2" descr="C:\Users\alex.stuart\OneDrive - Xoserve Limited\PowerPoint Icons\Business Blue\Business Succe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4236" y="4175307"/>
            <a:ext cx="570762" cy="570762"/>
          </a:xfrm>
          <a:prstGeom prst="rect">
            <a:avLst/>
          </a:prstGeom>
          <a:noFill/>
          <a:extLst>
            <a:ext uri="{909E8E84-426E-40DD-AFC4-6F175D3DCCD1}">
              <a14:hiddenFill xmlns:a14="http://schemas.microsoft.com/office/drawing/2010/main">
                <a:solidFill>
                  <a:srgbClr val="FFFFFF"/>
                </a:solidFill>
              </a14:hiddenFill>
            </a:ext>
          </a:extLst>
        </p:spPr>
      </p:pic>
      <p:sp>
        <p:nvSpPr>
          <p:cNvPr id="88" name="TextBox 87"/>
          <p:cNvSpPr txBox="1"/>
          <p:nvPr/>
        </p:nvSpPr>
        <p:spPr>
          <a:xfrm>
            <a:off x="1619672" y="4074006"/>
            <a:ext cx="1296144" cy="784830"/>
          </a:xfrm>
          <a:prstGeom prst="rect">
            <a:avLst/>
          </a:prstGeom>
          <a:noFill/>
        </p:spPr>
        <p:txBody>
          <a:bodyPr wrap="square" rtlCol="0">
            <a:spAutoFit/>
          </a:bodyPr>
          <a:lstStyle/>
          <a:p>
            <a:pPr algn="ctr"/>
            <a:r>
              <a:rPr lang="en-US" sz="900" b="1" dirty="0" err="1">
                <a:solidFill>
                  <a:schemeClr val="tx2"/>
                </a:solidFill>
              </a:rPr>
              <a:t>Xoserve</a:t>
            </a:r>
            <a:r>
              <a:rPr lang="en-US" sz="900" b="1" dirty="0">
                <a:solidFill>
                  <a:schemeClr val="tx2"/>
                </a:solidFill>
              </a:rPr>
              <a:t> IS Operations BAU &amp; Continuous Improvement</a:t>
            </a:r>
          </a:p>
          <a:p>
            <a:pPr algn="ctr"/>
            <a:r>
              <a:rPr lang="en-US" sz="900" dirty="0">
                <a:solidFill>
                  <a:schemeClr val="tx2"/>
                </a:solidFill>
              </a:rPr>
              <a:t>(75)</a:t>
            </a:r>
          </a:p>
        </p:txBody>
      </p:sp>
      <p:sp>
        <p:nvSpPr>
          <p:cNvPr id="89" name="TextBox 88"/>
          <p:cNvSpPr txBox="1"/>
          <p:nvPr/>
        </p:nvSpPr>
        <p:spPr>
          <a:xfrm>
            <a:off x="4144938" y="4091176"/>
            <a:ext cx="1147142" cy="784830"/>
          </a:xfrm>
          <a:prstGeom prst="rect">
            <a:avLst/>
          </a:prstGeom>
          <a:noFill/>
        </p:spPr>
        <p:txBody>
          <a:bodyPr wrap="square" rtlCol="0">
            <a:spAutoFit/>
          </a:bodyPr>
          <a:lstStyle>
            <a:defPPr>
              <a:defRPr lang="en-US"/>
            </a:defPPr>
            <a:lvl1pPr algn="ctr">
              <a:defRPr sz="900" b="1">
                <a:solidFill>
                  <a:schemeClr val="tx2"/>
                </a:solidFill>
              </a:defRPr>
            </a:lvl1pPr>
          </a:lstStyle>
          <a:p>
            <a:r>
              <a:rPr lang="en-US" dirty="0"/>
              <a:t>Dedicated Delivery Mechanism Required</a:t>
            </a:r>
          </a:p>
          <a:p>
            <a:r>
              <a:rPr lang="en-US" b="0" dirty="0"/>
              <a:t>(27)</a:t>
            </a:r>
          </a:p>
        </p:txBody>
      </p:sp>
      <p:sp>
        <p:nvSpPr>
          <p:cNvPr id="91" name="TextBox 90"/>
          <p:cNvSpPr txBox="1"/>
          <p:nvPr/>
        </p:nvSpPr>
        <p:spPr>
          <a:xfrm>
            <a:off x="6588224" y="4157085"/>
            <a:ext cx="864096" cy="507831"/>
          </a:xfrm>
          <a:prstGeom prst="rect">
            <a:avLst/>
          </a:prstGeom>
          <a:noFill/>
        </p:spPr>
        <p:txBody>
          <a:bodyPr wrap="square" rtlCol="0">
            <a:spAutoFit/>
          </a:bodyPr>
          <a:lstStyle>
            <a:defPPr>
              <a:defRPr lang="en-US"/>
            </a:defPPr>
            <a:lvl1pPr algn="ctr">
              <a:defRPr sz="900" b="1">
                <a:solidFill>
                  <a:schemeClr val="tx2"/>
                </a:solidFill>
              </a:defRPr>
            </a:lvl1pPr>
          </a:lstStyle>
          <a:p>
            <a:r>
              <a:rPr lang="en-GB" dirty="0"/>
              <a:t>Resourcing</a:t>
            </a:r>
          </a:p>
          <a:p>
            <a:endParaRPr lang="en-GB" b="0" dirty="0"/>
          </a:p>
          <a:p>
            <a:r>
              <a:rPr lang="en-GB" b="0" dirty="0"/>
              <a:t>(2)</a:t>
            </a:r>
          </a:p>
        </p:txBody>
      </p:sp>
      <p:pic>
        <p:nvPicPr>
          <p:cNvPr id="92" name="Picture 4" descr="C:\Users\alex.stuart\OneDrive - Xoserve Limited\PowerPoint Icons\Business Blue\5 (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6521" y="4158846"/>
            <a:ext cx="615150" cy="615150"/>
          </a:xfrm>
          <a:prstGeom prst="rect">
            <a:avLst/>
          </a:prstGeom>
          <a:noFill/>
          <a:extLst>
            <a:ext uri="{909E8E84-426E-40DD-AFC4-6F175D3DCCD1}">
              <a14:hiddenFill xmlns:a14="http://schemas.microsoft.com/office/drawing/2010/main">
                <a:solidFill>
                  <a:srgbClr val="FFFFFF"/>
                </a:solidFill>
              </a14:hiddenFill>
            </a:ext>
          </a:extLst>
        </p:spPr>
      </p:pic>
      <p:sp>
        <p:nvSpPr>
          <p:cNvPr id="93" name="Title 1"/>
          <p:cNvSpPr txBox="1">
            <a:spLocks/>
          </p:cNvSpPr>
          <p:nvPr/>
        </p:nvSpPr>
        <p:spPr>
          <a:xfrm>
            <a:off x="33295" y="2571750"/>
            <a:ext cx="1761703" cy="1152854"/>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u="sng" dirty="0">
                <a:solidFill>
                  <a:schemeClr val="tx2"/>
                </a:solidFill>
              </a:rPr>
              <a:t>BAU/Continuous Improvement</a:t>
            </a:r>
          </a:p>
          <a:p>
            <a:pPr algn="l"/>
            <a:endParaRPr lang="en-GB" sz="700" u="sng" dirty="0">
              <a:solidFill>
                <a:schemeClr val="tx2"/>
              </a:solidFill>
            </a:endParaRPr>
          </a:p>
          <a:p>
            <a:pPr marL="171450" indent="-171450" algn="l">
              <a:buFont typeface="Arial" panose="020B0604020202020204" pitchFamily="34" charset="0"/>
              <a:buChar char="•"/>
            </a:pPr>
            <a:r>
              <a:rPr lang="en-GB" sz="700" b="0" dirty="0">
                <a:solidFill>
                  <a:schemeClr val="tx2"/>
                </a:solidFill>
              </a:rPr>
              <a:t>Service Improvement opportunities will be actioned by Xoserve IS Operational teams funded from MTB cost centres signed-off via the annual business planning process. </a:t>
            </a:r>
          </a:p>
          <a:p>
            <a:pPr marL="171450" indent="-171450" algn="l">
              <a:buFont typeface="Arial" panose="020B0604020202020204" pitchFamily="34" charset="0"/>
              <a:buChar char="•"/>
            </a:pPr>
            <a:endParaRPr lang="en-GB" sz="700" b="0" dirty="0">
              <a:solidFill>
                <a:schemeClr val="tx2"/>
              </a:solidFill>
            </a:endParaRPr>
          </a:p>
          <a:p>
            <a:pPr marL="171450" indent="-171450" algn="l">
              <a:buFont typeface="Arial" panose="020B0604020202020204" pitchFamily="34" charset="0"/>
              <a:buChar char="•"/>
            </a:pPr>
            <a:r>
              <a:rPr lang="en-GB" sz="700" b="0" dirty="0">
                <a:solidFill>
                  <a:schemeClr val="tx2"/>
                </a:solidFill>
              </a:rPr>
              <a:t>Current assumption is that </a:t>
            </a:r>
            <a:r>
              <a:rPr lang="en-GB" sz="700" b="0" u="sng" dirty="0">
                <a:solidFill>
                  <a:schemeClr val="tx2"/>
                </a:solidFill>
              </a:rPr>
              <a:t>no additional investment funding</a:t>
            </a:r>
            <a:r>
              <a:rPr lang="en-GB" sz="700" b="0" dirty="0">
                <a:solidFill>
                  <a:schemeClr val="tx2"/>
                </a:solidFill>
              </a:rPr>
              <a:t> will be required to proceed with the implementation of any improvement initiative within this category.</a:t>
            </a:r>
          </a:p>
          <a:p>
            <a:pPr marL="171450" indent="-171450" algn="l">
              <a:buFont typeface="Arial" panose="020B0604020202020204" pitchFamily="34" charset="0"/>
              <a:buChar char="•"/>
            </a:pPr>
            <a:endParaRPr lang="en-GB" sz="700" b="0" dirty="0">
              <a:solidFill>
                <a:schemeClr val="tx2"/>
              </a:solidFill>
            </a:endParaRPr>
          </a:p>
        </p:txBody>
      </p:sp>
      <p:sp>
        <p:nvSpPr>
          <p:cNvPr id="94" name="Title 1"/>
          <p:cNvSpPr txBox="1">
            <a:spLocks/>
          </p:cNvSpPr>
          <p:nvPr/>
        </p:nvSpPr>
        <p:spPr>
          <a:xfrm>
            <a:off x="7560840" y="4083918"/>
            <a:ext cx="1691680" cy="640457"/>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u="sng" dirty="0">
                <a:solidFill>
                  <a:schemeClr val="tx2"/>
                </a:solidFill>
              </a:rPr>
              <a:t>Resourcing</a:t>
            </a:r>
          </a:p>
          <a:p>
            <a:pPr marL="171450" indent="-171450" algn="l">
              <a:buFont typeface="Arial" panose="020B0604020202020204" pitchFamily="34" charset="0"/>
              <a:buChar char="•"/>
            </a:pPr>
            <a:endParaRPr lang="en-GB" sz="700" b="0" dirty="0">
              <a:solidFill>
                <a:schemeClr val="tx2"/>
              </a:solidFill>
            </a:endParaRPr>
          </a:p>
          <a:p>
            <a:pPr marL="171450" indent="-171450" algn="l">
              <a:buFont typeface="Arial" panose="020B0604020202020204" pitchFamily="34" charset="0"/>
              <a:buChar char="•"/>
            </a:pPr>
            <a:r>
              <a:rPr lang="en-GB" sz="700" b="0" dirty="0">
                <a:solidFill>
                  <a:schemeClr val="tx2"/>
                </a:solidFill>
              </a:rPr>
              <a:t>Service Improvement opportunities are deemed to require the recruitment of additional headcount to enact improvement initiative.</a:t>
            </a:r>
          </a:p>
          <a:p>
            <a:pPr marL="171450" indent="-171450" algn="l">
              <a:buFont typeface="Arial" panose="020B0604020202020204" pitchFamily="34" charset="0"/>
              <a:buChar char="•"/>
            </a:pPr>
            <a:endParaRPr lang="en-GB" sz="700" b="0" dirty="0">
              <a:solidFill>
                <a:schemeClr val="tx2"/>
              </a:solidFill>
            </a:endParaRPr>
          </a:p>
        </p:txBody>
      </p:sp>
      <p:sp>
        <p:nvSpPr>
          <p:cNvPr id="95" name="Title 1"/>
          <p:cNvSpPr txBox="1">
            <a:spLocks/>
          </p:cNvSpPr>
          <p:nvPr/>
        </p:nvSpPr>
        <p:spPr>
          <a:xfrm>
            <a:off x="5292080" y="2499016"/>
            <a:ext cx="3779912" cy="1152854"/>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700" u="sng" dirty="0">
                <a:solidFill>
                  <a:schemeClr val="tx2"/>
                </a:solidFill>
              </a:rPr>
              <a:t>Dedicated Delivery Mechanism</a:t>
            </a:r>
          </a:p>
          <a:p>
            <a:pPr marL="171450" indent="-171450" algn="l">
              <a:buFont typeface="Arial" panose="020B0604020202020204" pitchFamily="34" charset="0"/>
              <a:buChar char="•"/>
            </a:pPr>
            <a:endParaRPr lang="en-GB" sz="700" b="0" dirty="0">
              <a:solidFill>
                <a:schemeClr val="tx2"/>
              </a:solidFill>
            </a:endParaRPr>
          </a:p>
          <a:p>
            <a:pPr marL="171450" indent="-171450" algn="l">
              <a:buFont typeface="Arial" panose="020B0604020202020204" pitchFamily="34" charset="0"/>
              <a:buChar char="•"/>
            </a:pPr>
            <a:r>
              <a:rPr lang="en-GB" sz="700" b="0" dirty="0">
                <a:solidFill>
                  <a:schemeClr val="tx2"/>
                </a:solidFill>
              </a:rPr>
              <a:t>Service Improvement opportunities will require dedicated resources / project teams mobilised to implement. </a:t>
            </a:r>
          </a:p>
          <a:p>
            <a:pPr marL="171450" indent="-171450" algn="l">
              <a:buFont typeface="Arial" panose="020B0604020202020204" pitchFamily="34" charset="0"/>
              <a:buChar char="•"/>
            </a:pPr>
            <a:endParaRPr lang="en-GB" sz="700" b="0" dirty="0">
              <a:solidFill>
                <a:schemeClr val="tx2"/>
              </a:solidFill>
            </a:endParaRPr>
          </a:p>
          <a:p>
            <a:pPr marL="171450" indent="-171450" algn="l">
              <a:buFont typeface="Arial" panose="020B0604020202020204" pitchFamily="34" charset="0"/>
              <a:buChar char="•"/>
            </a:pPr>
            <a:r>
              <a:rPr lang="en-GB" sz="700" b="0" dirty="0">
                <a:solidFill>
                  <a:schemeClr val="tx2"/>
                </a:solidFill>
              </a:rPr>
              <a:t>Where possible, any investment funding needs will be obtained via the annual business planning process through dedicated investment / MTB risk contingency budget line items.</a:t>
            </a:r>
          </a:p>
          <a:p>
            <a:pPr marL="171450" indent="-171450" algn="l">
              <a:buFont typeface="Arial" panose="020B0604020202020204" pitchFamily="34" charset="0"/>
              <a:buChar char="•"/>
            </a:pPr>
            <a:endParaRPr lang="en-GB" sz="700" b="0" dirty="0">
              <a:solidFill>
                <a:schemeClr val="tx2"/>
              </a:solidFill>
            </a:endParaRPr>
          </a:p>
          <a:p>
            <a:pPr marL="171450" indent="-171450" algn="l">
              <a:buFont typeface="Arial" panose="020B0604020202020204" pitchFamily="34" charset="0"/>
              <a:buChar char="•"/>
            </a:pPr>
            <a:r>
              <a:rPr lang="en-GB" sz="700" b="0" dirty="0">
                <a:solidFill>
                  <a:schemeClr val="tx2"/>
                </a:solidFill>
              </a:rPr>
              <a:t>Circa. 23 improvements are already in delivery (</a:t>
            </a:r>
            <a:r>
              <a:rPr lang="en-GB" sz="700" b="0" i="1" dirty="0">
                <a:solidFill>
                  <a:schemeClr val="tx2"/>
                </a:solidFill>
              </a:rPr>
              <a:t>C3 T1 and </a:t>
            </a:r>
            <a:r>
              <a:rPr lang="en-GB" sz="700" b="0" i="1" dirty="0" err="1">
                <a:solidFill>
                  <a:schemeClr val="tx2"/>
                </a:solidFill>
              </a:rPr>
              <a:t>MarketFlow</a:t>
            </a:r>
            <a:r>
              <a:rPr lang="en-GB" sz="700" b="0" i="1" dirty="0">
                <a:solidFill>
                  <a:schemeClr val="tx2"/>
                </a:solidFill>
              </a:rPr>
              <a:t> improvements</a:t>
            </a:r>
            <a:r>
              <a:rPr lang="en-GB" sz="700" b="0" dirty="0">
                <a:solidFill>
                  <a:schemeClr val="tx2"/>
                </a:solidFill>
              </a:rPr>
              <a:t>) that don’t require any additional funding over and above those signed off in BP19. </a:t>
            </a:r>
          </a:p>
          <a:p>
            <a:pPr marL="171450" indent="-171450" algn="l">
              <a:buFont typeface="Arial" panose="020B0604020202020204" pitchFamily="34" charset="0"/>
              <a:buChar char="•"/>
            </a:pPr>
            <a:endParaRPr lang="en-GB" sz="700" b="0" dirty="0">
              <a:solidFill>
                <a:schemeClr val="tx2"/>
              </a:solidFill>
            </a:endParaRPr>
          </a:p>
        </p:txBody>
      </p:sp>
      <p:pic>
        <p:nvPicPr>
          <p:cNvPr id="1026" name="Picture 2" descr="C:\Users\alex.stuart\OneDrive - Xoserve Limited\PowerPoint Icons\Business Blue\3 (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2548" y="4175307"/>
            <a:ext cx="549068" cy="549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582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07586" y="1181668"/>
            <a:ext cx="669879" cy="577383"/>
            <a:chOff x="307586" y="1274287"/>
            <a:chExt cx="669879" cy="577383"/>
          </a:xfrm>
        </p:grpSpPr>
        <p:pic>
          <p:nvPicPr>
            <p:cNvPr id="1026" name="Picture 2" descr="C:\Users\alex.stuart\OneDrive - Xoserve Limited\PowerPoint Icons\Business Blue\9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812" y="1347017"/>
              <a:ext cx="504653" cy="50465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ex.stuart\OneDrive - Xoserve Limited\PowerPoint Icons\Business Blue\1-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7586" y="1274287"/>
              <a:ext cx="366829" cy="366829"/>
            </a:xfrm>
            <a:prstGeom prst="rect">
              <a:avLst/>
            </a:prstGeom>
            <a:noFill/>
            <a:extLst>
              <a:ext uri="{909E8E84-426E-40DD-AFC4-6F175D3DCCD1}">
                <a14:hiddenFill xmlns:a14="http://schemas.microsoft.com/office/drawing/2010/main">
                  <a:solidFill>
                    <a:srgbClr val="FFFFFF"/>
                  </a:solidFill>
                </a14:hiddenFill>
              </a:ext>
            </a:extLst>
          </p:spPr>
        </p:pic>
      </p:grpSp>
      <p:pic>
        <p:nvPicPr>
          <p:cNvPr id="1028" name="Picture 4" descr="C:\Users\alex.stuart\OneDrive - Xoserve Limited\PowerPoint Icons\Business Blue\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6367" y="3135721"/>
            <a:ext cx="572709" cy="572709"/>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txBox="1">
            <a:spLocks/>
          </p:cNvSpPr>
          <p:nvPr/>
        </p:nvSpPr>
        <p:spPr>
          <a:xfrm>
            <a:off x="1158378" y="3242055"/>
            <a:ext cx="103735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latin typeface="+mj-lt"/>
              </a:rPr>
              <a:t>Continual fire fighting</a:t>
            </a:r>
          </a:p>
        </p:txBody>
      </p:sp>
      <p:pic>
        <p:nvPicPr>
          <p:cNvPr id="1031" name="Picture 7" descr="C:\Users\alex.stuart\OneDrive - Xoserve Limited\PowerPoint Icons\Business Blue\16 (4).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6322" y="4068470"/>
            <a:ext cx="545278" cy="5452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lex.stuart\OneDrive - Xoserve Limited\PowerPoint Icons\Business Blue\Business Decision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7980" y="2183774"/>
            <a:ext cx="549485" cy="549485"/>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1158378" y="2165476"/>
            <a:ext cx="1181374" cy="738664"/>
          </a:xfrm>
          <a:prstGeom prst="rect">
            <a:avLst/>
          </a:prstGeom>
          <a:noFill/>
        </p:spPr>
        <p:txBody>
          <a:bodyPr wrap="square" rtlCol="0">
            <a:spAutoFit/>
          </a:bodyPr>
          <a:lstStyle>
            <a:defPPr>
              <a:defRPr lang="en-US"/>
            </a:defPPr>
            <a:lvl1pPr algn="ctr">
              <a:defRPr sz="1200" b="1"/>
            </a:lvl1pPr>
          </a:lstStyle>
          <a:p>
            <a:pPr algn="l"/>
            <a:r>
              <a:rPr lang="en-GB" sz="1050" dirty="0">
                <a:solidFill>
                  <a:schemeClr val="tx2"/>
                </a:solidFill>
                <a:latin typeface="+mj-lt"/>
              </a:rPr>
              <a:t>Balancing Change and</a:t>
            </a:r>
          </a:p>
          <a:p>
            <a:pPr algn="l"/>
            <a:r>
              <a:rPr lang="en-GB" sz="1050" dirty="0">
                <a:solidFill>
                  <a:schemeClr val="tx2"/>
                </a:solidFill>
                <a:latin typeface="+mj-lt"/>
              </a:rPr>
              <a:t>Platform Maintenance</a:t>
            </a:r>
          </a:p>
        </p:txBody>
      </p:sp>
      <p:sp>
        <p:nvSpPr>
          <p:cNvPr id="16" name="Title 1"/>
          <p:cNvSpPr txBox="1">
            <a:spLocks/>
          </p:cNvSpPr>
          <p:nvPr/>
        </p:nvSpPr>
        <p:spPr>
          <a:xfrm>
            <a:off x="1394892" y="1239876"/>
            <a:ext cx="3096344" cy="30862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Bef>
                <a:spcPts val="0"/>
              </a:spcBef>
              <a:spcAft>
                <a:spcPts val="300"/>
              </a:spcAft>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0" name="Title 1"/>
          <p:cNvSpPr txBox="1">
            <a:spLocks/>
          </p:cNvSpPr>
          <p:nvPr/>
        </p:nvSpPr>
        <p:spPr>
          <a:xfrm>
            <a:off x="2342478" y="1252478"/>
            <a:ext cx="2661570"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Monthly P1/P2 volumes below the current 5-year rolling average</a:t>
            </a:r>
          </a:p>
          <a:p>
            <a:pPr marL="171450" indent="-171450" algn="l">
              <a:spcBef>
                <a:spcPts val="0"/>
              </a:spcBef>
              <a:spcAft>
                <a:spcPts val="300"/>
              </a:spcAft>
              <a:buFont typeface="Arial" panose="020B0604020202020204" pitchFamily="34" charset="0"/>
              <a:buChar char="•"/>
            </a:pPr>
            <a:r>
              <a:rPr lang="en-GB" sz="800" b="0" dirty="0">
                <a:solidFill>
                  <a:schemeClr val="tx2"/>
                </a:solidFill>
              </a:rPr>
              <a:t>Continual downward trend of system defects</a:t>
            </a:r>
          </a:p>
          <a:p>
            <a:pPr marL="171450" indent="-171450" algn="l">
              <a:spcBef>
                <a:spcPts val="0"/>
              </a:spcBef>
              <a:spcAft>
                <a:spcPts val="300"/>
              </a:spcAft>
              <a:buFont typeface="Arial" panose="020B0604020202020204" pitchFamily="34" charset="0"/>
              <a:buChar char="•"/>
            </a:pPr>
            <a:r>
              <a:rPr lang="en-GB" sz="800" b="0" dirty="0">
                <a:solidFill>
                  <a:schemeClr val="tx2"/>
                </a:solidFill>
              </a:rPr>
              <a:t>RCA and continuous improvement approach in place</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4" name="TextBox 3"/>
          <p:cNvSpPr txBox="1"/>
          <p:nvPr/>
        </p:nvSpPr>
        <p:spPr>
          <a:xfrm>
            <a:off x="1158378" y="1254995"/>
            <a:ext cx="1037358" cy="430887"/>
          </a:xfrm>
          <a:prstGeom prst="rect">
            <a:avLst/>
          </a:prstGeom>
          <a:noFill/>
        </p:spPr>
        <p:txBody>
          <a:bodyPr wrap="square" rtlCol="0">
            <a:spAutoFit/>
          </a:bodyPr>
          <a:lstStyle/>
          <a:p>
            <a:r>
              <a:rPr lang="en-GB" sz="1050" b="1" dirty="0">
                <a:solidFill>
                  <a:schemeClr val="tx2"/>
                </a:solidFill>
                <a:latin typeface="+mj-lt"/>
              </a:rPr>
              <a:t>UK Link Performance</a:t>
            </a:r>
          </a:p>
        </p:txBody>
      </p:sp>
      <p:sp>
        <p:nvSpPr>
          <p:cNvPr id="22" name="Title 1"/>
          <p:cNvSpPr txBox="1">
            <a:spLocks/>
          </p:cNvSpPr>
          <p:nvPr/>
        </p:nvSpPr>
        <p:spPr>
          <a:xfrm>
            <a:off x="1158379" y="4037684"/>
            <a:ext cx="940218" cy="596675"/>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050" dirty="0">
                <a:latin typeface="+mj-lt"/>
              </a:rPr>
              <a:t>Technical Audit Findings </a:t>
            </a:r>
          </a:p>
        </p:txBody>
      </p:sp>
      <p:sp>
        <p:nvSpPr>
          <p:cNvPr id="24" name="Title 1"/>
          <p:cNvSpPr txBox="1">
            <a:spLocks/>
          </p:cNvSpPr>
          <p:nvPr/>
        </p:nvSpPr>
        <p:spPr>
          <a:xfrm>
            <a:off x="2335868" y="2226411"/>
            <a:ext cx="2668179"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Platform maintenance activities do not impact  or constrain customer change</a:t>
            </a:r>
          </a:p>
          <a:p>
            <a:pPr marL="171450" indent="-171450" algn="l">
              <a:spcBef>
                <a:spcPts val="0"/>
              </a:spcBef>
              <a:spcAft>
                <a:spcPts val="300"/>
              </a:spcAft>
              <a:buFont typeface="Arial" panose="020B0604020202020204" pitchFamily="34" charset="0"/>
              <a:buChar char="•"/>
            </a:pPr>
            <a:r>
              <a:rPr lang="en-GB" sz="800" b="0" dirty="0">
                <a:solidFill>
                  <a:schemeClr val="tx2"/>
                </a:solidFill>
              </a:rPr>
              <a:t>Level of change does not limit platform maintenance activities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5" name="TextBox 24"/>
          <p:cNvSpPr txBox="1"/>
          <p:nvPr/>
        </p:nvSpPr>
        <p:spPr>
          <a:xfrm>
            <a:off x="2384511" y="807853"/>
            <a:ext cx="1882323" cy="276999"/>
          </a:xfrm>
          <a:prstGeom prst="rect">
            <a:avLst/>
          </a:prstGeom>
          <a:noFill/>
        </p:spPr>
        <p:txBody>
          <a:bodyPr wrap="square" rtlCol="0">
            <a:spAutoFit/>
          </a:bodyPr>
          <a:lstStyle/>
          <a:p>
            <a:pPr algn="ctr"/>
            <a:r>
              <a:rPr lang="en-GB" sz="1200" b="1" dirty="0">
                <a:solidFill>
                  <a:schemeClr val="tx2"/>
                </a:solidFill>
              </a:rPr>
              <a:t>Target State</a:t>
            </a:r>
          </a:p>
        </p:txBody>
      </p:sp>
      <p:sp>
        <p:nvSpPr>
          <p:cNvPr id="26" name="TextBox 25"/>
          <p:cNvSpPr txBox="1"/>
          <p:nvPr/>
        </p:nvSpPr>
        <p:spPr>
          <a:xfrm>
            <a:off x="827584" y="807853"/>
            <a:ext cx="1755440" cy="276999"/>
          </a:xfrm>
          <a:prstGeom prst="rect">
            <a:avLst/>
          </a:prstGeom>
          <a:noFill/>
        </p:spPr>
        <p:txBody>
          <a:bodyPr wrap="square" rtlCol="0">
            <a:spAutoFit/>
          </a:bodyPr>
          <a:lstStyle/>
          <a:p>
            <a:pPr algn="ctr"/>
            <a:r>
              <a:rPr lang="en-GB" sz="1200" b="1" dirty="0">
                <a:solidFill>
                  <a:schemeClr val="tx2"/>
                </a:solidFill>
              </a:rPr>
              <a:t>Area of Focus</a:t>
            </a:r>
          </a:p>
        </p:txBody>
      </p:sp>
      <p:sp>
        <p:nvSpPr>
          <p:cNvPr id="27" name="TextBox 26"/>
          <p:cNvSpPr txBox="1"/>
          <p:nvPr/>
        </p:nvSpPr>
        <p:spPr>
          <a:xfrm>
            <a:off x="5796136" y="807853"/>
            <a:ext cx="1755440" cy="276999"/>
          </a:xfrm>
          <a:prstGeom prst="rect">
            <a:avLst/>
          </a:prstGeom>
          <a:noFill/>
        </p:spPr>
        <p:txBody>
          <a:bodyPr wrap="square" rtlCol="0">
            <a:spAutoFit/>
          </a:bodyPr>
          <a:lstStyle/>
          <a:p>
            <a:pPr algn="ctr"/>
            <a:r>
              <a:rPr lang="en-GB" sz="1200" b="1" dirty="0">
                <a:solidFill>
                  <a:schemeClr val="tx2"/>
                </a:solidFill>
              </a:rPr>
              <a:t>Mitigating Actions</a:t>
            </a:r>
          </a:p>
        </p:txBody>
      </p:sp>
      <p:sp>
        <p:nvSpPr>
          <p:cNvPr id="28" name="Title 1"/>
          <p:cNvSpPr txBox="1">
            <a:spLocks/>
          </p:cNvSpPr>
          <p:nvPr/>
        </p:nvSpPr>
        <p:spPr>
          <a:xfrm>
            <a:off x="5076056" y="1269272"/>
            <a:ext cx="3816424"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Enhancements to platform monitoring</a:t>
            </a:r>
          </a:p>
          <a:p>
            <a:pPr marL="171450" indent="-171450" algn="l">
              <a:spcBef>
                <a:spcPts val="0"/>
              </a:spcBef>
              <a:spcAft>
                <a:spcPts val="300"/>
              </a:spcAft>
              <a:buFont typeface="Arial" panose="020B0604020202020204" pitchFamily="34" charset="0"/>
              <a:buChar char="•"/>
            </a:pPr>
            <a:r>
              <a:rPr lang="en-GB" sz="800" b="0" dirty="0">
                <a:solidFill>
                  <a:schemeClr val="tx2"/>
                </a:solidFill>
              </a:rPr>
              <a:t>Performance metrics revisited to reflect true system health</a:t>
            </a:r>
          </a:p>
          <a:p>
            <a:pPr marL="171450" indent="-171450" algn="l">
              <a:spcBef>
                <a:spcPts val="0"/>
              </a:spcBef>
              <a:spcAft>
                <a:spcPts val="300"/>
              </a:spcAft>
              <a:buFont typeface="Arial" panose="020B0604020202020204" pitchFamily="34" charset="0"/>
              <a:buChar char="•"/>
            </a:pPr>
            <a:r>
              <a:rPr lang="en-GB" sz="800" b="0" dirty="0">
                <a:solidFill>
                  <a:schemeClr val="tx2"/>
                </a:solidFill>
              </a:rPr>
              <a:t>Root causes of all system issues identified and mitigated</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29" name="Title 1"/>
          <p:cNvSpPr txBox="1">
            <a:spLocks/>
          </p:cNvSpPr>
          <p:nvPr/>
        </p:nvSpPr>
        <p:spPr>
          <a:xfrm>
            <a:off x="2390743" y="3124686"/>
            <a:ext cx="2805328"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No Issue related Task Forces</a:t>
            </a:r>
          </a:p>
          <a:p>
            <a:pPr marL="171450" indent="-171450" algn="l">
              <a:spcBef>
                <a:spcPts val="0"/>
              </a:spcBef>
              <a:spcAft>
                <a:spcPts val="300"/>
              </a:spcAft>
              <a:buFont typeface="Arial" panose="020B0604020202020204" pitchFamily="34" charset="0"/>
              <a:buChar char="•"/>
            </a:pPr>
            <a:r>
              <a:rPr lang="en-GB" sz="800" b="0" dirty="0">
                <a:solidFill>
                  <a:schemeClr val="tx2"/>
                </a:solidFill>
              </a:rPr>
              <a:t>Platform risks identified and proactively manged with customers before they become issues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0" name="Title 1"/>
          <p:cNvSpPr txBox="1">
            <a:spLocks/>
          </p:cNvSpPr>
          <p:nvPr/>
        </p:nvSpPr>
        <p:spPr>
          <a:xfrm>
            <a:off x="2390743" y="4144295"/>
            <a:ext cx="2578529"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All Audit findings closed or proven to be non-impacting</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1" name="Title 1"/>
          <p:cNvSpPr txBox="1">
            <a:spLocks/>
          </p:cNvSpPr>
          <p:nvPr/>
        </p:nvSpPr>
        <p:spPr>
          <a:xfrm>
            <a:off x="5076056" y="4107175"/>
            <a:ext cx="3960440" cy="38316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Quantifying impact of audit findings</a:t>
            </a:r>
          </a:p>
          <a:p>
            <a:pPr marL="171450" indent="-171450" algn="l">
              <a:spcBef>
                <a:spcPts val="0"/>
              </a:spcBef>
              <a:spcAft>
                <a:spcPts val="300"/>
              </a:spcAft>
              <a:buFont typeface="Arial" panose="020B0604020202020204" pitchFamily="34" charset="0"/>
              <a:buChar char="•"/>
            </a:pPr>
            <a:r>
              <a:rPr lang="en-GB" sz="800" b="0" dirty="0">
                <a:solidFill>
                  <a:schemeClr val="tx2"/>
                </a:solidFill>
              </a:rPr>
              <a:t>RCA and fix plan in place for all impactful findings</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2" name="Title 1"/>
          <p:cNvSpPr txBox="1">
            <a:spLocks/>
          </p:cNvSpPr>
          <p:nvPr/>
        </p:nvSpPr>
        <p:spPr>
          <a:xfrm>
            <a:off x="5076056" y="3122191"/>
            <a:ext cx="3816424" cy="74320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Task Forces issue resolution replaced with BAU preventative activity based on rigorous partner contracts </a:t>
            </a:r>
          </a:p>
          <a:p>
            <a:pPr marL="171450" indent="-171450" algn="l">
              <a:spcBef>
                <a:spcPts val="0"/>
              </a:spcBef>
              <a:spcAft>
                <a:spcPts val="300"/>
              </a:spcAft>
              <a:buFont typeface="Arial" panose="020B0604020202020204" pitchFamily="34" charset="0"/>
              <a:buChar char="•"/>
            </a:pPr>
            <a:r>
              <a:rPr lang="en-GB" sz="800" b="0" dirty="0">
                <a:solidFill>
                  <a:schemeClr val="tx2"/>
                </a:solidFill>
              </a:rPr>
              <a:t>Proactive platform risk register created and embedded in customer governance</a:t>
            </a:r>
          </a:p>
          <a:p>
            <a:pPr marL="171450" indent="-171450" algn="l">
              <a:spcBef>
                <a:spcPts val="0"/>
              </a:spcBef>
              <a:spcAft>
                <a:spcPts val="300"/>
              </a:spcAft>
              <a:buFont typeface="Arial" panose="020B0604020202020204" pitchFamily="34" charset="0"/>
              <a:buChar char="•"/>
            </a:pPr>
            <a:endParaRPr lang="en-GB" sz="800" b="0" dirty="0">
              <a:solidFill>
                <a:schemeClr val="tx2"/>
              </a:solidFill>
            </a:endParaRPr>
          </a:p>
        </p:txBody>
      </p:sp>
      <p:sp>
        <p:nvSpPr>
          <p:cNvPr id="33" name="Title 1"/>
          <p:cNvSpPr txBox="1">
            <a:spLocks/>
          </p:cNvSpPr>
          <p:nvPr/>
        </p:nvSpPr>
        <p:spPr>
          <a:xfrm>
            <a:off x="5076056" y="2222390"/>
            <a:ext cx="3816424" cy="17098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spcBef>
                <a:spcPts val="0"/>
              </a:spcBef>
              <a:spcAft>
                <a:spcPts val="300"/>
              </a:spcAft>
              <a:buFont typeface="Arial" panose="020B0604020202020204" pitchFamily="34" charset="0"/>
              <a:buChar char="•"/>
            </a:pPr>
            <a:r>
              <a:rPr lang="en-GB" sz="800" b="0" dirty="0">
                <a:solidFill>
                  <a:schemeClr val="tx2"/>
                </a:solidFill>
              </a:rPr>
              <a:t>Identify platform constraints to change and present options to customers to mitigate</a:t>
            </a:r>
          </a:p>
          <a:p>
            <a:pPr marL="171450" indent="-171450" algn="l">
              <a:spcBef>
                <a:spcPts val="0"/>
              </a:spcBef>
              <a:spcAft>
                <a:spcPts val="300"/>
              </a:spcAft>
              <a:buFont typeface="Arial" panose="020B0604020202020204" pitchFamily="34" charset="0"/>
              <a:buChar char="•"/>
            </a:pPr>
            <a:r>
              <a:rPr lang="en-GB" sz="800" b="0" dirty="0">
                <a:solidFill>
                  <a:schemeClr val="tx2"/>
                </a:solidFill>
              </a:rPr>
              <a:t>Build Xoserve SME knowledge , in all aspects of change delivery and system maintenance, across the wider organisation</a:t>
            </a:r>
          </a:p>
        </p:txBody>
      </p:sp>
      <p:cxnSp>
        <p:nvCxnSpPr>
          <p:cNvPr id="6" name="Straight Connector 5"/>
          <p:cNvCxnSpPr/>
          <p:nvPr/>
        </p:nvCxnSpPr>
        <p:spPr>
          <a:xfrm>
            <a:off x="416367" y="2067694"/>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6366" y="2975210"/>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27980" y="3959057"/>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16367" y="1084356"/>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High-level Areas of Focus</a:t>
            </a:r>
          </a:p>
        </p:txBody>
      </p:sp>
    </p:spTree>
    <p:extLst>
      <p:ext uri="{BB962C8B-B14F-4D97-AF65-F5344CB8AC3E}">
        <p14:creationId xmlns:p14="http://schemas.microsoft.com/office/powerpoint/2010/main" val="141592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816" y="123478"/>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2400" dirty="0"/>
              <a:t>What have we completed so far?</a:t>
            </a:r>
          </a:p>
        </p:txBody>
      </p:sp>
      <p:sp>
        <p:nvSpPr>
          <p:cNvPr id="5" name="Title 1"/>
          <p:cNvSpPr txBox="1">
            <a:spLocks/>
          </p:cNvSpPr>
          <p:nvPr/>
        </p:nvSpPr>
        <p:spPr>
          <a:xfrm>
            <a:off x="2699791" y="1330067"/>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Limited documented understanding of </a:t>
            </a:r>
            <a:r>
              <a:rPr lang="en-US" sz="600" b="0" dirty="0" err="1">
                <a:solidFill>
                  <a:schemeClr val="tx2"/>
                </a:solidFill>
              </a:rPr>
              <a:t>Xoserve’s</a:t>
            </a:r>
            <a:r>
              <a:rPr lang="en-US" sz="600" b="0" dirty="0">
                <a:solidFill>
                  <a:schemeClr val="tx2"/>
                </a:solidFill>
              </a:rPr>
              <a:t> service provision maturity against industry best practice methodologies.</a:t>
            </a:r>
            <a:endParaRPr lang="en-GB" sz="600" b="0" dirty="0">
              <a:solidFill>
                <a:schemeClr val="tx2"/>
              </a:solidFill>
            </a:endParaRPr>
          </a:p>
        </p:txBody>
      </p:sp>
      <p:sp>
        <p:nvSpPr>
          <p:cNvPr id="7" name="TextBox 6"/>
          <p:cNvSpPr txBox="1"/>
          <p:nvPr/>
        </p:nvSpPr>
        <p:spPr>
          <a:xfrm>
            <a:off x="1187624" y="771550"/>
            <a:ext cx="1121314" cy="415498"/>
          </a:xfrm>
          <a:prstGeom prst="rect">
            <a:avLst/>
          </a:prstGeom>
          <a:noFill/>
        </p:spPr>
        <p:txBody>
          <a:bodyPr wrap="square" rtlCol="0">
            <a:spAutoFit/>
          </a:bodyPr>
          <a:lstStyle/>
          <a:p>
            <a:pPr algn="ctr"/>
            <a:r>
              <a:rPr lang="en-GB" sz="1000" b="1" dirty="0">
                <a:solidFill>
                  <a:schemeClr val="tx2"/>
                </a:solidFill>
              </a:rPr>
              <a:t>Improvement Item</a:t>
            </a:r>
          </a:p>
        </p:txBody>
      </p:sp>
      <p:cxnSp>
        <p:nvCxnSpPr>
          <p:cNvPr id="9" name="Straight Connector 8"/>
          <p:cNvCxnSpPr/>
          <p:nvPr/>
        </p:nvCxnSpPr>
        <p:spPr>
          <a:xfrm>
            <a:off x="304939" y="1203598"/>
            <a:ext cx="8188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73964" y="1409130"/>
            <a:ext cx="1425828" cy="338554"/>
          </a:xfrm>
          <a:prstGeom prst="rect">
            <a:avLst/>
          </a:prstGeom>
          <a:noFill/>
        </p:spPr>
        <p:txBody>
          <a:bodyPr wrap="square" rtlCol="0">
            <a:spAutoFit/>
          </a:bodyPr>
          <a:lstStyle/>
          <a:p>
            <a:r>
              <a:rPr lang="en-GB" sz="800" b="1" dirty="0">
                <a:solidFill>
                  <a:schemeClr val="tx2"/>
                </a:solidFill>
                <a:latin typeface="+mj-lt"/>
              </a:rPr>
              <a:t>E2E Service Provision Gap Analysis</a:t>
            </a:r>
          </a:p>
        </p:txBody>
      </p:sp>
      <p:sp>
        <p:nvSpPr>
          <p:cNvPr id="24" name="TextBox 23"/>
          <p:cNvSpPr txBox="1"/>
          <p:nvPr/>
        </p:nvSpPr>
        <p:spPr>
          <a:xfrm>
            <a:off x="2555776" y="771550"/>
            <a:ext cx="2304256" cy="400110"/>
          </a:xfrm>
          <a:prstGeom prst="rect">
            <a:avLst/>
          </a:prstGeom>
          <a:noFill/>
        </p:spPr>
        <p:txBody>
          <a:bodyPr wrap="square" rtlCol="0">
            <a:spAutoFit/>
          </a:bodyPr>
          <a:lstStyle/>
          <a:p>
            <a:pPr algn="ctr"/>
            <a:r>
              <a:rPr lang="en-GB" sz="1000" b="1" dirty="0">
                <a:solidFill>
                  <a:schemeClr val="tx2"/>
                </a:solidFill>
              </a:rPr>
              <a:t>Perceived Risk to System </a:t>
            </a:r>
          </a:p>
          <a:p>
            <a:pPr algn="ctr"/>
            <a:r>
              <a:rPr lang="en-GB" sz="1000" b="1" dirty="0">
                <a:solidFill>
                  <a:schemeClr val="tx2"/>
                </a:solidFill>
              </a:rPr>
              <a:t>Stability / Health</a:t>
            </a:r>
          </a:p>
        </p:txBody>
      </p:sp>
      <p:sp>
        <p:nvSpPr>
          <p:cNvPr id="25" name="TextBox 24"/>
          <p:cNvSpPr txBox="1"/>
          <p:nvPr/>
        </p:nvSpPr>
        <p:spPr>
          <a:xfrm>
            <a:off x="5148064" y="771550"/>
            <a:ext cx="1121314" cy="415498"/>
          </a:xfrm>
          <a:prstGeom prst="rect">
            <a:avLst/>
          </a:prstGeom>
          <a:noFill/>
        </p:spPr>
        <p:txBody>
          <a:bodyPr wrap="square" rtlCol="0">
            <a:spAutoFit/>
          </a:bodyPr>
          <a:lstStyle/>
          <a:p>
            <a:pPr algn="ctr"/>
            <a:r>
              <a:rPr lang="en-GB" sz="1000" b="1" dirty="0">
                <a:solidFill>
                  <a:schemeClr val="tx2"/>
                </a:solidFill>
              </a:rPr>
              <a:t>Mitigating Actions Taken</a:t>
            </a:r>
          </a:p>
        </p:txBody>
      </p:sp>
      <p:sp>
        <p:nvSpPr>
          <p:cNvPr id="26" name="TextBox 25"/>
          <p:cNvSpPr txBox="1"/>
          <p:nvPr/>
        </p:nvSpPr>
        <p:spPr>
          <a:xfrm>
            <a:off x="7812360" y="771550"/>
            <a:ext cx="1121314" cy="415498"/>
          </a:xfrm>
          <a:prstGeom prst="rect">
            <a:avLst/>
          </a:prstGeom>
          <a:noFill/>
        </p:spPr>
        <p:txBody>
          <a:bodyPr wrap="square" rtlCol="0">
            <a:spAutoFit/>
          </a:bodyPr>
          <a:lstStyle/>
          <a:p>
            <a:pPr algn="ctr"/>
            <a:r>
              <a:rPr lang="en-GB" sz="1000" b="1" dirty="0">
                <a:solidFill>
                  <a:schemeClr val="tx2"/>
                </a:solidFill>
              </a:rPr>
              <a:t>Expected Benefit</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143689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8" descr="C:\Users\alex.stuart\OneDrive - Xoserve Limited\PowerPoint Icons\Business Blue\Business Decis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441841"/>
            <a:ext cx="218784" cy="218784"/>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1429786"/>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alex.stuart\OneDrive - Xoserve Limited\PowerPoint Icons\Business Blue\16 (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500" y="1454790"/>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867175" y="1405935"/>
            <a:ext cx="2620195"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4-week gap analysis of current </a:t>
            </a:r>
            <a:r>
              <a:rPr lang="en-US" sz="600" dirty="0" err="1">
                <a:solidFill>
                  <a:schemeClr val="tx2"/>
                </a:solidFill>
                <a:latin typeface="Arial" panose="020B0604020202020204" pitchFamily="34" charset="0"/>
                <a:ea typeface="+mj-ea"/>
                <a:cs typeface="Arial" panose="020B0604020202020204" pitchFamily="34" charset="0"/>
              </a:rPr>
              <a:t>Xoserve</a:t>
            </a:r>
            <a:r>
              <a:rPr lang="en-US" sz="600" dirty="0">
                <a:solidFill>
                  <a:schemeClr val="tx2"/>
                </a:solidFill>
                <a:latin typeface="Arial" panose="020B0604020202020204" pitchFamily="34" charset="0"/>
                <a:ea typeface="+mj-ea"/>
                <a:cs typeface="Arial" panose="020B0604020202020204" pitchFamily="34" charset="0"/>
              </a:rPr>
              <a:t> service provisioning, </a:t>
            </a:r>
            <a:r>
              <a:rPr lang="en-US" sz="600" dirty="0" err="1">
                <a:solidFill>
                  <a:schemeClr val="tx2"/>
                </a:solidFill>
                <a:latin typeface="Arial" panose="020B0604020202020204" pitchFamily="34" charset="0"/>
                <a:ea typeface="+mj-ea"/>
                <a:cs typeface="Arial" panose="020B0604020202020204" pitchFamily="34" charset="0"/>
              </a:rPr>
              <a:t>utilising</a:t>
            </a:r>
            <a:r>
              <a:rPr lang="en-US" sz="600" dirty="0">
                <a:solidFill>
                  <a:schemeClr val="tx2"/>
                </a:solidFill>
                <a:latin typeface="Arial" panose="020B0604020202020204" pitchFamily="34" charset="0"/>
                <a:ea typeface="+mj-ea"/>
                <a:cs typeface="Arial" panose="020B0604020202020204" pitchFamily="34" charset="0"/>
              </a:rPr>
              <a:t> SAP’s core capability benchmarking, that resulted in 100+ gaps/opportunities in today’s service provision.</a:t>
            </a:r>
          </a:p>
        </p:txBody>
      </p:sp>
      <p:sp>
        <p:nvSpPr>
          <p:cNvPr id="32" name="Title 1"/>
          <p:cNvSpPr txBox="1">
            <a:spLocks/>
          </p:cNvSpPr>
          <p:nvPr/>
        </p:nvSpPr>
        <p:spPr>
          <a:xfrm>
            <a:off x="2699791" y="1929736"/>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The impending Class 3 migration and associated read volumes present risks to UK Link performance / capacity</a:t>
            </a:r>
          </a:p>
        </p:txBody>
      </p:sp>
      <p:sp>
        <p:nvSpPr>
          <p:cNvPr id="33" name="TextBox 32"/>
          <p:cNvSpPr txBox="1"/>
          <p:nvPr/>
        </p:nvSpPr>
        <p:spPr>
          <a:xfrm>
            <a:off x="1273964" y="1985194"/>
            <a:ext cx="1425828" cy="338554"/>
          </a:xfrm>
          <a:prstGeom prst="rect">
            <a:avLst/>
          </a:prstGeom>
          <a:noFill/>
        </p:spPr>
        <p:txBody>
          <a:bodyPr wrap="square" rtlCol="0">
            <a:spAutoFit/>
          </a:bodyPr>
          <a:lstStyle/>
          <a:p>
            <a:r>
              <a:rPr lang="en-GB" sz="800" b="1" dirty="0">
                <a:solidFill>
                  <a:schemeClr val="tx2"/>
                </a:solidFill>
                <a:latin typeface="+mj-lt"/>
              </a:rPr>
              <a:t>Meter Read Processing Optimisation</a:t>
            </a:r>
          </a:p>
        </p:txBody>
      </p:sp>
      <p:pic>
        <p:nvPicPr>
          <p:cNvPr id="3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012955"/>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2005850"/>
            <a:ext cx="246913" cy="246913"/>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7" descr="C:\Users\alex.stuart\OneDrive - Xoserve Limited\PowerPoint Icons\Business Blue\16 (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4500" y="2030854"/>
            <a:ext cx="213029" cy="213029"/>
          </a:xfrm>
          <a:prstGeom prst="rect">
            <a:avLst/>
          </a:prstGeom>
          <a:noFill/>
          <a:extLst>
            <a:ext uri="{909E8E84-426E-40DD-AFC4-6F175D3DCCD1}">
              <a14:hiddenFill xmlns:a14="http://schemas.microsoft.com/office/drawing/2010/main">
                <a:solidFill>
                  <a:srgbClr val="FFFFFF"/>
                </a:solidFill>
              </a14:hiddenFill>
            </a:ext>
          </a:extLst>
        </p:spPr>
      </p:pic>
      <p:sp>
        <p:nvSpPr>
          <p:cNvPr id="38" name="Rectangle 37"/>
          <p:cNvSpPr/>
          <p:nvPr/>
        </p:nvSpPr>
        <p:spPr>
          <a:xfrm>
            <a:off x="4867175" y="1954654"/>
            <a:ext cx="2908227"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Targeted analysis identified a defect which resulted in inconsistent </a:t>
            </a:r>
            <a:r>
              <a:rPr lang="en-US" sz="600" dirty="0" err="1">
                <a:solidFill>
                  <a:schemeClr val="tx2"/>
                </a:solidFill>
                <a:latin typeface="Arial" panose="020B0604020202020204" pitchFamily="34" charset="0"/>
                <a:ea typeface="+mj-ea"/>
                <a:cs typeface="Arial" panose="020B0604020202020204" pitchFamily="34" charset="0"/>
              </a:rPr>
              <a:t>utilisation</a:t>
            </a:r>
            <a:r>
              <a:rPr lang="en-US" sz="600" dirty="0">
                <a:solidFill>
                  <a:schemeClr val="tx2"/>
                </a:solidFill>
                <a:latin typeface="Arial" panose="020B0604020202020204" pitchFamily="34" charset="0"/>
                <a:ea typeface="+mj-ea"/>
                <a:cs typeface="Arial" panose="020B0604020202020204" pitchFamily="34" charset="0"/>
              </a:rPr>
              <a:t> of system resources when processing class 3 jobs. A fix was implemented resulting in a c.35% processing improvement. Work continues to further optimise overall read processing.</a:t>
            </a:r>
          </a:p>
        </p:txBody>
      </p:sp>
      <p:sp>
        <p:nvSpPr>
          <p:cNvPr id="39" name="Title 1"/>
          <p:cNvSpPr txBox="1">
            <a:spLocks/>
          </p:cNvSpPr>
          <p:nvPr/>
        </p:nvSpPr>
        <p:spPr>
          <a:xfrm>
            <a:off x="2699791" y="2433792"/>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rgbClr val="FF0000"/>
                </a:solidFill>
              </a:rPr>
              <a:t>HIGH</a:t>
            </a:r>
          </a:p>
          <a:p>
            <a:pPr algn="l"/>
            <a:r>
              <a:rPr lang="en-US" sz="600" b="0" dirty="0">
                <a:solidFill>
                  <a:schemeClr val="tx2"/>
                </a:solidFill>
              </a:rPr>
              <a:t>Average fix turnaround times for functional defects prior to 1st June’19 tracked largely around the 58-day mark, with overall defect volumes rarely below 60 on any given day</a:t>
            </a:r>
            <a:endParaRPr lang="en-GB" sz="600" b="0" dirty="0">
              <a:solidFill>
                <a:schemeClr val="tx2"/>
              </a:solidFill>
            </a:endParaRPr>
          </a:p>
        </p:txBody>
      </p:sp>
      <p:sp>
        <p:nvSpPr>
          <p:cNvPr id="41" name="TextBox 40"/>
          <p:cNvSpPr txBox="1"/>
          <p:nvPr/>
        </p:nvSpPr>
        <p:spPr>
          <a:xfrm>
            <a:off x="1273964" y="2519790"/>
            <a:ext cx="1425828" cy="338554"/>
          </a:xfrm>
          <a:prstGeom prst="rect">
            <a:avLst/>
          </a:prstGeom>
          <a:noFill/>
        </p:spPr>
        <p:txBody>
          <a:bodyPr wrap="square" rtlCol="0">
            <a:spAutoFit/>
          </a:bodyPr>
          <a:lstStyle/>
          <a:p>
            <a:r>
              <a:rPr lang="en-GB" sz="800" b="1" dirty="0">
                <a:solidFill>
                  <a:schemeClr val="tx2"/>
                </a:solidFill>
                <a:latin typeface="+mj-lt"/>
              </a:rPr>
              <a:t>UK Link system defect reductions</a:t>
            </a:r>
          </a:p>
        </p:txBody>
      </p:sp>
      <p:pic>
        <p:nvPicPr>
          <p:cNvPr id="4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2547551"/>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8" descr="C:\Users\alex.stuart\OneDrive - Xoserve Limited\PowerPoint Icons\Business Blue\Business Decisio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552501"/>
            <a:ext cx="218784" cy="218784"/>
          </a:xfrm>
          <a:prstGeom prst="rect">
            <a:avLst/>
          </a:prstGeom>
          <a:noFill/>
          <a:extLst>
            <a:ext uri="{909E8E84-426E-40DD-AFC4-6F175D3DCCD1}">
              <a14:hiddenFill xmlns:a14="http://schemas.microsoft.com/office/drawing/2010/main">
                <a:solidFill>
                  <a:srgbClr val="FFFFFF"/>
                </a:solidFill>
              </a14:hiddenFill>
            </a:ext>
          </a:extLst>
        </p:spPr>
      </p:pic>
      <p:sp>
        <p:nvSpPr>
          <p:cNvPr id="46" name="Rectangle 45"/>
          <p:cNvSpPr/>
          <p:nvPr/>
        </p:nvSpPr>
        <p:spPr>
          <a:xfrm>
            <a:off x="4867175" y="2489250"/>
            <a:ext cx="2908227"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40% reduction in open UK Link defects since the 1st June’19, owing largely to the concerted efforts of application resolver teams following commercial variation agreements with relevant system integrators. Average fix turnaround times down to 41 days.</a:t>
            </a:r>
          </a:p>
        </p:txBody>
      </p:sp>
      <p:sp>
        <p:nvSpPr>
          <p:cNvPr id="47" name="Title 1"/>
          <p:cNvSpPr txBox="1">
            <a:spLocks/>
          </p:cNvSpPr>
          <p:nvPr/>
        </p:nvSpPr>
        <p:spPr>
          <a:xfrm>
            <a:off x="2699791" y="3058259"/>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75% of all UK Link P1/P2 incidents incurred so far this year have impacted Portal/DES or AMT </a:t>
            </a:r>
            <a:r>
              <a:rPr lang="en-US" sz="600" b="0" dirty="0" err="1">
                <a:solidFill>
                  <a:schemeClr val="tx2"/>
                </a:solidFill>
              </a:rPr>
              <a:t>MarketFlow</a:t>
            </a:r>
            <a:r>
              <a:rPr lang="en-US" sz="600" b="0" dirty="0">
                <a:solidFill>
                  <a:schemeClr val="tx2"/>
                </a:solidFill>
              </a:rPr>
              <a:t>. </a:t>
            </a:r>
          </a:p>
        </p:txBody>
      </p:sp>
      <p:sp>
        <p:nvSpPr>
          <p:cNvPr id="48" name="TextBox 47"/>
          <p:cNvSpPr txBox="1"/>
          <p:nvPr/>
        </p:nvSpPr>
        <p:spPr>
          <a:xfrm>
            <a:off x="1273964" y="3095854"/>
            <a:ext cx="1425828" cy="461665"/>
          </a:xfrm>
          <a:prstGeom prst="rect">
            <a:avLst/>
          </a:prstGeom>
          <a:noFill/>
        </p:spPr>
        <p:txBody>
          <a:bodyPr wrap="square" rtlCol="0">
            <a:spAutoFit/>
          </a:bodyPr>
          <a:lstStyle/>
          <a:p>
            <a:r>
              <a:rPr lang="en-US" sz="800" b="1" dirty="0">
                <a:solidFill>
                  <a:schemeClr val="tx2"/>
                </a:solidFill>
                <a:latin typeface="+mj-lt"/>
              </a:rPr>
              <a:t>Electronic File Transfer </a:t>
            </a:r>
            <a:r>
              <a:rPr lang="en-GB" sz="800" b="1" dirty="0">
                <a:solidFill>
                  <a:schemeClr val="tx2"/>
                </a:solidFill>
                <a:latin typeface="+mj-lt"/>
              </a:rPr>
              <a:t>Health Check Remedial Actions</a:t>
            </a:r>
          </a:p>
        </p:txBody>
      </p:sp>
      <p:pic>
        <p:nvPicPr>
          <p:cNvPr id="4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123615"/>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3116510"/>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52" name="Rectangle 51"/>
          <p:cNvSpPr/>
          <p:nvPr/>
        </p:nvSpPr>
        <p:spPr>
          <a:xfrm>
            <a:off x="4867175" y="3134127"/>
            <a:ext cx="2908227" cy="307777"/>
          </a:xfrm>
          <a:prstGeom prst="rect">
            <a:avLst/>
          </a:prstGeom>
        </p:spPr>
        <p:txBody>
          <a:bodyPr vert="horz" lIns="91440" tIns="45720" rIns="91440" bIns="45720" rtlCol="0" anchor="t">
            <a:noAutofit/>
          </a:bodyPr>
          <a:lstStyle/>
          <a:p>
            <a:pPr>
              <a:spcBef>
                <a:spcPct val="0"/>
              </a:spcBef>
            </a:pPr>
            <a:r>
              <a:rPr lang="en-US" sz="600" dirty="0" err="1">
                <a:solidFill>
                  <a:schemeClr val="tx2"/>
                </a:solidFill>
                <a:latin typeface="Arial" panose="020B0604020202020204" pitchFamily="34" charset="0"/>
                <a:ea typeface="+mj-ea"/>
                <a:cs typeface="Arial" panose="020B0604020202020204" pitchFamily="34" charset="0"/>
              </a:rPr>
              <a:t>Xoserve</a:t>
            </a:r>
            <a:r>
              <a:rPr lang="en-US" sz="600" dirty="0">
                <a:solidFill>
                  <a:schemeClr val="tx2"/>
                </a:solidFill>
                <a:latin typeface="Arial" panose="020B0604020202020204" pitchFamily="34" charset="0"/>
                <a:ea typeface="+mj-ea"/>
                <a:cs typeface="Arial" panose="020B0604020202020204" pitchFamily="34" charset="0"/>
              </a:rPr>
              <a:t> IS Operations instigated a health check which resulted in a number of AMT application database performance and configuration enhancements. </a:t>
            </a:r>
          </a:p>
        </p:txBody>
      </p:sp>
      <p:sp>
        <p:nvSpPr>
          <p:cNvPr id="53" name="Title 1"/>
          <p:cNvSpPr txBox="1">
            <a:spLocks/>
          </p:cNvSpPr>
          <p:nvPr/>
        </p:nvSpPr>
        <p:spPr>
          <a:xfrm>
            <a:off x="2699791" y="3556257"/>
            <a:ext cx="2167383" cy="527661"/>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US" sz="600" dirty="0">
                <a:solidFill>
                  <a:schemeClr val="accent6">
                    <a:lumMod val="75000"/>
                  </a:schemeClr>
                </a:solidFill>
              </a:rPr>
              <a:t>MEDIUM</a:t>
            </a:r>
          </a:p>
          <a:p>
            <a:pPr algn="l"/>
            <a:r>
              <a:rPr lang="en-US" sz="600" b="0" dirty="0">
                <a:solidFill>
                  <a:schemeClr val="tx2"/>
                </a:solidFill>
              </a:rPr>
              <a:t>Task Force approach has proved useful in adding control and rigor around high profile issues, but the knowledge and expertise that it creates can become stranded. </a:t>
            </a:r>
          </a:p>
        </p:txBody>
      </p:sp>
      <p:sp>
        <p:nvSpPr>
          <p:cNvPr id="54" name="TextBox 53"/>
          <p:cNvSpPr txBox="1"/>
          <p:nvPr/>
        </p:nvSpPr>
        <p:spPr>
          <a:xfrm>
            <a:off x="1273964" y="3610402"/>
            <a:ext cx="1425828" cy="338554"/>
          </a:xfrm>
          <a:prstGeom prst="rect">
            <a:avLst/>
          </a:prstGeom>
          <a:noFill/>
        </p:spPr>
        <p:txBody>
          <a:bodyPr wrap="square" rtlCol="0">
            <a:spAutoFit/>
          </a:bodyPr>
          <a:lstStyle/>
          <a:p>
            <a:r>
              <a:rPr lang="en-GB" sz="800" b="1" dirty="0">
                <a:solidFill>
                  <a:schemeClr val="tx2"/>
                </a:solidFill>
                <a:latin typeface="+mj-lt"/>
              </a:rPr>
              <a:t>Transition of AMS Task Force in BAU operations</a:t>
            </a:r>
          </a:p>
        </p:txBody>
      </p:sp>
      <p:pic>
        <p:nvPicPr>
          <p:cNvPr id="5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761" y="3638163"/>
            <a:ext cx="285345" cy="24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4" descr="C:\Users\alex.stuart\OneDrive - Xoserve Limited\PowerPoint Icons\Business Blue\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0750" y="3631058"/>
            <a:ext cx="246913" cy="246913"/>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6"/>
          <p:cNvSpPr/>
          <p:nvPr/>
        </p:nvSpPr>
        <p:spPr>
          <a:xfrm>
            <a:off x="4867175" y="3632125"/>
            <a:ext cx="2908227" cy="307777"/>
          </a:xfrm>
          <a:prstGeom prst="rect">
            <a:avLst/>
          </a:prstGeom>
        </p:spPr>
        <p:txBody>
          <a:bodyPr vert="horz" lIns="91440" tIns="45720" rIns="91440" bIns="45720" rtlCol="0" anchor="t">
            <a:noAutofit/>
          </a:bodyPr>
          <a:lstStyle/>
          <a:p>
            <a:pPr>
              <a:spcBef>
                <a:spcPct val="0"/>
              </a:spcBef>
            </a:pPr>
            <a:r>
              <a:rPr lang="en-US" sz="600" dirty="0">
                <a:solidFill>
                  <a:schemeClr val="tx2"/>
                </a:solidFill>
                <a:latin typeface="Arial" panose="020B0604020202020204" pitchFamily="34" charset="0"/>
                <a:ea typeface="+mj-ea"/>
                <a:cs typeface="Arial" panose="020B0604020202020204" pitchFamily="34" charset="0"/>
              </a:rPr>
              <a:t>Amendment Invoice business and IS staff all transitioned back into BAU teams, with project management resources realigned to Class 3 and UK Link Performance initiatives. </a:t>
            </a:r>
          </a:p>
        </p:txBody>
      </p:sp>
      <p:sp>
        <p:nvSpPr>
          <p:cNvPr id="58" name="Rounded Rectangle 57"/>
          <p:cNvSpPr/>
          <p:nvPr/>
        </p:nvSpPr>
        <p:spPr>
          <a:xfrm>
            <a:off x="1076593" y="4250716"/>
            <a:ext cx="7023799" cy="481273"/>
          </a:xfrm>
          <a:prstGeom prst="roundRect">
            <a:avLst>
              <a:gd name="adj" fmla="val 7305"/>
            </a:avLst>
          </a:prstGeom>
          <a:solidFill>
            <a:srgbClr val="2B80B1"/>
          </a:solidFill>
          <a:ln>
            <a:solidFill>
              <a:srgbClr val="2B80B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900" b="1" dirty="0">
                <a:solidFill>
                  <a:schemeClr val="bg1"/>
                </a:solidFill>
              </a:rPr>
              <a:t>All of the above initiatives have been completed without the need for any additional customer investment funding, with all tasks/actions funded from existing Xoserve BP19 ‘manage the business’ cost centres</a:t>
            </a:r>
          </a:p>
        </p:txBody>
      </p:sp>
      <p:sp>
        <p:nvSpPr>
          <p:cNvPr id="67" name="Title 1"/>
          <p:cNvSpPr txBox="1">
            <a:spLocks/>
          </p:cNvSpPr>
          <p:nvPr/>
        </p:nvSpPr>
        <p:spPr>
          <a:xfrm>
            <a:off x="7779915" y="1322172"/>
            <a:ext cx="1459978" cy="527661"/>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Identification of an holistic Service Improvement plan</a:t>
            </a:r>
          </a:p>
          <a:p>
            <a:r>
              <a:rPr lang="en-US" dirty="0"/>
              <a:t>Incremental improvements to customer service provision</a:t>
            </a:r>
          </a:p>
          <a:p>
            <a:r>
              <a:rPr lang="en-US" dirty="0"/>
              <a:t>Incident reductions</a:t>
            </a:r>
            <a:endParaRPr lang="en-GB" dirty="0"/>
          </a:p>
        </p:txBody>
      </p:sp>
      <p:sp>
        <p:nvSpPr>
          <p:cNvPr id="68" name="Title 1"/>
          <p:cNvSpPr txBox="1">
            <a:spLocks/>
          </p:cNvSpPr>
          <p:nvPr/>
        </p:nvSpPr>
        <p:spPr>
          <a:xfrm>
            <a:off x="7775402" y="1942194"/>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to Class 3 risk (system capacity)</a:t>
            </a:r>
          </a:p>
        </p:txBody>
      </p:sp>
      <p:sp>
        <p:nvSpPr>
          <p:cNvPr id="70" name="Title 1"/>
          <p:cNvSpPr txBox="1">
            <a:spLocks/>
          </p:cNvSpPr>
          <p:nvPr/>
        </p:nvSpPr>
        <p:spPr>
          <a:xfrm>
            <a:off x="7792542" y="2461137"/>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Increased reliability of automated UK Link processes</a:t>
            </a:r>
          </a:p>
          <a:p>
            <a:r>
              <a:rPr lang="en-US" dirty="0"/>
              <a:t>Fewer customer impacting issues (AML/ASP, AQ’s, etc.)</a:t>
            </a:r>
          </a:p>
        </p:txBody>
      </p:sp>
      <p:sp>
        <p:nvSpPr>
          <p:cNvPr id="71" name="Title 1"/>
          <p:cNvSpPr txBox="1">
            <a:spLocks/>
          </p:cNvSpPr>
          <p:nvPr/>
        </p:nvSpPr>
        <p:spPr>
          <a:xfrm>
            <a:off x="7792542" y="3037201"/>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Reduction to Class 3 risk (system capacity)</a:t>
            </a:r>
          </a:p>
          <a:p>
            <a:r>
              <a:rPr lang="en-US" dirty="0"/>
              <a:t>Reduction in P1/P2 AMT related major incidents</a:t>
            </a:r>
          </a:p>
        </p:txBody>
      </p:sp>
      <p:sp>
        <p:nvSpPr>
          <p:cNvPr id="72" name="Title 1"/>
          <p:cNvSpPr txBox="1">
            <a:spLocks/>
          </p:cNvSpPr>
          <p:nvPr/>
        </p:nvSpPr>
        <p:spPr>
          <a:xfrm>
            <a:off x="7792542" y="3579862"/>
            <a:ext cx="1459978" cy="332695"/>
          </a:xfrm>
          <a:prstGeom prst="rect">
            <a:avLst/>
          </a:prstGeom>
        </p:spPr>
        <p:txBody>
          <a:bodyPr vert="horz" lIns="91440" tIns="45720" rIns="91440" bIns="45720" rtlCol="0" anchor="t">
            <a:noAutofit/>
          </a:bodyPr>
          <a:lstStyle>
            <a:defPPr>
              <a:defRPr lang="en-US"/>
            </a:defPPr>
            <a:lvl1pPr marL="171450" indent="-171450">
              <a:spcBef>
                <a:spcPct val="0"/>
              </a:spcBef>
              <a:buFont typeface="Wingdings" panose="05000000000000000000" pitchFamily="2" charset="2"/>
              <a:buChar char="ü"/>
              <a:defRPr sz="600" b="0">
                <a:solidFill>
                  <a:schemeClr val="tx2"/>
                </a:solidFill>
                <a:latin typeface="Arial" panose="020B0604020202020204" pitchFamily="34" charset="0"/>
                <a:ea typeface="+mj-ea"/>
                <a:cs typeface="Arial" panose="020B0604020202020204" pitchFamily="34" charset="0"/>
              </a:defRPr>
            </a:lvl1pPr>
          </a:lstStyle>
          <a:p>
            <a:r>
              <a:rPr lang="en-US" dirty="0"/>
              <a:t>Knowledge transfer growth between BAU </a:t>
            </a:r>
            <a:r>
              <a:rPr lang="en-US" dirty="0" err="1"/>
              <a:t>Xoserve</a:t>
            </a:r>
            <a:r>
              <a:rPr lang="en-US" dirty="0"/>
              <a:t> teams</a:t>
            </a:r>
          </a:p>
          <a:p>
            <a:r>
              <a:rPr lang="en-US" dirty="0"/>
              <a:t>Issue handling resilience </a:t>
            </a:r>
          </a:p>
        </p:txBody>
      </p:sp>
      <p:sp>
        <p:nvSpPr>
          <p:cNvPr id="73" name="TextBox 72"/>
          <p:cNvSpPr txBox="1"/>
          <p:nvPr/>
        </p:nvSpPr>
        <p:spPr>
          <a:xfrm>
            <a:off x="107504" y="771550"/>
            <a:ext cx="1121314" cy="246221"/>
          </a:xfrm>
          <a:prstGeom prst="rect">
            <a:avLst/>
          </a:prstGeom>
          <a:noFill/>
        </p:spPr>
        <p:txBody>
          <a:bodyPr wrap="square" rtlCol="0">
            <a:spAutoFit/>
          </a:bodyPr>
          <a:lstStyle/>
          <a:p>
            <a:pPr algn="ctr"/>
            <a:r>
              <a:rPr lang="en-GB" sz="1000" b="1" dirty="0">
                <a:solidFill>
                  <a:schemeClr val="tx2"/>
                </a:solidFill>
              </a:rPr>
              <a:t>Focus Areas</a:t>
            </a:r>
          </a:p>
        </p:txBody>
      </p:sp>
    </p:spTree>
    <p:extLst>
      <p:ext uri="{BB962C8B-B14F-4D97-AF65-F5344CB8AC3E}">
        <p14:creationId xmlns:p14="http://schemas.microsoft.com/office/powerpoint/2010/main" val="84876638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78a4dae-5fc0-4ed3-ad80-da51122ab11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33A83A-150C-44CE-865E-9D551BF72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2006/metadata/properties"/>
    <ds:schemaRef ds:uri="5844fa40-a696-4ac9-bd38-c0330d295109"/>
    <ds:schemaRef ds:uri="http://purl.org/dc/terms/"/>
    <ds:schemaRef ds:uri="http://schemas.microsoft.com/office/infopath/2007/PartnerControls"/>
    <ds:schemaRef ds:uri="c78a4dae-5fc0-4ed3-ad80-da51122ab114"/>
    <ds:schemaRef ds:uri="http://www.w3.org/XML/1998/namespac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44492</TotalTime>
  <Words>4403</Words>
  <Application>Microsoft Office PowerPoint</Application>
  <PresentationFormat>On-screen Show (16:9)</PresentationFormat>
  <Paragraphs>442</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Wingdings</vt:lpstr>
      <vt:lpstr>Office Theme</vt:lpstr>
      <vt:lpstr>UK Link Performance Update</vt:lpstr>
      <vt:lpstr>Executive Summary</vt:lpstr>
      <vt:lpstr>Background</vt:lpstr>
      <vt:lpstr>A spike in P1/P2 incidents caused us to come to you in July’19</vt:lpstr>
      <vt:lpstr>P1/P2 incidents...what do we now know?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Cuin</cp:lastModifiedBy>
  <cp:revision>594</cp:revision>
  <cp:lastPrinted>2019-09-05T10:35:37Z</cp:lastPrinted>
  <dcterms:created xsi:type="dcterms:W3CDTF">2018-09-02T17:12:15Z</dcterms:created>
  <dcterms:modified xsi:type="dcterms:W3CDTF">2019-09-17T08:38:50Z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583884602</vt:i4>
  </property>
  <property fmtid="{D5CDD505-2E9C-101B-9397-08002B2CF9AE}" pid="3" name="_NewReviewCycle">
    <vt:lpwstr/>
  </property>
  <property fmtid="{D5CDD505-2E9C-101B-9397-08002B2CF9AE}" pid="4" name="_EmailSubject">
    <vt:lpwstr>DSC CoMC Sept'19 UK Link Performance Update</vt:lpwstr>
  </property>
  <property fmtid="{D5CDD505-2E9C-101B-9397-08002B2CF9AE}" pid="5" name="_AuthorEmail">
    <vt:lpwstr>alex.stuart@xoserve.com</vt:lpwstr>
  </property>
  <property fmtid="{D5CDD505-2E9C-101B-9397-08002B2CF9AE}" pid="6" name="_AuthorEmailDisplayName">
    <vt:lpwstr>Stuart, Alex</vt:lpwstr>
  </property>
  <property fmtid="{D5CDD505-2E9C-101B-9397-08002B2CF9AE}" pid="7" name="_PreviousAdHocReviewCycleID">
    <vt:i4>-612112556</vt:i4>
  </property>
  <property fmtid="{D5CDD505-2E9C-101B-9397-08002B2CF9AE}" pid="8" name="ContentTypeId">
    <vt:lpwstr>0x0101002A9D4E94D94ABB48A35A572EF9A60258</vt:lpwstr>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ies>
</file>