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8" r:id="rId5"/>
    <p:sldId id="299" r:id="rId6"/>
    <p:sldId id="320" r:id="rId7"/>
    <p:sldId id="311" r:id="rId8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9CCB3B"/>
    <a:srgbClr val="40D1F5"/>
    <a:srgbClr val="2B80B1"/>
    <a:srgbClr val="FFFFFF"/>
    <a:srgbClr val="B1D6E8"/>
    <a:srgbClr val="9C4877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94660"/>
  </p:normalViewPr>
  <p:slideViewPr>
    <p:cSldViewPr>
      <p:cViewPr>
        <p:scale>
          <a:sx n="90" d="100"/>
          <a:sy n="90" d="100"/>
        </p:scale>
        <p:origin x="-87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XEC%20Slide%202019\Customer%20Satisfaction%20Grap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Customer Change</a:t>
            </a:r>
            <a:r>
              <a:rPr lang="en-GB" sz="12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Satisfaction: Target 90%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CCS</c:v>
          </c:tx>
          <c:invertIfNegative val="0"/>
          <c:cat>
            <c:strRef>
              <c:f>Sheet1!$A$2:$A$7</c:f>
              <c:strCache>
                <c:ptCount val="6"/>
                <c:pt idx="0">
                  <c:v>July 2018</c:v>
                </c:pt>
                <c:pt idx="1">
                  <c:v>Oct 2018</c:v>
                </c:pt>
                <c:pt idx="2">
                  <c:v>Jan 2019</c:v>
                </c:pt>
                <c:pt idx="3">
                  <c:v>Apr 2019</c:v>
                </c:pt>
                <c:pt idx="4">
                  <c:v>July 2019</c:v>
                </c:pt>
                <c:pt idx="5">
                  <c:v>Oct 2019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82.2</c:v>
                </c:pt>
                <c:pt idx="1">
                  <c:v>67.8</c:v>
                </c:pt>
                <c:pt idx="2">
                  <c:v>86.7</c:v>
                </c:pt>
                <c:pt idx="3">
                  <c:v>95</c:v>
                </c:pt>
                <c:pt idx="4">
                  <c:v>89.7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76896"/>
        <c:axId val="47778432"/>
      </c:barChart>
      <c:catAx>
        <c:axId val="4777689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crossAx val="47778432"/>
        <c:crosses val="autoZero"/>
        <c:auto val="1"/>
        <c:lblAlgn val="ctr"/>
        <c:lblOffset val="100"/>
        <c:noMultiLvlLbl val="0"/>
      </c:catAx>
      <c:valAx>
        <c:axId val="47778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KVI Score</a:t>
                </a:r>
                <a:r>
                  <a:rPr lang="en-US" baseline="0"/>
                  <a:t> %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7776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4 pivot!PivotTable9</c:name>
    <c:fmtId val="37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15116474926615481"/>
          <c:y val="8.5293563094925209E-2"/>
          <c:w val="0.64876620611102864"/>
          <c:h val="0.77969579062441685"/>
        </c:manualLayout>
      </c:layout>
      <c:pieChart>
        <c:varyColors val="1"/>
        <c:ser>
          <c:idx val="0"/>
          <c:order val="0"/>
          <c:tx>
            <c:strRef>
              <c:f>'Question 4 pivot'!$B$4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84B8DA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0.22696855345911951"/>
                  <c:y val="-0.160888821595761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4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4 pivot'!$B$5:$B$7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5 pivot!PivotTable10</c:name>
    <c:fmtId val="4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2"/>
          </a:solidFill>
        </c:spPr>
      </c:pivotFmt>
      <c:pivotFmt>
        <c:idx val="6"/>
        <c:spPr>
          <a:solidFill>
            <a:schemeClr val="accent4"/>
          </a:solidFill>
        </c:spPr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accent4"/>
          </a:solidFill>
        </c:spPr>
      </c:pivotFmt>
      <c:pivotFmt>
        <c:idx val="9"/>
        <c:spPr>
          <a:solidFill>
            <a:schemeClr val="accent6"/>
          </a:solidFill>
        </c:spPr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spPr>
          <a:solidFill>
            <a:schemeClr val="accent4"/>
          </a:solidFill>
        </c:spPr>
      </c:pivotFmt>
      <c:pivotFmt>
        <c:idx val="12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17523394518485286"/>
          <c:y val="0.14059931755968258"/>
          <c:w val="0.65483454780178163"/>
          <c:h val="0.84629667271652309"/>
        </c:manualLayout>
      </c:layout>
      <c:pieChart>
        <c:varyColors val="1"/>
        <c:ser>
          <c:idx val="0"/>
          <c:order val="0"/>
          <c:tx>
            <c:strRef>
              <c:f>'Question 5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Lbls>
            <c:dLbl>
              <c:idx val="1"/>
              <c:layout>
                <c:manualLayout>
                  <c:x val="0.23017164363208431"/>
                  <c:y val="-0.181035505675480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5 pivot'!$A$5:$A$7</c:f>
              <c:strCache>
                <c:ptCount val="2"/>
                <c:pt idx="0">
                  <c:v>Rarely</c:v>
                </c:pt>
                <c:pt idx="1">
                  <c:v>Usually</c:v>
                </c:pt>
              </c:strCache>
            </c:strRef>
          </c:cat>
          <c:val>
            <c:numRef>
              <c:f>'Question 5 pivot'!$B$5:$B$7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1 Pivot!PivotTable6</c:name>
    <c:fmtId val="40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accent1"/>
          </a:solidFill>
        </c:spPr>
      </c:pivotFmt>
      <c:pivotFmt>
        <c:idx val="6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2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2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/>
      <c:pieChart>
        <c:varyColors val="1"/>
        <c:ser>
          <c:idx val="0"/>
          <c:order val="0"/>
          <c:tx>
            <c:strRef>
              <c:f>'Question 1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7.0803311748193635E-3"/>
                  <c:y val="-0.238657486177141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'Question 1 Pivot'!$A$5:$A$6</c:f>
              <c:strCache>
                <c:ptCount val="1"/>
                <c:pt idx="0">
                  <c:v>Usually</c:v>
                </c:pt>
              </c:strCache>
            </c:strRef>
          </c:cat>
          <c:val>
            <c:numRef>
              <c:f>'Question 1 Pivot'!$B$5:$B$6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2 Pivot!PivotTable7</c:name>
    <c:fmtId val="2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4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5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6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7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8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10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</c:pivotFmts>
    <c:plotArea>
      <c:layout>
        <c:manualLayout>
          <c:layoutTarget val="inner"/>
          <c:xMode val="edge"/>
          <c:yMode val="edge"/>
          <c:x val="0.19591802549099144"/>
          <c:y val="0.13646109213671601"/>
          <c:w val="0.63736281061090039"/>
          <c:h val="0.86353890786328402"/>
        </c:manualLayout>
      </c:layout>
      <c:pieChart>
        <c:varyColors val="1"/>
        <c:ser>
          <c:idx val="0"/>
          <c:order val="0"/>
          <c:tx>
            <c:strRef>
              <c:f>'Question 2 Pivot'!$B$4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explosion val="3"/>
          <c:dPt>
            <c:idx val="0"/>
            <c:bubble3D val="0"/>
            <c:explosion val="0"/>
            <c:spPr>
              <a:solidFill>
                <a:srgbClr val="00B050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-0.25993175660611922"/>
                  <c:y val="-0.183531810641729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2 Pivot'!$A$5:$A$7</c:f>
              <c:strCache>
                <c:ptCount val="2"/>
                <c:pt idx="0">
                  <c:v>Usually</c:v>
                </c:pt>
                <c:pt idx="1">
                  <c:v>Always</c:v>
                </c:pt>
              </c:strCache>
            </c:strRef>
          </c:cat>
          <c:val>
            <c:numRef>
              <c:f>'Question 2 Pivot'!$B$5:$B$7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3 Pivot!PivotTable8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0704206713047263"/>
          <c:y val="0.12312694422841906"/>
          <c:w val="0.59584116807001586"/>
          <c:h val="0.87687305577158092"/>
        </c:manualLayout>
      </c:layout>
      <c:pieChart>
        <c:varyColors val="1"/>
        <c:ser>
          <c:idx val="0"/>
          <c:order val="0"/>
          <c:tx>
            <c:strRef>
              <c:f>'Question 3 Pivot'!$B$4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Lbls>
            <c:dLbl>
              <c:idx val="1"/>
              <c:layout>
                <c:manualLayout>
                  <c:x val="0.21035579380068881"/>
                  <c:y val="-0.19281088166405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3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4 pivot!PivotTable9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0642901539468589"/>
          <c:y val="0.15136279253847854"/>
          <c:w val="0.62695623909655684"/>
          <c:h val="0.73049484729945136"/>
        </c:manualLayout>
      </c:layout>
      <c:pieChart>
        <c:varyColors val="1"/>
        <c:ser>
          <c:idx val="0"/>
          <c:order val="0"/>
          <c:tx>
            <c:strRef>
              <c:f>'Question 4 pivot'!$B$4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0.20860145656330584"/>
                  <c:y val="-0.175463669019940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4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4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5 pivot!PivotTable10</c:name>
    <c:fmtId val="1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2"/>
          </a:solidFill>
        </c:spPr>
      </c:pivotFmt>
      <c:pivotFmt>
        <c:idx val="6"/>
        <c:spPr>
          <a:solidFill>
            <a:schemeClr val="accent4"/>
          </a:solidFill>
        </c:spPr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accent4"/>
          </a:solidFill>
        </c:spPr>
      </c:pivotFmt>
      <c:pivotFmt>
        <c:idx val="9"/>
        <c:spPr>
          <a:solidFill>
            <a:schemeClr val="accent6"/>
          </a:solidFill>
        </c:spPr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spPr>
          <a:solidFill>
            <a:schemeClr val="accent4"/>
          </a:solidFill>
        </c:spPr>
      </c:pivotFmt>
      <c:pivotFmt>
        <c:idx val="12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6301678285746027"/>
          <c:y val="0.11895395201834985"/>
          <c:w val="0.48866387531015071"/>
          <c:h val="0.75080124999444353"/>
        </c:manualLayout>
      </c:layout>
      <c:pieChart>
        <c:varyColors val="1"/>
        <c:ser>
          <c:idx val="0"/>
          <c:order val="0"/>
          <c:tx>
            <c:strRef>
              <c:f>'Question 5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Lbls>
            <c:dLbl>
              <c:idx val="1"/>
              <c:layout>
                <c:manualLayout>
                  <c:x val="0.16111078360907746"/>
                  <c:y val="-0.215114008604948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5 pivot'!$A$5:$A$7</c:f>
              <c:strCache>
                <c:ptCount val="2"/>
                <c:pt idx="0">
                  <c:v>Rarely</c:v>
                </c:pt>
                <c:pt idx="1">
                  <c:v>Usually</c:v>
                </c:pt>
              </c:strCache>
            </c:strRef>
          </c:cat>
          <c:val>
            <c:numRef>
              <c:f>'Question 5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1 Pivot!PivotTable6</c:name>
    <c:fmtId val="65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accent1"/>
          </a:solidFill>
        </c:spPr>
      </c:pivotFmt>
      <c:pivotFmt>
        <c:idx val="6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2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1"/>
          </a:solidFill>
        </c:spPr>
      </c:pivotFmt>
      <c:pivotFmt>
        <c:idx val="11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3"/>
        <c:spPr>
          <a:solidFill>
            <a:schemeClr val="accent1"/>
          </a:solidFill>
        </c:spPr>
      </c:pivotFmt>
      <c:pivotFmt>
        <c:idx val="14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8.5893039965748957E-2"/>
          <c:y val="0.13189943346546229"/>
          <c:w val="0.61544796262169355"/>
          <c:h val="0.81481802776581136"/>
        </c:manualLayout>
      </c:layout>
      <c:pieChart>
        <c:varyColors val="1"/>
        <c:ser>
          <c:idx val="0"/>
          <c:order val="0"/>
          <c:tx>
            <c:strRef>
              <c:f>'Question 1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84B8DA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1"/>
              <c:layout>
                <c:manualLayout>
                  <c:x val="8.7482362577018302E-2"/>
                  <c:y val="-0.294995726592620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'Question 1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1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2 Pivot!PivotTable7</c:name>
    <c:fmtId val="5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4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5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6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7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</c:pivotFmts>
    <c:plotArea>
      <c:layout>
        <c:manualLayout>
          <c:layoutTarget val="inner"/>
          <c:xMode val="edge"/>
          <c:yMode val="edge"/>
          <c:x val="0.13050864718734956"/>
          <c:y val="0.23836370416176217"/>
          <c:w val="0.58954275735744466"/>
          <c:h val="0.70075327103832219"/>
        </c:manualLayout>
      </c:layout>
      <c:pieChart>
        <c:varyColors val="1"/>
        <c:ser>
          <c:idx val="0"/>
          <c:order val="0"/>
          <c:tx>
            <c:strRef>
              <c:f>'Question 2 Pivot'!$B$4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1.3171613410475759E-3"/>
                  <c:y val="-0.193694820473294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2 Pivot'!$A$5:$A$6</c:f>
              <c:strCache>
                <c:ptCount val="1"/>
                <c:pt idx="0">
                  <c:v>Usually</c:v>
                </c:pt>
              </c:strCache>
            </c:strRef>
          </c:cat>
          <c:val>
            <c:numRef>
              <c:f>'Question 2 Pivot'!$B$5:$B$6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3 Pivot!PivotTable8</c:name>
    <c:fmtId val="45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6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4"/>
          </a:solidFill>
        </c:spPr>
      </c:pivotFmt>
      <c:pivotFmt>
        <c:idx val="11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1358596583006098"/>
          <c:y val="0.23120246950122417"/>
          <c:w val="0.49651218493053917"/>
          <c:h val="0.62175019663906839"/>
        </c:manualLayout>
      </c:layout>
      <c:pieChart>
        <c:varyColors val="1"/>
        <c:ser>
          <c:idx val="0"/>
          <c:order val="0"/>
          <c:tx>
            <c:strRef>
              <c:f>'Question 3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84B8DA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0.1887433637025463"/>
                  <c:y val="6.45640998287906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 Pivot'!$A$5:$A$8</c:f>
              <c:strCache>
                <c:ptCount val="3"/>
                <c:pt idx="0">
                  <c:v>Always</c:v>
                </c:pt>
                <c:pt idx="1">
                  <c:v>Rarely</c:v>
                </c:pt>
                <c:pt idx="2">
                  <c:v>Usually</c:v>
                </c:pt>
              </c:strCache>
            </c:strRef>
          </c:cat>
          <c:val>
            <c:numRef>
              <c:f>'Question 3 Pivot'!$B$5:$B$8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6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2067694"/>
            <a:ext cx="7772400" cy="151447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KVI Change Management Survey </a:t>
            </a:r>
            <a:br>
              <a:rPr lang="en-GB" sz="2800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July 2019</a:t>
            </a:r>
            <a:br>
              <a:rPr lang="en-GB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2800" dirty="0" smtClean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758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29600" cy="4536504"/>
          </a:xfrm>
        </p:spPr>
        <p:txBody>
          <a:bodyPr>
            <a:normAutofit/>
          </a:bodyPr>
          <a:lstStyle/>
          <a:p>
            <a:r>
              <a:rPr lang="en-GB" sz="1600" dirty="0" smtClean="0"/>
              <a:t>2nd Survey completed for year  2019/2020  (July)</a:t>
            </a:r>
          </a:p>
          <a:p>
            <a:endParaRPr lang="en-GB" sz="1600" dirty="0" smtClean="0"/>
          </a:p>
          <a:p>
            <a:r>
              <a:rPr lang="en-GB" sz="1600" dirty="0" smtClean="0"/>
              <a:t>Issued to approx. 450 Industry contacts</a:t>
            </a:r>
          </a:p>
          <a:p>
            <a:endParaRPr lang="en-GB" sz="1600" dirty="0" smtClean="0"/>
          </a:p>
          <a:p>
            <a:r>
              <a:rPr lang="en-GB" sz="1600" dirty="0" smtClean="0"/>
              <a:t>KVI 2019/20 target </a:t>
            </a:r>
            <a:r>
              <a:rPr lang="en-GB" sz="1600" dirty="0"/>
              <a:t>of 90% rated as ‘Always’ or ‘Usually</a:t>
            </a:r>
            <a:r>
              <a:rPr lang="en-GB" sz="1600" dirty="0" smtClean="0"/>
              <a:t>’:</a:t>
            </a:r>
          </a:p>
          <a:p>
            <a:pPr lvl="1"/>
            <a:r>
              <a:rPr lang="en-GB" sz="1400" dirty="0" smtClean="0"/>
              <a:t>July 89.7%</a:t>
            </a:r>
          </a:p>
          <a:p>
            <a:pPr lvl="1"/>
            <a:r>
              <a:rPr lang="en-GB" sz="1400" dirty="0" smtClean="0"/>
              <a:t>YTD 92%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478898"/>
              </p:ext>
            </p:extLst>
          </p:nvPr>
        </p:nvGraphicFramePr>
        <p:xfrm>
          <a:off x="2771800" y="2355726"/>
          <a:ext cx="4467225" cy="257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90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22907"/>
            <a:ext cx="1666528" cy="792088"/>
          </a:xfrm>
        </p:spPr>
        <p:txBody>
          <a:bodyPr>
            <a:noAutofit/>
          </a:bodyPr>
          <a:lstStyle/>
          <a:p>
            <a:r>
              <a:rPr lang="en-US" sz="1000" dirty="0"/>
              <a:t>I receive timely and fit for purpose information to enable me to manage new changes that impact my </a:t>
            </a:r>
            <a:r>
              <a:rPr lang="en-US" sz="1000" dirty="0" err="1" smtClean="0"/>
              <a:t>organisation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-34606" y="1347614"/>
            <a:ext cx="82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July 19 (6)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071" y="3075806"/>
            <a:ext cx="1410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April 19</a:t>
            </a:r>
          </a:p>
          <a:p>
            <a:r>
              <a:rPr lang="en-GB" sz="1400" dirty="0" smtClean="0"/>
              <a:t>(4)</a:t>
            </a:r>
            <a:endParaRPr lang="en-GB" sz="14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06150" y="-11006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Individual question responses April 19 vs Jan 19</a:t>
            </a:r>
            <a:endParaRPr lang="en-GB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79712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 smtClean="0"/>
              <a:t> Xoserve </a:t>
            </a:r>
            <a:r>
              <a:rPr lang="en-US" sz="1000" dirty="0"/>
              <a:t>presents a range of solution options for each change to enable choice</a:t>
            </a:r>
          </a:p>
          <a:p>
            <a:endParaRPr lang="en-GB" sz="10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905233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I trust Xoserve to identify solutions that benefit the whole Industry where possible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724128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Xoserve supports the ability for me to fully engage me in the change process, should I choose to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524328" y="566018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I trust Xoserve to deliver changes to agreed costs, timescales and quality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274938"/>
              </p:ext>
            </p:extLst>
          </p:nvPr>
        </p:nvGraphicFramePr>
        <p:xfrm>
          <a:off x="-252536" y="3075806"/>
          <a:ext cx="2520280" cy="220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972466"/>
              </p:ext>
            </p:extLst>
          </p:nvPr>
        </p:nvGraphicFramePr>
        <p:xfrm>
          <a:off x="1421534" y="3003798"/>
          <a:ext cx="264641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454744"/>
              </p:ext>
            </p:extLst>
          </p:nvPr>
        </p:nvGraphicFramePr>
        <p:xfrm>
          <a:off x="3131840" y="2816650"/>
          <a:ext cx="2880320" cy="232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725751"/>
              </p:ext>
            </p:extLst>
          </p:nvPr>
        </p:nvGraphicFramePr>
        <p:xfrm>
          <a:off x="5004048" y="2859782"/>
          <a:ext cx="27363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232273"/>
              </p:ext>
            </p:extLst>
          </p:nvPr>
        </p:nvGraphicFramePr>
        <p:xfrm>
          <a:off x="6444208" y="2939416"/>
          <a:ext cx="3528392" cy="236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132752"/>
              </p:ext>
            </p:extLst>
          </p:nvPr>
        </p:nvGraphicFramePr>
        <p:xfrm>
          <a:off x="6746" y="1329421"/>
          <a:ext cx="2686050" cy="20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402549"/>
              </p:ext>
            </p:extLst>
          </p:nvPr>
        </p:nvGraphicFramePr>
        <p:xfrm>
          <a:off x="1630091" y="1003011"/>
          <a:ext cx="2808312" cy="236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126196"/>
              </p:ext>
            </p:extLst>
          </p:nvPr>
        </p:nvGraphicFramePr>
        <p:xfrm>
          <a:off x="3071622" y="938907"/>
          <a:ext cx="3333749" cy="26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825103"/>
              </p:ext>
            </p:extLst>
          </p:nvPr>
        </p:nvGraphicFramePr>
        <p:xfrm>
          <a:off x="5295329" y="1347614"/>
          <a:ext cx="2524125" cy="21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716034"/>
              </p:ext>
            </p:extLst>
          </p:nvPr>
        </p:nvGraphicFramePr>
        <p:xfrm>
          <a:off x="6948264" y="1187825"/>
          <a:ext cx="2505074" cy="193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7761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Feedback Received – July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71550"/>
            <a:ext cx="8568952" cy="4083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dirty="0" smtClean="0"/>
              <a:t>2 customers </a:t>
            </a:r>
            <a:r>
              <a:rPr lang="en-GB" sz="1500" dirty="0"/>
              <a:t>provided further comments on the Change management </a:t>
            </a:r>
            <a:r>
              <a:rPr lang="en-GB" sz="1500" dirty="0" smtClean="0"/>
              <a:t>process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Where appropriate Customer Change will contact provider for further clarification. Where feedback is from named individual we will seek approval before publishing our responses.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US" sz="1500" dirty="0"/>
              <a:t>Key feedback:</a:t>
            </a:r>
          </a:p>
          <a:p>
            <a:r>
              <a:rPr lang="en-US" sz="1500" dirty="0"/>
              <a:t>The increase in cost in Retro Solution is an example of changes to agreed </a:t>
            </a:r>
            <a:r>
              <a:rPr lang="en-US" sz="1500" dirty="0" smtClean="0"/>
              <a:t>costs, this is reflected in the response to the question around delivery to agreed cost and timescales .</a:t>
            </a:r>
          </a:p>
          <a:p>
            <a:r>
              <a:rPr lang="en-US" sz="1500" dirty="0"/>
              <a:t>There are still issues where changes are being released and shortly, if not immediately, afterwards falling over and failing. There is an apparent lack of performance testing</a:t>
            </a:r>
            <a:r>
              <a:rPr lang="en-US" sz="1500" dirty="0" smtClean="0"/>
              <a:t>. This is reflected in the response to the question regarding identifying solutions that benefit the whole industry.</a:t>
            </a:r>
            <a:endParaRPr lang="en-US" sz="15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53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5291</TotalTime>
  <Words>286</Words>
  <Application>Microsoft Office PowerPoint</Application>
  <PresentationFormat>On-screen Show (16:9)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KVI Change Management Survey  July 2019 </vt:lpstr>
      <vt:lpstr>Overview</vt:lpstr>
      <vt:lpstr>I receive timely and fit for purpose information to enable me to manage new changes that impact my organisation</vt:lpstr>
      <vt:lpstr>Key Feedback Received – July 2019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160</cp:revision>
  <cp:lastPrinted>2018-11-14T14:56:15Z</cp:lastPrinted>
  <dcterms:created xsi:type="dcterms:W3CDTF">2018-09-02T17:12:15Z</dcterms:created>
  <dcterms:modified xsi:type="dcterms:W3CDTF">2019-09-10T13:14:19Z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0x0101006E927B77B7F39148B9CB17AE711C8D35</vt:lpwstr>
  </property>
</Properties>
</file>