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13"/>
  </p:notesMasterIdLst>
  <p:handoutMasterIdLst>
    <p:handoutMasterId r:id="rId14"/>
  </p:handoutMasterIdLst>
  <p:sldIdLst>
    <p:sldId id="339" r:id="rId6"/>
    <p:sldId id="396" r:id="rId7"/>
    <p:sldId id="384" r:id="rId8"/>
    <p:sldId id="406" r:id="rId9"/>
    <p:sldId id="407" r:id="rId10"/>
    <p:sldId id="405" r:id="rId11"/>
    <p:sldId id="408" r:id="rId12"/>
  </p:sldIdLst>
  <p:sldSz cx="9144000" cy="5143500" type="screen16x9"/>
  <p:notesSz cx="6724650" cy="9874250"/>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15:guide id="1" orient="horz" pos="3110">
          <p15:clr>
            <a:srgbClr val="A4A3A4"/>
          </p15:clr>
        </p15:guide>
        <p15:guide id="2" pos="211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Foster" initials="LF"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C0C0C0"/>
    <a:srgbClr val="26A412"/>
    <a:srgbClr val="FFCC00"/>
    <a:srgbClr val="F09F0E"/>
    <a:srgbClr val="D2232A"/>
    <a:srgbClr val="1D3E61"/>
    <a:srgbClr val="68A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2FBF5D-B88D-4B6B-A94D-ADF4C2FE4125}" v="139" dt="2019-09-10T11:15:10.9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35" autoAdjust="0"/>
    <p:restoredTop sz="94671" autoAdjust="0"/>
  </p:normalViewPr>
  <p:slideViewPr>
    <p:cSldViewPr snapToObjects="1">
      <p:cViewPr varScale="1">
        <p:scale>
          <a:sx n="93" d="100"/>
          <a:sy n="93" d="100"/>
        </p:scale>
        <p:origin x="-1128"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ndon, Emma J" userId="fefd1f69-c297-4970-add2-0b667d1abc1f" providerId="ADAL" clId="{8321F2FF-BEE1-47D5-B34B-FC8000583467}"/>
    <pc:docChg chg="custSel modSld">
      <pc:chgData name="Lyndon, Emma J" userId="fefd1f69-c297-4970-add2-0b667d1abc1f" providerId="ADAL" clId="{8321F2FF-BEE1-47D5-B34B-FC8000583467}" dt="2019-09-10T11:15:10.996" v="138" actId="20577"/>
      <pc:docMkLst>
        <pc:docMk/>
      </pc:docMkLst>
      <pc:sldChg chg="modSp">
        <pc:chgData name="Lyndon, Emma J" userId="fefd1f69-c297-4970-add2-0b667d1abc1f" providerId="ADAL" clId="{8321F2FF-BEE1-47D5-B34B-FC8000583467}" dt="2019-09-10T11:11:14.677" v="10" actId="20577"/>
        <pc:sldMkLst>
          <pc:docMk/>
          <pc:sldMk cId="335244619" sldId="339"/>
        </pc:sldMkLst>
        <pc:spChg chg="mod">
          <ac:chgData name="Lyndon, Emma J" userId="fefd1f69-c297-4970-add2-0b667d1abc1f" providerId="ADAL" clId="{8321F2FF-BEE1-47D5-B34B-FC8000583467}" dt="2019-09-10T11:11:14.677" v="10" actId="20577"/>
          <ac:spMkLst>
            <pc:docMk/>
            <pc:sldMk cId="335244619" sldId="339"/>
            <ac:spMk id="2" creationId="{00000000-0000-0000-0000-000000000000}"/>
          </ac:spMkLst>
        </pc:spChg>
      </pc:sldChg>
      <pc:sldChg chg="modSp">
        <pc:chgData name="Lyndon, Emma J" userId="fefd1f69-c297-4970-add2-0b667d1abc1f" providerId="ADAL" clId="{8321F2FF-BEE1-47D5-B34B-FC8000583467}" dt="2019-09-10T11:15:10.996" v="138" actId="20577"/>
        <pc:sldMkLst>
          <pc:docMk/>
          <pc:sldMk cId="1131466674" sldId="407"/>
        </pc:sldMkLst>
        <pc:spChg chg="mod">
          <ac:chgData name="Lyndon, Emma J" userId="fefd1f69-c297-4970-add2-0b667d1abc1f" providerId="ADAL" clId="{8321F2FF-BEE1-47D5-B34B-FC8000583467}" dt="2019-09-10T11:12:20.120" v="30" actId="20577"/>
          <ac:spMkLst>
            <pc:docMk/>
            <pc:sldMk cId="1131466674" sldId="407"/>
            <ac:spMk id="2" creationId="{00000000-0000-0000-0000-000000000000}"/>
          </ac:spMkLst>
        </pc:spChg>
        <pc:spChg chg="mod">
          <ac:chgData name="Lyndon, Emma J" userId="fefd1f69-c297-4970-add2-0b667d1abc1f" providerId="ADAL" clId="{8321F2FF-BEE1-47D5-B34B-FC8000583467}" dt="2019-09-10T11:15:10.996" v="138" actId="20577"/>
          <ac:spMkLst>
            <pc:docMk/>
            <pc:sldMk cId="1131466674" sldId="407"/>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10/09/2019</a:t>
            </a:fld>
            <a:endParaRPr lang="en-GB"/>
          </a:p>
        </p:txBody>
      </p:sp>
      <p:sp>
        <p:nvSpPr>
          <p:cNvPr id="65540" name="Rectangle 4"/>
          <p:cNvSpPr>
            <a:spLocks noGrp="1" noChangeArrowheads="1"/>
          </p:cNvSpPr>
          <p:nvPr>
            <p:ph type="ftr" sz="quarter" idx="2"/>
          </p:nvPr>
        </p:nvSpPr>
        <p:spPr bwMode="auto">
          <a:xfrm>
            <a:off x="0"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35" tIns="45717" rIns="91435" bIns="45717" rtlCol="0"/>
          <a:lstStyle>
            <a:lvl1pPr algn="l">
              <a:defRPr sz="1200"/>
            </a:lvl1pPr>
          </a:lstStyle>
          <a:p>
            <a:endParaRPr lang="en-GB"/>
          </a:p>
        </p:txBody>
      </p:sp>
      <p:sp>
        <p:nvSpPr>
          <p:cNvPr id="3" name="Date Placeholder 2"/>
          <p:cNvSpPr>
            <a:spLocks noGrp="1"/>
          </p:cNvSpPr>
          <p:nvPr>
            <p:ph type="dt" idx="1"/>
          </p:nvPr>
        </p:nvSpPr>
        <p:spPr>
          <a:xfrm>
            <a:off x="3808414" y="0"/>
            <a:ext cx="2914650" cy="493713"/>
          </a:xfrm>
          <a:prstGeom prst="rect">
            <a:avLst/>
          </a:prstGeom>
        </p:spPr>
        <p:txBody>
          <a:bodyPr vert="horz" lIns="91435" tIns="45717" rIns="91435" bIns="45717" rtlCol="0"/>
          <a:lstStyle>
            <a:lvl1pPr algn="r">
              <a:defRPr sz="1200"/>
            </a:lvl1pPr>
          </a:lstStyle>
          <a:p>
            <a:fld id="{4F0B033A-D7A2-4873-87D3-52E71CC76346}" type="datetimeFigureOut">
              <a:rPr lang="en-GB" smtClean="0"/>
              <a:t>10/09/2019</a:t>
            </a:fld>
            <a:endParaRPr lang="en-GB"/>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35" tIns="45717" rIns="91435" bIns="45717" rtlCol="0" anchor="ctr"/>
          <a:lstStyle/>
          <a:p>
            <a:endParaRPr lang="en-GB"/>
          </a:p>
        </p:txBody>
      </p:sp>
      <p:sp>
        <p:nvSpPr>
          <p:cNvPr id="5" name="Notes Placeholder 4"/>
          <p:cNvSpPr>
            <a:spLocks noGrp="1"/>
          </p:cNvSpPr>
          <p:nvPr>
            <p:ph type="body" sz="quarter" idx="3"/>
          </p:nvPr>
        </p:nvSpPr>
        <p:spPr>
          <a:xfrm>
            <a:off x="673100" y="4691063"/>
            <a:ext cx="5378450" cy="4443412"/>
          </a:xfrm>
          <a:prstGeom prst="rect">
            <a:avLst/>
          </a:prstGeom>
        </p:spPr>
        <p:txBody>
          <a:bodyPr vert="horz" lIns="91435" tIns="45717" rIns="91435" bIns="457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35" tIns="45717" rIns="91435"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08414" y="9378951"/>
            <a:ext cx="2914650" cy="493713"/>
          </a:xfrm>
          <a:prstGeom prst="rect">
            <a:avLst/>
          </a:prstGeom>
        </p:spPr>
        <p:txBody>
          <a:bodyPr vert="horz" lIns="91435" tIns="45717" rIns="91435" bIns="4571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AFCE3B-317D-4AE0-BC7F-8267412B7C4C}" type="slidenum">
              <a:rPr lang="en-GB" smtClean="0"/>
              <a:t>3</a:t>
            </a:fld>
            <a:endParaRPr lang="en-GB"/>
          </a:p>
        </p:txBody>
      </p:sp>
    </p:spTree>
    <p:extLst>
      <p:ext uri="{BB962C8B-B14F-4D97-AF65-F5344CB8AC3E}">
        <p14:creationId xmlns:p14="http://schemas.microsoft.com/office/powerpoint/2010/main" val="2642619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AFCE3B-317D-4AE0-BC7F-8267412B7C4C}" type="slidenum">
              <a:rPr lang="en-GB" smtClean="0"/>
              <a:t>5</a:t>
            </a:fld>
            <a:endParaRPr lang="en-GB"/>
          </a:p>
        </p:txBody>
      </p:sp>
    </p:spTree>
    <p:extLst>
      <p:ext uri="{BB962C8B-B14F-4D97-AF65-F5344CB8AC3E}">
        <p14:creationId xmlns:p14="http://schemas.microsoft.com/office/powerpoint/2010/main" val="26426198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443962"/>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15766"/>
            <a:ext cx="9144000" cy="971550"/>
          </a:xfrm>
        </p:spPr>
        <p:txBody>
          <a:bodyPr>
            <a:normAutofit fontScale="90000"/>
          </a:bodyPr>
          <a:lstStyle/>
          <a:p>
            <a:r>
              <a:rPr lang="en-US" sz="3200" dirty="0"/>
              <a:t>DSC </a:t>
            </a:r>
            <a:r>
              <a:rPr lang="en-US" sz="3200" dirty="0" err="1"/>
              <a:t>CoMC</a:t>
            </a:r>
            <a:r>
              <a:rPr lang="en-US" sz="3200" dirty="0"/>
              <a:t> Switching </a:t>
            </a:r>
            <a:r>
              <a:rPr lang="en-US" sz="3200" dirty="0" err="1"/>
              <a:t>Programme</a:t>
            </a:r>
            <a:r>
              <a:rPr lang="en-US" sz="3200" dirty="0"/>
              <a:t> Update</a:t>
            </a:r>
            <a:br>
              <a:rPr lang="en-US" sz="3200" dirty="0"/>
            </a:br>
            <a:r>
              <a:rPr lang="en-US" sz="3100" dirty="0"/>
              <a:t>September 2019</a:t>
            </a:r>
            <a:r>
              <a:rPr lang="en-US" sz="2400" dirty="0"/>
              <a:t/>
            </a:r>
            <a:br>
              <a:rPr lang="en-US" sz="2400" dirty="0"/>
            </a:br>
            <a:endParaRPr lang="en-US" sz="2000" dirty="0"/>
          </a:p>
        </p:txBody>
      </p:sp>
    </p:spTree>
    <p:extLst>
      <p:ext uri="{BB962C8B-B14F-4D97-AF65-F5344CB8AC3E}">
        <p14:creationId xmlns:p14="http://schemas.microsoft.com/office/powerpoint/2010/main" val="335244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Switching Programme</a:t>
            </a:r>
          </a:p>
        </p:txBody>
      </p:sp>
      <p:sp>
        <p:nvSpPr>
          <p:cNvPr id="3" name="Content Placeholder 2"/>
          <p:cNvSpPr>
            <a:spLocks noGrp="1"/>
          </p:cNvSpPr>
          <p:nvPr>
            <p:ph idx="1"/>
          </p:nvPr>
        </p:nvSpPr>
        <p:spPr/>
        <p:txBody>
          <a:bodyPr>
            <a:normAutofit/>
          </a:bodyPr>
          <a:lstStyle/>
          <a:p>
            <a:pPr marL="0" indent="0">
              <a:buNone/>
            </a:pPr>
            <a:r>
              <a:rPr lang="en-GB" sz="1400" dirty="0"/>
              <a:t>Xoserve continue to track at an amber status, we are still pending finalisation of the CSS primary interface design and next version of the code of connections document.</a:t>
            </a:r>
          </a:p>
          <a:p>
            <a:pPr marL="0" indent="0">
              <a:buNone/>
            </a:pPr>
            <a:endParaRPr lang="en-GB" sz="1400" dirty="0"/>
          </a:p>
          <a:p>
            <a:pPr marL="0" indent="0">
              <a:buNone/>
            </a:pPr>
            <a:r>
              <a:rPr lang="en-GB" sz="1400" dirty="0"/>
              <a:t>Version V6.0 of Landmark’s latest interface design was released to the Industry.  Xoserve raised a number of comments against this version with the main concern being the removal of effective dates especially in change of Shipper scenarios.  We have discussed our concerns with Landmark and DCC via a meeting facilitated by the SI.  Following our and other Organisations comments the design will be amended.  V7.0 will be released shortly.  The next Ofgem design forum is scheduled for 11</a:t>
            </a:r>
            <a:r>
              <a:rPr lang="en-GB" sz="1400" baseline="30000" dirty="0"/>
              <a:t>th</a:t>
            </a:r>
            <a:r>
              <a:rPr lang="en-GB" sz="1400" dirty="0"/>
              <a:t> September 2019, final sign off is scheduled for 20</a:t>
            </a:r>
            <a:r>
              <a:rPr lang="en-GB" sz="1400" baseline="30000" dirty="0"/>
              <a:t>th</a:t>
            </a:r>
            <a:r>
              <a:rPr lang="en-GB" sz="1400" dirty="0"/>
              <a:t> September at Ofgem Design Authority.</a:t>
            </a:r>
          </a:p>
          <a:p>
            <a:pPr marL="0" indent="0">
              <a:buNone/>
            </a:pPr>
            <a:endParaRPr lang="en-GB" sz="1400" dirty="0"/>
          </a:p>
          <a:p>
            <a:pPr marL="0" indent="0">
              <a:buNone/>
            </a:pPr>
            <a:r>
              <a:rPr lang="en-GB" sz="1400" dirty="0"/>
              <a:t>The switching programmes core integration approach document and programme plan continue to be discussed with Industry participants with Industry walkthroughs being arranged during September.</a:t>
            </a:r>
            <a:endParaRPr lang="en-GB" sz="1500" dirty="0"/>
          </a:p>
          <a:p>
            <a:pPr marL="0" indent="0">
              <a:buNone/>
            </a:pPr>
            <a:endParaRPr lang="en-GB" sz="1400" dirty="0"/>
          </a:p>
          <a:p>
            <a:pPr marL="0" indent="0">
              <a:buNone/>
            </a:pPr>
            <a:r>
              <a:rPr lang="en-GB" sz="1400" dirty="0"/>
              <a:t>Xoserve’s consequential programme is nearing the end of the design phase with tranche 2 of build in progress.</a:t>
            </a:r>
          </a:p>
          <a:p>
            <a:pPr marL="0" indent="0">
              <a:buNone/>
            </a:pPr>
            <a:endParaRPr lang="en-GB" sz="1400" dirty="0"/>
          </a:p>
          <a:p>
            <a:pPr marL="0" indent="0">
              <a:buNone/>
            </a:pPr>
            <a:endParaRPr lang="en-GB" dirty="0"/>
          </a:p>
        </p:txBody>
      </p:sp>
    </p:spTree>
    <p:extLst>
      <p:ext uri="{BB962C8B-B14F-4D97-AF65-F5344CB8AC3E}">
        <p14:creationId xmlns:p14="http://schemas.microsoft.com/office/powerpoint/2010/main" val="3789874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 Switching Programme</a:t>
            </a:r>
          </a:p>
        </p:txBody>
      </p:sp>
      <p:sp>
        <p:nvSpPr>
          <p:cNvPr id="3" name="Content Placeholder 2"/>
          <p:cNvSpPr>
            <a:spLocks noGrp="1"/>
          </p:cNvSpPr>
          <p:nvPr>
            <p:ph idx="1"/>
          </p:nvPr>
        </p:nvSpPr>
        <p:spPr>
          <a:xfrm>
            <a:off x="457200" y="761058"/>
            <a:ext cx="8229600" cy="3970932"/>
          </a:xfrm>
        </p:spPr>
        <p:txBody>
          <a:bodyPr>
            <a:normAutofit/>
          </a:bodyPr>
          <a:lstStyle/>
          <a:p>
            <a:pPr marL="0" indent="0">
              <a:buNone/>
            </a:pPr>
            <a:r>
              <a:rPr lang="en-GB" sz="1400" dirty="0"/>
              <a:t>All but one of our Extraordinary CSSC DSG meetings have completed.  We have one final meeting on the 17</a:t>
            </a:r>
            <a:r>
              <a:rPr lang="en-GB" sz="1400" baseline="30000" dirty="0"/>
              <a:t>th</a:t>
            </a:r>
            <a:r>
              <a:rPr lang="en-GB" sz="1400" dirty="0"/>
              <a:t> September, during this meeting we are going to re-cap over all recommendations made during this detailed design phase.</a:t>
            </a:r>
          </a:p>
          <a:p>
            <a:pPr marL="0" indent="0">
              <a:buNone/>
            </a:pPr>
            <a:endParaRPr lang="en-GB" sz="1400" dirty="0"/>
          </a:p>
          <a:p>
            <a:pPr marL="0" indent="0">
              <a:buNone/>
            </a:pPr>
            <a:r>
              <a:rPr lang="en-GB" sz="1400" dirty="0"/>
              <a:t>Due to the licence condition surrounding REL we have commenced design and build based on assumptions.  Once we have the absolute clarification from Ofgem on the definition of the licence condition we will be able to assess if any design re-work is required.  If the design does change in anyway we will request an additional extraordinary meeting (via </a:t>
            </a:r>
            <a:r>
              <a:rPr lang="en-GB" sz="1400" dirty="0" err="1"/>
              <a:t>webex</a:t>
            </a:r>
            <a:r>
              <a:rPr lang="en-GB" sz="1400" dirty="0"/>
              <a:t>).</a:t>
            </a:r>
          </a:p>
          <a:p>
            <a:pPr marL="0" indent="0">
              <a:buNone/>
            </a:pPr>
            <a:endParaRPr lang="en-GB" sz="1400" dirty="0"/>
          </a:p>
          <a:p>
            <a:pPr marL="0" indent="0">
              <a:buNone/>
            </a:pPr>
            <a:r>
              <a:rPr lang="en-GB" sz="1400" dirty="0"/>
              <a:t>We are about to release our first change packs the details of which are on the next slide.  We will also include the final version of the BRD’s alongside the change packs.  The BRD’s will include updated To Be process maps.  </a:t>
            </a:r>
          </a:p>
          <a:p>
            <a:pPr marL="0" indent="0">
              <a:buNone/>
            </a:pPr>
            <a:endParaRPr lang="en-GB" sz="1400" dirty="0"/>
          </a:p>
          <a:p>
            <a:pPr marL="0" indent="0">
              <a:buNone/>
            </a:pPr>
            <a:r>
              <a:rPr lang="en-GB" sz="1400" dirty="0"/>
              <a:t>Once approved all documentation will be published on our Switching Programme Webpage.</a:t>
            </a:r>
          </a:p>
          <a:p>
            <a:pPr marL="57150" indent="0">
              <a:buNone/>
            </a:pPr>
            <a:endParaRPr lang="en-GB" sz="1400" dirty="0"/>
          </a:p>
          <a:p>
            <a:pPr marL="57150" indent="0">
              <a:buNone/>
            </a:pPr>
            <a:endParaRPr lang="en-GB" sz="1400" dirty="0"/>
          </a:p>
        </p:txBody>
      </p:sp>
    </p:spTree>
    <p:extLst>
      <p:ext uri="{BB962C8B-B14F-4D97-AF65-F5344CB8AC3E}">
        <p14:creationId xmlns:p14="http://schemas.microsoft.com/office/powerpoint/2010/main" val="2068152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CSSC Change Pack Overview</a:t>
            </a:r>
          </a:p>
        </p:txBody>
      </p:sp>
      <p:sp>
        <p:nvSpPr>
          <p:cNvPr id="3" name="Content Placeholder 2"/>
          <p:cNvSpPr>
            <a:spLocks noGrp="1"/>
          </p:cNvSpPr>
          <p:nvPr>
            <p:ph idx="1"/>
          </p:nvPr>
        </p:nvSpPr>
        <p:spPr/>
        <p:txBody>
          <a:bodyPr>
            <a:normAutofit fontScale="62500" lnSpcReduction="20000"/>
          </a:bodyPr>
          <a:lstStyle/>
          <a:p>
            <a:pPr lvl="0"/>
            <a:r>
              <a:rPr lang="en-GB" dirty="0"/>
              <a:t>Change Pack 1- Supply Meter Point Creation </a:t>
            </a:r>
          </a:p>
          <a:p>
            <a:pPr lvl="1"/>
            <a:r>
              <a:rPr lang="en-GB" dirty="0"/>
              <a:t>Planned publication date: 16/09/2019</a:t>
            </a:r>
          </a:p>
          <a:p>
            <a:endParaRPr lang="en-GB" dirty="0"/>
          </a:p>
          <a:p>
            <a:pPr lvl="0"/>
            <a:r>
              <a:rPr lang="en-GB" dirty="0"/>
              <a:t>Change Pack 2 - Nomination and Switching</a:t>
            </a:r>
          </a:p>
          <a:p>
            <a:pPr lvl="1"/>
            <a:r>
              <a:rPr lang="en-GB" dirty="0"/>
              <a:t>Includes: Change of Shipper, Change of Supplier, Forced Registrations and Shipper Withdrawals</a:t>
            </a:r>
          </a:p>
          <a:p>
            <a:pPr lvl="1"/>
            <a:r>
              <a:rPr lang="en-GB" dirty="0"/>
              <a:t>Planned publication date: 16/09/2019</a:t>
            </a:r>
          </a:p>
          <a:p>
            <a:pPr marL="0" indent="0">
              <a:buNone/>
            </a:pPr>
            <a:r>
              <a:rPr lang="en-GB" dirty="0"/>
              <a:t> </a:t>
            </a:r>
          </a:p>
          <a:p>
            <a:pPr lvl="0"/>
            <a:r>
              <a:rPr lang="en-GB" dirty="0"/>
              <a:t>Change Pack 3 - Settlement Data</a:t>
            </a:r>
          </a:p>
          <a:p>
            <a:pPr lvl="1"/>
            <a:r>
              <a:rPr lang="en-GB" dirty="0"/>
              <a:t>Planned publication date: 21/10/2019</a:t>
            </a:r>
          </a:p>
          <a:p>
            <a:r>
              <a:rPr lang="en-GB" dirty="0"/>
              <a:t> </a:t>
            </a:r>
          </a:p>
          <a:p>
            <a:pPr lvl="0"/>
            <a:r>
              <a:rPr lang="en-GB" dirty="0"/>
              <a:t>Change Pack 4 - Supply Meter Point Updates</a:t>
            </a:r>
          </a:p>
          <a:p>
            <a:pPr lvl="1"/>
            <a:r>
              <a:rPr lang="en-GB" dirty="0"/>
              <a:t>Includes: RGMA, SPA Updates, Stakeholder &amp; Master Data, Opening Meter reads, MAM/MAP, Address Data, RMP Status</a:t>
            </a:r>
          </a:p>
          <a:p>
            <a:pPr lvl="1"/>
            <a:r>
              <a:rPr lang="en-GB" dirty="0"/>
              <a:t>Planned publication date: 21/10/2019</a:t>
            </a:r>
          </a:p>
        </p:txBody>
      </p:sp>
    </p:spTree>
    <p:extLst>
      <p:ext uri="{BB962C8B-B14F-4D97-AF65-F5344CB8AC3E}">
        <p14:creationId xmlns:p14="http://schemas.microsoft.com/office/powerpoint/2010/main" val="2643173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 Switching Programme</a:t>
            </a:r>
          </a:p>
        </p:txBody>
      </p:sp>
      <p:sp>
        <p:nvSpPr>
          <p:cNvPr id="3" name="Content Placeholder 2"/>
          <p:cNvSpPr>
            <a:spLocks noGrp="1"/>
          </p:cNvSpPr>
          <p:nvPr>
            <p:ph idx="1"/>
          </p:nvPr>
        </p:nvSpPr>
        <p:spPr>
          <a:xfrm>
            <a:off x="457200" y="761058"/>
            <a:ext cx="8229600" cy="3970932"/>
          </a:xfrm>
        </p:spPr>
        <p:txBody>
          <a:bodyPr>
            <a:normAutofit/>
          </a:bodyPr>
          <a:lstStyle/>
          <a:p>
            <a:pPr marL="57150" indent="0">
              <a:buNone/>
            </a:pPr>
            <a:endParaRPr lang="en-GB" sz="1400" dirty="0"/>
          </a:p>
          <a:p>
            <a:pPr marL="57150" indent="0">
              <a:buNone/>
            </a:pPr>
            <a:endParaRPr lang="en-GB" sz="1400" dirty="0"/>
          </a:p>
          <a:p>
            <a:pPr marL="57150" indent="0">
              <a:buNone/>
            </a:pPr>
            <a:r>
              <a:rPr lang="en-GB" sz="1400" dirty="0"/>
              <a:t>I am keen to ensure you get weekly updates with regards to the switching programme. I would encourage you to continue to visit </a:t>
            </a:r>
            <a:r>
              <a:rPr lang="en-GB" sz="1400" dirty="0" err="1"/>
              <a:t>Xoserve’s</a:t>
            </a:r>
            <a:r>
              <a:rPr lang="en-GB" sz="1400"/>
              <a:t> </a:t>
            </a:r>
            <a:r>
              <a:rPr lang="en-GB" sz="1400" dirty="0"/>
              <a:t>Switching Programme web page where weekly programme summary's, our weekly SI status report submission and day after reports are published every Friday.  </a:t>
            </a:r>
          </a:p>
          <a:p>
            <a:pPr marL="57150" indent="0">
              <a:buNone/>
            </a:pPr>
            <a:endParaRPr lang="en-GB" sz="1400" dirty="0"/>
          </a:p>
          <a:p>
            <a:pPr marL="57150" indent="0">
              <a:buNone/>
            </a:pPr>
            <a:r>
              <a:rPr lang="en-GB" sz="1400" dirty="0"/>
              <a:t>Our most recent blog has introduced our proposed adapter service, please do take the time to read this blog and the other communications that will follow in relation to this service.  </a:t>
            </a:r>
          </a:p>
          <a:p>
            <a:pPr marL="57150" indent="0">
              <a:buNone/>
            </a:pPr>
            <a:endParaRPr lang="en-GB" sz="1400" dirty="0"/>
          </a:p>
        </p:txBody>
      </p:sp>
    </p:spTree>
    <p:extLst>
      <p:ext uri="{BB962C8B-B14F-4D97-AF65-F5344CB8AC3E}">
        <p14:creationId xmlns:p14="http://schemas.microsoft.com/office/powerpoint/2010/main" val="1131466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020491"/>
            <a:ext cx="7772400" cy="1102519"/>
          </a:xfrm>
        </p:spPr>
        <p:txBody>
          <a:bodyPr>
            <a:normAutofit/>
          </a:bodyPr>
          <a:lstStyle/>
          <a:p>
            <a:r>
              <a:rPr lang="en-GB" sz="3600" dirty="0"/>
              <a:t>Funding status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62872" y="3147814"/>
            <a:ext cx="1418257" cy="1418257"/>
          </a:xfrm>
          <a:prstGeom prst="rect">
            <a:avLst/>
          </a:prstGeom>
        </p:spPr>
      </p:pic>
    </p:spTree>
    <p:extLst>
      <p:ext uri="{BB962C8B-B14F-4D97-AF65-F5344CB8AC3E}">
        <p14:creationId xmlns:p14="http://schemas.microsoft.com/office/powerpoint/2010/main" val="2648018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CSSC Funding Status</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492" y="859631"/>
            <a:ext cx="891659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2008767"/>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SS Bid Group 20181016 v3.1">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FE7A9BCA17974BB0E9253CE8D8CFED" ma:contentTypeVersion="8" ma:contentTypeDescription="Create a new document." ma:contentTypeScope="" ma:versionID="fa0133cc1b4b48e75560cf2d90c01336">
  <xsd:schema xmlns:xsd="http://www.w3.org/2001/XMLSchema" xmlns:xs="http://www.w3.org/2001/XMLSchema" xmlns:p="http://schemas.microsoft.com/office/2006/metadata/properties" xmlns:ns3="b5d8c402-b464-4f85-b954-cddb3da0df20" targetNamespace="http://schemas.microsoft.com/office/2006/metadata/properties" ma:root="true" ma:fieldsID="a098f682a646a9a7634522b785c0b50e" ns3:_="">
    <xsd:import namespace="b5d8c402-b464-4f85-b954-cddb3da0df2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d8c402-b464-4f85-b954-cddb3da0df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B6E0D1-F69F-4A9A-AC64-4656DE8E9E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d8c402-b464-4f85-b954-cddb3da0df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545E1A-EA83-463B-B744-ADE3D05E8049}">
  <ds:schemaRefs>
    <ds:schemaRef ds:uri="http://purl.org/dc/elements/1.1/"/>
    <ds:schemaRef ds:uri="http://www.w3.org/XML/1998/namespace"/>
    <ds:schemaRef ds:uri="http://schemas.microsoft.com/office/2006/metadata/properties"/>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b5d8c402-b464-4f85-b954-cddb3da0df20"/>
    <ds:schemaRef ds:uri="http://purl.org/dc/dcmitype/"/>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57473</TotalTime>
  <Words>478</Words>
  <Application>Microsoft Office PowerPoint</Application>
  <PresentationFormat>On-screen Show (16:9)</PresentationFormat>
  <Paragraphs>41</Paragraphs>
  <Slides>7</Slides>
  <Notes>2</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xoserve templates</vt:lpstr>
      <vt:lpstr>CSS Bid Group 20181016 v3.1</vt:lpstr>
      <vt:lpstr>DSC CoMC Switching Programme Update September 2019 </vt:lpstr>
      <vt:lpstr>Switching Programme</vt:lpstr>
      <vt:lpstr> Switching Programme</vt:lpstr>
      <vt:lpstr>CSSC Change Pack Overview</vt:lpstr>
      <vt:lpstr> Switching Programme</vt:lpstr>
      <vt:lpstr>Funding status</vt:lpstr>
      <vt:lpstr>CSSC Funding Status</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681</cp:revision>
  <cp:lastPrinted>2018-06-05T15:35:35Z</cp:lastPrinted>
  <dcterms:created xsi:type="dcterms:W3CDTF">2011-09-20T14:58:41Z</dcterms:created>
  <dcterms:modified xsi:type="dcterms:W3CDTF">2019-09-10T12:47:38Z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0x01010024FE7A9BCA17974BB0E9253CE8D8CFED</vt:lpwstr>
  </property>
</Properties>
</file>