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Chambers" initials="L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35D"/>
    <a:srgbClr val="9C4877"/>
    <a:srgbClr val="E7BB20"/>
    <a:srgbClr val="40D1F5"/>
    <a:srgbClr val="FFFFFF"/>
    <a:srgbClr val="B1D6E8"/>
    <a:srgbClr val="84B8DA"/>
    <a:srgbClr val="2B80B1"/>
    <a:srgbClr val="9CCB3B"/>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6" autoAdjust="0"/>
  </p:normalViewPr>
  <p:slideViewPr>
    <p:cSldViewPr>
      <p:cViewPr varScale="1">
        <p:scale>
          <a:sx n="121" d="100"/>
          <a:sy n="121" d="100"/>
        </p:scale>
        <p:origin x="-10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3A71A-14AF-4098-B951-07DF2983D4E8}" type="doc">
      <dgm:prSet loTypeId="urn:microsoft.com/office/officeart/2011/layout/ConvergingText" loCatId="process" qsTypeId="urn:microsoft.com/office/officeart/2005/8/quickstyle/simple5" qsCatId="simple" csTypeId="urn:microsoft.com/office/officeart/2005/8/colors/accent1_2" csCatId="accent1" phldr="1"/>
      <dgm:spPr/>
      <dgm:t>
        <a:bodyPr/>
        <a:lstStyle/>
        <a:p>
          <a:endParaRPr lang="en-GB"/>
        </a:p>
      </dgm:t>
    </dgm:pt>
    <dgm:pt modelId="{64E03A56-05B5-4FF7-B69F-A9B56F1AE925}">
      <dgm:prSet phldrT="[Text]"/>
      <dgm:spPr/>
      <dgm:t>
        <a:bodyPr/>
        <a:lstStyle/>
        <a:p>
          <a:r>
            <a:rPr lang="en-GB" dirty="0" smtClean="0"/>
            <a:t>Agree Release Scope</a:t>
          </a:r>
          <a:endParaRPr lang="en-GB" dirty="0"/>
        </a:p>
      </dgm:t>
    </dgm:pt>
    <dgm:pt modelId="{3ECE4D60-884A-4471-B079-828E611343F0}" type="parTrans" cxnId="{81E32A0C-08E3-42FC-8BAF-92C5E45DF334}">
      <dgm:prSet/>
      <dgm:spPr/>
      <dgm:t>
        <a:bodyPr/>
        <a:lstStyle/>
        <a:p>
          <a:endParaRPr lang="en-GB"/>
        </a:p>
      </dgm:t>
    </dgm:pt>
    <dgm:pt modelId="{43C3C2E4-FF34-4B97-9967-972FB71A8829}" type="sibTrans" cxnId="{81E32A0C-08E3-42FC-8BAF-92C5E45DF334}">
      <dgm:prSet/>
      <dgm:spPr/>
      <dgm:t>
        <a:bodyPr/>
        <a:lstStyle/>
        <a:p>
          <a:endParaRPr lang="en-GB"/>
        </a:p>
      </dgm:t>
    </dgm:pt>
    <dgm:pt modelId="{D4CFE6EC-BE0B-435B-B590-4556868D1C5E}">
      <dgm:prSet phldrT="[Text]"/>
      <dgm:spPr/>
      <dgm:t>
        <a:bodyPr/>
        <a:lstStyle/>
        <a:p>
          <a:r>
            <a:rPr lang="en-GB" dirty="0" smtClean="0"/>
            <a:t>XRN1234</a:t>
          </a:r>
          <a:endParaRPr lang="en-GB" dirty="0"/>
        </a:p>
      </dgm:t>
    </dgm:pt>
    <dgm:pt modelId="{83DA4A6A-B186-46E1-B64D-7CA48CC9A397}" type="parTrans" cxnId="{60347004-AAAC-48D9-8CF9-CC456DD4905A}">
      <dgm:prSet/>
      <dgm:spPr/>
      <dgm:t>
        <a:bodyPr/>
        <a:lstStyle/>
        <a:p>
          <a:endParaRPr lang="en-GB"/>
        </a:p>
      </dgm:t>
    </dgm:pt>
    <dgm:pt modelId="{0BA0AE5D-74B3-4CB1-87E7-908F466FA81A}" type="sibTrans" cxnId="{60347004-AAAC-48D9-8CF9-CC456DD4905A}">
      <dgm:prSet/>
      <dgm:spPr/>
      <dgm:t>
        <a:bodyPr/>
        <a:lstStyle/>
        <a:p>
          <a:endParaRPr lang="en-GB"/>
        </a:p>
      </dgm:t>
    </dgm:pt>
    <dgm:pt modelId="{22CA3F70-89EA-4179-8FA6-7763E9C044B0}">
      <dgm:prSet phldrT="[Text]"/>
      <dgm:spPr/>
      <dgm:t>
        <a:bodyPr/>
        <a:lstStyle/>
        <a:p>
          <a:r>
            <a:rPr lang="en-GB" dirty="0" smtClean="0"/>
            <a:t>XRN5678</a:t>
          </a:r>
          <a:endParaRPr lang="en-GB" dirty="0"/>
        </a:p>
      </dgm:t>
    </dgm:pt>
    <dgm:pt modelId="{83425DA9-FECF-42BA-8D2E-B3AEF6FC9363}" type="parTrans" cxnId="{49D5FB16-F9E8-4539-8E7C-27696038C1CC}">
      <dgm:prSet/>
      <dgm:spPr/>
      <dgm:t>
        <a:bodyPr/>
        <a:lstStyle/>
        <a:p>
          <a:endParaRPr lang="en-GB"/>
        </a:p>
      </dgm:t>
    </dgm:pt>
    <dgm:pt modelId="{B245A42D-8A20-4495-AF96-A30EE25DC280}" type="sibTrans" cxnId="{49D5FB16-F9E8-4539-8E7C-27696038C1CC}">
      <dgm:prSet/>
      <dgm:spPr/>
      <dgm:t>
        <a:bodyPr/>
        <a:lstStyle/>
        <a:p>
          <a:endParaRPr lang="en-GB"/>
        </a:p>
      </dgm:t>
    </dgm:pt>
    <dgm:pt modelId="{0636EC19-D2EE-4A7A-9E4C-2A8E5034B600}">
      <dgm:prSet phldrT="[Text]"/>
      <dgm:spPr/>
      <dgm:t>
        <a:bodyPr/>
        <a:lstStyle/>
        <a:p>
          <a:r>
            <a:rPr lang="en-GB" dirty="0" smtClean="0"/>
            <a:t>XRN9123</a:t>
          </a:r>
          <a:endParaRPr lang="en-GB" dirty="0"/>
        </a:p>
      </dgm:t>
    </dgm:pt>
    <dgm:pt modelId="{657E2FE7-46B0-49CF-AD9A-6B4827F7E5F1}" type="parTrans" cxnId="{42381E8D-0A7F-4F9C-8DB1-FED9F1447CAB}">
      <dgm:prSet/>
      <dgm:spPr/>
      <dgm:t>
        <a:bodyPr/>
        <a:lstStyle/>
        <a:p>
          <a:endParaRPr lang="en-GB"/>
        </a:p>
      </dgm:t>
    </dgm:pt>
    <dgm:pt modelId="{5533EDAF-0E05-4570-B90F-734BEC39B55B}" type="sibTrans" cxnId="{42381E8D-0A7F-4F9C-8DB1-FED9F1447CAB}">
      <dgm:prSet/>
      <dgm:spPr/>
      <dgm:t>
        <a:bodyPr/>
        <a:lstStyle/>
        <a:p>
          <a:endParaRPr lang="en-GB"/>
        </a:p>
      </dgm:t>
    </dgm:pt>
    <dgm:pt modelId="{0A99C99C-5E49-45A7-97E7-9F3298CCD8EA}">
      <dgm:prSet phldrT="[Text]"/>
      <dgm:spPr/>
      <dgm:t>
        <a:bodyPr/>
        <a:lstStyle/>
        <a:p>
          <a:r>
            <a:rPr lang="en-GB" dirty="0" smtClean="0"/>
            <a:t>XRN4567</a:t>
          </a:r>
          <a:endParaRPr lang="en-GB" dirty="0"/>
        </a:p>
      </dgm:t>
    </dgm:pt>
    <dgm:pt modelId="{973F743E-30BA-4083-B49E-91C63483D835}" type="parTrans" cxnId="{DA13DFAB-0EEC-4DA6-9344-D7E0A0A74713}">
      <dgm:prSet/>
      <dgm:spPr/>
      <dgm:t>
        <a:bodyPr/>
        <a:lstStyle/>
        <a:p>
          <a:endParaRPr lang="en-GB"/>
        </a:p>
      </dgm:t>
    </dgm:pt>
    <dgm:pt modelId="{E8F71DD7-ECA4-4398-9EDB-7D9E1FAE3B0F}" type="sibTrans" cxnId="{DA13DFAB-0EEC-4DA6-9344-D7E0A0A74713}">
      <dgm:prSet/>
      <dgm:spPr/>
      <dgm:t>
        <a:bodyPr/>
        <a:lstStyle/>
        <a:p>
          <a:endParaRPr lang="en-GB"/>
        </a:p>
      </dgm:t>
    </dgm:pt>
    <dgm:pt modelId="{25D24C08-21A9-4BBD-BD6A-551FA1708C90}" type="pres">
      <dgm:prSet presAssocID="{7E03A71A-14AF-4098-B951-07DF2983D4E8}" presName="Name0" presStyleCnt="0">
        <dgm:presLayoutVars>
          <dgm:chMax/>
          <dgm:chPref val="1"/>
          <dgm:dir/>
          <dgm:animOne val="branch"/>
          <dgm:animLvl val="lvl"/>
          <dgm:resizeHandles/>
        </dgm:presLayoutVars>
      </dgm:prSet>
      <dgm:spPr/>
      <dgm:t>
        <a:bodyPr/>
        <a:lstStyle/>
        <a:p>
          <a:endParaRPr lang="en-GB"/>
        </a:p>
      </dgm:t>
    </dgm:pt>
    <dgm:pt modelId="{ECAE881C-5C35-4A96-B100-F1D25E34587D}" type="pres">
      <dgm:prSet presAssocID="{64E03A56-05B5-4FF7-B69F-A9B56F1AE925}" presName="composite" presStyleCnt="0"/>
      <dgm:spPr/>
      <dgm:t>
        <a:bodyPr/>
        <a:lstStyle/>
        <a:p>
          <a:endParaRPr lang="en-GB"/>
        </a:p>
      </dgm:t>
    </dgm:pt>
    <dgm:pt modelId="{71A601E2-6819-4D46-8DAD-4A7DF42BB0D0}" type="pres">
      <dgm:prSet presAssocID="{64E03A56-05B5-4FF7-B69F-A9B56F1AE925}" presName="ParentAccent1" presStyleLbl="alignNode1" presStyleIdx="0" presStyleCnt="42"/>
      <dgm:spPr/>
      <dgm:t>
        <a:bodyPr/>
        <a:lstStyle/>
        <a:p>
          <a:endParaRPr lang="en-GB"/>
        </a:p>
      </dgm:t>
    </dgm:pt>
    <dgm:pt modelId="{672B9DA1-4946-43CD-AFD8-7456CA5EBA2B}" type="pres">
      <dgm:prSet presAssocID="{64E03A56-05B5-4FF7-B69F-A9B56F1AE925}" presName="ParentAccent2" presStyleLbl="alignNode1" presStyleIdx="1" presStyleCnt="42"/>
      <dgm:spPr/>
      <dgm:t>
        <a:bodyPr/>
        <a:lstStyle/>
        <a:p>
          <a:endParaRPr lang="en-GB"/>
        </a:p>
      </dgm:t>
    </dgm:pt>
    <dgm:pt modelId="{1F0C2C9B-5F46-43FB-A170-D55918681CF1}" type="pres">
      <dgm:prSet presAssocID="{64E03A56-05B5-4FF7-B69F-A9B56F1AE925}" presName="ParentAccent3" presStyleLbl="alignNode1" presStyleIdx="2" presStyleCnt="42"/>
      <dgm:spPr/>
      <dgm:t>
        <a:bodyPr/>
        <a:lstStyle/>
        <a:p>
          <a:endParaRPr lang="en-GB"/>
        </a:p>
      </dgm:t>
    </dgm:pt>
    <dgm:pt modelId="{29E59636-93EA-42B4-9606-8B8F25E8758E}" type="pres">
      <dgm:prSet presAssocID="{64E03A56-05B5-4FF7-B69F-A9B56F1AE925}" presName="ParentAccent4" presStyleLbl="alignNode1" presStyleIdx="3" presStyleCnt="42"/>
      <dgm:spPr/>
      <dgm:t>
        <a:bodyPr/>
        <a:lstStyle/>
        <a:p>
          <a:endParaRPr lang="en-GB"/>
        </a:p>
      </dgm:t>
    </dgm:pt>
    <dgm:pt modelId="{D7AECFBC-6142-4B26-8A68-1E96CC37EE7E}" type="pres">
      <dgm:prSet presAssocID="{64E03A56-05B5-4FF7-B69F-A9B56F1AE925}" presName="ParentAccent5" presStyleLbl="alignNode1" presStyleIdx="4" presStyleCnt="42"/>
      <dgm:spPr/>
      <dgm:t>
        <a:bodyPr/>
        <a:lstStyle/>
        <a:p>
          <a:endParaRPr lang="en-GB"/>
        </a:p>
      </dgm:t>
    </dgm:pt>
    <dgm:pt modelId="{BFE16AC5-0FF9-4D5C-9FAE-10FF1B5AA54B}" type="pres">
      <dgm:prSet presAssocID="{64E03A56-05B5-4FF7-B69F-A9B56F1AE925}" presName="ParentAccent6" presStyleLbl="alignNode1" presStyleIdx="5" presStyleCnt="42"/>
      <dgm:spPr/>
      <dgm:t>
        <a:bodyPr/>
        <a:lstStyle/>
        <a:p>
          <a:endParaRPr lang="en-GB"/>
        </a:p>
      </dgm:t>
    </dgm:pt>
    <dgm:pt modelId="{502D20C7-50CD-4082-9D09-AA14121F42CF}" type="pres">
      <dgm:prSet presAssocID="{64E03A56-05B5-4FF7-B69F-A9B56F1AE925}" presName="ParentAccent7" presStyleLbl="alignNode1" presStyleIdx="6" presStyleCnt="42"/>
      <dgm:spPr/>
      <dgm:t>
        <a:bodyPr/>
        <a:lstStyle/>
        <a:p>
          <a:endParaRPr lang="en-GB"/>
        </a:p>
      </dgm:t>
    </dgm:pt>
    <dgm:pt modelId="{61E83627-9C34-4164-A53E-3401B05D5D95}" type="pres">
      <dgm:prSet presAssocID="{64E03A56-05B5-4FF7-B69F-A9B56F1AE925}" presName="ParentAccent8" presStyleLbl="alignNode1" presStyleIdx="7" presStyleCnt="42"/>
      <dgm:spPr/>
      <dgm:t>
        <a:bodyPr/>
        <a:lstStyle/>
        <a:p>
          <a:endParaRPr lang="en-GB"/>
        </a:p>
      </dgm:t>
    </dgm:pt>
    <dgm:pt modelId="{E4708ACB-1D97-49FE-A702-1A5C79D8B908}" type="pres">
      <dgm:prSet presAssocID="{64E03A56-05B5-4FF7-B69F-A9B56F1AE925}" presName="ParentAccent9" presStyleLbl="alignNode1" presStyleIdx="8" presStyleCnt="42"/>
      <dgm:spPr/>
      <dgm:t>
        <a:bodyPr/>
        <a:lstStyle/>
        <a:p>
          <a:endParaRPr lang="en-GB"/>
        </a:p>
      </dgm:t>
    </dgm:pt>
    <dgm:pt modelId="{FAC8FC4F-93DC-493D-9F49-32E2EF79F842}" type="pres">
      <dgm:prSet presAssocID="{64E03A56-05B5-4FF7-B69F-A9B56F1AE925}" presName="ParentAccent10" presStyleLbl="alignNode1" presStyleIdx="9" presStyleCnt="42"/>
      <dgm:spPr/>
      <dgm:t>
        <a:bodyPr/>
        <a:lstStyle/>
        <a:p>
          <a:endParaRPr lang="en-GB"/>
        </a:p>
      </dgm:t>
    </dgm:pt>
    <dgm:pt modelId="{B3D10C4D-2E58-463A-93D6-E0E08AFCA518}" type="pres">
      <dgm:prSet presAssocID="{64E03A56-05B5-4FF7-B69F-A9B56F1AE925}" presName="Parent" presStyleLbl="alignNode1" presStyleIdx="10" presStyleCnt="42">
        <dgm:presLayoutVars>
          <dgm:chMax val="5"/>
          <dgm:chPref val="3"/>
          <dgm:bulletEnabled val="1"/>
        </dgm:presLayoutVars>
      </dgm:prSet>
      <dgm:spPr/>
      <dgm:t>
        <a:bodyPr/>
        <a:lstStyle/>
        <a:p>
          <a:endParaRPr lang="en-GB"/>
        </a:p>
      </dgm:t>
    </dgm:pt>
    <dgm:pt modelId="{6A141B54-AAF2-42B2-ACEF-9716DCDFE8C7}" type="pres">
      <dgm:prSet presAssocID="{D4CFE6EC-BE0B-435B-B590-4556868D1C5E}" presName="Child1Accent1" presStyleLbl="alignNode1" presStyleIdx="11" presStyleCnt="42"/>
      <dgm:spPr/>
      <dgm:t>
        <a:bodyPr/>
        <a:lstStyle/>
        <a:p>
          <a:endParaRPr lang="en-GB"/>
        </a:p>
      </dgm:t>
    </dgm:pt>
    <dgm:pt modelId="{76BECD1A-E299-4EDC-A4DE-1957520D0B7C}" type="pres">
      <dgm:prSet presAssocID="{D4CFE6EC-BE0B-435B-B590-4556868D1C5E}" presName="Child1Accent2" presStyleLbl="alignNode1" presStyleIdx="12" presStyleCnt="42"/>
      <dgm:spPr/>
      <dgm:t>
        <a:bodyPr/>
        <a:lstStyle/>
        <a:p>
          <a:endParaRPr lang="en-GB"/>
        </a:p>
      </dgm:t>
    </dgm:pt>
    <dgm:pt modelId="{D485DDE3-EC9F-4137-87C7-646186FE1BAF}" type="pres">
      <dgm:prSet presAssocID="{D4CFE6EC-BE0B-435B-B590-4556868D1C5E}" presName="Child1Accent3" presStyleLbl="alignNode1" presStyleIdx="13" presStyleCnt="42"/>
      <dgm:spPr/>
      <dgm:t>
        <a:bodyPr/>
        <a:lstStyle/>
        <a:p>
          <a:endParaRPr lang="en-GB"/>
        </a:p>
      </dgm:t>
    </dgm:pt>
    <dgm:pt modelId="{808B8AC5-54F2-4E5C-A120-B6FF41130549}" type="pres">
      <dgm:prSet presAssocID="{D4CFE6EC-BE0B-435B-B590-4556868D1C5E}" presName="Child1Accent4" presStyleLbl="alignNode1" presStyleIdx="14" presStyleCnt="42"/>
      <dgm:spPr/>
      <dgm:t>
        <a:bodyPr/>
        <a:lstStyle/>
        <a:p>
          <a:endParaRPr lang="en-GB"/>
        </a:p>
      </dgm:t>
    </dgm:pt>
    <dgm:pt modelId="{474A5B21-813F-4A20-AE0D-75CA10ABE7A2}" type="pres">
      <dgm:prSet presAssocID="{D4CFE6EC-BE0B-435B-B590-4556868D1C5E}" presName="Child1Accent5" presStyleLbl="alignNode1" presStyleIdx="15" presStyleCnt="42"/>
      <dgm:spPr/>
      <dgm:t>
        <a:bodyPr/>
        <a:lstStyle/>
        <a:p>
          <a:endParaRPr lang="en-GB"/>
        </a:p>
      </dgm:t>
    </dgm:pt>
    <dgm:pt modelId="{8A5F3D3F-A29F-49A1-9358-401A673B70F3}" type="pres">
      <dgm:prSet presAssocID="{D4CFE6EC-BE0B-435B-B590-4556868D1C5E}" presName="Child1Accent6" presStyleLbl="alignNode1" presStyleIdx="16" presStyleCnt="42"/>
      <dgm:spPr/>
      <dgm:t>
        <a:bodyPr/>
        <a:lstStyle/>
        <a:p>
          <a:endParaRPr lang="en-GB"/>
        </a:p>
      </dgm:t>
    </dgm:pt>
    <dgm:pt modelId="{A0B8036B-835B-4FAD-8D4B-59FEE08CFDF6}" type="pres">
      <dgm:prSet presAssocID="{D4CFE6EC-BE0B-435B-B590-4556868D1C5E}" presName="Child1Accent7" presStyleLbl="alignNode1" presStyleIdx="17" presStyleCnt="42"/>
      <dgm:spPr/>
      <dgm:t>
        <a:bodyPr/>
        <a:lstStyle/>
        <a:p>
          <a:endParaRPr lang="en-GB"/>
        </a:p>
      </dgm:t>
    </dgm:pt>
    <dgm:pt modelId="{7F313B17-DA9E-4E95-B0B7-89C55CACBEDF}" type="pres">
      <dgm:prSet presAssocID="{D4CFE6EC-BE0B-435B-B590-4556868D1C5E}" presName="Child1Accent8" presStyleLbl="alignNode1" presStyleIdx="18" presStyleCnt="42"/>
      <dgm:spPr/>
      <dgm:t>
        <a:bodyPr/>
        <a:lstStyle/>
        <a:p>
          <a:endParaRPr lang="en-GB"/>
        </a:p>
      </dgm:t>
    </dgm:pt>
    <dgm:pt modelId="{0A51A917-3B70-47E9-856E-E888B84AF267}" type="pres">
      <dgm:prSet presAssocID="{D4CFE6EC-BE0B-435B-B590-4556868D1C5E}" presName="Child1Accent9" presStyleLbl="alignNode1" presStyleIdx="19" presStyleCnt="42"/>
      <dgm:spPr/>
      <dgm:t>
        <a:bodyPr/>
        <a:lstStyle/>
        <a:p>
          <a:endParaRPr lang="en-GB"/>
        </a:p>
      </dgm:t>
    </dgm:pt>
    <dgm:pt modelId="{C655D2EB-FF8C-4E88-9E17-031F631BAA80}" type="pres">
      <dgm:prSet presAssocID="{D4CFE6EC-BE0B-435B-B590-4556868D1C5E}" presName="Child1" presStyleLbl="revTx" presStyleIdx="0" presStyleCnt="4">
        <dgm:presLayoutVars>
          <dgm:chMax/>
          <dgm:chPref val="0"/>
          <dgm:bulletEnabled val="1"/>
        </dgm:presLayoutVars>
      </dgm:prSet>
      <dgm:spPr/>
      <dgm:t>
        <a:bodyPr/>
        <a:lstStyle/>
        <a:p>
          <a:endParaRPr lang="en-GB"/>
        </a:p>
      </dgm:t>
    </dgm:pt>
    <dgm:pt modelId="{7C22E644-367F-4068-A889-A96FA372C411}" type="pres">
      <dgm:prSet presAssocID="{22CA3F70-89EA-4179-8FA6-7763E9C044B0}" presName="Child2Accent1" presStyleLbl="alignNode1" presStyleIdx="20" presStyleCnt="42"/>
      <dgm:spPr/>
      <dgm:t>
        <a:bodyPr/>
        <a:lstStyle/>
        <a:p>
          <a:endParaRPr lang="en-GB"/>
        </a:p>
      </dgm:t>
    </dgm:pt>
    <dgm:pt modelId="{AAE9C99F-0C3D-42CC-9AB2-ED8B4B24FB37}" type="pres">
      <dgm:prSet presAssocID="{22CA3F70-89EA-4179-8FA6-7763E9C044B0}" presName="Child2Accent2" presStyleLbl="alignNode1" presStyleIdx="21" presStyleCnt="42"/>
      <dgm:spPr/>
      <dgm:t>
        <a:bodyPr/>
        <a:lstStyle/>
        <a:p>
          <a:endParaRPr lang="en-GB"/>
        </a:p>
      </dgm:t>
    </dgm:pt>
    <dgm:pt modelId="{C08CFF26-2F70-4BC4-B0C3-D97131F0C313}" type="pres">
      <dgm:prSet presAssocID="{22CA3F70-89EA-4179-8FA6-7763E9C044B0}" presName="Child2Accent3" presStyleLbl="alignNode1" presStyleIdx="22" presStyleCnt="42"/>
      <dgm:spPr/>
      <dgm:t>
        <a:bodyPr/>
        <a:lstStyle/>
        <a:p>
          <a:endParaRPr lang="en-GB"/>
        </a:p>
      </dgm:t>
    </dgm:pt>
    <dgm:pt modelId="{9BDF65BE-0D53-4A3B-8D27-3C2C88F2B4B0}" type="pres">
      <dgm:prSet presAssocID="{22CA3F70-89EA-4179-8FA6-7763E9C044B0}" presName="Child2Accent4" presStyleLbl="alignNode1" presStyleIdx="23" presStyleCnt="42"/>
      <dgm:spPr/>
      <dgm:t>
        <a:bodyPr/>
        <a:lstStyle/>
        <a:p>
          <a:endParaRPr lang="en-GB"/>
        </a:p>
      </dgm:t>
    </dgm:pt>
    <dgm:pt modelId="{B5282A95-1625-4F01-A649-6F6F19616DDC}" type="pres">
      <dgm:prSet presAssocID="{22CA3F70-89EA-4179-8FA6-7763E9C044B0}" presName="Child2Accent5" presStyleLbl="alignNode1" presStyleIdx="24" presStyleCnt="42"/>
      <dgm:spPr/>
      <dgm:t>
        <a:bodyPr/>
        <a:lstStyle/>
        <a:p>
          <a:endParaRPr lang="en-GB"/>
        </a:p>
      </dgm:t>
    </dgm:pt>
    <dgm:pt modelId="{5315807E-AF9E-4D15-9ABE-2CEA2B39FEDF}" type="pres">
      <dgm:prSet presAssocID="{22CA3F70-89EA-4179-8FA6-7763E9C044B0}" presName="Child2Accent6" presStyleLbl="alignNode1" presStyleIdx="25" presStyleCnt="42"/>
      <dgm:spPr/>
      <dgm:t>
        <a:bodyPr/>
        <a:lstStyle/>
        <a:p>
          <a:endParaRPr lang="en-GB"/>
        </a:p>
      </dgm:t>
    </dgm:pt>
    <dgm:pt modelId="{4838DDD1-09C9-4D25-BAF6-DEEE9C6A172C}" type="pres">
      <dgm:prSet presAssocID="{22CA3F70-89EA-4179-8FA6-7763E9C044B0}" presName="Child2Accent7" presStyleLbl="alignNode1" presStyleIdx="26" presStyleCnt="42"/>
      <dgm:spPr/>
      <dgm:t>
        <a:bodyPr/>
        <a:lstStyle/>
        <a:p>
          <a:endParaRPr lang="en-GB"/>
        </a:p>
      </dgm:t>
    </dgm:pt>
    <dgm:pt modelId="{B8DF779D-FFAB-4B93-9749-25F6AF1896E1}" type="pres">
      <dgm:prSet presAssocID="{22CA3F70-89EA-4179-8FA6-7763E9C044B0}" presName="Child2" presStyleLbl="revTx" presStyleIdx="1" presStyleCnt="4">
        <dgm:presLayoutVars>
          <dgm:chMax/>
          <dgm:chPref val="0"/>
          <dgm:bulletEnabled val="1"/>
        </dgm:presLayoutVars>
      </dgm:prSet>
      <dgm:spPr/>
      <dgm:t>
        <a:bodyPr/>
        <a:lstStyle/>
        <a:p>
          <a:endParaRPr lang="en-GB"/>
        </a:p>
      </dgm:t>
    </dgm:pt>
    <dgm:pt modelId="{8C7738CB-502E-4E3F-B354-A8CBAEA7A2D6}" type="pres">
      <dgm:prSet presAssocID="{0636EC19-D2EE-4A7A-9E4C-2A8E5034B600}" presName="Child3Accent1" presStyleLbl="alignNode1" presStyleIdx="27" presStyleCnt="42"/>
      <dgm:spPr/>
      <dgm:t>
        <a:bodyPr/>
        <a:lstStyle/>
        <a:p>
          <a:endParaRPr lang="en-GB"/>
        </a:p>
      </dgm:t>
    </dgm:pt>
    <dgm:pt modelId="{FB5C1ACC-1BCD-4E19-AD3C-DAE6E42B8323}" type="pres">
      <dgm:prSet presAssocID="{0636EC19-D2EE-4A7A-9E4C-2A8E5034B600}" presName="Child3Accent2" presStyleLbl="alignNode1" presStyleIdx="28" presStyleCnt="42"/>
      <dgm:spPr/>
      <dgm:t>
        <a:bodyPr/>
        <a:lstStyle/>
        <a:p>
          <a:endParaRPr lang="en-GB"/>
        </a:p>
      </dgm:t>
    </dgm:pt>
    <dgm:pt modelId="{2AAD6ECA-C41C-4A48-A743-871DB94729AC}" type="pres">
      <dgm:prSet presAssocID="{0636EC19-D2EE-4A7A-9E4C-2A8E5034B600}" presName="Child3Accent3" presStyleLbl="alignNode1" presStyleIdx="29" presStyleCnt="42"/>
      <dgm:spPr/>
      <dgm:t>
        <a:bodyPr/>
        <a:lstStyle/>
        <a:p>
          <a:endParaRPr lang="en-GB"/>
        </a:p>
      </dgm:t>
    </dgm:pt>
    <dgm:pt modelId="{3597B6EC-9890-4207-8F53-2563658EA4B0}" type="pres">
      <dgm:prSet presAssocID="{0636EC19-D2EE-4A7A-9E4C-2A8E5034B600}" presName="Child3Accent4" presStyleLbl="alignNode1" presStyleIdx="30" presStyleCnt="42"/>
      <dgm:spPr/>
      <dgm:t>
        <a:bodyPr/>
        <a:lstStyle/>
        <a:p>
          <a:endParaRPr lang="en-GB"/>
        </a:p>
      </dgm:t>
    </dgm:pt>
    <dgm:pt modelId="{A84F280E-0AFD-4DC0-98EF-D9DF87D01621}" type="pres">
      <dgm:prSet presAssocID="{0636EC19-D2EE-4A7A-9E4C-2A8E5034B600}" presName="Child3Accent5" presStyleLbl="alignNode1" presStyleIdx="31" presStyleCnt="42"/>
      <dgm:spPr/>
      <dgm:t>
        <a:bodyPr/>
        <a:lstStyle/>
        <a:p>
          <a:endParaRPr lang="en-GB"/>
        </a:p>
      </dgm:t>
    </dgm:pt>
    <dgm:pt modelId="{F27D7B70-E70F-4089-81CF-9644CDAB2875}" type="pres">
      <dgm:prSet presAssocID="{0636EC19-D2EE-4A7A-9E4C-2A8E5034B600}" presName="Child3Accent6" presStyleLbl="alignNode1" presStyleIdx="32" presStyleCnt="42"/>
      <dgm:spPr/>
      <dgm:t>
        <a:bodyPr/>
        <a:lstStyle/>
        <a:p>
          <a:endParaRPr lang="en-GB"/>
        </a:p>
      </dgm:t>
    </dgm:pt>
    <dgm:pt modelId="{B6D48207-DE11-41D4-AE62-9CE33B230D02}" type="pres">
      <dgm:prSet presAssocID="{0636EC19-D2EE-4A7A-9E4C-2A8E5034B600}" presName="Child3Accent7" presStyleLbl="alignNode1" presStyleIdx="33" presStyleCnt="42"/>
      <dgm:spPr/>
      <dgm:t>
        <a:bodyPr/>
        <a:lstStyle/>
        <a:p>
          <a:endParaRPr lang="en-GB"/>
        </a:p>
      </dgm:t>
    </dgm:pt>
    <dgm:pt modelId="{5F590C71-50D3-4E3D-AE09-861B2891B06B}" type="pres">
      <dgm:prSet presAssocID="{0636EC19-D2EE-4A7A-9E4C-2A8E5034B600}" presName="Child3" presStyleLbl="revTx" presStyleIdx="2" presStyleCnt="4">
        <dgm:presLayoutVars>
          <dgm:chMax/>
          <dgm:chPref val="0"/>
          <dgm:bulletEnabled val="1"/>
        </dgm:presLayoutVars>
      </dgm:prSet>
      <dgm:spPr/>
      <dgm:t>
        <a:bodyPr/>
        <a:lstStyle/>
        <a:p>
          <a:endParaRPr lang="en-GB"/>
        </a:p>
      </dgm:t>
    </dgm:pt>
    <dgm:pt modelId="{6609A7A8-886E-4F5D-AFC7-B06F33E908C8}" type="pres">
      <dgm:prSet presAssocID="{0A99C99C-5E49-45A7-97E7-9F3298CCD8EA}" presName="Child4Accent1" presStyleLbl="alignNode1" presStyleIdx="34" presStyleCnt="42"/>
      <dgm:spPr/>
      <dgm:t>
        <a:bodyPr/>
        <a:lstStyle/>
        <a:p>
          <a:endParaRPr lang="en-GB"/>
        </a:p>
      </dgm:t>
    </dgm:pt>
    <dgm:pt modelId="{0329DD5F-87B0-4732-9A08-E8E2795084A3}" type="pres">
      <dgm:prSet presAssocID="{0A99C99C-5E49-45A7-97E7-9F3298CCD8EA}" presName="Child4Accent2" presStyleLbl="alignNode1" presStyleIdx="35" presStyleCnt="42"/>
      <dgm:spPr/>
      <dgm:t>
        <a:bodyPr/>
        <a:lstStyle/>
        <a:p>
          <a:endParaRPr lang="en-GB"/>
        </a:p>
      </dgm:t>
    </dgm:pt>
    <dgm:pt modelId="{2BD166FB-E972-4C91-98BF-2B0F2025FDD0}" type="pres">
      <dgm:prSet presAssocID="{0A99C99C-5E49-45A7-97E7-9F3298CCD8EA}" presName="Child4Accent3" presStyleLbl="alignNode1" presStyleIdx="36" presStyleCnt="42"/>
      <dgm:spPr/>
      <dgm:t>
        <a:bodyPr/>
        <a:lstStyle/>
        <a:p>
          <a:endParaRPr lang="en-GB"/>
        </a:p>
      </dgm:t>
    </dgm:pt>
    <dgm:pt modelId="{997C7FCD-35EA-47FB-A46A-851B4846AB9F}" type="pres">
      <dgm:prSet presAssocID="{0A99C99C-5E49-45A7-97E7-9F3298CCD8EA}" presName="Child4Accent4" presStyleLbl="alignNode1" presStyleIdx="37" presStyleCnt="42"/>
      <dgm:spPr/>
      <dgm:t>
        <a:bodyPr/>
        <a:lstStyle/>
        <a:p>
          <a:endParaRPr lang="en-GB"/>
        </a:p>
      </dgm:t>
    </dgm:pt>
    <dgm:pt modelId="{937E7A3D-4741-439C-8251-2576E6445A8F}" type="pres">
      <dgm:prSet presAssocID="{0A99C99C-5E49-45A7-97E7-9F3298CCD8EA}" presName="Child4Accent5" presStyleLbl="alignNode1" presStyleIdx="38" presStyleCnt="42"/>
      <dgm:spPr/>
      <dgm:t>
        <a:bodyPr/>
        <a:lstStyle/>
        <a:p>
          <a:endParaRPr lang="en-GB"/>
        </a:p>
      </dgm:t>
    </dgm:pt>
    <dgm:pt modelId="{F146A08C-C4AF-4CE0-888D-0DD247434908}" type="pres">
      <dgm:prSet presAssocID="{0A99C99C-5E49-45A7-97E7-9F3298CCD8EA}" presName="Child4Accent6" presStyleLbl="alignNode1" presStyleIdx="39" presStyleCnt="42"/>
      <dgm:spPr/>
      <dgm:t>
        <a:bodyPr/>
        <a:lstStyle/>
        <a:p>
          <a:endParaRPr lang="en-GB"/>
        </a:p>
      </dgm:t>
    </dgm:pt>
    <dgm:pt modelId="{A9638671-FE3D-4871-84D8-74ED4CEA637E}" type="pres">
      <dgm:prSet presAssocID="{0A99C99C-5E49-45A7-97E7-9F3298CCD8EA}" presName="Child4Accent7" presStyleLbl="alignNode1" presStyleIdx="40" presStyleCnt="42"/>
      <dgm:spPr/>
      <dgm:t>
        <a:bodyPr/>
        <a:lstStyle/>
        <a:p>
          <a:endParaRPr lang="en-GB"/>
        </a:p>
      </dgm:t>
    </dgm:pt>
    <dgm:pt modelId="{0130CDB8-81E0-4006-A471-968F2B27CB26}" type="pres">
      <dgm:prSet presAssocID="{0A99C99C-5E49-45A7-97E7-9F3298CCD8EA}" presName="Child4Accent8" presStyleLbl="alignNode1" presStyleIdx="41" presStyleCnt="42"/>
      <dgm:spPr/>
      <dgm:t>
        <a:bodyPr/>
        <a:lstStyle/>
        <a:p>
          <a:endParaRPr lang="en-GB"/>
        </a:p>
      </dgm:t>
    </dgm:pt>
    <dgm:pt modelId="{EFBDB03A-9927-4751-AA44-2688C931B958}" type="pres">
      <dgm:prSet presAssocID="{0A99C99C-5E49-45A7-97E7-9F3298CCD8EA}" presName="Child4" presStyleLbl="revTx" presStyleIdx="3" presStyleCnt="4">
        <dgm:presLayoutVars>
          <dgm:chMax/>
          <dgm:chPref val="0"/>
          <dgm:bulletEnabled val="1"/>
        </dgm:presLayoutVars>
      </dgm:prSet>
      <dgm:spPr/>
      <dgm:t>
        <a:bodyPr/>
        <a:lstStyle/>
        <a:p>
          <a:endParaRPr lang="en-GB"/>
        </a:p>
      </dgm:t>
    </dgm:pt>
  </dgm:ptLst>
  <dgm:cxnLst>
    <dgm:cxn modelId="{6380E05D-F964-4D19-A810-FCFA96CE2D74}" type="presOf" srcId="{22CA3F70-89EA-4179-8FA6-7763E9C044B0}" destId="{B8DF779D-FFAB-4B93-9749-25F6AF1896E1}" srcOrd="0" destOrd="0" presId="urn:microsoft.com/office/officeart/2011/layout/ConvergingText"/>
    <dgm:cxn modelId="{DA13DFAB-0EEC-4DA6-9344-D7E0A0A74713}" srcId="{64E03A56-05B5-4FF7-B69F-A9B56F1AE925}" destId="{0A99C99C-5E49-45A7-97E7-9F3298CCD8EA}" srcOrd="3" destOrd="0" parTransId="{973F743E-30BA-4083-B49E-91C63483D835}" sibTransId="{E8F71DD7-ECA4-4398-9EDB-7D9E1FAE3B0F}"/>
    <dgm:cxn modelId="{A28540C0-2B8E-4E5C-B5AE-B185F48C89A5}" type="presOf" srcId="{D4CFE6EC-BE0B-435B-B590-4556868D1C5E}" destId="{C655D2EB-FF8C-4E88-9E17-031F631BAA80}" srcOrd="0" destOrd="0" presId="urn:microsoft.com/office/officeart/2011/layout/ConvergingText"/>
    <dgm:cxn modelId="{42381E8D-0A7F-4F9C-8DB1-FED9F1447CAB}" srcId="{64E03A56-05B5-4FF7-B69F-A9B56F1AE925}" destId="{0636EC19-D2EE-4A7A-9E4C-2A8E5034B600}" srcOrd="2" destOrd="0" parTransId="{657E2FE7-46B0-49CF-AD9A-6B4827F7E5F1}" sibTransId="{5533EDAF-0E05-4570-B90F-734BEC39B55B}"/>
    <dgm:cxn modelId="{60347004-AAAC-48D9-8CF9-CC456DD4905A}" srcId="{64E03A56-05B5-4FF7-B69F-A9B56F1AE925}" destId="{D4CFE6EC-BE0B-435B-B590-4556868D1C5E}" srcOrd="0" destOrd="0" parTransId="{83DA4A6A-B186-46E1-B64D-7CA48CC9A397}" sibTransId="{0BA0AE5D-74B3-4CB1-87E7-908F466FA81A}"/>
    <dgm:cxn modelId="{81E32A0C-08E3-42FC-8BAF-92C5E45DF334}" srcId="{7E03A71A-14AF-4098-B951-07DF2983D4E8}" destId="{64E03A56-05B5-4FF7-B69F-A9B56F1AE925}" srcOrd="0" destOrd="0" parTransId="{3ECE4D60-884A-4471-B079-828E611343F0}" sibTransId="{43C3C2E4-FF34-4B97-9967-972FB71A8829}"/>
    <dgm:cxn modelId="{798F9CE6-29A7-4BE6-8F30-B2A6988BEE28}" type="presOf" srcId="{64E03A56-05B5-4FF7-B69F-A9B56F1AE925}" destId="{B3D10C4D-2E58-463A-93D6-E0E08AFCA518}" srcOrd="0" destOrd="0" presId="urn:microsoft.com/office/officeart/2011/layout/ConvergingText"/>
    <dgm:cxn modelId="{04F99D7E-DD11-419E-8E9A-A80790AC78E5}" type="presOf" srcId="{7E03A71A-14AF-4098-B951-07DF2983D4E8}" destId="{25D24C08-21A9-4BBD-BD6A-551FA1708C90}" srcOrd="0" destOrd="0" presId="urn:microsoft.com/office/officeart/2011/layout/ConvergingText"/>
    <dgm:cxn modelId="{16EE9563-AEF9-4A72-AFDD-1CE463ECD70F}" type="presOf" srcId="{0A99C99C-5E49-45A7-97E7-9F3298CCD8EA}" destId="{EFBDB03A-9927-4751-AA44-2688C931B958}" srcOrd="0" destOrd="0" presId="urn:microsoft.com/office/officeart/2011/layout/ConvergingText"/>
    <dgm:cxn modelId="{400EA7C4-BD84-4D50-BDDB-BFE7837DF09E}" type="presOf" srcId="{0636EC19-D2EE-4A7A-9E4C-2A8E5034B600}" destId="{5F590C71-50D3-4E3D-AE09-861B2891B06B}" srcOrd="0" destOrd="0" presId="urn:microsoft.com/office/officeart/2011/layout/ConvergingText"/>
    <dgm:cxn modelId="{49D5FB16-F9E8-4539-8E7C-27696038C1CC}" srcId="{64E03A56-05B5-4FF7-B69F-A9B56F1AE925}" destId="{22CA3F70-89EA-4179-8FA6-7763E9C044B0}" srcOrd="1" destOrd="0" parTransId="{83425DA9-FECF-42BA-8D2E-B3AEF6FC9363}" sibTransId="{B245A42D-8A20-4495-AF96-A30EE25DC280}"/>
    <dgm:cxn modelId="{6CC78880-C817-4EED-9014-89167AF1B815}" type="presParOf" srcId="{25D24C08-21A9-4BBD-BD6A-551FA1708C90}" destId="{ECAE881C-5C35-4A96-B100-F1D25E34587D}" srcOrd="0" destOrd="0" presId="urn:microsoft.com/office/officeart/2011/layout/ConvergingText"/>
    <dgm:cxn modelId="{1D034B0D-D17B-4C03-BAAD-DCB3D391AD08}" type="presParOf" srcId="{ECAE881C-5C35-4A96-B100-F1D25E34587D}" destId="{71A601E2-6819-4D46-8DAD-4A7DF42BB0D0}" srcOrd="0" destOrd="0" presId="urn:microsoft.com/office/officeart/2011/layout/ConvergingText"/>
    <dgm:cxn modelId="{BD56C286-D236-411D-A6C4-C20DE55CC909}" type="presParOf" srcId="{ECAE881C-5C35-4A96-B100-F1D25E34587D}" destId="{672B9DA1-4946-43CD-AFD8-7456CA5EBA2B}" srcOrd="1" destOrd="0" presId="urn:microsoft.com/office/officeart/2011/layout/ConvergingText"/>
    <dgm:cxn modelId="{D789E629-6FC1-42C5-BBB2-0DC1946B3CE2}" type="presParOf" srcId="{ECAE881C-5C35-4A96-B100-F1D25E34587D}" destId="{1F0C2C9B-5F46-43FB-A170-D55918681CF1}" srcOrd="2" destOrd="0" presId="urn:microsoft.com/office/officeart/2011/layout/ConvergingText"/>
    <dgm:cxn modelId="{EAEF0933-791A-4C43-82FB-C2310DC44DC1}" type="presParOf" srcId="{ECAE881C-5C35-4A96-B100-F1D25E34587D}" destId="{29E59636-93EA-42B4-9606-8B8F25E8758E}" srcOrd="3" destOrd="0" presId="urn:microsoft.com/office/officeart/2011/layout/ConvergingText"/>
    <dgm:cxn modelId="{8DC4826E-1981-4ACF-B8EC-75905A768091}" type="presParOf" srcId="{ECAE881C-5C35-4A96-B100-F1D25E34587D}" destId="{D7AECFBC-6142-4B26-8A68-1E96CC37EE7E}" srcOrd="4" destOrd="0" presId="urn:microsoft.com/office/officeart/2011/layout/ConvergingText"/>
    <dgm:cxn modelId="{0B8FCC14-A18E-4904-8EDB-35F1DD8C4CCF}" type="presParOf" srcId="{ECAE881C-5C35-4A96-B100-F1D25E34587D}" destId="{BFE16AC5-0FF9-4D5C-9FAE-10FF1B5AA54B}" srcOrd="5" destOrd="0" presId="urn:microsoft.com/office/officeart/2011/layout/ConvergingText"/>
    <dgm:cxn modelId="{06B85E8E-4B5A-4081-8113-D743C7ED4829}" type="presParOf" srcId="{ECAE881C-5C35-4A96-B100-F1D25E34587D}" destId="{502D20C7-50CD-4082-9D09-AA14121F42CF}" srcOrd="6" destOrd="0" presId="urn:microsoft.com/office/officeart/2011/layout/ConvergingText"/>
    <dgm:cxn modelId="{9F11BBB9-F583-4937-80CB-9026C5E8CA7A}" type="presParOf" srcId="{ECAE881C-5C35-4A96-B100-F1D25E34587D}" destId="{61E83627-9C34-4164-A53E-3401B05D5D95}" srcOrd="7" destOrd="0" presId="urn:microsoft.com/office/officeart/2011/layout/ConvergingText"/>
    <dgm:cxn modelId="{F53D6FB4-2C7D-4441-A94E-72935D40B57D}" type="presParOf" srcId="{ECAE881C-5C35-4A96-B100-F1D25E34587D}" destId="{E4708ACB-1D97-49FE-A702-1A5C79D8B908}" srcOrd="8" destOrd="0" presId="urn:microsoft.com/office/officeart/2011/layout/ConvergingText"/>
    <dgm:cxn modelId="{620356B4-0C3C-446E-BE6D-E5578B66293B}" type="presParOf" srcId="{ECAE881C-5C35-4A96-B100-F1D25E34587D}" destId="{FAC8FC4F-93DC-493D-9F49-32E2EF79F842}" srcOrd="9" destOrd="0" presId="urn:microsoft.com/office/officeart/2011/layout/ConvergingText"/>
    <dgm:cxn modelId="{29EB2B20-27B7-409B-A318-EA25F20EA44C}" type="presParOf" srcId="{ECAE881C-5C35-4A96-B100-F1D25E34587D}" destId="{B3D10C4D-2E58-463A-93D6-E0E08AFCA518}" srcOrd="10" destOrd="0" presId="urn:microsoft.com/office/officeart/2011/layout/ConvergingText"/>
    <dgm:cxn modelId="{4B7DB4FB-5E0A-4851-B461-4D3818F7714F}" type="presParOf" srcId="{ECAE881C-5C35-4A96-B100-F1D25E34587D}" destId="{6A141B54-AAF2-42B2-ACEF-9716DCDFE8C7}" srcOrd="11" destOrd="0" presId="urn:microsoft.com/office/officeart/2011/layout/ConvergingText"/>
    <dgm:cxn modelId="{5CD05904-2A8B-4C8E-8B94-B9EDA50A719B}" type="presParOf" srcId="{ECAE881C-5C35-4A96-B100-F1D25E34587D}" destId="{76BECD1A-E299-4EDC-A4DE-1957520D0B7C}" srcOrd="12" destOrd="0" presId="urn:microsoft.com/office/officeart/2011/layout/ConvergingText"/>
    <dgm:cxn modelId="{D0BC139F-4821-4413-8B61-C54463270959}" type="presParOf" srcId="{ECAE881C-5C35-4A96-B100-F1D25E34587D}" destId="{D485DDE3-EC9F-4137-87C7-646186FE1BAF}" srcOrd="13" destOrd="0" presId="urn:microsoft.com/office/officeart/2011/layout/ConvergingText"/>
    <dgm:cxn modelId="{923021C9-39CC-46D3-9E51-6AAB629EC632}" type="presParOf" srcId="{ECAE881C-5C35-4A96-B100-F1D25E34587D}" destId="{808B8AC5-54F2-4E5C-A120-B6FF41130549}" srcOrd="14" destOrd="0" presId="urn:microsoft.com/office/officeart/2011/layout/ConvergingText"/>
    <dgm:cxn modelId="{02E3A60C-03BC-4B1A-8545-DC621D11A7CD}" type="presParOf" srcId="{ECAE881C-5C35-4A96-B100-F1D25E34587D}" destId="{474A5B21-813F-4A20-AE0D-75CA10ABE7A2}" srcOrd="15" destOrd="0" presId="urn:microsoft.com/office/officeart/2011/layout/ConvergingText"/>
    <dgm:cxn modelId="{F8287183-333C-4E3F-8B6E-BC33DE124F03}" type="presParOf" srcId="{ECAE881C-5C35-4A96-B100-F1D25E34587D}" destId="{8A5F3D3F-A29F-49A1-9358-401A673B70F3}" srcOrd="16" destOrd="0" presId="urn:microsoft.com/office/officeart/2011/layout/ConvergingText"/>
    <dgm:cxn modelId="{3B4FA19B-8218-4D42-A6A6-15A05547232E}" type="presParOf" srcId="{ECAE881C-5C35-4A96-B100-F1D25E34587D}" destId="{A0B8036B-835B-4FAD-8D4B-59FEE08CFDF6}" srcOrd="17" destOrd="0" presId="urn:microsoft.com/office/officeart/2011/layout/ConvergingText"/>
    <dgm:cxn modelId="{837B38D4-241A-4319-9AF6-138EFBF2526C}" type="presParOf" srcId="{ECAE881C-5C35-4A96-B100-F1D25E34587D}" destId="{7F313B17-DA9E-4E95-B0B7-89C55CACBEDF}" srcOrd="18" destOrd="0" presId="urn:microsoft.com/office/officeart/2011/layout/ConvergingText"/>
    <dgm:cxn modelId="{C91635CF-9E4F-404B-98C4-03F93BB5D5D7}" type="presParOf" srcId="{ECAE881C-5C35-4A96-B100-F1D25E34587D}" destId="{0A51A917-3B70-47E9-856E-E888B84AF267}" srcOrd="19" destOrd="0" presId="urn:microsoft.com/office/officeart/2011/layout/ConvergingText"/>
    <dgm:cxn modelId="{A5AC08AC-F1EE-4348-84B9-994E4635F533}" type="presParOf" srcId="{ECAE881C-5C35-4A96-B100-F1D25E34587D}" destId="{C655D2EB-FF8C-4E88-9E17-031F631BAA80}" srcOrd="20" destOrd="0" presId="urn:microsoft.com/office/officeart/2011/layout/ConvergingText"/>
    <dgm:cxn modelId="{3FFD9249-4636-420A-ACD7-84DEEBE46F97}" type="presParOf" srcId="{ECAE881C-5C35-4A96-B100-F1D25E34587D}" destId="{7C22E644-367F-4068-A889-A96FA372C411}" srcOrd="21" destOrd="0" presId="urn:microsoft.com/office/officeart/2011/layout/ConvergingText"/>
    <dgm:cxn modelId="{31CD5281-97EB-4721-9D45-08E6DB0963E5}" type="presParOf" srcId="{ECAE881C-5C35-4A96-B100-F1D25E34587D}" destId="{AAE9C99F-0C3D-42CC-9AB2-ED8B4B24FB37}" srcOrd="22" destOrd="0" presId="urn:microsoft.com/office/officeart/2011/layout/ConvergingText"/>
    <dgm:cxn modelId="{FB66C729-4961-46F5-9CBD-E246A08BA727}" type="presParOf" srcId="{ECAE881C-5C35-4A96-B100-F1D25E34587D}" destId="{C08CFF26-2F70-4BC4-B0C3-D97131F0C313}" srcOrd="23" destOrd="0" presId="urn:microsoft.com/office/officeart/2011/layout/ConvergingText"/>
    <dgm:cxn modelId="{80DDBB27-E247-4B18-B234-034F4AB5DC32}" type="presParOf" srcId="{ECAE881C-5C35-4A96-B100-F1D25E34587D}" destId="{9BDF65BE-0D53-4A3B-8D27-3C2C88F2B4B0}" srcOrd="24" destOrd="0" presId="urn:microsoft.com/office/officeart/2011/layout/ConvergingText"/>
    <dgm:cxn modelId="{7E1A0BC5-36F5-4E9F-9F4F-19D799BA7D86}" type="presParOf" srcId="{ECAE881C-5C35-4A96-B100-F1D25E34587D}" destId="{B5282A95-1625-4F01-A649-6F6F19616DDC}" srcOrd="25" destOrd="0" presId="urn:microsoft.com/office/officeart/2011/layout/ConvergingText"/>
    <dgm:cxn modelId="{B01453CE-877C-48AB-9E12-386B00C2BAA4}" type="presParOf" srcId="{ECAE881C-5C35-4A96-B100-F1D25E34587D}" destId="{5315807E-AF9E-4D15-9ABE-2CEA2B39FEDF}" srcOrd="26" destOrd="0" presId="urn:microsoft.com/office/officeart/2011/layout/ConvergingText"/>
    <dgm:cxn modelId="{B7B7169B-8FFC-4B50-B107-37F30E37CF7A}" type="presParOf" srcId="{ECAE881C-5C35-4A96-B100-F1D25E34587D}" destId="{4838DDD1-09C9-4D25-BAF6-DEEE9C6A172C}" srcOrd="27" destOrd="0" presId="urn:microsoft.com/office/officeart/2011/layout/ConvergingText"/>
    <dgm:cxn modelId="{BF55F4AC-2C57-4C1F-8C57-49BD8F955CB2}" type="presParOf" srcId="{ECAE881C-5C35-4A96-B100-F1D25E34587D}" destId="{B8DF779D-FFAB-4B93-9749-25F6AF1896E1}" srcOrd="28" destOrd="0" presId="urn:microsoft.com/office/officeart/2011/layout/ConvergingText"/>
    <dgm:cxn modelId="{0A50B379-995D-4615-85DF-7AA9FFC5924B}" type="presParOf" srcId="{ECAE881C-5C35-4A96-B100-F1D25E34587D}" destId="{8C7738CB-502E-4E3F-B354-A8CBAEA7A2D6}" srcOrd="29" destOrd="0" presId="urn:microsoft.com/office/officeart/2011/layout/ConvergingText"/>
    <dgm:cxn modelId="{A6E182E4-A904-4404-8C7B-82E3C1BAC22C}" type="presParOf" srcId="{ECAE881C-5C35-4A96-B100-F1D25E34587D}" destId="{FB5C1ACC-1BCD-4E19-AD3C-DAE6E42B8323}" srcOrd="30" destOrd="0" presId="urn:microsoft.com/office/officeart/2011/layout/ConvergingText"/>
    <dgm:cxn modelId="{7702E51F-2844-442C-AAC8-50C9A1EF2723}" type="presParOf" srcId="{ECAE881C-5C35-4A96-B100-F1D25E34587D}" destId="{2AAD6ECA-C41C-4A48-A743-871DB94729AC}" srcOrd="31" destOrd="0" presId="urn:microsoft.com/office/officeart/2011/layout/ConvergingText"/>
    <dgm:cxn modelId="{D731E9C3-D7D2-4E8E-8AAE-9F01F1A2DD52}" type="presParOf" srcId="{ECAE881C-5C35-4A96-B100-F1D25E34587D}" destId="{3597B6EC-9890-4207-8F53-2563658EA4B0}" srcOrd="32" destOrd="0" presId="urn:microsoft.com/office/officeart/2011/layout/ConvergingText"/>
    <dgm:cxn modelId="{42C6718C-3FF7-4AD5-AF28-EF8320C56F8E}" type="presParOf" srcId="{ECAE881C-5C35-4A96-B100-F1D25E34587D}" destId="{A84F280E-0AFD-4DC0-98EF-D9DF87D01621}" srcOrd="33" destOrd="0" presId="urn:microsoft.com/office/officeart/2011/layout/ConvergingText"/>
    <dgm:cxn modelId="{F8E1AFC4-0BCD-4868-B044-77DB22BDFC61}" type="presParOf" srcId="{ECAE881C-5C35-4A96-B100-F1D25E34587D}" destId="{F27D7B70-E70F-4089-81CF-9644CDAB2875}" srcOrd="34" destOrd="0" presId="urn:microsoft.com/office/officeart/2011/layout/ConvergingText"/>
    <dgm:cxn modelId="{451B7294-C316-40F2-88CC-BA89DB5EF86C}" type="presParOf" srcId="{ECAE881C-5C35-4A96-B100-F1D25E34587D}" destId="{B6D48207-DE11-41D4-AE62-9CE33B230D02}" srcOrd="35" destOrd="0" presId="urn:microsoft.com/office/officeart/2011/layout/ConvergingText"/>
    <dgm:cxn modelId="{DB6EFA6E-460E-4A0C-AFA5-DE6AEEB19D21}" type="presParOf" srcId="{ECAE881C-5C35-4A96-B100-F1D25E34587D}" destId="{5F590C71-50D3-4E3D-AE09-861B2891B06B}" srcOrd="36" destOrd="0" presId="urn:microsoft.com/office/officeart/2011/layout/ConvergingText"/>
    <dgm:cxn modelId="{960205AA-8796-466B-928B-18B0858B440F}" type="presParOf" srcId="{ECAE881C-5C35-4A96-B100-F1D25E34587D}" destId="{6609A7A8-886E-4F5D-AFC7-B06F33E908C8}" srcOrd="37" destOrd="0" presId="urn:microsoft.com/office/officeart/2011/layout/ConvergingText"/>
    <dgm:cxn modelId="{C10395B5-DDB6-4B60-A1B2-C8D54FE80801}" type="presParOf" srcId="{ECAE881C-5C35-4A96-B100-F1D25E34587D}" destId="{0329DD5F-87B0-4732-9A08-E8E2795084A3}" srcOrd="38" destOrd="0" presId="urn:microsoft.com/office/officeart/2011/layout/ConvergingText"/>
    <dgm:cxn modelId="{460BB89B-5117-4FFE-81FF-D835BD4F728A}" type="presParOf" srcId="{ECAE881C-5C35-4A96-B100-F1D25E34587D}" destId="{2BD166FB-E972-4C91-98BF-2B0F2025FDD0}" srcOrd="39" destOrd="0" presId="urn:microsoft.com/office/officeart/2011/layout/ConvergingText"/>
    <dgm:cxn modelId="{6E2AE918-DB68-48D9-82D3-FA84E93DB573}" type="presParOf" srcId="{ECAE881C-5C35-4A96-B100-F1D25E34587D}" destId="{997C7FCD-35EA-47FB-A46A-851B4846AB9F}" srcOrd="40" destOrd="0" presId="urn:microsoft.com/office/officeart/2011/layout/ConvergingText"/>
    <dgm:cxn modelId="{E01FEBE1-5AB8-4748-83B9-879EF4A1AB0B}" type="presParOf" srcId="{ECAE881C-5C35-4A96-B100-F1D25E34587D}" destId="{937E7A3D-4741-439C-8251-2576E6445A8F}" srcOrd="41" destOrd="0" presId="urn:microsoft.com/office/officeart/2011/layout/ConvergingText"/>
    <dgm:cxn modelId="{456AB433-359B-4962-8BC9-9ACCFA889201}" type="presParOf" srcId="{ECAE881C-5C35-4A96-B100-F1D25E34587D}" destId="{F146A08C-C4AF-4CE0-888D-0DD247434908}" srcOrd="42" destOrd="0" presId="urn:microsoft.com/office/officeart/2011/layout/ConvergingText"/>
    <dgm:cxn modelId="{97D60057-BDF6-4DFA-997F-363927921C72}" type="presParOf" srcId="{ECAE881C-5C35-4A96-B100-F1D25E34587D}" destId="{A9638671-FE3D-4871-84D8-74ED4CEA637E}" srcOrd="43" destOrd="0" presId="urn:microsoft.com/office/officeart/2011/layout/ConvergingText"/>
    <dgm:cxn modelId="{CF064354-182F-4291-A5FA-A068C5511F3B}" type="presParOf" srcId="{ECAE881C-5C35-4A96-B100-F1D25E34587D}" destId="{0130CDB8-81E0-4006-A471-968F2B27CB26}" srcOrd="44" destOrd="0" presId="urn:microsoft.com/office/officeart/2011/layout/ConvergingText"/>
    <dgm:cxn modelId="{5CDA4FD8-E4F1-44F6-B681-BCD25A1C98B8}" type="presParOf" srcId="{ECAE881C-5C35-4A96-B100-F1D25E34587D}" destId="{EFBDB03A-9927-4751-AA44-2688C931B958}" srcOrd="4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601E2-6819-4D46-8DAD-4A7DF42BB0D0}">
      <dsp:nvSpPr>
        <dsp:cNvPr id="0" name=""/>
        <dsp:cNvSpPr/>
      </dsp:nvSpPr>
      <dsp:spPr>
        <a:xfrm>
          <a:off x="5923483" y="2137241"/>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72B9DA1-4946-43CD-AFD8-7456CA5EBA2B}">
      <dsp:nvSpPr>
        <dsp:cNvPr id="0" name=""/>
        <dsp:cNvSpPr/>
      </dsp:nvSpPr>
      <dsp:spPr>
        <a:xfrm>
          <a:off x="5607710" y="2137241"/>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F0C2C9B-5F46-43FB-A170-D55918681CF1}">
      <dsp:nvSpPr>
        <dsp:cNvPr id="0" name=""/>
        <dsp:cNvSpPr/>
      </dsp:nvSpPr>
      <dsp:spPr>
        <a:xfrm>
          <a:off x="5292547" y="2137241"/>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9E59636-93EA-42B4-9606-8B8F25E8758E}">
      <dsp:nvSpPr>
        <dsp:cNvPr id="0" name=""/>
        <dsp:cNvSpPr/>
      </dsp:nvSpPr>
      <dsp:spPr>
        <a:xfrm>
          <a:off x="4976774" y="2137241"/>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7AECFBC-6142-4B26-8A68-1E96CC37EE7E}">
      <dsp:nvSpPr>
        <dsp:cNvPr id="0" name=""/>
        <dsp:cNvSpPr/>
      </dsp:nvSpPr>
      <dsp:spPr>
        <a:xfrm>
          <a:off x="4661001" y="2137241"/>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E16AC5-0FF9-4D5C-9FAE-10FF1B5AA54B}">
      <dsp:nvSpPr>
        <dsp:cNvPr id="0" name=""/>
        <dsp:cNvSpPr/>
      </dsp:nvSpPr>
      <dsp:spPr>
        <a:xfrm>
          <a:off x="4173321" y="2050983"/>
          <a:ext cx="345033" cy="3446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02D20C7-50CD-4082-9D09-AA14121F42CF}">
      <dsp:nvSpPr>
        <dsp:cNvPr id="0" name=""/>
        <dsp:cNvSpPr/>
      </dsp:nvSpPr>
      <dsp:spPr>
        <a:xfrm>
          <a:off x="5642457" y="1781219"/>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1E83627-9C34-4164-A53E-3401B05D5D95}">
      <dsp:nvSpPr>
        <dsp:cNvPr id="0" name=""/>
        <dsp:cNvSpPr/>
      </dsp:nvSpPr>
      <dsp:spPr>
        <a:xfrm>
          <a:off x="5642457" y="2495594"/>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4708ACB-1D97-49FE-A702-1A5C79D8B908}">
      <dsp:nvSpPr>
        <dsp:cNvPr id="0" name=""/>
        <dsp:cNvSpPr/>
      </dsp:nvSpPr>
      <dsp:spPr>
        <a:xfrm>
          <a:off x="5796686" y="1936083"/>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AC8FC4F-93DC-493D-9F49-32E2EF79F842}">
      <dsp:nvSpPr>
        <dsp:cNvPr id="0" name=""/>
        <dsp:cNvSpPr/>
      </dsp:nvSpPr>
      <dsp:spPr>
        <a:xfrm>
          <a:off x="5806440" y="2341729"/>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3D10C4D-2E58-463A-93D6-E0E08AFCA518}">
      <dsp:nvSpPr>
        <dsp:cNvPr id="0" name=""/>
        <dsp:cNvSpPr/>
      </dsp:nvSpPr>
      <dsp:spPr>
        <a:xfrm>
          <a:off x="2298801" y="1347931"/>
          <a:ext cx="1744675" cy="174480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t>Agree Release Scope</a:t>
          </a:r>
          <a:endParaRPr lang="en-GB" sz="2500" kern="1200" dirty="0"/>
        </a:p>
      </dsp:txBody>
      <dsp:txXfrm>
        <a:off x="2554303" y="1603452"/>
        <a:ext cx="1233671" cy="1233764"/>
      </dsp:txXfrm>
    </dsp:sp>
    <dsp:sp modelId="{6A141B54-AAF2-42B2-ACEF-9716DCDFE8C7}">
      <dsp:nvSpPr>
        <dsp:cNvPr id="0" name=""/>
        <dsp:cNvSpPr/>
      </dsp:nvSpPr>
      <dsp:spPr>
        <a:xfrm>
          <a:off x="2379878" y="1067510"/>
          <a:ext cx="345033" cy="3446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6BECD1A-E299-4EDC-A4DE-1957520D0B7C}">
      <dsp:nvSpPr>
        <dsp:cNvPr id="0" name=""/>
        <dsp:cNvSpPr/>
      </dsp:nvSpPr>
      <dsp:spPr>
        <a:xfrm>
          <a:off x="2185416" y="906318"/>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485DDE3-EC9F-4137-87C7-646186FE1BAF}">
      <dsp:nvSpPr>
        <dsp:cNvPr id="0" name=""/>
        <dsp:cNvSpPr/>
      </dsp:nvSpPr>
      <dsp:spPr>
        <a:xfrm>
          <a:off x="1829409" y="793083"/>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08B8AC5-54F2-4E5C-A120-B6FF41130549}">
      <dsp:nvSpPr>
        <dsp:cNvPr id="0" name=""/>
        <dsp:cNvSpPr/>
      </dsp:nvSpPr>
      <dsp:spPr>
        <a:xfrm>
          <a:off x="1474012" y="793083"/>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74A5B21-813F-4A20-AE0D-75CA10ABE7A2}">
      <dsp:nvSpPr>
        <dsp:cNvPr id="0" name=""/>
        <dsp:cNvSpPr/>
      </dsp:nvSpPr>
      <dsp:spPr>
        <a:xfrm>
          <a:off x="1118616" y="793083"/>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A5F3D3F-A29F-49A1-9358-401A673B70F3}">
      <dsp:nvSpPr>
        <dsp:cNvPr id="0" name=""/>
        <dsp:cNvSpPr/>
      </dsp:nvSpPr>
      <dsp:spPr>
        <a:xfrm>
          <a:off x="763219" y="793083"/>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0B8036B-835B-4FAD-8D4B-59FEE08CFDF6}">
      <dsp:nvSpPr>
        <dsp:cNvPr id="0" name=""/>
        <dsp:cNvSpPr/>
      </dsp:nvSpPr>
      <dsp:spPr>
        <a:xfrm>
          <a:off x="407212" y="793083"/>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F313B17-DA9E-4E95-B0B7-89C55CACBEDF}">
      <dsp:nvSpPr>
        <dsp:cNvPr id="0" name=""/>
        <dsp:cNvSpPr/>
      </dsp:nvSpPr>
      <dsp:spPr>
        <a:xfrm>
          <a:off x="51816" y="793083"/>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655D2EB-FF8C-4E88-9E17-031F631BAA80}">
      <dsp:nvSpPr>
        <dsp:cNvPr id="0" name=""/>
        <dsp:cNvSpPr/>
      </dsp:nvSpPr>
      <dsp:spPr>
        <a:xfrm>
          <a:off x="49377" y="366790"/>
          <a:ext cx="1945843"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111250">
            <a:lnSpc>
              <a:spcPct val="90000"/>
            </a:lnSpc>
            <a:spcBef>
              <a:spcPct val="0"/>
            </a:spcBef>
            <a:spcAft>
              <a:spcPct val="35000"/>
            </a:spcAft>
          </a:pPr>
          <a:r>
            <a:rPr lang="en-GB" sz="2500" kern="1200" dirty="0" smtClean="0"/>
            <a:t>XRN1234</a:t>
          </a:r>
          <a:endParaRPr lang="en-GB" sz="2500" kern="1200" dirty="0"/>
        </a:p>
      </dsp:txBody>
      <dsp:txXfrm>
        <a:off x="49377" y="366790"/>
        <a:ext cx="1945843" cy="430956"/>
      </dsp:txXfrm>
    </dsp:sp>
    <dsp:sp modelId="{7C22E644-367F-4068-A889-A96FA372C411}">
      <dsp:nvSpPr>
        <dsp:cNvPr id="0" name=""/>
        <dsp:cNvSpPr/>
      </dsp:nvSpPr>
      <dsp:spPr>
        <a:xfrm>
          <a:off x="1925116" y="1607371"/>
          <a:ext cx="345033" cy="3446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AE9C99F-0C3D-42CC-9AB2-ED8B4B24FB37}">
      <dsp:nvSpPr>
        <dsp:cNvPr id="0" name=""/>
        <dsp:cNvSpPr/>
      </dsp:nvSpPr>
      <dsp:spPr>
        <a:xfrm>
          <a:off x="1639214" y="1677976"/>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08CFF26-2F70-4BC4-B0C3-D97131F0C313}">
      <dsp:nvSpPr>
        <dsp:cNvPr id="0" name=""/>
        <dsp:cNvSpPr/>
      </dsp:nvSpPr>
      <dsp:spPr>
        <a:xfrm>
          <a:off x="1311249" y="1677976"/>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BDF65BE-0D53-4A3B-8D27-3C2C88F2B4B0}">
      <dsp:nvSpPr>
        <dsp:cNvPr id="0" name=""/>
        <dsp:cNvSpPr/>
      </dsp:nvSpPr>
      <dsp:spPr>
        <a:xfrm>
          <a:off x="983894" y="1677976"/>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5282A95-1625-4F01-A649-6F6F19616DDC}">
      <dsp:nvSpPr>
        <dsp:cNvPr id="0" name=""/>
        <dsp:cNvSpPr/>
      </dsp:nvSpPr>
      <dsp:spPr>
        <a:xfrm>
          <a:off x="656539" y="1677976"/>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315807E-AF9E-4D15-9ABE-2CEA2B39FEDF}">
      <dsp:nvSpPr>
        <dsp:cNvPr id="0" name=""/>
        <dsp:cNvSpPr/>
      </dsp:nvSpPr>
      <dsp:spPr>
        <a:xfrm>
          <a:off x="328574" y="1677976"/>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838DDD1-09C9-4D25-BAF6-DEEE9C6A172C}">
      <dsp:nvSpPr>
        <dsp:cNvPr id="0" name=""/>
        <dsp:cNvSpPr/>
      </dsp:nvSpPr>
      <dsp:spPr>
        <a:xfrm>
          <a:off x="1219" y="1677976"/>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8DF779D-FFAB-4B93-9749-25F6AF1896E1}">
      <dsp:nvSpPr>
        <dsp:cNvPr id="0" name=""/>
        <dsp:cNvSpPr/>
      </dsp:nvSpPr>
      <dsp:spPr>
        <a:xfrm>
          <a:off x="0" y="1253347"/>
          <a:ext cx="1810512"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111250">
            <a:lnSpc>
              <a:spcPct val="90000"/>
            </a:lnSpc>
            <a:spcBef>
              <a:spcPct val="0"/>
            </a:spcBef>
            <a:spcAft>
              <a:spcPct val="35000"/>
            </a:spcAft>
          </a:pPr>
          <a:r>
            <a:rPr lang="en-GB" sz="2500" kern="1200" dirty="0" smtClean="0"/>
            <a:t>XRN5678</a:t>
          </a:r>
          <a:endParaRPr lang="en-GB" sz="2500" kern="1200" dirty="0"/>
        </a:p>
      </dsp:txBody>
      <dsp:txXfrm>
        <a:off x="0" y="1253347"/>
        <a:ext cx="1810512" cy="430956"/>
      </dsp:txXfrm>
    </dsp:sp>
    <dsp:sp modelId="{8C7738CB-502E-4E3F-B354-A8CBAEA7A2D6}">
      <dsp:nvSpPr>
        <dsp:cNvPr id="0" name=""/>
        <dsp:cNvSpPr/>
      </dsp:nvSpPr>
      <dsp:spPr>
        <a:xfrm>
          <a:off x="1925116" y="2435646"/>
          <a:ext cx="345033" cy="3446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B5C1ACC-1BCD-4E19-AD3C-DAE6E42B8323}">
      <dsp:nvSpPr>
        <dsp:cNvPr id="0" name=""/>
        <dsp:cNvSpPr/>
      </dsp:nvSpPr>
      <dsp:spPr>
        <a:xfrm>
          <a:off x="1639214" y="2640800"/>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AAD6ECA-C41C-4A48-A743-871DB94729AC}">
      <dsp:nvSpPr>
        <dsp:cNvPr id="0" name=""/>
        <dsp:cNvSpPr/>
      </dsp:nvSpPr>
      <dsp:spPr>
        <a:xfrm>
          <a:off x="1311249" y="2640800"/>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597B6EC-9890-4207-8F53-2563658EA4B0}">
      <dsp:nvSpPr>
        <dsp:cNvPr id="0" name=""/>
        <dsp:cNvSpPr/>
      </dsp:nvSpPr>
      <dsp:spPr>
        <a:xfrm>
          <a:off x="983894" y="2640800"/>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84F280E-0AFD-4DC0-98EF-D9DF87D01621}">
      <dsp:nvSpPr>
        <dsp:cNvPr id="0" name=""/>
        <dsp:cNvSpPr/>
      </dsp:nvSpPr>
      <dsp:spPr>
        <a:xfrm>
          <a:off x="656539" y="2640800"/>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27D7B70-E70F-4089-81CF-9644CDAB2875}">
      <dsp:nvSpPr>
        <dsp:cNvPr id="0" name=""/>
        <dsp:cNvSpPr/>
      </dsp:nvSpPr>
      <dsp:spPr>
        <a:xfrm>
          <a:off x="328574" y="2640800"/>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6D48207-DE11-41D4-AE62-9CE33B230D02}">
      <dsp:nvSpPr>
        <dsp:cNvPr id="0" name=""/>
        <dsp:cNvSpPr/>
      </dsp:nvSpPr>
      <dsp:spPr>
        <a:xfrm>
          <a:off x="1219" y="2640800"/>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F590C71-50D3-4E3D-AE09-861B2891B06B}">
      <dsp:nvSpPr>
        <dsp:cNvPr id="0" name=""/>
        <dsp:cNvSpPr/>
      </dsp:nvSpPr>
      <dsp:spPr>
        <a:xfrm>
          <a:off x="0" y="2214173"/>
          <a:ext cx="1810512"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111250">
            <a:lnSpc>
              <a:spcPct val="90000"/>
            </a:lnSpc>
            <a:spcBef>
              <a:spcPct val="0"/>
            </a:spcBef>
            <a:spcAft>
              <a:spcPct val="35000"/>
            </a:spcAft>
          </a:pPr>
          <a:r>
            <a:rPr lang="en-GB" sz="2500" kern="1200" dirty="0" smtClean="0"/>
            <a:t>XRN9123</a:t>
          </a:r>
          <a:endParaRPr lang="en-GB" sz="2500" kern="1200" dirty="0"/>
        </a:p>
      </dsp:txBody>
      <dsp:txXfrm>
        <a:off x="0" y="2214173"/>
        <a:ext cx="1810512" cy="430956"/>
      </dsp:txXfrm>
    </dsp:sp>
    <dsp:sp modelId="{6609A7A8-886E-4F5D-AFC7-B06F33E908C8}">
      <dsp:nvSpPr>
        <dsp:cNvPr id="0" name=""/>
        <dsp:cNvSpPr/>
      </dsp:nvSpPr>
      <dsp:spPr>
        <a:xfrm>
          <a:off x="2379878" y="3031125"/>
          <a:ext cx="345033" cy="3446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329DD5F-87B0-4732-9A08-E8E2795084A3}">
      <dsp:nvSpPr>
        <dsp:cNvPr id="0" name=""/>
        <dsp:cNvSpPr/>
      </dsp:nvSpPr>
      <dsp:spPr>
        <a:xfrm>
          <a:off x="2182368" y="3361836"/>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BD166FB-E972-4C91-98BF-2B0F2025FDD0}">
      <dsp:nvSpPr>
        <dsp:cNvPr id="0" name=""/>
        <dsp:cNvSpPr/>
      </dsp:nvSpPr>
      <dsp:spPr>
        <a:xfrm>
          <a:off x="1827580" y="3524694"/>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97C7FCD-35EA-47FB-A46A-851B4846AB9F}">
      <dsp:nvSpPr>
        <dsp:cNvPr id="0" name=""/>
        <dsp:cNvSpPr/>
      </dsp:nvSpPr>
      <dsp:spPr>
        <a:xfrm>
          <a:off x="1472184" y="3524694"/>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37E7A3D-4741-439C-8251-2576E6445A8F}">
      <dsp:nvSpPr>
        <dsp:cNvPr id="0" name=""/>
        <dsp:cNvSpPr/>
      </dsp:nvSpPr>
      <dsp:spPr>
        <a:xfrm>
          <a:off x="1117396" y="3524694"/>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146A08C-C4AF-4CE0-888D-0DD247434908}">
      <dsp:nvSpPr>
        <dsp:cNvPr id="0" name=""/>
        <dsp:cNvSpPr/>
      </dsp:nvSpPr>
      <dsp:spPr>
        <a:xfrm>
          <a:off x="762609" y="3524694"/>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9638671-FE3D-4871-84D8-74ED4CEA637E}">
      <dsp:nvSpPr>
        <dsp:cNvPr id="0" name=""/>
        <dsp:cNvSpPr/>
      </dsp:nvSpPr>
      <dsp:spPr>
        <a:xfrm>
          <a:off x="407212" y="3524694"/>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130CDB8-81E0-4006-A471-968F2B27CB26}">
      <dsp:nvSpPr>
        <dsp:cNvPr id="0" name=""/>
        <dsp:cNvSpPr/>
      </dsp:nvSpPr>
      <dsp:spPr>
        <a:xfrm>
          <a:off x="52425" y="3524694"/>
          <a:ext cx="172516" cy="1725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FBDB03A-9927-4751-AA44-2688C931B958}">
      <dsp:nvSpPr>
        <dsp:cNvPr id="0" name=""/>
        <dsp:cNvSpPr/>
      </dsp:nvSpPr>
      <dsp:spPr>
        <a:xfrm>
          <a:off x="49377" y="3092405"/>
          <a:ext cx="1945843"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111250">
            <a:lnSpc>
              <a:spcPct val="90000"/>
            </a:lnSpc>
            <a:spcBef>
              <a:spcPct val="0"/>
            </a:spcBef>
            <a:spcAft>
              <a:spcPct val="35000"/>
            </a:spcAft>
          </a:pPr>
          <a:r>
            <a:rPr lang="en-GB" sz="2500" kern="1200" dirty="0" smtClean="0"/>
            <a:t>XRN4567</a:t>
          </a:r>
          <a:endParaRPr lang="en-GB" sz="2500" kern="1200" dirty="0"/>
        </a:p>
      </dsp:txBody>
      <dsp:txXfrm>
        <a:off x="49377" y="3092405"/>
        <a:ext cx="1945843" cy="430956"/>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03/09/2019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6C698-D02E-4E32-B43B-0820C95FE094}"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95773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14</a:t>
            </a:fld>
            <a:endParaRPr lang="en-GB" dirty="0"/>
          </a:p>
        </p:txBody>
      </p:sp>
    </p:spTree>
    <p:extLst>
      <p:ext uri="{BB962C8B-B14F-4D97-AF65-F5344CB8AC3E}">
        <p14:creationId xmlns:p14="http://schemas.microsoft.com/office/powerpoint/2010/main" val="29190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28</a:t>
            </a:fld>
            <a:endParaRPr lang="en-GB" dirty="0"/>
          </a:p>
        </p:txBody>
      </p:sp>
    </p:spTree>
    <p:extLst>
      <p:ext uri="{BB962C8B-B14F-4D97-AF65-F5344CB8AC3E}">
        <p14:creationId xmlns:p14="http://schemas.microsoft.com/office/powerpoint/2010/main" val="209355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33</a:t>
            </a:fld>
            <a:endParaRPr lang="en-GB" dirty="0"/>
          </a:p>
        </p:txBody>
      </p:sp>
    </p:spTree>
    <p:extLst>
      <p:ext uri="{BB962C8B-B14F-4D97-AF65-F5344CB8AC3E}">
        <p14:creationId xmlns:p14="http://schemas.microsoft.com/office/powerpoint/2010/main" val="53526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34</a:t>
            </a:fld>
            <a:endParaRPr lang="en-GB" dirty="0"/>
          </a:p>
        </p:txBody>
      </p:sp>
    </p:spTree>
    <p:extLst>
      <p:ext uri="{BB962C8B-B14F-4D97-AF65-F5344CB8AC3E}">
        <p14:creationId xmlns:p14="http://schemas.microsoft.com/office/powerpoint/2010/main" val="53526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35</a:t>
            </a:fld>
            <a:endParaRPr lang="en-GB" dirty="0"/>
          </a:p>
        </p:txBody>
      </p:sp>
    </p:spTree>
    <p:extLst>
      <p:ext uri="{BB962C8B-B14F-4D97-AF65-F5344CB8AC3E}">
        <p14:creationId xmlns:p14="http://schemas.microsoft.com/office/powerpoint/2010/main" val="53526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39</a:t>
            </a:fld>
            <a:endParaRPr lang="en-GB" dirty="0"/>
          </a:p>
        </p:txBody>
      </p:sp>
    </p:spTree>
    <p:extLst>
      <p:ext uri="{BB962C8B-B14F-4D97-AF65-F5344CB8AC3E}">
        <p14:creationId xmlns:p14="http://schemas.microsoft.com/office/powerpoint/2010/main" val="53526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40</a:t>
            </a:fld>
            <a:endParaRPr lang="en-GB" dirty="0"/>
          </a:p>
        </p:txBody>
      </p:sp>
    </p:spTree>
    <p:extLst>
      <p:ext uri="{BB962C8B-B14F-4D97-AF65-F5344CB8AC3E}">
        <p14:creationId xmlns:p14="http://schemas.microsoft.com/office/powerpoint/2010/main" val="535268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package" Target="../embeddings/Microsoft_PowerPoint_Presentation1.ppt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package" Target="../embeddings/Microsoft_Excel_Worksheet2.xls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F630E-CE13-4C7E-AC97-7686C5E00471}"/>
              </a:ext>
            </a:extLst>
          </p:cNvPr>
          <p:cNvSpPr>
            <a:spLocks noGrp="1"/>
          </p:cNvSpPr>
          <p:nvPr>
            <p:ph type="title"/>
          </p:nvPr>
        </p:nvSpPr>
        <p:spPr/>
        <p:txBody>
          <a:bodyPr>
            <a:noAutofit/>
          </a:bodyPr>
          <a:lstStyle/>
          <a:p>
            <a:r>
              <a:rPr lang="en-GB" sz="2200" dirty="0" smtClean="0"/>
              <a:t>7.1 XRN4665 </a:t>
            </a:r>
            <a:r>
              <a:rPr lang="en-GB" sz="2200" dirty="0"/>
              <a:t>End User Categories (EUC) – Project Update</a:t>
            </a:r>
            <a:endParaRPr lang="en-GB" sz="2200" dirty="0"/>
          </a:p>
        </p:txBody>
      </p:sp>
      <p:grpSp>
        <p:nvGrpSpPr>
          <p:cNvPr id="10" name="Group 9">
            <a:extLst>
              <a:ext uri="{FF2B5EF4-FFF2-40B4-BE49-F238E27FC236}">
                <a16:creationId xmlns:a16="http://schemas.microsoft.com/office/drawing/2014/main" xmlns="" id="{FE222645-BCC4-4B81-9318-6F41A4DDD06C}"/>
              </a:ext>
            </a:extLst>
          </p:cNvPr>
          <p:cNvGrpSpPr/>
          <p:nvPr/>
        </p:nvGrpSpPr>
        <p:grpSpPr>
          <a:xfrm>
            <a:off x="254442" y="915566"/>
            <a:ext cx="8550950" cy="3948379"/>
            <a:chOff x="137840" y="723530"/>
            <a:chExt cx="8102715" cy="3841664"/>
          </a:xfrm>
        </p:grpSpPr>
        <p:graphicFrame>
          <p:nvGraphicFramePr>
            <p:cNvPr id="11" name="Content Placeholder 3">
              <a:extLst>
                <a:ext uri="{FF2B5EF4-FFF2-40B4-BE49-F238E27FC236}">
                  <a16:creationId xmlns:a16="http://schemas.microsoft.com/office/drawing/2014/main" xmlns="" id="{35034311-FCBF-4F23-BFE3-BA3FFE4A3E3B}"/>
                </a:ext>
              </a:extLst>
            </p:cNvPr>
            <p:cNvGraphicFramePr>
              <a:graphicFrameLocks/>
            </p:cNvGraphicFramePr>
            <p:nvPr>
              <p:extLst>
                <p:ext uri="{D42A27DB-BD31-4B8C-83A1-F6EECF244321}">
                  <p14:modId xmlns:p14="http://schemas.microsoft.com/office/powerpoint/2010/main" val="1622569045"/>
                </p:ext>
              </p:extLst>
            </p:nvPr>
          </p:nvGraphicFramePr>
          <p:xfrm>
            <a:off x="137840" y="723530"/>
            <a:ext cx="8102715" cy="3841664"/>
          </p:xfrm>
          <a:graphic>
            <a:graphicData uri="http://schemas.openxmlformats.org/drawingml/2006/table">
              <a:tbl>
                <a:tblPr firstRow="1" bandRow="1"/>
                <a:tblGrid>
                  <a:gridCol w="1223556">
                    <a:extLst>
                      <a:ext uri="{9D8B030D-6E8A-4147-A177-3AD203B41FA5}">
                        <a16:colId xmlns:a16="http://schemas.microsoft.com/office/drawing/2014/main" xmlns="" val="20000"/>
                      </a:ext>
                    </a:extLst>
                  </a:gridCol>
                  <a:gridCol w="1901171">
                    <a:extLst>
                      <a:ext uri="{9D8B030D-6E8A-4147-A177-3AD203B41FA5}">
                        <a16:colId xmlns:a16="http://schemas.microsoft.com/office/drawing/2014/main" xmlns="" val="20001"/>
                      </a:ext>
                    </a:extLst>
                  </a:gridCol>
                  <a:gridCol w="1860295">
                    <a:extLst>
                      <a:ext uri="{9D8B030D-6E8A-4147-A177-3AD203B41FA5}">
                        <a16:colId xmlns:a16="http://schemas.microsoft.com/office/drawing/2014/main" xmlns="" val="20002"/>
                      </a:ext>
                    </a:extLst>
                  </a:gridCol>
                  <a:gridCol w="1892125">
                    <a:extLst>
                      <a:ext uri="{9D8B030D-6E8A-4147-A177-3AD203B41FA5}">
                        <a16:colId xmlns:a16="http://schemas.microsoft.com/office/drawing/2014/main" xmlns="" val="20003"/>
                      </a:ext>
                    </a:extLst>
                  </a:gridCol>
                  <a:gridCol w="1673803">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11/09/19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t>
                        </a:r>
                      </a:p>
                      <a:p>
                        <a:pPr marL="628650" lvl="1"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Part A successfully deployed on 03/08 to make new EUC bands allowable in ISU to enable sharing of new EUC bands with Industry via the T67 file</a:t>
                        </a:r>
                      </a:p>
                      <a:p>
                        <a:pPr marL="628650" lvl="1"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Part B successfully deployed on 31/08 to implement all code changes to processes affected by new EUC bands</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Post Implementation Support (PIS)</a:t>
                        </a:r>
                      </a:p>
                      <a:p>
                        <a:pPr marL="628650" lvl="1"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PIS activities (including First Usage monitoring) commenced as per plan</a:t>
                        </a:r>
                      </a:p>
                      <a:p>
                        <a:pPr marL="628650" lvl="1"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PIS Approach internally approved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Environments: There continues to be a risk that multiple projects are running in parallel  (EUC, GB Charging &amp; Minor Releases). A detailed assessment of co-existence in Pre-production is continually being monitored with relevant project teams. However the current view is that this should not impact the EUC release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internal budgets (Revised BER to include Financial Risk margin approved at ChMC on 10/07/19)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Weekly monitoring of SME resources supporting multiple demands (e.g. BAU defects, Future Releases etc.)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12" name="Oval 11">
              <a:extLst>
                <a:ext uri="{FF2B5EF4-FFF2-40B4-BE49-F238E27FC236}">
                  <a16:creationId xmlns:a16="http://schemas.microsoft.com/office/drawing/2014/main" xmlns="" id="{70CAECF2-DEC2-4E29-A1AB-B89CF72EE0CD}"/>
                </a:ext>
              </a:extLst>
            </p:cNvPr>
            <p:cNvSpPr/>
            <p:nvPr/>
          </p:nvSpPr>
          <p:spPr>
            <a:xfrm>
              <a:off x="7304180" y="1453919"/>
              <a:ext cx="204194" cy="213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xmlns="" id="{9C025B08-F88A-41BC-959F-7975D291319A}"/>
                </a:ext>
              </a:extLst>
            </p:cNvPr>
            <p:cNvSpPr/>
            <p:nvPr/>
          </p:nvSpPr>
          <p:spPr>
            <a:xfrm>
              <a:off x="5717830" y="794410"/>
              <a:ext cx="196885" cy="190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Oval 13">
            <a:extLst>
              <a:ext uri="{FF2B5EF4-FFF2-40B4-BE49-F238E27FC236}">
                <a16:creationId xmlns:a16="http://schemas.microsoft.com/office/drawing/2014/main" xmlns="" id="{35B7AB43-D412-4796-A79C-387981F74ACE}"/>
              </a:ext>
            </a:extLst>
          </p:cNvPr>
          <p:cNvSpPr/>
          <p:nvPr/>
        </p:nvSpPr>
        <p:spPr>
          <a:xfrm>
            <a:off x="6027390" y="1666244"/>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F6639B60-ED8E-41FD-A5AA-FE5B67D25923}"/>
              </a:ext>
            </a:extLst>
          </p:cNvPr>
          <p:cNvSpPr/>
          <p:nvPr/>
        </p:nvSpPr>
        <p:spPr>
          <a:xfrm>
            <a:off x="4156412" y="167098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xmlns="" id="{59C946BC-C73C-430B-B113-E7C848B0314B}"/>
              </a:ext>
            </a:extLst>
          </p:cNvPr>
          <p:cNvSpPr/>
          <p:nvPr/>
        </p:nvSpPr>
        <p:spPr>
          <a:xfrm>
            <a:off x="2285434" y="1668613"/>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447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sz="2100" dirty="0" smtClean="0"/>
              <a:t>Option 1 File Formats – All impacted File Formats Transition Plan</a:t>
            </a:r>
            <a:endParaRPr lang="en-GB" sz="2100" dirty="0"/>
          </a:p>
        </p:txBody>
      </p:sp>
      <p:sp>
        <p:nvSpPr>
          <p:cNvPr id="3" name="Subtitle 2"/>
          <p:cNvSpPr>
            <a:spLocks noGrp="1"/>
          </p:cNvSpPr>
          <p:nvPr>
            <p:ph type="subTitle" sz="quarter" idx="1"/>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06798811"/>
              </p:ext>
            </p:extLst>
          </p:nvPr>
        </p:nvGraphicFramePr>
        <p:xfrm>
          <a:off x="12973" y="567358"/>
          <a:ext cx="8688387" cy="3114345"/>
        </p:xfrm>
        <a:graphic>
          <a:graphicData uri="http://schemas.openxmlformats.org/drawingml/2006/table">
            <a:tbl>
              <a:tblPr firstRow="1" bandRow="1">
                <a:tableStyleId>{5C22544A-7EE6-4342-B048-85BDC9FD1C3A}</a:tableStyleId>
              </a:tblPr>
              <a:tblGrid>
                <a:gridCol w="970553"/>
                <a:gridCol w="1375166"/>
                <a:gridCol w="1995446"/>
                <a:gridCol w="1903067"/>
                <a:gridCol w="2444155"/>
              </a:tblGrid>
              <a:tr h="452487">
                <a:tc>
                  <a:txBody>
                    <a:bodyPr/>
                    <a:lstStyle/>
                    <a:p>
                      <a:pPr algn="ctr"/>
                      <a:r>
                        <a:rPr lang="en-GB" sz="900" dirty="0" smtClean="0"/>
                        <a:t>Change</a:t>
                      </a:r>
                      <a:r>
                        <a:rPr lang="en-GB" sz="900" baseline="0" dirty="0" smtClean="0"/>
                        <a:t> ID </a:t>
                      </a:r>
                      <a:endParaRPr lang="en-GB" sz="900" dirty="0"/>
                    </a:p>
                  </a:txBody>
                  <a:tcPr marT="34290" marB="34290"/>
                </a:tc>
                <a:tc>
                  <a:txBody>
                    <a:bodyPr/>
                    <a:lstStyle/>
                    <a:p>
                      <a:pPr algn="ctr"/>
                      <a:r>
                        <a:rPr lang="en-GB" sz="900" dirty="0" smtClean="0"/>
                        <a:t>Last</a:t>
                      </a:r>
                      <a:r>
                        <a:rPr lang="en-GB" sz="900" baseline="0" dirty="0" smtClean="0"/>
                        <a:t> inbound  in Old File Format (Time = File receipt</a:t>
                      </a:r>
                      <a:endParaRPr lang="en-GB" sz="900" dirty="0"/>
                    </a:p>
                  </a:txBody>
                  <a:tcPr marT="34290" marB="34290"/>
                </a:tc>
                <a:tc>
                  <a:txBody>
                    <a:bodyPr/>
                    <a:lstStyle/>
                    <a:p>
                      <a:pPr algn="ctr"/>
                      <a:r>
                        <a:rPr lang="en-GB" sz="900" dirty="0" smtClean="0"/>
                        <a:t>Last Outbound in Old File Format</a:t>
                      </a:r>
                      <a:r>
                        <a:rPr lang="en-GB" sz="9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aseline="0" dirty="0" smtClean="0"/>
                        <a:t>(Time = File receipt)</a:t>
                      </a:r>
                      <a:endParaRPr lang="en-GB" sz="900" dirty="0" smtClean="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t>First</a:t>
                      </a:r>
                      <a:r>
                        <a:rPr lang="en-GB" sz="900" baseline="0" dirty="0" smtClean="0"/>
                        <a:t> </a:t>
                      </a:r>
                      <a:r>
                        <a:rPr lang="en-GB" sz="900" dirty="0" smtClean="0"/>
                        <a:t>Inbound in </a:t>
                      </a:r>
                      <a:r>
                        <a:rPr lang="en-GB" sz="900" b="1" kern="1200" dirty="0" smtClean="0">
                          <a:solidFill>
                            <a:schemeClr val="lt1"/>
                          </a:solidFill>
                          <a:latin typeface="+mn-lt"/>
                          <a:ea typeface="+mn-ea"/>
                          <a:cs typeface="+mn-cs"/>
                        </a:rPr>
                        <a:t>New</a:t>
                      </a:r>
                      <a:r>
                        <a:rPr lang="en-GB" sz="900" baseline="0" dirty="0" smtClean="0"/>
                        <a:t> File</a:t>
                      </a:r>
                      <a:r>
                        <a:rPr lang="en-GB" sz="900" dirty="0" smtClean="0"/>
                        <a:t> Format</a:t>
                      </a:r>
                      <a:r>
                        <a:rPr lang="en-GB" sz="9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aseline="0" dirty="0" smtClean="0"/>
                        <a:t> (Time =File receipt</a:t>
                      </a:r>
                      <a:endParaRPr lang="en-GB" sz="900" dirty="0" smtClean="0"/>
                    </a:p>
                  </a:txBody>
                  <a:tcPr marT="34290" marB="34290"/>
                </a:tc>
                <a:tc>
                  <a:txBody>
                    <a:bodyPr/>
                    <a:lstStyle/>
                    <a:p>
                      <a:pPr algn="ctr"/>
                      <a:r>
                        <a:rPr lang="en-GB" sz="900" b="1" kern="1200" dirty="0" smtClean="0">
                          <a:solidFill>
                            <a:schemeClr val="lt1"/>
                          </a:solidFill>
                          <a:latin typeface="+mn-lt"/>
                          <a:ea typeface="+mn-ea"/>
                          <a:cs typeface="+mn-cs"/>
                        </a:rPr>
                        <a:t>First outbound processed in New File format</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aseline="0" dirty="0" smtClean="0"/>
                        <a:t>(Time = File receipt)</a:t>
                      </a:r>
                      <a:endParaRPr lang="en-GB" sz="900" dirty="0" smtClean="0"/>
                    </a:p>
                  </a:txBody>
                  <a:tcPr marT="34290" marB="34290"/>
                </a:tc>
              </a:tr>
              <a:tr h="330029">
                <a:tc>
                  <a:txBody>
                    <a:bodyPr/>
                    <a:lstStyle/>
                    <a:p>
                      <a:pPr marL="0" algn="ctr" defTabSz="914400" rtl="0" eaLnBrk="1" latinLnBrk="0" hangingPunct="1"/>
                      <a:r>
                        <a:rPr lang="en-GB" sz="900" kern="1200" dirty="0" smtClean="0">
                          <a:solidFill>
                            <a:schemeClr val="dk1"/>
                          </a:solidFill>
                          <a:latin typeface="+mn-lt"/>
                          <a:ea typeface="+mn-ea"/>
                          <a:cs typeface="+mn-cs"/>
                        </a:rPr>
                        <a:t>XRN4866</a:t>
                      </a:r>
                      <a:endParaRPr lang="en-GB" sz="900" kern="1200" dirty="0">
                        <a:solidFill>
                          <a:schemeClr val="dk1"/>
                        </a:solidFill>
                        <a:latin typeface="+mn-lt"/>
                        <a:ea typeface="+mn-ea"/>
                        <a:cs typeface="+mn-cs"/>
                      </a:endParaRPr>
                    </a:p>
                  </a:txBody>
                  <a:tcPr marT="34290" marB="34290"/>
                </a:tc>
                <a:tc>
                  <a:txBody>
                    <a:bodyPr/>
                    <a:lstStyle/>
                    <a:p>
                      <a:pPr marL="0" algn="ctr" defTabSz="914400" rtl="0" eaLnBrk="1" latinLnBrk="0" hangingPunct="1"/>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File format Change</a:t>
                      </a:r>
                      <a:endParaRPr lang="en-GB" sz="900" kern="1200" dirty="0">
                        <a:solidFill>
                          <a:schemeClr val="dk1"/>
                        </a:solidFill>
                        <a:latin typeface="+mn-lt"/>
                        <a:ea typeface="+mn-ea"/>
                        <a:cs typeface="+mn-cs"/>
                      </a:endParaRPr>
                    </a:p>
                  </a:txBody>
                  <a:tcPr marT="34290" marB="34290"/>
                </a:tc>
                <a:tc>
                  <a:txBody>
                    <a:bodyPr/>
                    <a:lstStyle/>
                    <a:p>
                      <a:pPr marL="0" algn="ctr" defTabSz="914400" rtl="0" eaLnBrk="1" latinLnBrk="0" hangingPunct="1"/>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File format Change</a:t>
                      </a:r>
                    </a:p>
                    <a:p>
                      <a:pPr marL="0" algn="ctr" defTabSz="914400" rtl="0" eaLnBrk="1" latinLnBrk="0" hangingPunct="1"/>
                      <a:endParaRPr lang="en-GB" sz="900" kern="1200" baseline="0" dirty="0" smtClean="0">
                        <a:solidFill>
                          <a:schemeClr val="dk1"/>
                        </a:solidFill>
                        <a:latin typeface="+mn-lt"/>
                        <a:ea typeface="+mn-ea"/>
                        <a:cs typeface="+mn-cs"/>
                      </a:endParaRPr>
                    </a:p>
                    <a:p>
                      <a:pPr marL="0" algn="ctr" defTabSz="914400" rtl="0" eaLnBrk="1" latinLnBrk="0" hangingPunct="1"/>
                      <a:endParaRPr lang="en-GB" sz="900" kern="1200" dirty="0">
                        <a:solidFill>
                          <a:schemeClr val="dk1"/>
                        </a:solidFill>
                        <a:latin typeface="+mn-lt"/>
                        <a:ea typeface="+mn-ea"/>
                        <a:cs typeface="+mn-cs"/>
                      </a:endParaRPr>
                    </a:p>
                  </a:txBody>
                  <a:tcPr marT="34290" marB="34290"/>
                </a:tc>
                <a:tc>
                  <a:txBody>
                    <a:bodyPr/>
                    <a:lstStyle/>
                    <a:p>
                      <a:pPr marL="0" algn="ctr" defTabSz="914400" rtl="0" eaLnBrk="1" latinLnBrk="0" hangingPunct="1"/>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File format Change</a:t>
                      </a:r>
                      <a:endParaRPr lang="en-GB" sz="900" kern="1200" dirty="0">
                        <a:solidFill>
                          <a:schemeClr val="dk1"/>
                        </a:solidFill>
                        <a:latin typeface="+mn-lt"/>
                        <a:ea typeface="+mn-ea"/>
                        <a:cs typeface="+mn-cs"/>
                      </a:endParaRPr>
                    </a:p>
                  </a:txBody>
                  <a:tcPr marT="34290" marB="34290"/>
                </a:tc>
                <a:tc>
                  <a:txBody>
                    <a:bodyPr/>
                    <a:lstStyle/>
                    <a:p>
                      <a:pPr marL="0" algn="ctr" defTabSz="914400" rtl="0" eaLnBrk="1" latinLnBrk="0" hangingPunct="1"/>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File format Change</a:t>
                      </a:r>
                      <a:endParaRPr lang="en-GB" sz="900" kern="1200" dirty="0">
                        <a:solidFill>
                          <a:schemeClr val="dk1"/>
                        </a:solidFill>
                        <a:latin typeface="+mn-lt"/>
                        <a:ea typeface="+mn-ea"/>
                        <a:cs typeface="+mn-cs"/>
                      </a:endParaRPr>
                    </a:p>
                  </a:txBody>
                  <a:tcPr marT="34290" marB="34290"/>
                </a:tc>
              </a:tr>
              <a:tr h="624056">
                <a:tc>
                  <a:txBody>
                    <a:bodyPr/>
                    <a:lstStyle/>
                    <a:p>
                      <a:pPr marL="0" algn="ctr" defTabSz="914400" rtl="0" eaLnBrk="1" latinLnBrk="0" hangingPunct="1"/>
                      <a:r>
                        <a:rPr lang="en-GB" sz="900" kern="1200" dirty="0" smtClean="0">
                          <a:solidFill>
                            <a:schemeClr val="dk1"/>
                          </a:solidFill>
                          <a:latin typeface="+mn-lt"/>
                          <a:ea typeface="+mn-ea"/>
                          <a:cs typeface="+mn-cs"/>
                        </a:rPr>
                        <a:t>XRN4621</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NA</a:t>
                      </a:r>
                      <a:endParaRPr lang="en-GB" sz="900" kern="1200" dirty="0">
                        <a:solidFill>
                          <a:schemeClr val="dk1"/>
                        </a:solidFill>
                        <a:latin typeface="+mn-lt"/>
                        <a:ea typeface="+mn-ea"/>
                        <a:cs typeface="+mn-cs"/>
                      </a:endParaRPr>
                    </a:p>
                  </a:txBody>
                  <a:tcPr marT="34290" marB="34290"/>
                </a:tc>
                <a:tc>
                  <a:txBody>
                    <a:bodyPr/>
                    <a:lstStyle/>
                    <a:p>
                      <a:pPr marL="0" algn="ctr" defTabSz="914400" rtl="0" eaLnBrk="1" latinLnBrk="0" hangingPunct="1"/>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outbound file impacted</a:t>
                      </a:r>
                      <a:endParaRPr lang="en-GB" sz="900" kern="1200" dirty="0">
                        <a:solidFill>
                          <a:schemeClr val="dk1"/>
                        </a:solidFill>
                        <a:latin typeface="+mn-lt"/>
                        <a:ea typeface="+mn-ea"/>
                        <a:cs typeface="+mn-cs"/>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09/11/2019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After</a:t>
                      </a:r>
                      <a:r>
                        <a:rPr lang="en-GB" sz="900" kern="1200" baseline="0" dirty="0" smtClean="0">
                          <a:solidFill>
                            <a:schemeClr val="dk1"/>
                          </a:solidFill>
                          <a:latin typeface="+mn-lt"/>
                          <a:ea typeface="+mn-ea"/>
                          <a:cs typeface="+mn-cs"/>
                        </a:rPr>
                        <a:t>  9.00 </a:t>
                      </a:r>
                      <a:r>
                        <a:rPr lang="en-GB" sz="900" kern="1200" baseline="0" dirty="0" err="1" smtClean="0">
                          <a:solidFill>
                            <a:schemeClr val="dk1"/>
                          </a:solidFill>
                          <a:latin typeface="+mn-lt"/>
                          <a:ea typeface="+mn-ea"/>
                          <a:cs typeface="+mn-cs"/>
                        </a:rPr>
                        <a:t>a.m</a:t>
                      </a:r>
                      <a:r>
                        <a:rPr lang="en-GB" sz="900" kern="1200" baseline="0" dirty="0" smtClean="0">
                          <a:solidFill>
                            <a:schemeClr val="dk1"/>
                          </a:solidFill>
                          <a:latin typeface="+mn-lt"/>
                          <a:ea typeface="+mn-ea"/>
                          <a:cs typeface="+mn-cs"/>
                        </a:rPr>
                        <a:t> ( Post Go-live)</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 AQI ,UMR,UBR,</a:t>
                      </a:r>
                      <a:r>
                        <a:rPr lang="en-GB" sz="900" kern="1200" baseline="0" dirty="0" smtClean="0">
                          <a:solidFill>
                            <a:schemeClr val="dk1"/>
                          </a:solidFill>
                          <a:latin typeface="+mn-lt"/>
                          <a:ea typeface="+mn-ea"/>
                          <a:cs typeface="+mn-cs"/>
                        </a:rPr>
                        <a:t> </a:t>
                      </a:r>
                      <a:r>
                        <a:rPr lang="en-GB" sz="900" kern="1200" dirty="0" smtClean="0">
                          <a:solidFill>
                            <a:schemeClr val="dk1"/>
                          </a:solidFill>
                          <a:latin typeface="+mn-lt"/>
                          <a:ea typeface="+mn-ea"/>
                          <a:cs typeface="+mn-cs"/>
                        </a:rPr>
                        <a:t>UDR</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dk1"/>
                        </a:solidFill>
                        <a:latin typeface="+mn-lt"/>
                        <a:ea typeface="+mn-ea"/>
                        <a:cs typeface="+mn-cs"/>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Outbound file impacted </a:t>
                      </a:r>
                      <a:endParaRPr lang="en-GB" sz="9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dk1"/>
                        </a:solidFill>
                        <a:latin typeface="+mn-lt"/>
                        <a:ea typeface="+mn-ea"/>
                        <a:cs typeface="+mn-cs"/>
                      </a:endParaRPr>
                    </a:p>
                  </a:txBody>
                  <a:tcPr marT="34290" marB="34290"/>
                </a:tc>
              </a:tr>
              <a:tr h="326581">
                <a:tc>
                  <a:txBody>
                    <a:bodyPr/>
                    <a:lstStyle/>
                    <a:p>
                      <a:pPr marL="0" algn="ctr" defTabSz="914400" rtl="0" eaLnBrk="1" latinLnBrk="0" hangingPunct="1"/>
                      <a:r>
                        <a:rPr lang="en-GB" sz="900" kern="1200" dirty="0" smtClean="0">
                          <a:solidFill>
                            <a:schemeClr val="dk1"/>
                          </a:solidFill>
                          <a:latin typeface="+mn-lt"/>
                          <a:ea typeface="+mn-ea"/>
                          <a:cs typeface="+mn-cs"/>
                        </a:rPr>
                        <a:t>XRN4725</a:t>
                      </a:r>
                      <a:endParaRPr lang="en-GB" sz="900" kern="1200" dirty="0">
                        <a:solidFill>
                          <a:schemeClr val="dk1"/>
                        </a:solidFill>
                        <a:latin typeface="+mn-lt"/>
                        <a:ea typeface="+mn-ea"/>
                        <a:cs typeface="+mn-cs"/>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inbound file impact</a:t>
                      </a:r>
                      <a:endParaRPr lang="en-GB" sz="900" kern="1200" dirty="0" smtClean="0">
                        <a:solidFill>
                          <a:schemeClr val="dk1"/>
                        </a:solidFill>
                        <a:latin typeface="+mn-lt"/>
                        <a:ea typeface="+mn-ea"/>
                        <a:cs typeface="+mn-cs"/>
                      </a:endParaRPr>
                    </a:p>
                  </a:txBody>
                  <a:tcPr marT="34290" marB="34290"/>
                </a:tc>
                <a:tc>
                  <a:txBody>
                    <a:bodyPr/>
                    <a:lstStyle/>
                    <a:p>
                      <a:pPr marL="0" algn="ctr" defTabSz="914400" rtl="0" eaLnBrk="1" latinLnBrk="0" hangingPunct="1"/>
                      <a:r>
                        <a:rPr lang="en-GB" sz="900" kern="1200" dirty="0" smtClean="0">
                          <a:solidFill>
                            <a:schemeClr val="dk1"/>
                          </a:solidFill>
                          <a:latin typeface="+mn-lt"/>
                          <a:ea typeface="+mn-ea"/>
                          <a:cs typeface="+mn-cs"/>
                        </a:rPr>
                        <a:t>NA</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inbound file impacted </a:t>
                      </a:r>
                      <a:endParaRPr lang="en-GB" sz="900" kern="1200" dirty="0" smtClean="0">
                        <a:solidFill>
                          <a:schemeClr val="dk1"/>
                        </a:solidFill>
                        <a:latin typeface="+mn-lt"/>
                        <a:ea typeface="+mn-ea"/>
                        <a:cs typeface="+mn-cs"/>
                      </a:endParaRPr>
                    </a:p>
                  </a:txBody>
                  <a:tcPr marT="34290" marB="34290"/>
                </a:tc>
                <a:tc>
                  <a:txBody>
                    <a:bodyPr/>
                    <a:lstStyle/>
                    <a:p>
                      <a:pPr marL="0" algn="ctr" defTabSz="914400" rtl="0" eaLnBrk="1" latinLnBrk="0" hangingPunct="1"/>
                      <a:r>
                        <a:rPr lang="en-GB" sz="900" kern="1200" dirty="0" smtClean="0">
                          <a:solidFill>
                            <a:schemeClr val="dk1"/>
                          </a:solidFill>
                          <a:latin typeface="+mn-lt"/>
                          <a:ea typeface="+mn-ea"/>
                          <a:cs typeface="+mn-cs"/>
                        </a:rPr>
                        <a:t>09/11/2019</a:t>
                      </a:r>
                    </a:p>
                    <a:p>
                      <a:pPr marL="0" algn="ctr" defTabSz="914400" rtl="0" eaLnBrk="1" latinLnBrk="0" hangingPunct="1"/>
                      <a:r>
                        <a:rPr lang="en-GB" sz="900" kern="1200" dirty="0" smtClean="0">
                          <a:solidFill>
                            <a:schemeClr val="dk1"/>
                          </a:solidFill>
                          <a:latin typeface="+mn-lt"/>
                          <a:ea typeface="+mn-ea"/>
                          <a:cs typeface="+mn-cs"/>
                        </a:rPr>
                        <a:t>After</a:t>
                      </a:r>
                      <a:r>
                        <a:rPr lang="en-GB" sz="900" kern="1200" baseline="0" dirty="0" smtClean="0">
                          <a:solidFill>
                            <a:schemeClr val="dk1"/>
                          </a:solidFill>
                          <a:latin typeface="+mn-lt"/>
                          <a:ea typeface="+mn-ea"/>
                          <a:cs typeface="+mn-cs"/>
                        </a:rPr>
                        <a:t> 9.00 a.m.  ( Post Go-live )</a:t>
                      </a:r>
                    </a:p>
                    <a:p>
                      <a:pPr marL="0" algn="ctr" defTabSz="914400" rtl="0" eaLnBrk="1" latinLnBrk="0" hangingPunct="1"/>
                      <a:endParaRPr lang="en-GB" sz="900" kern="1200" baseline="0" dirty="0" smtClean="0">
                        <a:solidFill>
                          <a:schemeClr val="dk1"/>
                        </a:solidFill>
                        <a:latin typeface="+mn-lt"/>
                        <a:ea typeface="+mn-ea"/>
                        <a:cs typeface="+mn-cs"/>
                      </a:endParaRPr>
                    </a:p>
                    <a:p>
                      <a:pPr marL="0" algn="ctr" defTabSz="914400" rtl="0" eaLnBrk="1" latinLnBrk="0" hangingPunct="1"/>
                      <a:r>
                        <a:rPr lang="en-GB" sz="900" kern="1200" baseline="0" dirty="0" smtClean="0">
                          <a:solidFill>
                            <a:schemeClr val="dk1"/>
                          </a:solidFill>
                          <a:latin typeface="+mn-lt"/>
                          <a:ea typeface="+mn-ea"/>
                          <a:cs typeface="+mn-cs"/>
                        </a:rPr>
                        <a:t>MBR</a:t>
                      </a:r>
                      <a:endParaRPr lang="en-GB" sz="900" kern="1200" dirty="0">
                        <a:solidFill>
                          <a:schemeClr val="dk1"/>
                        </a:solidFill>
                        <a:latin typeface="+mn-lt"/>
                        <a:ea typeface="+mn-ea"/>
                        <a:cs typeface="+mn-cs"/>
                      </a:endParaRPr>
                    </a:p>
                  </a:txBody>
                  <a:tcPr marT="34290" marB="34290"/>
                </a:tc>
              </a:tr>
              <a:tr h="645465">
                <a:tc>
                  <a:txBody>
                    <a:bodyPr/>
                    <a:lstStyle/>
                    <a:p>
                      <a:pPr marL="0" algn="ctr" defTabSz="914400" rtl="0" eaLnBrk="1" latinLnBrk="0" hangingPunct="1"/>
                      <a:r>
                        <a:rPr lang="en-GB" sz="900" kern="1200" dirty="0" smtClean="0">
                          <a:solidFill>
                            <a:schemeClr val="dk1"/>
                          </a:solidFill>
                          <a:latin typeface="+mn-lt"/>
                          <a:ea typeface="+mn-ea"/>
                          <a:cs typeface="+mn-cs"/>
                        </a:rPr>
                        <a:t>XRN4679</a:t>
                      </a:r>
                      <a:endParaRPr lang="en-GB" sz="900" kern="1200" dirty="0">
                        <a:solidFill>
                          <a:schemeClr val="dk1"/>
                        </a:solidFill>
                        <a:latin typeface="+mn-lt"/>
                        <a:ea typeface="+mn-ea"/>
                        <a:cs typeface="+mn-cs"/>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No</a:t>
                      </a:r>
                      <a:r>
                        <a:rPr lang="en-GB" sz="900" kern="1200" baseline="0" dirty="0" smtClean="0">
                          <a:solidFill>
                            <a:schemeClr val="dk1"/>
                          </a:solidFill>
                          <a:latin typeface="+mn-lt"/>
                          <a:ea typeface="+mn-ea"/>
                          <a:cs typeface="+mn-cs"/>
                        </a:rPr>
                        <a:t> inbound file impact </a:t>
                      </a:r>
                      <a:endParaRPr lang="en-GB" sz="900" kern="1200" dirty="0" smtClean="0">
                        <a:solidFill>
                          <a:schemeClr val="dk1"/>
                        </a:solidFill>
                        <a:latin typeface="+mn-lt"/>
                        <a:ea typeface="+mn-ea"/>
                        <a:cs typeface="+mn-cs"/>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latin typeface="+mn-lt"/>
                          <a:ea typeface="+mn-ea"/>
                          <a:cs typeface="+mn-cs"/>
                        </a:rPr>
                        <a:t>NA</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baseline="0" dirty="0" smtClean="0">
                          <a:solidFill>
                            <a:schemeClr val="dk1"/>
                          </a:solidFill>
                          <a:latin typeface="+mn-lt"/>
                          <a:ea typeface="+mn-ea"/>
                          <a:cs typeface="+mn-cs"/>
                        </a:rPr>
                        <a:t>No inbound file impacted </a:t>
                      </a:r>
                    </a:p>
                  </a:txBody>
                  <a:tcPr marT="34290" marB="34290"/>
                </a:tc>
                <a:tc>
                  <a:txBody>
                    <a:bodyPr/>
                    <a:lstStyle/>
                    <a:p>
                      <a:pPr marL="0" algn="ctr" defTabSz="914400" rtl="0" eaLnBrk="1" latinLnBrk="0" hangingPunct="1"/>
                      <a:r>
                        <a:rPr lang="en-GB" sz="900" kern="1200" dirty="0" smtClean="0">
                          <a:solidFill>
                            <a:schemeClr val="dk1"/>
                          </a:solidFill>
                          <a:latin typeface="+mn-lt"/>
                          <a:ea typeface="+mn-ea"/>
                          <a:cs typeface="+mn-cs"/>
                        </a:rPr>
                        <a:t>09/11/2019</a:t>
                      </a:r>
                    </a:p>
                    <a:p>
                      <a:pPr marL="0" algn="ctr" defTabSz="914400" rtl="0" eaLnBrk="1" latinLnBrk="0" hangingPunct="1"/>
                      <a:r>
                        <a:rPr lang="en-GB" sz="900" kern="1200" dirty="0" smtClean="0">
                          <a:solidFill>
                            <a:schemeClr val="dk1"/>
                          </a:solidFill>
                          <a:latin typeface="+mn-lt"/>
                          <a:ea typeface="+mn-ea"/>
                          <a:cs typeface="+mn-cs"/>
                        </a:rPr>
                        <a:t>After 9.00 a.m. </a:t>
                      </a:r>
                    </a:p>
                    <a:p>
                      <a:pPr marL="0" algn="ctr" defTabSz="914400" rtl="0" eaLnBrk="1" latinLnBrk="0" hangingPunct="1"/>
                      <a:endParaRPr lang="en-GB" sz="900" kern="1200" dirty="0" smtClean="0">
                        <a:solidFill>
                          <a:schemeClr val="dk1"/>
                        </a:solidFill>
                        <a:latin typeface="+mn-lt"/>
                        <a:ea typeface="+mn-ea"/>
                        <a:cs typeface="+mn-cs"/>
                      </a:endParaRPr>
                    </a:p>
                    <a:p>
                      <a:pPr marL="0" algn="ctr" defTabSz="914400" rtl="0" eaLnBrk="1" latinLnBrk="0" hangingPunct="1"/>
                      <a:r>
                        <a:rPr lang="en-GB" sz="900" kern="1200" dirty="0" smtClean="0">
                          <a:solidFill>
                            <a:schemeClr val="dk1"/>
                          </a:solidFill>
                          <a:latin typeface="+mn-lt"/>
                          <a:ea typeface="+mn-ea"/>
                          <a:cs typeface="+mn-cs"/>
                        </a:rPr>
                        <a:t>MBR</a:t>
                      </a:r>
                      <a:endParaRPr lang="en-GB" sz="900" kern="1200" dirty="0">
                        <a:solidFill>
                          <a:schemeClr val="dk1"/>
                        </a:solidFill>
                        <a:latin typeface="+mn-lt"/>
                        <a:ea typeface="+mn-ea"/>
                        <a:cs typeface="+mn-cs"/>
                      </a:endParaRPr>
                    </a:p>
                  </a:txBody>
                  <a:tcPr marT="34290" marB="34290"/>
                </a:tc>
              </a:tr>
            </a:tbl>
          </a:graphicData>
        </a:graphic>
      </p:graphicFrame>
      <p:sp>
        <p:nvSpPr>
          <p:cNvPr id="5" name="Title 1"/>
          <p:cNvSpPr txBox="1">
            <a:spLocks/>
          </p:cNvSpPr>
          <p:nvPr/>
        </p:nvSpPr>
        <p:spPr bwMode="auto">
          <a:xfrm>
            <a:off x="107503" y="43086"/>
            <a:ext cx="8688388" cy="51244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lvl1pPr algn="ctr" rtl="0" eaLnBrk="0" fontAlgn="base" hangingPunct="0">
              <a:spcBef>
                <a:spcPct val="0"/>
              </a:spcBef>
              <a:spcAft>
                <a:spcPct val="0"/>
              </a:spcAft>
              <a:defRPr sz="3600" b="1">
                <a:solidFill>
                  <a:srgbClr val="68AEE0"/>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lnSpc>
                <a:spcPct val="98000"/>
              </a:lnSpc>
              <a:tabLst>
                <a:tab pos="457200" algn="l"/>
              </a:tabLst>
            </a:pPr>
            <a:r>
              <a:rPr lang="en-GB" sz="2800" kern="0" dirty="0" smtClean="0">
                <a:solidFill>
                  <a:srgbClr val="3E5AA8"/>
                </a:solidFill>
                <a:latin typeface="+mn-lt"/>
                <a:ea typeface="Verdana" panose="020B0604030504040204" pitchFamily="34" charset="0"/>
                <a:cs typeface="Verdana" panose="020B0604030504040204" pitchFamily="34" charset="0"/>
              </a:rPr>
              <a:t>Impacted file view </a:t>
            </a:r>
            <a:endParaRPr lang="en-GB" sz="2800" kern="0" dirty="0">
              <a:solidFill>
                <a:srgbClr val="3E5AA8"/>
              </a:solidFill>
              <a:latin typeface="+mn-lt"/>
              <a:ea typeface="Verdana" panose="020B0604030504040204" pitchFamily="34" charset="0"/>
              <a:cs typeface="Verdana" panose="020B0604030504040204" pitchFamily="34" charset="0"/>
            </a:endParaRPr>
          </a:p>
        </p:txBody>
      </p:sp>
      <p:sp>
        <p:nvSpPr>
          <p:cNvPr id="6" name="Title 1"/>
          <p:cNvSpPr txBox="1">
            <a:spLocks/>
          </p:cNvSpPr>
          <p:nvPr/>
        </p:nvSpPr>
        <p:spPr bwMode="auto">
          <a:xfrm>
            <a:off x="46459" y="3681703"/>
            <a:ext cx="8688388" cy="51244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lvl1pPr algn="ctr" rtl="0" eaLnBrk="0" fontAlgn="base" hangingPunct="0">
              <a:spcBef>
                <a:spcPct val="0"/>
              </a:spcBef>
              <a:spcAft>
                <a:spcPct val="0"/>
              </a:spcAft>
              <a:defRPr sz="3600" b="1">
                <a:solidFill>
                  <a:srgbClr val="68AEE0"/>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algn="l" defTabSz="914400" eaLnBrk="1" hangingPunct="1">
              <a:lnSpc>
                <a:spcPct val="98000"/>
              </a:lnSpc>
              <a:tabLst>
                <a:tab pos="457200" algn="l"/>
              </a:tabLst>
            </a:pPr>
            <a:r>
              <a:rPr lang="en-GB" sz="900" dirty="0" smtClean="0">
                <a:solidFill>
                  <a:schemeClr val="dk1"/>
                </a:solidFill>
                <a:latin typeface="+mn-lt"/>
                <a:ea typeface="+mn-ea"/>
                <a:cs typeface="+mn-cs"/>
              </a:rPr>
              <a:t>    N/A</a:t>
            </a:r>
            <a:r>
              <a:rPr lang="en-GB" sz="900" dirty="0">
                <a:solidFill>
                  <a:schemeClr val="dk1"/>
                </a:solidFill>
                <a:latin typeface="+mn-lt"/>
                <a:ea typeface="+mn-ea"/>
                <a:cs typeface="+mn-cs"/>
              </a:rPr>
              <a:t>: </a:t>
            </a:r>
            <a:r>
              <a:rPr lang="en-GB" sz="900" dirty="0" smtClean="0">
                <a:solidFill>
                  <a:schemeClr val="dk1"/>
                </a:solidFill>
                <a:latin typeface="+mn-lt"/>
                <a:ea typeface="+mn-ea"/>
                <a:cs typeface="+mn-cs"/>
              </a:rPr>
              <a:t>Not applicable for XRN4621 for as  field  CORRECTOR_UNCORRECTED_READING made optional hence old file format will continue to work</a:t>
            </a:r>
          </a:p>
          <a:p>
            <a:pPr algn="l" defTabSz="914400" eaLnBrk="1" hangingPunct="1">
              <a:lnSpc>
                <a:spcPct val="98000"/>
              </a:lnSpc>
              <a:tabLst>
                <a:tab pos="457200" algn="l"/>
              </a:tabLst>
            </a:pPr>
            <a:r>
              <a:rPr lang="en-GB" sz="900" dirty="0" smtClean="0">
                <a:solidFill>
                  <a:schemeClr val="dk1"/>
                </a:solidFill>
                <a:latin typeface="+mn-lt"/>
                <a:ea typeface="+mn-ea"/>
                <a:cs typeface="+mn-cs"/>
              </a:rPr>
              <a:t>    N/A Not applicable for XRN4725/ XRN4679 as shippers can continue to receive old value wherever applicable </a:t>
            </a:r>
            <a:endParaRPr lang="en-GB" sz="900" dirty="0">
              <a:solidFill>
                <a:schemeClr val="dk1"/>
              </a:solidFill>
              <a:latin typeface="+mn-lt"/>
              <a:ea typeface="+mn-ea"/>
              <a:cs typeface="+mn-cs"/>
            </a:endParaRPr>
          </a:p>
        </p:txBody>
      </p:sp>
    </p:spTree>
    <p:extLst>
      <p:ext uri="{BB962C8B-B14F-4D97-AF65-F5344CB8AC3E}">
        <p14:creationId xmlns:p14="http://schemas.microsoft.com/office/powerpoint/2010/main" val="4193061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F64D1-DD4B-479C-8274-060EA4CFB223}"/>
              </a:ext>
            </a:extLst>
          </p:cNvPr>
          <p:cNvSpPr>
            <a:spLocks noGrp="1"/>
          </p:cNvSpPr>
          <p:nvPr>
            <p:ph type="title"/>
          </p:nvPr>
        </p:nvSpPr>
        <p:spPr>
          <a:xfrm>
            <a:off x="457200" y="252545"/>
            <a:ext cx="8229600" cy="637580"/>
          </a:xfrm>
        </p:spPr>
        <p:txBody>
          <a:bodyPr>
            <a:normAutofit/>
          </a:bodyPr>
          <a:lstStyle/>
          <a:p>
            <a:r>
              <a:rPr lang="en-GB" dirty="0" smtClean="0"/>
              <a:t>7.4 </a:t>
            </a:r>
            <a:r>
              <a:rPr lang="en-GB" dirty="0" smtClean="0"/>
              <a:t>XRN4996 </a:t>
            </a:r>
            <a:r>
              <a:rPr lang="en-GB" dirty="0"/>
              <a:t>June 2020 – Project Update </a:t>
            </a:r>
            <a:endParaRPr lang="en-GB" dirty="0"/>
          </a:p>
        </p:txBody>
      </p:sp>
      <p:graphicFrame>
        <p:nvGraphicFramePr>
          <p:cNvPr id="4" name="Content Placeholder 3">
            <a:extLst>
              <a:ext uri="{FF2B5EF4-FFF2-40B4-BE49-F238E27FC236}">
                <a16:creationId xmlns:a16="http://schemas.microsoft.com/office/drawing/2014/main" xmlns="" id="{60E62DC6-3EBE-4901-B700-870330337CDA}"/>
              </a:ext>
            </a:extLst>
          </p:cNvPr>
          <p:cNvGraphicFramePr>
            <a:graphicFrameLocks/>
          </p:cNvGraphicFramePr>
          <p:nvPr>
            <p:extLst>
              <p:ext uri="{D42A27DB-BD31-4B8C-83A1-F6EECF244321}">
                <p14:modId xmlns:p14="http://schemas.microsoft.com/office/powerpoint/2010/main" val="232923390"/>
              </p:ext>
            </p:extLst>
          </p:nvPr>
        </p:nvGraphicFramePr>
        <p:xfrm>
          <a:off x="225860" y="1059582"/>
          <a:ext cx="8594612" cy="3485952"/>
        </p:xfrm>
        <a:graphic>
          <a:graphicData uri="http://schemas.openxmlformats.org/drawingml/2006/table">
            <a:tbl>
              <a:tblPr firstRow="1" bandRow="1"/>
              <a:tblGrid>
                <a:gridCol w="1210676">
                  <a:extLst>
                    <a:ext uri="{9D8B030D-6E8A-4147-A177-3AD203B41FA5}">
                      <a16:colId xmlns:a16="http://schemas.microsoft.com/office/drawing/2014/main" xmlns="" val="20000"/>
                    </a:ext>
                  </a:extLst>
                </a:gridCol>
                <a:gridCol w="1881159">
                  <a:extLst>
                    <a:ext uri="{9D8B030D-6E8A-4147-A177-3AD203B41FA5}">
                      <a16:colId xmlns:a16="http://schemas.microsoft.com/office/drawing/2014/main" xmlns="" val="20001"/>
                    </a:ext>
                  </a:extLst>
                </a:gridCol>
                <a:gridCol w="1840713">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789856">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2</a:t>
                      </a:r>
                      <a:r>
                        <a:rPr lang="en-GB" sz="1050" kern="1200" baseline="30000" dirty="0" smtClean="0">
                          <a:solidFill>
                            <a:schemeClr val="bg1"/>
                          </a:solidFill>
                          <a:latin typeface="Arial" panose="020B0604020202020204" pitchFamily="34" charset="0"/>
                          <a:ea typeface="+mn-ea"/>
                          <a:cs typeface="Arial" panose="020B0604020202020204" pitchFamily="34" charset="0"/>
                        </a:rPr>
                        <a:t>nd</a:t>
                      </a:r>
                      <a:r>
                        <a:rPr lang="en-GB" sz="1050" kern="1200" baseline="0" dirty="0" smtClean="0">
                          <a:solidFill>
                            <a:schemeClr val="bg1"/>
                          </a:solidFill>
                          <a:latin typeface="Arial" panose="020B0604020202020204" pitchFamily="34" charset="0"/>
                          <a:ea typeface="+mn-ea"/>
                          <a:cs typeface="Arial" panose="020B0604020202020204" pitchFamily="34" charset="0"/>
                        </a:rPr>
                        <a:t> September 2019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Plan: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Planning for the Start up, Initiation and Design phases commenced.</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Design</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The 1</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st</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design workshops are due to start w/c 16</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September.</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Change Packs</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Aiming to deliver the change packs for approval in November.</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due to multiple deliveries running in parallel there may be limited access to resources.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There is a risk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there is not sufficient time to complete the design workshops because of limited SME availability for required workshops to complete design  leading to delay in submission and approval of change packs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expected to be on budget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Full project </a:t>
                      </a:r>
                      <a:r>
                        <a:rPr kumimoji="0" lang="en-US"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mobilisation</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in progress following appointment of TCS as preferred supplier.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a:t>
                      </a:r>
                      <a:r>
                        <a:rPr kumimoji="0" lang="en-US"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etc</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8" name="Oval 7">
            <a:extLst>
              <a:ext uri="{FF2B5EF4-FFF2-40B4-BE49-F238E27FC236}">
                <a16:creationId xmlns:a16="http://schemas.microsoft.com/office/drawing/2014/main" xmlns="" id="{0932F9EA-D945-459F-8F00-091B3CFCAABE}"/>
              </a:ext>
            </a:extLst>
          </p:cNvPr>
          <p:cNvSpPr/>
          <p:nvPr/>
        </p:nvSpPr>
        <p:spPr>
          <a:xfrm>
            <a:off x="7803884" y="1817266"/>
            <a:ext cx="218894" cy="2216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xmlns="" id="{1CD340F4-EC05-45B9-AB26-20BECCEF8858}"/>
              </a:ext>
            </a:extLst>
          </p:cNvPr>
          <p:cNvSpPr/>
          <p:nvPr/>
        </p:nvSpPr>
        <p:spPr>
          <a:xfrm>
            <a:off x="6088325" y="1156943"/>
            <a:ext cx="211059" cy="1979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xmlns=""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7D341B2-AF9B-4E48-A146-835712CA3A8C}"/>
              </a:ext>
            </a:extLst>
          </p:cNvPr>
          <p:cNvSpPr/>
          <p:nvPr/>
        </p:nvSpPr>
        <p:spPr>
          <a:xfrm>
            <a:off x="4158243"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E92D8-FEBE-4DDD-AD8B-03957BD623C8}"/>
              </a:ext>
            </a:extLst>
          </p:cNvPr>
          <p:cNvSpPr>
            <a:spLocks noGrp="1"/>
          </p:cNvSpPr>
          <p:nvPr>
            <p:ph type="title"/>
          </p:nvPr>
        </p:nvSpPr>
        <p:spPr/>
        <p:txBody>
          <a:bodyPr>
            <a:normAutofit/>
          </a:bodyPr>
          <a:lstStyle/>
          <a:p>
            <a:r>
              <a:rPr lang="en-GB" dirty="0" smtClean="0"/>
              <a:t>XRN4996 </a:t>
            </a:r>
            <a:r>
              <a:rPr lang="en-GB" dirty="0"/>
              <a:t>- June </a:t>
            </a:r>
            <a:r>
              <a:rPr lang="en-GB" dirty="0" smtClean="0"/>
              <a:t>20 </a:t>
            </a:r>
            <a:r>
              <a:rPr lang="en-GB" dirty="0"/>
              <a:t>Release Timelines</a:t>
            </a:r>
          </a:p>
        </p:txBody>
      </p:sp>
      <p:sp>
        <p:nvSpPr>
          <p:cNvPr id="5" name="TextBox 4">
            <a:extLst>
              <a:ext uri="{FF2B5EF4-FFF2-40B4-BE49-F238E27FC236}">
                <a16:creationId xmlns:a16="http://schemas.microsoft.com/office/drawing/2014/main" xmlns="" id="{DFA77669-B323-43A7-AA90-FFEE9856EC44}"/>
              </a:ext>
            </a:extLst>
          </p:cNvPr>
          <p:cNvSpPr txBox="1"/>
          <p:nvPr/>
        </p:nvSpPr>
        <p:spPr>
          <a:xfrm>
            <a:off x="65632" y="694401"/>
            <a:ext cx="9036496" cy="2031325"/>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r>
              <a:rPr lang="en-GB" sz="1400" b="1" dirty="0" smtClean="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200" b="1" dirty="0" smtClean="0">
                <a:solidFill>
                  <a:schemeClr val="tx2"/>
                </a:solidFill>
                <a:latin typeface="Arial" panose="020B0604020202020204" pitchFamily="34" charset="0"/>
                <a:cs typeface="Arial" panose="020B0604020202020204" pitchFamily="34" charset="0"/>
              </a:rPr>
              <a:t>Capture completion – 19/09/19</a:t>
            </a:r>
          </a:p>
          <a:p>
            <a:pPr marL="285750" indent="-285750">
              <a:buFont typeface="Arial" panose="020B0604020202020204" pitchFamily="34" charset="0"/>
              <a:buChar char="•"/>
            </a:pPr>
            <a:r>
              <a:rPr lang="en-GB" sz="1200" b="1" dirty="0">
                <a:solidFill>
                  <a:srgbClr val="1D3E61"/>
                </a:solidFill>
              </a:rPr>
              <a:t>Design Completion – </a:t>
            </a:r>
            <a:r>
              <a:rPr lang="en-GB" sz="1200" b="1" dirty="0" smtClean="0">
                <a:solidFill>
                  <a:srgbClr val="1D3E61"/>
                </a:solidFill>
              </a:rPr>
              <a:t>29/11/19</a:t>
            </a:r>
            <a:endParaRPr lang="en-GB" sz="1200" b="1" dirty="0">
              <a:solidFill>
                <a:srgbClr val="1D3E61"/>
              </a:solidFill>
            </a:endParaRPr>
          </a:p>
          <a:p>
            <a:pPr marL="285750" indent="-285750">
              <a:buFont typeface="Arial" panose="020B0604020202020204" pitchFamily="34" charset="0"/>
              <a:buChar char="•"/>
            </a:pPr>
            <a:r>
              <a:rPr lang="en-GB" sz="1200" b="1" dirty="0">
                <a:solidFill>
                  <a:srgbClr val="1D3E61"/>
                </a:solidFill>
              </a:rPr>
              <a:t>Build &amp; Unit Test Completion – </a:t>
            </a:r>
            <a:r>
              <a:rPr lang="en-GB" sz="1200" b="1" dirty="0" smtClean="0">
                <a:solidFill>
                  <a:srgbClr val="1D3E61"/>
                </a:solidFill>
              </a:rPr>
              <a:t>TBC</a:t>
            </a:r>
            <a:endParaRPr lang="en-GB" sz="1200" b="1" dirty="0">
              <a:solidFill>
                <a:srgbClr val="1D3E61"/>
              </a:solidFill>
            </a:endParaRPr>
          </a:p>
          <a:p>
            <a:pPr marL="285750" indent="-285750">
              <a:buFont typeface="Arial" panose="020B0604020202020204" pitchFamily="34" charset="0"/>
              <a:buChar char="•"/>
            </a:pPr>
            <a:r>
              <a:rPr lang="en-GB" sz="1200" b="1" dirty="0">
                <a:solidFill>
                  <a:srgbClr val="1D3E61"/>
                </a:solidFill>
              </a:rPr>
              <a:t>System &amp; UAT Completion – </a:t>
            </a:r>
            <a:r>
              <a:rPr lang="en-GB" sz="1200" b="1" dirty="0" smtClean="0">
                <a:solidFill>
                  <a:srgbClr val="1D3E61"/>
                </a:solidFill>
              </a:rPr>
              <a:t>TBC</a:t>
            </a:r>
            <a:endParaRPr lang="en-GB" sz="1200" b="1" dirty="0">
              <a:solidFill>
                <a:srgbClr val="1D3E61"/>
              </a:solidFill>
            </a:endParaRPr>
          </a:p>
          <a:p>
            <a:pPr marL="285750" indent="-285750">
              <a:buFont typeface="Arial" panose="020B0604020202020204" pitchFamily="34" charset="0"/>
              <a:buChar char="•"/>
            </a:pPr>
            <a:r>
              <a:rPr lang="en-GB" sz="1200" b="1" dirty="0">
                <a:solidFill>
                  <a:srgbClr val="1D3E61"/>
                </a:solidFill>
              </a:rPr>
              <a:t>Regression Test Completion - </a:t>
            </a:r>
            <a:r>
              <a:rPr lang="en-GB" sz="1200" b="1" dirty="0" smtClean="0">
                <a:solidFill>
                  <a:srgbClr val="1D3E61"/>
                </a:solidFill>
              </a:rPr>
              <a:t>TBC</a:t>
            </a:r>
            <a:endParaRPr lang="en-GB" sz="1200" b="1" dirty="0">
              <a:solidFill>
                <a:srgbClr val="1D3E61"/>
              </a:solidFill>
            </a:endParaRPr>
          </a:p>
          <a:p>
            <a:pPr marL="285750" indent="-285750">
              <a:buFont typeface="Arial" panose="020B0604020202020204" pitchFamily="34" charset="0"/>
              <a:buChar char="•"/>
            </a:pPr>
            <a:r>
              <a:rPr lang="en-GB" sz="1200" b="1" dirty="0">
                <a:solidFill>
                  <a:srgbClr val="1D3E61"/>
                </a:solidFill>
              </a:rPr>
              <a:t>Implementation </a:t>
            </a:r>
            <a:r>
              <a:rPr lang="en-GB" sz="1200" b="1" dirty="0" smtClean="0">
                <a:solidFill>
                  <a:srgbClr val="1D3E61"/>
                </a:solidFill>
              </a:rPr>
              <a:t>– June 20</a:t>
            </a:r>
          </a:p>
          <a:p>
            <a:pPr marL="285750" indent="-285750">
              <a:buFont typeface="Arial" panose="020B0604020202020204" pitchFamily="34" charset="0"/>
              <a:buChar char="•"/>
            </a:pPr>
            <a:r>
              <a:rPr lang="en-GB" sz="1200" b="1" dirty="0" smtClean="0">
                <a:solidFill>
                  <a:srgbClr val="1D3E61"/>
                </a:solidFill>
              </a:rPr>
              <a:t>PIS </a:t>
            </a:r>
            <a:r>
              <a:rPr lang="en-GB" sz="1200" b="1" dirty="0">
                <a:solidFill>
                  <a:srgbClr val="1D3E61"/>
                </a:solidFill>
              </a:rPr>
              <a:t>Completion – </a:t>
            </a:r>
            <a:r>
              <a:rPr lang="en-GB" sz="1200" b="1" dirty="0" smtClean="0">
                <a:solidFill>
                  <a:srgbClr val="1D3E61"/>
                </a:solidFill>
              </a:rPr>
              <a:t>TBC</a:t>
            </a:r>
            <a:endParaRPr lang="en-GB" sz="1200" b="1" dirty="0">
              <a:solidFill>
                <a:srgbClr val="1D3E61"/>
              </a:solidFill>
            </a:endParaRPr>
          </a:p>
          <a:p>
            <a:pPr marL="285750" indent="-285750">
              <a:buFont typeface="Arial" panose="020B0604020202020204" pitchFamily="34" charset="0"/>
              <a:buChar char="•"/>
            </a:pPr>
            <a:endParaRPr lang="en-GB" sz="1400"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solidFill>
                <a:schemeClr val="tx2"/>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48" y="2427734"/>
            <a:ext cx="8748464" cy="187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12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June </a:t>
            </a:r>
            <a:r>
              <a:rPr lang="en-GB" dirty="0" smtClean="0"/>
              <a:t>20 Release Summary</a:t>
            </a:r>
            <a:endParaRPr lang="en-GB" dirty="0"/>
          </a:p>
        </p:txBody>
      </p:sp>
      <p:sp>
        <p:nvSpPr>
          <p:cNvPr id="3" name="TextBox 2"/>
          <p:cNvSpPr txBox="1"/>
          <p:nvPr/>
        </p:nvSpPr>
        <p:spPr>
          <a:xfrm>
            <a:off x="36512" y="843558"/>
            <a:ext cx="9144000" cy="3262432"/>
          </a:xfrm>
          <a:prstGeom prst="rect">
            <a:avLst/>
          </a:prstGeom>
          <a:noFill/>
        </p:spPr>
        <p:txBody>
          <a:bodyPr wrap="square" rtlCol="0">
            <a:spAutoFit/>
          </a:bodyPr>
          <a:lstStyle/>
          <a:p>
            <a:r>
              <a:rPr lang="en-GB" sz="1400" dirty="0"/>
              <a:t>June </a:t>
            </a:r>
            <a:r>
              <a:rPr lang="en-GB" sz="1400" dirty="0" smtClean="0"/>
              <a:t>20 </a:t>
            </a:r>
            <a:r>
              <a:rPr lang="en-GB" sz="1400" dirty="0"/>
              <a:t>Release consists of </a:t>
            </a:r>
            <a:r>
              <a:rPr lang="en-GB" sz="1400" dirty="0" smtClean="0"/>
              <a:t>11 </a:t>
            </a:r>
            <a:r>
              <a:rPr lang="en-GB" sz="1400" dirty="0"/>
              <a:t>changes, Implementation is planned for June </a:t>
            </a:r>
            <a:r>
              <a:rPr lang="en-GB" sz="1400" dirty="0" smtClean="0"/>
              <a:t>2020:</a:t>
            </a:r>
            <a:endParaRPr lang="en-GB" sz="1400" dirty="0"/>
          </a:p>
          <a:p>
            <a:endParaRPr lang="en-GB" sz="1400" dirty="0"/>
          </a:p>
          <a:p>
            <a:pPr marL="285750" indent="-285750">
              <a:buFont typeface="Arial" panose="020B0604020202020204" pitchFamily="34" charset="0"/>
              <a:buChar char="•"/>
            </a:pPr>
            <a:r>
              <a:rPr lang="en-GB" sz="1200" b="1" dirty="0"/>
              <a:t>XRN4691</a:t>
            </a:r>
            <a:r>
              <a:rPr lang="en-GB" sz="1200" dirty="0"/>
              <a:t> - </a:t>
            </a:r>
            <a:r>
              <a:rPr lang="en-US" sz="1200" dirty="0"/>
              <a:t>CSEPs: IGT and GT File Formats (CGI Files)</a:t>
            </a:r>
            <a:endParaRPr lang="en-GB" sz="1200" dirty="0"/>
          </a:p>
          <a:p>
            <a:pPr marL="285750" indent="-285750">
              <a:buFont typeface="Arial" panose="020B0604020202020204" pitchFamily="34" charset="0"/>
              <a:buChar char="•"/>
            </a:pPr>
            <a:r>
              <a:rPr lang="en-GB" sz="1200" b="1" dirty="0" smtClean="0"/>
              <a:t>XRN4692</a:t>
            </a:r>
            <a:r>
              <a:rPr lang="en-GB" sz="1200" dirty="0" smtClean="0"/>
              <a:t> </a:t>
            </a:r>
            <a:r>
              <a:rPr lang="en-GB" sz="1200" dirty="0"/>
              <a:t>- </a:t>
            </a:r>
            <a:r>
              <a:rPr lang="en-US" sz="1200" dirty="0"/>
              <a:t>CSEPs: IGT and GT File Formats (CIN Files)</a:t>
            </a:r>
            <a:endParaRPr lang="en-GB" sz="1200" dirty="0"/>
          </a:p>
          <a:p>
            <a:pPr marL="285750" indent="-285750">
              <a:buFont typeface="Arial" panose="020B0604020202020204" pitchFamily="34" charset="0"/>
              <a:buChar char="•"/>
            </a:pPr>
            <a:r>
              <a:rPr lang="en-GB" sz="1200" b="1" dirty="0" smtClean="0"/>
              <a:t>XRN4772</a:t>
            </a:r>
            <a:r>
              <a:rPr lang="en-GB" sz="1200" dirty="0" smtClean="0"/>
              <a:t> </a:t>
            </a:r>
            <a:r>
              <a:rPr lang="en-GB" sz="1200" dirty="0"/>
              <a:t>- </a:t>
            </a:r>
            <a:r>
              <a:rPr lang="en-US" sz="1200" dirty="0"/>
              <a:t>Composite Weather Variable (CWV) Improvements</a:t>
            </a:r>
            <a:endParaRPr lang="en-GB" sz="1200" dirty="0"/>
          </a:p>
          <a:p>
            <a:pPr marL="285750" indent="-285750">
              <a:buFont typeface="Arial" panose="020B0604020202020204" pitchFamily="34" charset="0"/>
              <a:buChar char="•"/>
            </a:pPr>
            <a:r>
              <a:rPr lang="en-GB" sz="1200" b="1" dirty="0" smtClean="0"/>
              <a:t>XRN4780 </a:t>
            </a:r>
            <a:r>
              <a:rPr lang="en-GB" sz="1200" b="1" dirty="0"/>
              <a:t>(B</a:t>
            </a:r>
            <a:r>
              <a:rPr lang="en-GB" sz="1200" b="1" dirty="0" smtClean="0"/>
              <a:t>)* </a:t>
            </a:r>
            <a:r>
              <a:rPr lang="en-GB" sz="1200" dirty="0"/>
              <a:t>- </a:t>
            </a:r>
            <a:r>
              <a:rPr lang="en-US" sz="1200" dirty="0"/>
              <a:t>Inclusion of Meter Asset Provider Identity (MAP Id) in the UK Link system (CSS Consequential Change</a:t>
            </a:r>
            <a:r>
              <a:rPr lang="en-US" sz="1200" dirty="0" smtClean="0"/>
              <a:t>)</a:t>
            </a:r>
            <a:endParaRPr lang="en-US" sz="1200" dirty="0"/>
          </a:p>
          <a:p>
            <a:pPr marL="285750" indent="-285750">
              <a:buFont typeface="Arial" panose="020B0604020202020204" pitchFamily="34" charset="0"/>
              <a:buChar char="•"/>
            </a:pPr>
            <a:r>
              <a:rPr lang="en-US" sz="1200" b="1" dirty="0" smtClean="0"/>
              <a:t>XRN4850</a:t>
            </a:r>
            <a:r>
              <a:rPr lang="en-US" sz="1200" dirty="0" smtClean="0"/>
              <a:t> </a:t>
            </a:r>
            <a:r>
              <a:rPr lang="en-US" sz="1200" dirty="0"/>
              <a:t>- Notification of Customer Contact Details to Transporters</a:t>
            </a:r>
          </a:p>
          <a:p>
            <a:pPr marL="285750" indent="-285750">
              <a:buFont typeface="Arial" panose="020B0604020202020204" pitchFamily="34" charset="0"/>
              <a:buChar char="•"/>
            </a:pPr>
            <a:r>
              <a:rPr lang="en-US" sz="1200" b="1" dirty="0" smtClean="0"/>
              <a:t>XRN4865</a:t>
            </a:r>
            <a:r>
              <a:rPr lang="en-US" sz="1200" dirty="0" smtClean="0"/>
              <a:t> </a:t>
            </a:r>
            <a:r>
              <a:rPr lang="en-US" sz="1200" dirty="0"/>
              <a:t>- Amendment to Treatment and Reporting  of CYCL Reads</a:t>
            </a:r>
          </a:p>
          <a:p>
            <a:pPr marL="285750" indent="-285750">
              <a:buFont typeface="Arial" panose="020B0604020202020204" pitchFamily="34" charset="0"/>
              <a:buChar char="•"/>
            </a:pPr>
            <a:r>
              <a:rPr lang="en-US" sz="1200" b="1" dirty="0" smtClean="0"/>
              <a:t>XRN4871 </a:t>
            </a:r>
            <a:r>
              <a:rPr lang="en-US" sz="1200" b="1" dirty="0"/>
              <a:t>(B) </a:t>
            </a:r>
            <a:r>
              <a:rPr lang="en-US" sz="1200" dirty="0"/>
              <a:t>- Changes to Ratchet Regime (MOD0665)</a:t>
            </a:r>
          </a:p>
          <a:p>
            <a:pPr marL="285750" indent="-285750">
              <a:buFont typeface="Arial" panose="020B0604020202020204" pitchFamily="34" charset="0"/>
              <a:buChar char="•"/>
            </a:pPr>
            <a:r>
              <a:rPr lang="en-US" sz="1200" b="1" dirty="0" smtClean="0"/>
              <a:t>XRN488</a:t>
            </a:r>
            <a:r>
              <a:rPr lang="en-US" sz="1200" dirty="0" smtClean="0"/>
              <a:t>8 </a:t>
            </a:r>
            <a:r>
              <a:rPr lang="en-US" sz="1200" dirty="0"/>
              <a:t>- Removing Duplicate Address Update Validation for IGT Supply Meter Points via Contact Management Service (CMS)</a:t>
            </a:r>
          </a:p>
          <a:p>
            <a:pPr marL="285750" indent="-285750">
              <a:buFont typeface="Arial" panose="020B0604020202020204" pitchFamily="34" charset="0"/>
              <a:buChar char="•"/>
            </a:pPr>
            <a:r>
              <a:rPr lang="en-US" sz="1200" b="1" dirty="0" smtClean="0"/>
              <a:t>XRN4830</a:t>
            </a:r>
            <a:r>
              <a:rPr lang="en-US" sz="1200" dirty="0" smtClean="0"/>
              <a:t> </a:t>
            </a:r>
            <a:r>
              <a:rPr lang="en-US" sz="1200" dirty="0"/>
              <a:t>– Requirement to Inform Shipper of Meter Link Code Change</a:t>
            </a:r>
          </a:p>
          <a:p>
            <a:pPr marL="285750" indent="-285750">
              <a:buFont typeface="Arial" panose="020B0604020202020204" pitchFamily="34" charset="0"/>
              <a:buChar char="•"/>
            </a:pPr>
            <a:r>
              <a:rPr lang="en-US" sz="1200" b="1" dirty="0" smtClean="0"/>
              <a:t>XRN4941*</a:t>
            </a:r>
            <a:r>
              <a:rPr lang="en-GB" sz="1200" dirty="0" smtClean="0"/>
              <a:t> </a:t>
            </a:r>
            <a:r>
              <a:rPr lang="en-GB" sz="1200" dirty="0"/>
              <a:t>- </a:t>
            </a:r>
            <a:r>
              <a:rPr lang="en-US" sz="1200" dirty="0"/>
              <a:t>Auto updates to meter read frequency (MOD0692)</a:t>
            </a:r>
            <a:endParaRPr lang="en-GB" sz="1200" dirty="0"/>
          </a:p>
          <a:p>
            <a:pPr marL="285750" indent="-285750">
              <a:buFont typeface="Arial" panose="020B0604020202020204" pitchFamily="34" charset="0"/>
              <a:buChar char="•"/>
            </a:pPr>
            <a:r>
              <a:rPr lang="en-US" sz="1200" b="1" dirty="0" smtClean="0"/>
              <a:t>XRN4932</a:t>
            </a:r>
            <a:r>
              <a:rPr lang="en-US" sz="1200" dirty="0" smtClean="0"/>
              <a:t> </a:t>
            </a:r>
            <a:r>
              <a:rPr lang="en-US" sz="1200" dirty="0"/>
              <a:t>- Improvements to the quality of the Conversion Factor values held on the Supply Point Register (MOD0681S)</a:t>
            </a:r>
          </a:p>
          <a:p>
            <a:endParaRPr lang="en-GB" sz="1400" dirty="0"/>
          </a:p>
          <a:p>
            <a:endParaRPr lang="en-GB" sz="1400" dirty="0" smtClean="0"/>
          </a:p>
          <a:p>
            <a:pPr lvl="0"/>
            <a:r>
              <a:rPr lang="en-GB" sz="900" dirty="0" smtClean="0"/>
              <a:t>* Pending Solution/MOD </a:t>
            </a:r>
            <a:r>
              <a:rPr lang="en-GB" sz="900" dirty="0" smtClean="0">
                <a:cs typeface="Arial" panose="020B0604020202020204" pitchFamily="34" charset="0"/>
              </a:rPr>
              <a:t>approval </a:t>
            </a:r>
            <a:r>
              <a:rPr lang="en-GB" sz="900" dirty="0">
                <a:cs typeface="Arial" panose="020B0604020202020204" pitchFamily="34" charset="0"/>
              </a:rPr>
              <a:t>by </a:t>
            </a:r>
            <a:r>
              <a:rPr lang="en-GB" sz="900" dirty="0" err="1" smtClean="0">
                <a:cs typeface="Arial" panose="020B0604020202020204" pitchFamily="34" charset="0"/>
              </a:rPr>
              <a:t>ChMC</a:t>
            </a:r>
            <a:r>
              <a:rPr lang="en-GB" sz="900" dirty="0" smtClean="0">
                <a:cs typeface="Arial" panose="020B0604020202020204" pitchFamily="34" charset="0"/>
              </a:rPr>
              <a:t>/DSG for </a:t>
            </a:r>
            <a:r>
              <a:rPr lang="en-GB" sz="900" dirty="0">
                <a:cs typeface="Arial" panose="020B0604020202020204" pitchFamily="34" charset="0"/>
              </a:rPr>
              <a:t>remaining 2 CRs.</a:t>
            </a:r>
          </a:p>
          <a:p>
            <a:endParaRPr lang="en-GB" sz="900" dirty="0"/>
          </a:p>
        </p:txBody>
      </p:sp>
    </p:spTree>
    <p:extLst>
      <p:ext uri="{BB962C8B-B14F-4D97-AF65-F5344CB8AC3E}">
        <p14:creationId xmlns:p14="http://schemas.microsoft.com/office/powerpoint/2010/main" val="332119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F64D1-DD4B-479C-8274-060EA4CFB223}"/>
              </a:ext>
            </a:extLst>
          </p:cNvPr>
          <p:cNvSpPr>
            <a:spLocks noGrp="1"/>
          </p:cNvSpPr>
          <p:nvPr>
            <p:ph type="title"/>
          </p:nvPr>
        </p:nvSpPr>
        <p:spPr>
          <a:xfrm>
            <a:off x="457200" y="195486"/>
            <a:ext cx="8229600" cy="637580"/>
          </a:xfrm>
        </p:spPr>
        <p:txBody>
          <a:bodyPr anchor="t">
            <a:noAutofit/>
          </a:bodyPr>
          <a:lstStyle/>
          <a:p>
            <a:r>
              <a:rPr lang="en-GB" sz="2000" dirty="0" smtClean="0">
                <a:solidFill>
                  <a:schemeClr val="accent1"/>
                </a:solidFill>
              </a:rPr>
              <a:t>7.5 XRN4914 </a:t>
            </a:r>
            <a:r>
              <a:rPr lang="en-GB" sz="2000" dirty="0">
                <a:solidFill>
                  <a:schemeClr val="accent1"/>
                </a:solidFill>
              </a:rPr>
              <a:t>MOD 0651- Retrospective Data Update Provision – </a:t>
            </a:r>
            <a:r>
              <a:rPr lang="en-GB" sz="2000" dirty="0" smtClean="0">
                <a:solidFill>
                  <a:schemeClr val="accent1"/>
                </a:solidFill>
              </a:rPr>
              <a:t/>
            </a:r>
            <a:br>
              <a:rPr lang="en-GB" sz="2000" dirty="0" smtClean="0">
                <a:solidFill>
                  <a:schemeClr val="accent1"/>
                </a:solidFill>
              </a:rPr>
            </a:br>
            <a:r>
              <a:rPr lang="en-GB" sz="2000" dirty="0" smtClean="0">
                <a:solidFill>
                  <a:schemeClr val="accent1"/>
                </a:solidFill>
              </a:rPr>
              <a:t>Proof </a:t>
            </a:r>
            <a:r>
              <a:rPr lang="en-GB" sz="2000" dirty="0">
                <a:solidFill>
                  <a:schemeClr val="accent1"/>
                </a:solidFill>
              </a:rPr>
              <a:t>of Concept </a:t>
            </a:r>
            <a:r>
              <a:rPr lang="en-GB" sz="2000" dirty="0" smtClean="0">
                <a:solidFill>
                  <a:schemeClr val="accent1"/>
                </a:solidFill>
              </a:rPr>
              <a:t>Progress update</a:t>
            </a:r>
            <a:endParaRPr lang="en-GB" sz="2000" dirty="0">
              <a:solidFill>
                <a:schemeClr val="accent1"/>
              </a:solidFill>
            </a:endParaRPr>
          </a:p>
        </p:txBody>
      </p:sp>
      <p:graphicFrame>
        <p:nvGraphicFramePr>
          <p:cNvPr id="4" name="Content Placeholder 3">
            <a:extLst>
              <a:ext uri="{FF2B5EF4-FFF2-40B4-BE49-F238E27FC236}">
                <a16:creationId xmlns:a16="http://schemas.microsoft.com/office/drawing/2014/main" xmlns="" id="{60E62DC6-3EBE-4901-B700-870330337CDA}"/>
              </a:ext>
            </a:extLst>
          </p:cNvPr>
          <p:cNvGraphicFramePr>
            <a:graphicFrameLocks/>
          </p:cNvGraphicFramePr>
          <p:nvPr>
            <p:extLst>
              <p:ext uri="{D42A27DB-BD31-4B8C-83A1-F6EECF244321}">
                <p14:modId xmlns:p14="http://schemas.microsoft.com/office/powerpoint/2010/main" val="3054272950"/>
              </p:ext>
            </p:extLst>
          </p:nvPr>
        </p:nvGraphicFramePr>
        <p:xfrm>
          <a:off x="225860" y="868930"/>
          <a:ext cx="8594612" cy="2958618"/>
        </p:xfrm>
        <a:graphic>
          <a:graphicData uri="http://schemas.openxmlformats.org/drawingml/2006/table">
            <a:tbl>
              <a:tblPr firstRow="1" bandRow="1"/>
              <a:tblGrid>
                <a:gridCol w="1210676">
                  <a:extLst>
                    <a:ext uri="{9D8B030D-6E8A-4147-A177-3AD203B41FA5}">
                      <a16:colId xmlns:a16="http://schemas.microsoft.com/office/drawing/2014/main" xmlns="" val="20000"/>
                    </a:ext>
                  </a:extLst>
                </a:gridCol>
                <a:gridCol w="7383936">
                  <a:extLst>
                    <a:ext uri="{9D8B030D-6E8A-4147-A177-3AD203B41FA5}">
                      <a16:colId xmlns:a16="http://schemas.microsoft.com/office/drawing/2014/main" xmlns="" val="20001"/>
                    </a:ext>
                  </a:extLst>
                </a:gridCol>
              </a:tblGrid>
              <a:tr h="2164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3</a:t>
                      </a:r>
                      <a:r>
                        <a:rPr lang="en-GB" sz="1050" b="1" baseline="30000" dirty="0" smtClean="0">
                          <a:solidFill>
                            <a:schemeClr val="bg1"/>
                          </a:solidFill>
                          <a:latin typeface="Arial" panose="020B0604020202020204" pitchFamily="34" charset="0"/>
                          <a:cs typeface="Arial" panose="020B0604020202020204" pitchFamily="34" charset="0"/>
                        </a:rPr>
                        <a:t>rd</a:t>
                      </a:r>
                      <a:r>
                        <a:rPr lang="en-GB" sz="1050" b="1" baseline="0" dirty="0" smtClean="0">
                          <a:solidFill>
                            <a:schemeClr val="bg1"/>
                          </a:solidFill>
                          <a:latin typeface="Arial" panose="020B0604020202020204" pitchFamily="34" charset="0"/>
                          <a:cs typeface="Arial" panose="020B0604020202020204" pitchFamily="34" charset="0"/>
                        </a:rPr>
                        <a:t> Sept 2019</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baseline="0" dirty="0" smtClean="0">
                          <a:solidFill>
                            <a:schemeClr val="bg1"/>
                          </a:solidFill>
                          <a:latin typeface="Arial" panose="020B0604020202020204" pitchFamily="34" charset="0"/>
                          <a:cs typeface="Arial" panose="020B0604020202020204" pitchFamily="34" charset="0"/>
                        </a:rPr>
                        <a:t>Capture Progress update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3"/>
                  </a:ext>
                </a:extLst>
              </a:tr>
              <a:tr h="742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none" strike="noStrike" kern="1200" cap="none" normalizeH="0" baseline="0" dirty="0" smtClean="0">
                          <a:ln>
                            <a:noFill/>
                          </a:ln>
                          <a:solidFill>
                            <a:schemeClr val="accent1"/>
                          </a:solidFill>
                          <a:effectLst/>
                          <a:latin typeface="Arial" panose="020B0604020202020204" pitchFamily="34" charset="0"/>
                          <a:ea typeface="Verdana" pitchFamily="34" charset="0"/>
                          <a:cs typeface="Arial" panose="020B0604020202020204" pitchFamily="34" charset="0"/>
                        </a:rPr>
                        <a:t>Proof of Concept requirements approved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Procurement: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normalizeH="0" baseline="0" dirty="0" smtClean="0">
                          <a:ln>
                            <a:noFill/>
                          </a:ln>
                          <a:solidFill>
                            <a:schemeClr val="accent1"/>
                          </a:solidFill>
                          <a:effectLst/>
                          <a:latin typeface="Arial" panose="020B0604020202020204" pitchFamily="34" charset="0"/>
                          <a:ea typeface="Verdana" pitchFamily="34" charset="0"/>
                          <a:cs typeface="Arial" panose="020B0604020202020204" pitchFamily="34" charset="0"/>
                        </a:rPr>
                        <a:t>Responses reviewed by Solution Architect and Security; recommended solution option provided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normalizeH="0" baseline="0" dirty="0" smtClean="0">
                          <a:ln>
                            <a:noFill/>
                          </a:ln>
                          <a:solidFill>
                            <a:schemeClr val="accent1"/>
                          </a:solidFill>
                          <a:effectLst/>
                          <a:latin typeface="Arial" panose="020B0604020202020204" pitchFamily="34" charset="0"/>
                          <a:ea typeface="Verdana" pitchFamily="34" charset="0"/>
                          <a:cs typeface="Arial" panose="020B0604020202020204" pitchFamily="34" charset="0"/>
                        </a:rPr>
                        <a:t>Steerco agreed recommended option; 29</a:t>
                      </a:r>
                      <a:r>
                        <a:rPr kumimoji="0" lang="en-US" sz="1050" b="1" i="0" u="none" strike="noStrike" kern="1200" cap="none" normalizeH="0" baseline="30000" dirty="0" smtClean="0">
                          <a:ln>
                            <a:noFill/>
                          </a:ln>
                          <a:solidFill>
                            <a:schemeClr val="accent1"/>
                          </a:solidFill>
                          <a:effectLst/>
                          <a:latin typeface="Arial" panose="020B0604020202020204" pitchFamily="34" charset="0"/>
                          <a:ea typeface="Verdana" pitchFamily="34" charset="0"/>
                          <a:cs typeface="Arial" panose="020B0604020202020204" pitchFamily="34" charset="0"/>
                        </a:rPr>
                        <a:t>th</a:t>
                      </a:r>
                      <a:r>
                        <a:rPr kumimoji="0" lang="en-US" sz="1050" b="1" i="0" u="none" strike="noStrike" kern="1200" cap="none" normalizeH="0" baseline="0" dirty="0" smtClean="0">
                          <a:ln>
                            <a:noFill/>
                          </a:ln>
                          <a:solidFill>
                            <a:schemeClr val="accent1"/>
                          </a:solidFill>
                          <a:effectLst/>
                          <a:latin typeface="Arial" panose="020B0604020202020204" pitchFamily="34" charset="0"/>
                          <a:ea typeface="Verdana" pitchFamily="34" charset="0"/>
                          <a:cs typeface="Arial" panose="020B0604020202020204" pitchFamily="34" charset="0"/>
                        </a:rPr>
                        <a:t> August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1" i="0" u="none" strike="noStrike" kern="1200" cap="none" normalizeH="0" baseline="0" dirty="0" smtClean="0">
                        <a:ln>
                          <a:noFill/>
                        </a:ln>
                        <a:solidFill>
                          <a:schemeClr val="accent1"/>
                        </a:solidFill>
                        <a:effectLst/>
                        <a:latin typeface="Arial" panose="020B0604020202020204" pitchFamily="34" charset="0"/>
                        <a:ea typeface="Verdana"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none" strike="noStrike" kern="1200" cap="none" normalizeH="0" baseline="0" dirty="0" smtClean="0">
                          <a:ln>
                            <a:noFill/>
                          </a:ln>
                          <a:solidFill>
                            <a:schemeClr val="accent1"/>
                          </a:solidFill>
                          <a:effectLst/>
                          <a:latin typeface="Arial" panose="020B0604020202020204" pitchFamily="34" charset="0"/>
                          <a:ea typeface="Verdana" pitchFamily="34" charset="0"/>
                          <a:cs typeface="Arial" panose="020B0604020202020204" pitchFamily="34" charset="0"/>
                        </a:rPr>
                        <a:t>Customer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normalizeH="0" baseline="0" dirty="0" smtClean="0">
                          <a:ln>
                            <a:noFill/>
                          </a:ln>
                          <a:solidFill>
                            <a:schemeClr val="accent1"/>
                          </a:solidFill>
                          <a:effectLst/>
                          <a:latin typeface="Arial" panose="020B0604020202020204" pitchFamily="34" charset="0"/>
                          <a:ea typeface="Verdana" pitchFamily="34" charset="0"/>
                          <a:cs typeface="Arial" panose="020B0604020202020204" pitchFamily="34" charset="0"/>
                        </a:rPr>
                        <a:t>Agreeing approach internally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Risks </a:t>
                      </a:r>
                      <a:r>
                        <a:rPr lang="en-GB" sz="1050" b="1" baseline="0" dirty="0">
                          <a:solidFill>
                            <a:schemeClr val="bg1"/>
                          </a:solidFill>
                          <a:latin typeface="Arial" panose="020B0604020202020204" pitchFamily="34" charset="0"/>
                          <a:cs typeface="Arial" panose="020B0604020202020204" pitchFamily="34" charset="0"/>
                        </a:rPr>
                        <a:t>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project is behind original draft plan for delivery of Retro Enduring Solution for Nov 2020</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data team / security team resources not allocated to project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cost required to deliver project is greater than project funding (2017 day rates used)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availability of internal resources (environments/people) may impact plan for delivery of Retro</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17145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Project funding: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£1.5 mill; £700k for 2019 and £800k for 2020</a:t>
                      </a:r>
                    </a:p>
                    <a:p>
                      <a:pPr marL="171450" indent="-171450">
                        <a:buFont typeface="Arial" panose="020B0604020202020204" pitchFamily="34" charset="0"/>
                        <a:buChar char="•"/>
                      </a:pPr>
                      <a:r>
                        <a:rPr kumimoji="0" lang="en-GB" sz="1050" b="1" i="0" u="none" strike="noStrike" kern="1200" cap="none" normalizeH="0" baseline="0" dirty="0" smtClean="0">
                          <a:ln>
                            <a:noFill/>
                          </a:ln>
                          <a:solidFill>
                            <a:schemeClr val="accent1"/>
                          </a:solidFill>
                          <a:effectLst/>
                          <a:latin typeface="Arial" panose="020B0604020202020204" pitchFamily="34" charset="0"/>
                          <a:ea typeface="Verdana" pitchFamily="34" charset="0"/>
                          <a:cs typeface="Arial" panose="020B0604020202020204" pitchFamily="34" charset="0"/>
                        </a:rPr>
                        <a:t>Project Cost for Proof of Concept: to be agreed once solution option selected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Engagement approach to be agreed with Customers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5" name="Title 1">
            <a:extLst>
              <a:ext uri="{FF2B5EF4-FFF2-40B4-BE49-F238E27FC236}">
                <a16:creationId xmlns:a16="http://schemas.microsoft.com/office/drawing/2014/main" xmlns="" id="{3BBF64D1-DD4B-479C-8274-060EA4CFB223}"/>
              </a:ext>
            </a:extLst>
          </p:cNvPr>
          <p:cNvSpPr txBox="1">
            <a:spLocks/>
          </p:cNvSpPr>
          <p:nvPr/>
        </p:nvSpPr>
        <p:spPr>
          <a:xfrm>
            <a:off x="107504" y="4803998"/>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smtClean="0">
                <a:solidFill>
                  <a:schemeClr val="accent1"/>
                </a:solidFill>
              </a:rPr>
              <a:t>XRN4914 MOD 0651 - Retrospective Data Update Provision</a:t>
            </a:r>
            <a:r>
              <a:rPr lang="en-GB" sz="800" dirty="0" smtClean="0">
                <a:solidFill>
                  <a:schemeClr val="accent1"/>
                </a:solidFill>
              </a:rPr>
              <a:t>  - ChMC Update 11th September</a:t>
            </a:r>
            <a:endParaRPr lang="en-GB" sz="800" b="0" dirty="0">
              <a:solidFill>
                <a:srgbClr val="FFC000"/>
              </a:solidFill>
            </a:endParaRPr>
          </a:p>
        </p:txBody>
      </p:sp>
      <p:sp>
        <p:nvSpPr>
          <p:cNvPr id="6" name="TextBox 5"/>
          <p:cNvSpPr txBox="1"/>
          <p:nvPr/>
        </p:nvSpPr>
        <p:spPr>
          <a:xfrm>
            <a:off x="6537348" y="4804578"/>
            <a:ext cx="2395207" cy="215444"/>
          </a:xfrm>
          <a:prstGeom prst="rect">
            <a:avLst/>
          </a:prstGeom>
          <a:noFill/>
        </p:spPr>
        <p:txBody>
          <a:bodyPr wrap="none" rtlCol="0">
            <a:spAutoFit/>
          </a:bodyPr>
          <a:lstStyle/>
          <a:p>
            <a:r>
              <a:rPr lang="en-GB" sz="800" b="1" i="1" dirty="0" smtClean="0"/>
              <a:t>Key: </a:t>
            </a:r>
            <a:r>
              <a:rPr lang="en-GB" sz="800" b="1" i="1" dirty="0" smtClean="0">
                <a:solidFill>
                  <a:schemeClr val="tx2"/>
                </a:solidFill>
              </a:rPr>
              <a:t>highlighted text </a:t>
            </a:r>
            <a:r>
              <a:rPr lang="en-GB" sz="800" i="1" dirty="0" smtClean="0">
                <a:solidFill>
                  <a:schemeClr val="tx2"/>
                </a:solidFill>
              </a:rPr>
              <a:t>:</a:t>
            </a:r>
            <a:r>
              <a:rPr lang="en-GB" sz="800" i="1" dirty="0" smtClean="0"/>
              <a:t>update from last meeting</a:t>
            </a:r>
            <a:endParaRPr lang="en-GB" sz="800" i="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108452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843558"/>
            <a:ext cx="5420469" cy="142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itle 1">
            <a:extLst>
              <a:ext uri="{FF2B5EF4-FFF2-40B4-BE49-F238E27FC236}">
                <a16:creationId xmlns:a16="http://schemas.microsoft.com/office/drawing/2014/main" xmlns="" id="{3BBF64D1-DD4B-479C-8274-060EA4CFB223}"/>
              </a:ext>
            </a:extLst>
          </p:cNvPr>
          <p:cNvSpPr txBox="1">
            <a:spLocks/>
          </p:cNvSpPr>
          <p:nvPr/>
        </p:nvSpPr>
        <p:spPr>
          <a:xfrm>
            <a:off x="107504" y="4803998"/>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smtClean="0">
                <a:solidFill>
                  <a:schemeClr val="accent1"/>
                </a:solidFill>
              </a:rPr>
              <a:t>XRN4914 MOD 0651 - Retrospective Data Update Provision</a:t>
            </a:r>
            <a:r>
              <a:rPr lang="en-GB" sz="800" dirty="0" smtClean="0">
                <a:solidFill>
                  <a:schemeClr val="accent1"/>
                </a:solidFill>
              </a:rPr>
              <a:t>  - ChMC Update 11th September</a:t>
            </a:r>
            <a:endParaRPr lang="en-GB" sz="800" b="0" dirty="0">
              <a:solidFill>
                <a:srgbClr val="FFC000"/>
              </a:solidFill>
            </a:endParaRPr>
          </a:p>
        </p:txBody>
      </p:sp>
      <p:cxnSp>
        <p:nvCxnSpPr>
          <p:cNvPr id="27" name="Straight Connector 26"/>
          <p:cNvCxnSpPr/>
          <p:nvPr/>
        </p:nvCxnSpPr>
        <p:spPr>
          <a:xfrm flipV="1">
            <a:off x="2195736" y="1347614"/>
            <a:ext cx="1584177" cy="792088"/>
          </a:xfrm>
          <a:prstGeom prst="line">
            <a:avLst/>
          </a:prstGeom>
          <a:noFill/>
          <a:ln w="28575" cap="flat" cmpd="sng" algn="ctr">
            <a:solidFill>
              <a:srgbClr val="333333"/>
            </a:solidFill>
            <a:prstDash val="sysDash"/>
            <a:tailEnd type="none"/>
          </a:ln>
          <a:effectLst/>
        </p:spPr>
      </p:cxnSp>
      <p:sp>
        <p:nvSpPr>
          <p:cNvPr id="30" name="Title 1">
            <a:extLst>
              <a:ext uri="{FF2B5EF4-FFF2-40B4-BE49-F238E27FC236}">
                <a16:creationId xmlns:a16="http://schemas.microsoft.com/office/drawing/2014/main" xmlns="" id="{3BBF64D1-DD4B-479C-8274-060EA4CFB223}"/>
              </a:ext>
            </a:extLst>
          </p:cNvPr>
          <p:cNvSpPr>
            <a:spLocks noGrp="1"/>
          </p:cNvSpPr>
          <p:nvPr>
            <p:ph type="title"/>
          </p:nvPr>
        </p:nvSpPr>
        <p:spPr/>
        <p:txBody>
          <a:bodyPr anchor="t">
            <a:noAutofit/>
          </a:bodyPr>
          <a:lstStyle/>
          <a:p>
            <a:r>
              <a:rPr lang="en-GB" sz="2000" i="1" dirty="0">
                <a:solidFill>
                  <a:schemeClr val="accent1"/>
                </a:solidFill>
              </a:rPr>
              <a:t>XRN4914 MOD 0651- Retrospective Data Update Provision </a:t>
            </a:r>
            <a:r>
              <a:rPr lang="en-GB" sz="2000" dirty="0">
                <a:solidFill>
                  <a:schemeClr val="accent1"/>
                </a:solidFill>
              </a:rPr>
              <a:t>– </a:t>
            </a:r>
            <a:r>
              <a:rPr lang="en-GB" sz="2000" dirty="0" smtClean="0">
                <a:solidFill>
                  <a:schemeClr val="accent1"/>
                </a:solidFill>
              </a:rPr>
              <a:t/>
            </a:r>
            <a:br>
              <a:rPr lang="en-GB" sz="2000" dirty="0" smtClean="0">
                <a:solidFill>
                  <a:schemeClr val="accent1"/>
                </a:solidFill>
              </a:rPr>
            </a:br>
            <a:r>
              <a:rPr lang="en-GB" sz="2000" dirty="0" smtClean="0">
                <a:solidFill>
                  <a:schemeClr val="accent1"/>
                </a:solidFill>
              </a:rPr>
              <a:t>Proof </a:t>
            </a:r>
            <a:r>
              <a:rPr lang="en-GB" sz="2000" dirty="0">
                <a:solidFill>
                  <a:schemeClr val="accent1"/>
                </a:solidFill>
              </a:rPr>
              <a:t>of Concept </a:t>
            </a:r>
            <a:r>
              <a:rPr lang="en-GB" sz="2000" dirty="0" smtClean="0">
                <a:solidFill>
                  <a:schemeClr val="accent1"/>
                </a:solidFill>
              </a:rPr>
              <a:t>– What we have done to date and next steps</a:t>
            </a:r>
            <a:endParaRPr lang="en-GB" sz="2000" dirty="0">
              <a:solidFill>
                <a:schemeClr val="accent1"/>
              </a:solidFill>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3" y="1851670"/>
            <a:ext cx="4547951" cy="267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Connector 27"/>
          <p:cNvCxnSpPr/>
          <p:nvPr/>
        </p:nvCxnSpPr>
        <p:spPr>
          <a:xfrm flipV="1">
            <a:off x="3779912" y="1297525"/>
            <a:ext cx="7247" cy="3332791"/>
          </a:xfrm>
          <a:prstGeom prst="line">
            <a:avLst/>
          </a:prstGeom>
          <a:noFill/>
          <a:ln w="28575" cap="flat" cmpd="sng" algn="ctr">
            <a:solidFill>
              <a:srgbClr val="333333"/>
            </a:solidFill>
            <a:prstDash val="sysDash"/>
            <a:tailEnd type="none"/>
          </a:ln>
          <a:effectLst/>
        </p:spPr>
      </p:cxnSp>
      <p:sp>
        <p:nvSpPr>
          <p:cNvPr id="32" name="TextBox 31"/>
          <p:cNvSpPr txBox="1"/>
          <p:nvPr/>
        </p:nvSpPr>
        <p:spPr>
          <a:xfrm>
            <a:off x="3563888" y="4587974"/>
            <a:ext cx="492443" cy="230832"/>
          </a:xfrm>
          <a:prstGeom prst="rect">
            <a:avLst/>
          </a:prstGeom>
          <a:noFill/>
        </p:spPr>
        <p:txBody>
          <a:bodyPr wrap="none" rtlCol="0">
            <a:spAutoFit/>
          </a:bodyPr>
          <a:lstStyle/>
          <a:p>
            <a:r>
              <a:rPr lang="en-GB" sz="900" b="1" dirty="0" smtClean="0">
                <a:solidFill>
                  <a:schemeClr val="tx2"/>
                </a:solidFill>
              </a:rPr>
              <a:t>today</a:t>
            </a:r>
            <a:endParaRPr lang="en-GB" sz="900" b="1" dirty="0">
              <a:solidFill>
                <a:schemeClr val="tx2"/>
              </a:solidFill>
            </a:endParaRPr>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538647"/>
            <a:ext cx="3042691" cy="26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0859" y="2181200"/>
            <a:ext cx="3770696" cy="2838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715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55726"/>
            <a:ext cx="7772400" cy="1102519"/>
          </a:xfrm>
        </p:spPr>
        <p:txBody>
          <a:bodyPr/>
          <a:lstStyle/>
          <a:p>
            <a:r>
              <a:rPr lang="en-GB" dirty="0" smtClean="0">
                <a:solidFill>
                  <a:schemeClr val="bg1">
                    <a:lumMod val="50000"/>
                  </a:schemeClr>
                </a:solidFill>
              </a:rPr>
              <a:t>UK Link Change Impacts and Release Update</a:t>
            </a:r>
            <a:endParaRPr lang="en-GB" dirty="0">
              <a:solidFill>
                <a:schemeClr val="bg1">
                  <a:lumMod val="50000"/>
                </a:schemeClr>
              </a:solidFill>
            </a:endParaRPr>
          </a:p>
        </p:txBody>
      </p:sp>
      <p:sp>
        <p:nvSpPr>
          <p:cNvPr id="3" name="Subtitle 2"/>
          <p:cNvSpPr>
            <a:spLocks noGrp="1"/>
          </p:cNvSpPr>
          <p:nvPr>
            <p:ph type="subTitle" idx="1"/>
          </p:nvPr>
        </p:nvSpPr>
        <p:spPr>
          <a:xfrm>
            <a:off x="1403648" y="3507854"/>
            <a:ext cx="6400800" cy="792088"/>
          </a:xfrm>
        </p:spPr>
        <p:txBody>
          <a:bodyPr>
            <a:normAutofit/>
          </a:bodyPr>
          <a:lstStyle/>
          <a:p>
            <a:r>
              <a:rPr lang="en-GB" dirty="0" smtClean="0">
                <a:solidFill>
                  <a:schemeClr val="bg1">
                    <a:lumMod val="50000"/>
                  </a:schemeClr>
                </a:solidFill>
              </a:rPr>
              <a:t>11</a:t>
            </a:r>
            <a:r>
              <a:rPr lang="en-GB" baseline="30000" dirty="0" smtClean="0">
                <a:solidFill>
                  <a:schemeClr val="bg1">
                    <a:lumMod val="50000"/>
                  </a:schemeClr>
                </a:solidFill>
              </a:rPr>
              <a:t>th</a:t>
            </a:r>
            <a:r>
              <a:rPr lang="en-GB" dirty="0" smtClean="0">
                <a:solidFill>
                  <a:schemeClr val="bg1">
                    <a:lumMod val="50000"/>
                  </a:schemeClr>
                </a:solidFill>
              </a:rPr>
              <a:t> September 2019 </a:t>
            </a:r>
            <a:r>
              <a:rPr lang="en-GB" dirty="0" err="1" smtClean="0">
                <a:solidFill>
                  <a:schemeClr val="bg1">
                    <a:lumMod val="50000"/>
                  </a:schemeClr>
                </a:solidFill>
              </a:rPr>
              <a:t>ChMC</a:t>
            </a:r>
            <a:endParaRPr lang="en-GB" dirty="0">
              <a:solidFill>
                <a:schemeClr val="bg1">
                  <a:lumMod val="50000"/>
                </a:schemeClr>
              </a:solidFill>
            </a:endParaRPr>
          </a:p>
        </p:txBody>
      </p:sp>
      <p:sp>
        <p:nvSpPr>
          <p:cNvPr id="4" name="TextBox 3"/>
          <p:cNvSpPr txBox="1"/>
          <p:nvPr/>
        </p:nvSpPr>
        <p:spPr>
          <a:xfrm>
            <a:off x="2051720" y="1635646"/>
            <a:ext cx="5040560" cy="523220"/>
          </a:xfrm>
          <a:prstGeom prst="rect">
            <a:avLst/>
          </a:prstGeom>
          <a:noFill/>
        </p:spPr>
        <p:txBody>
          <a:bodyPr wrap="square" rtlCol="0">
            <a:spAutoFit/>
          </a:bodyPr>
          <a:lstStyle/>
          <a:p>
            <a:r>
              <a:rPr lang="en-GB" sz="2800" b="1" dirty="0" smtClean="0">
                <a:solidFill>
                  <a:schemeClr val="accent1"/>
                </a:solidFill>
              </a:rPr>
              <a:t>7.6 </a:t>
            </a:r>
            <a:r>
              <a:rPr lang="en-GB" sz="2800" b="1" dirty="0">
                <a:solidFill>
                  <a:schemeClr val="accent1"/>
                </a:solidFill>
              </a:rPr>
              <a:t>Retail &amp; Network Update </a:t>
            </a:r>
            <a:endParaRPr lang="en-GB" sz="2800" b="1" dirty="0">
              <a:solidFill>
                <a:schemeClr val="accent1"/>
              </a:solidFill>
            </a:endParaRPr>
          </a:p>
        </p:txBody>
      </p:sp>
    </p:spTree>
    <p:extLst>
      <p:ext uri="{BB962C8B-B14F-4D97-AF65-F5344CB8AC3E}">
        <p14:creationId xmlns:p14="http://schemas.microsoft.com/office/powerpoint/2010/main" val="2029619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457200" y="987574"/>
            <a:ext cx="8229600" cy="3607049"/>
          </a:xfrm>
        </p:spPr>
        <p:txBody>
          <a:bodyPr>
            <a:normAutofit/>
          </a:bodyPr>
          <a:lstStyle/>
          <a:p>
            <a:pPr marL="457200" lvl="1" indent="0">
              <a:buNone/>
            </a:pPr>
            <a:endParaRPr lang="en-US" sz="1600" dirty="0" smtClean="0"/>
          </a:p>
          <a:p>
            <a:r>
              <a:rPr lang="en-US" sz="1600" b="1" dirty="0" smtClean="0"/>
              <a:t>UK Link Scoping Approach:</a:t>
            </a:r>
            <a:endParaRPr lang="en-US" sz="1600" b="1" dirty="0"/>
          </a:p>
          <a:p>
            <a:pPr lvl="1"/>
            <a:r>
              <a:rPr lang="en-US" sz="1600" dirty="0" smtClean="0"/>
              <a:t>Scoping Approach – Capture</a:t>
            </a:r>
            <a:endParaRPr lang="en-US" sz="1600" dirty="0"/>
          </a:p>
          <a:p>
            <a:pPr lvl="1"/>
            <a:r>
              <a:rPr lang="en-US" sz="1600" dirty="0" smtClean="0"/>
              <a:t>Scoping Approach – In-flight changes</a:t>
            </a:r>
          </a:p>
          <a:p>
            <a:pPr lvl="1"/>
            <a:r>
              <a:rPr lang="en-US" sz="1600" dirty="0" smtClean="0"/>
              <a:t>Scoping Approach – Minor Releases</a:t>
            </a:r>
          </a:p>
          <a:p>
            <a:pPr lvl="1"/>
            <a:endParaRPr lang="en-US" sz="1600" dirty="0"/>
          </a:p>
          <a:p>
            <a:r>
              <a:rPr lang="en-GB" sz="1600" b="1" dirty="0"/>
              <a:t>UK Link Update:</a:t>
            </a:r>
          </a:p>
          <a:p>
            <a:pPr lvl="1"/>
            <a:r>
              <a:rPr lang="en-US" sz="1600" dirty="0"/>
              <a:t>Delivery timeline</a:t>
            </a:r>
          </a:p>
          <a:p>
            <a:pPr lvl="1"/>
            <a:r>
              <a:rPr lang="en-US" sz="1600" dirty="0"/>
              <a:t>Governance timeline</a:t>
            </a:r>
          </a:p>
          <a:p>
            <a:pPr lvl="1"/>
            <a:r>
              <a:rPr lang="en-US" sz="1600" dirty="0"/>
              <a:t>Allocated changes</a:t>
            </a:r>
          </a:p>
          <a:p>
            <a:pPr lvl="1"/>
            <a:r>
              <a:rPr lang="en-US" sz="1600" dirty="0"/>
              <a:t>Unallocated changes</a:t>
            </a:r>
          </a:p>
          <a:p>
            <a:pPr lvl="1"/>
            <a:r>
              <a:rPr lang="en-US" sz="1600" dirty="0"/>
              <a:t>3 year view POAP</a:t>
            </a:r>
          </a:p>
          <a:p>
            <a:pPr lvl="1"/>
            <a:endParaRPr lang="en-US" sz="1600" dirty="0" smtClean="0"/>
          </a:p>
          <a:p>
            <a:endParaRPr lang="en-GB" sz="1500" dirty="0"/>
          </a:p>
        </p:txBody>
      </p:sp>
    </p:spTree>
    <p:extLst>
      <p:ext uri="{BB962C8B-B14F-4D97-AF65-F5344CB8AC3E}">
        <p14:creationId xmlns:p14="http://schemas.microsoft.com/office/powerpoint/2010/main" val="4007414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Release Scoping Approach</a:t>
            </a:r>
            <a:endParaRPr lang="en-GB" dirty="0"/>
          </a:p>
        </p:txBody>
      </p:sp>
      <p:sp>
        <p:nvSpPr>
          <p:cNvPr id="3" name="Text Placeholder 2"/>
          <p:cNvSpPr>
            <a:spLocks noGrp="1"/>
          </p:cNvSpPr>
          <p:nvPr>
            <p:ph type="body" idx="1"/>
          </p:nvPr>
        </p:nvSpPr>
        <p:spPr/>
        <p:txBody>
          <a:bodyPr/>
          <a:lstStyle/>
          <a:p>
            <a:r>
              <a:rPr lang="en-GB" dirty="0" smtClean="0"/>
              <a:t>UK Link</a:t>
            </a:r>
            <a:endParaRPr lang="en-GB" dirty="0"/>
          </a:p>
        </p:txBody>
      </p:sp>
    </p:spTree>
    <p:extLst>
      <p:ext uri="{BB962C8B-B14F-4D97-AF65-F5344CB8AC3E}">
        <p14:creationId xmlns:p14="http://schemas.microsoft.com/office/powerpoint/2010/main" val="1355216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Release Scoping - Capture</a:t>
            </a:r>
            <a:endParaRPr lang="en-GB" dirty="0"/>
          </a:p>
        </p:txBody>
      </p:sp>
      <p:graphicFrame>
        <p:nvGraphicFramePr>
          <p:cNvPr id="18" name="Diagram 17"/>
          <p:cNvGraphicFramePr/>
          <p:nvPr>
            <p:extLst>
              <p:ext uri="{D42A27DB-BD31-4B8C-83A1-F6EECF244321}">
                <p14:modId xmlns:p14="http://schemas.microsoft.com/office/powerpoint/2010/main" val="8730548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5724128" y="2067694"/>
            <a:ext cx="1440160" cy="461665"/>
          </a:xfrm>
          <a:prstGeom prst="rect">
            <a:avLst/>
          </a:prstGeom>
          <a:noFill/>
        </p:spPr>
        <p:txBody>
          <a:bodyPr wrap="square" rtlCol="0">
            <a:spAutoFit/>
          </a:bodyPr>
          <a:lstStyle/>
          <a:p>
            <a:r>
              <a:rPr lang="en-GB" sz="2400" b="1" dirty="0" smtClean="0"/>
              <a:t>Delivery</a:t>
            </a:r>
            <a:endParaRPr lang="en-GB" sz="2400" b="1" dirty="0"/>
          </a:p>
        </p:txBody>
      </p:sp>
      <p:sp>
        <p:nvSpPr>
          <p:cNvPr id="24" name="TextBox 23"/>
          <p:cNvSpPr txBox="1"/>
          <p:nvPr/>
        </p:nvSpPr>
        <p:spPr>
          <a:xfrm>
            <a:off x="107504" y="2427734"/>
            <a:ext cx="1440160" cy="461665"/>
          </a:xfrm>
          <a:prstGeom prst="rect">
            <a:avLst/>
          </a:prstGeom>
          <a:noFill/>
        </p:spPr>
        <p:txBody>
          <a:bodyPr wrap="square" rtlCol="0">
            <a:spAutoFit/>
          </a:bodyPr>
          <a:lstStyle/>
          <a:p>
            <a:r>
              <a:rPr lang="en-GB" sz="2400" b="1" dirty="0" smtClean="0"/>
              <a:t>Capture</a:t>
            </a:r>
          </a:p>
        </p:txBody>
      </p:sp>
    </p:spTree>
    <p:extLst>
      <p:ext uri="{BB962C8B-B14F-4D97-AF65-F5344CB8AC3E}">
        <p14:creationId xmlns:p14="http://schemas.microsoft.com/office/powerpoint/2010/main" val="2261077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E92D8-FEBE-4DDD-AD8B-03957BD623C8}"/>
              </a:ext>
            </a:extLst>
          </p:cNvPr>
          <p:cNvSpPr>
            <a:spLocks noGrp="1"/>
          </p:cNvSpPr>
          <p:nvPr>
            <p:ph type="title"/>
          </p:nvPr>
        </p:nvSpPr>
        <p:spPr/>
        <p:txBody>
          <a:bodyPr/>
          <a:lstStyle/>
          <a:p>
            <a:r>
              <a:rPr lang="en-GB" dirty="0"/>
              <a:t>XRN 4665 - EUC Release Timelines</a:t>
            </a:r>
          </a:p>
        </p:txBody>
      </p:sp>
      <p:sp>
        <p:nvSpPr>
          <p:cNvPr id="5" name="TextBox 4">
            <a:extLst>
              <a:ext uri="{FF2B5EF4-FFF2-40B4-BE49-F238E27FC236}">
                <a16:creationId xmlns:a16="http://schemas.microsoft.com/office/drawing/2014/main" xmlns="" id="{DFA77669-B323-43A7-AA90-FFEE9856EC44}"/>
              </a:ext>
            </a:extLst>
          </p:cNvPr>
          <p:cNvSpPr txBox="1"/>
          <p:nvPr/>
        </p:nvSpPr>
        <p:spPr>
          <a:xfrm>
            <a:off x="53752" y="833198"/>
            <a:ext cx="9036496" cy="954107"/>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r>
              <a:rPr lang="en-GB" sz="1400" b="1" dirty="0" smtClean="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Regression Testing activities successfully completed as per milestone date</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EUC Part A &amp; Part B deployments successfully implemented as per plan</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PIS &amp; First Usage monitoring activities commenced as per plan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1" y="1851670"/>
            <a:ext cx="9036497" cy="302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51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Release Scoping - Capture</a:t>
            </a:r>
            <a:endParaRPr lang="en-GB" dirty="0"/>
          </a:p>
        </p:txBody>
      </p:sp>
      <p:sp>
        <p:nvSpPr>
          <p:cNvPr id="3" name="TextBox 2"/>
          <p:cNvSpPr txBox="1"/>
          <p:nvPr/>
        </p:nvSpPr>
        <p:spPr>
          <a:xfrm>
            <a:off x="827584" y="771550"/>
            <a:ext cx="7776864" cy="3785652"/>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Relative estimation is used to impact Changes. Based on assessing against </a:t>
            </a:r>
            <a:r>
              <a:rPr lang="en-GB" sz="1600" b="1" dirty="0" smtClean="0"/>
              <a:t>Risk</a:t>
            </a:r>
            <a:r>
              <a:rPr lang="en-GB" sz="1600" dirty="0" smtClean="0"/>
              <a:t>, </a:t>
            </a:r>
            <a:r>
              <a:rPr lang="en-GB" sz="1600" b="1" dirty="0" smtClean="0"/>
              <a:t>Certainty</a:t>
            </a:r>
            <a:r>
              <a:rPr lang="en-GB" sz="1600" dirty="0" smtClean="0"/>
              <a:t> and </a:t>
            </a:r>
            <a:r>
              <a:rPr lang="en-GB" sz="1600" b="1" dirty="0" smtClean="0"/>
              <a:t>Complexity</a:t>
            </a:r>
            <a:r>
              <a:rPr lang="en-GB" sz="1600" dirty="0" smtClean="0"/>
              <a:t>.</a:t>
            </a:r>
          </a:p>
          <a:p>
            <a:pPr algn="just"/>
            <a:endParaRPr lang="en-GB" sz="1600" dirty="0"/>
          </a:p>
          <a:p>
            <a:pPr marL="285750" indent="-285750" algn="just">
              <a:buFont typeface="Arial" panose="020B0604020202020204" pitchFamily="34" charset="0"/>
              <a:buChar char="•"/>
            </a:pPr>
            <a:r>
              <a:rPr lang="en-GB" sz="1600" dirty="0" smtClean="0"/>
              <a:t>T-shirt size applied to each Change following High Level Solution Options (HLSOs) development</a:t>
            </a:r>
          </a:p>
          <a:p>
            <a:pPr algn="just"/>
            <a:endParaRPr lang="en-GB" sz="1600" dirty="0"/>
          </a:p>
          <a:p>
            <a:pPr marL="285750" indent="-285750" algn="just">
              <a:buFont typeface="Arial" panose="020B0604020202020204" pitchFamily="34" charset="0"/>
              <a:buChar char="•"/>
            </a:pPr>
            <a:r>
              <a:rPr lang="en-GB" sz="1600" dirty="0" smtClean="0"/>
              <a:t>Each T-Shirt size has a number of points associated with it:</a:t>
            </a:r>
          </a:p>
          <a:p>
            <a:pPr algn="just"/>
            <a:endParaRPr lang="en-GB" sz="1600" dirty="0" smtClean="0"/>
          </a:p>
          <a:p>
            <a:pPr algn="just"/>
            <a:endParaRPr lang="en-GB" sz="1600" dirty="0" smtClean="0"/>
          </a:p>
          <a:p>
            <a:pPr algn="just"/>
            <a:endParaRPr lang="en-GB" sz="1600" dirty="0" smtClean="0"/>
          </a:p>
          <a:p>
            <a:pPr algn="just"/>
            <a:endParaRPr lang="en-GB" sz="1600" dirty="0"/>
          </a:p>
          <a:p>
            <a:pPr algn="just"/>
            <a:endParaRPr lang="en-GB" sz="1600" dirty="0" smtClean="0"/>
          </a:p>
          <a:p>
            <a:pPr algn="just"/>
            <a:endParaRPr lang="en-GB" sz="1600" dirty="0" smtClean="0"/>
          </a:p>
          <a:p>
            <a:pPr marL="285750" indent="-285750" algn="just">
              <a:buFont typeface="Arial" panose="020B0604020202020204" pitchFamily="34" charset="0"/>
              <a:buChar char="•"/>
            </a:pPr>
            <a:endParaRPr lang="en-GB" sz="1600" dirty="0" smtClean="0"/>
          </a:p>
          <a:p>
            <a:pPr marL="285750" indent="-285750" algn="just">
              <a:buFont typeface="Arial" panose="020B0604020202020204" pitchFamily="34" charset="0"/>
              <a:buChar char="•"/>
            </a:pPr>
            <a:r>
              <a:rPr lang="en-GB" sz="1600" dirty="0" smtClean="0"/>
              <a:t>120 points is the current realistic capacity possible for a Major Release.</a:t>
            </a:r>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847658907"/>
              </p:ext>
            </p:extLst>
          </p:nvPr>
        </p:nvGraphicFramePr>
        <p:xfrm>
          <a:off x="1259632" y="2664376"/>
          <a:ext cx="2304256" cy="1463040"/>
        </p:xfrm>
        <a:graphic>
          <a:graphicData uri="http://schemas.openxmlformats.org/drawingml/2006/table">
            <a:tbl>
              <a:tblPr firstRow="1" bandRow="1">
                <a:tableStyleId>{5C22544A-7EE6-4342-B048-85BDC9FD1C3A}</a:tableStyleId>
              </a:tblPr>
              <a:tblGrid>
                <a:gridCol w="1206991"/>
                <a:gridCol w="1097265"/>
              </a:tblGrid>
              <a:tr h="243840">
                <a:tc>
                  <a:txBody>
                    <a:bodyPr/>
                    <a:lstStyle/>
                    <a:p>
                      <a:r>
                        <a:rPr lang="en-GB" sz="1000" dirty="0" smtClean="0"/>
                        <a:t>Impact</a:t>
                      </a:r>
                      <a:endParaRPr lang="en-GB" sz="1000" dirty="0"/>
                    </a:p>
                  </a:txBody>
                  <a:tcPr/>
                </a:tc>
                <a:tc>
                  <a:txBody>
                    <a:bodyPr/>
                    <a:lstStyle/>
                    <a:p>
                      <a:r>
                        <a:rPr lang="en-GB" sz="1000" dirty="0" smtClean="0"/>
                        <a:t>Points</a:t>
                      </a:r>
                      <a:endParaRPr lang="en-GB" sz="1000" dirty="0"/>
                    </a:p>
                  </a:txBody>
                  <a:tcPr/>
                </a:tc>
              </a:tr>
              <a:tr h="192021">
                <a:tc>
                  <a:txBody>
                    <a:bodyPr/>
                    <a:lstStyle/>
                    <a:p>
                      <a:r>
                        <a:rPr lang="en-GB" sz="1000" dirty="0" smtClean="0"/>
                        <a:t>XS</a:t>
                      </a:r>
                      <a:endParaRPr lang="en-GB" sz="1000" dirty="0"/>
                    </a:p>
                  </a:txBody>
                  <a:tcPr/>
                </a:tc>
                <a:tc>
                  <a:txBody>
                    <a:bodyPr/>
                    <a:lstStyle/>
                    <a:p>
                      <a:r>
                        <a:rPr lang="en-GB" sz="1000" dirty="0" smtClean="0"/>
                        <a:t>3</a:t>
                      </a:r>
                      <a:endParaRPr lang="en-GB" sz="1000" dirty="0"/>
                    </a:p>
                  </a:txBody>
                  <a:tcPr/>
                </a:tc>
              </a:tr>
              <a:tr h="192021">
                <a:tc>
                  <a:txBody>
                    <a:bodyPr/>
                    <a:lstStyle/>
                    <a:p>
                      <a:r>
                        <a:rPr lang="en-GB" sz="1000" dirty="0" smtClean="0"/>
                        <a:t>S</a:t>
                      </a:r>
                      <a:endParaRPr lang="en-GB" sz="1000" dirty="0"/>
                    </a:p>
                  </a:txBody>
                  <a:tcPr/>
                </a:tc>
                <a:tc>
                  <a:txBody>
                    <a:bodyPr/>
                    <a:lstStyle/>
                    <a:p>
                      <a:r>
                        <a:rPr lang="en-GB" sz="1000" dirty="0" smtClean="0"/>
                        <a:t>5</a:t>
                      </a:r>
                      <a:endParaRPr lang="en-GB" sz="1000" dirty="0"/>
                    </a:p>
                  </a:txBody>
                  <a:tcPr/>
                </a:tc>
              </a:tr>
              <a:tr h="192021">
                <a:tc>
                  <a:txBody>
                    <a:bodyPr/>
                    <a:lstStyle/>
                    <a:p>
                      <a:r>
                        <a:rPr lang="en-GB" sz="1000" dirty="0" smtClean="0"/>
                        <a:t>M</a:t>
                      </a:r>
                      <a:endParaRPr lang="en-GB" sz="1000" dirty="0"/>
                    </a:p>
                  </a:txBody>
                  <a:tcPr/>
                </a:tc>
                <a:tc>
                  <a:txBody>
                    <a:bodyPr/>
                    <a:lstStyle/>
                    <a:p>
                      <a:r>
                        <a:rPr lang="en-GB" sz="1000" dirty="0" smtClean="0"/>
                        <a:t>8</a:t>
                      </a:r>
                      <a:endParaRPr lang="en-GB" sz="1000" dirty="0"/>
                    </a:p>
                  </a:txBody>
                  <a:tcPr/>
                </a:tc>
              </a:tr>
              <a:tr h="192021">
                <a:tc>
                  <a:txBody>
                    <a:bodyPr/>
                    <a:lstStyle/>
                    <a:p>
                      <a:r>
                        <a:rPr lang="en-GB" sz="1000" dirty="0" smtClean="0"/>
                        <a:t>L</a:t>
                      </a:r>
                      <a:endParaRPr lang="en-GB" sz="1000" dirty="0"/>
                    </a:p>
                  </a:txBody>
                  <a:tcPr/>
                </a:tc>
                <a:tc>
                  <a:txBody>
                    <a:bodyPr/>
                    <a:lstStyle/>
                    <a:p>
                      <a:r>
                        <a:rPr lang="en-GB" sz="1000" dirty="0" smtClean="0"/>
                        <a:t>13</a:t>
                      </a:r>
                      <a:endParaRPr lang="en-GB" sz="1000" dirty="0"/>
                    </a:p>
                  </a:txBody>
                  <a:tcPr/>
                </a:tc>
              </a:tr>
              <a:tr h="192021">
                <a:tc>
                  <a:txBody>
                    <a:bodyPr/>
                    <a:lstStyle/>
                    <a:p>
                      <a:r>
                        <a:rPr lang="en-GB" sz="1000" dirty="0" smtClean="0"/>
                        <a:t>XL</a:t>
                      </a:r>
                      <a:endParaRPr lang="en-GB" sz="1000" dirty="0"/>
                    </a:p>
                  </a:txBody>
                  <a:tcPr/>
                </a:tc>
                <a:tc>
                  <a:txBody>
                    <a:bodyPr/>
                    <a:lstStyle/>
                    <a:p>
                      <a:r>
                        <a:rPr lang="en-GB" sz="1000" dirty="0" smtClean="0"/>
                        <a:t>21</a:t>
                      </a:r>
                      <a:endParaRPr lang="en-GB" sz="1000" dirty="0"/>
                    </a:p>
                  </a:txBody>
                  <a:tcPr/>
                </a:tc>
              </a:tr>
            </a:tbl>
          </a:graphicData>
        </a:graphic>
      </p:graphicFrame>
    </p:spTree>
    <p:extLst>
      <p:ext uri="{BB962C8B-B14F-4D97-AF65-F5344CB8AC3E}">
        <p14:creationId xmlns:p14="http://schemas.microsoft.com/office/powerpoint/2010/main" val="2672575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120 Points?</a:t>
            </a:r>
            <a:endParaRPr lang="en-GB" dirty="0"/>
          </a:p>
        </p:txBody>
      </p:sp>
      <p:sp>
        <p:nvSpPr>
          <p:cNvPr id="5" name="Rectangle 4"/>
          <p:cNvSpPr/>
          <p:nvPr/>
        </p:nvSpPr>
        <p:spPr>
          <a:xfrm>
            <a:off x="802624" y="1448780"/>
            <a:ext cx="1008112"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Start-Up</a:t>
            </a:r>
            <a:endParaRPr lang="en-GB" sz="1200" dirty="0">
              <a:solidFill>
                <a:schemeClr val="tx1"/>
              </a:solidFill>
            </a:endParaRPr>
          </a:p>
        </p:txBody>
      </p:sp>
      <p:sp>
        <p:nvSpPr>
          <p:cNvPr id="6" name="Rectangle 5"/>
          <p:cNvSpPr/>
          <p:nvPr/>
        </p:nvSpPr>
        <p:spPr>
          <a:xfrm>
            <a:off x="4187000" y="1448780"/>
            <a:ext cx="3816424" cy="288032"/>
          </a:xfrm>
          <a:prstGeom prst="rect">
            <a:avLst/>
          </a:prstGeom>
          <a:solidFill>
            <a:srgbClr val="84B8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Build/Test/Implement</a:t>
            </a:r>
            <a:endParaRPr lang="en-GB" sz="1200" dirty="0">
              <a:solidFill>
                <a:schemeClr val="tx1"/>
              </a:solidFill>
            </a:endParaRPr>
          </a:p>
        </p:txBody>
      </p:sp>
      <p:sp>
        <p:nvSpPr>
          <p:cNvPr id="7" name="Rectangle 6"/>
          <p:cNvSpPr/>
          <p:nvPr/>
        </p:nvSpPr>
        <p:spPr>
          <a:xfrm>
            <a:off x="802624" y="1150470"/>
            <a:ext cx="72008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t>1         2        3           4          5         6         7        8        9        10      11      12  </a:t>
            </a:r>
            <a:endParaRPr lang="en-GB" sz="1600" dirty="0"/>
          </a:p>
        </p:txBody>
      </p:sp>
      <p:sp>
        <p:nvSpPr>
          <p:cNvPr id="8" name="Rectangle 7"/>
          <p:cNvSpPr/>
          <p:nvPr/>
        </p:nvSpPr>
        <p:spPr>
          <a:xfrm>
            <a:off x="2818873" y="1448780"/>
            <a:ext cx="1368127"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Design</a:t>
            </a:r>
            <a:endParaRPr lang="en-GB" sz="1200" dirty="0">
              <a:solidFill>
                <a:schemeClr val="tx1"/>
              </a:solidFill>
            </a:endParaRPr>
          </a:p>
        </p:txBody>
      </p:sp>
      <p:sp>
        <p:nvSpPr>
          <p:cNvPr id="9" name="Rectangle 8"/>
          <p:cNvSpPr/>
          <p:nvPr/>
        </p:nvSpPr>
        <p:spPr>
          <a:xfrm>
            <a:off x="1821799" y="1448780"/>
            <a:ext cx="1008112"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Initiation</a:t>
            </a:r>
            <a:endParaRPr lang="en-GB" sz="1200" dirty="0">
              <a:solidFill>
                <a:schemeClr val="tx1"/>
              </a:solidFill>
            </a:endParaRPr>
          </a:p>
        </p:txBody>
      </p:sp>
      <p:sp>
        <p:nvSpPr>
          <p:cNvPr id="10" name="Rectangle 9"/>
          <p:cNvSpPr/>
          <p:nvPr/>
        </p:nvSpPr>
        <p:spPr>
          <a:xfrm>
            <a:off x="802624" y="934446"/>
            <a:ext cx="7200800"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Months</a:t>
            </a:r>
            <a:endParaRPr lang="en-GB" dirty="0"/>
          </a:p>
        </p:txBody>
      </p:sp>
      <p:sp>
        <p:nvSpPr>
          <p:cNvPr id="11" name="Right Arrow 10"/>
          <p:cNvSpPr/>
          <p:nvPr/>
        </p:nvSpPr>
        <p:spPr>
          <a:xfrm rot="16200000">
            <a:off x="694612" y="1678812"/>
            <a:ext cx="216024" cy="3501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27527" y="1866250"/>
            <a:ext cx="864096" cy="338554"/>
          </a:xfrm>
          <a:prstGeom prst="rect">
            <a:avLst/>
          </a:prstGeom>
          <a:noFill/>
        </p:spPr>
        <p:txBody>
          <a:bodyPr wrap="square" rtlCol="0">
            <a:spAutoFit/>
          </a:bodyPr>
          <a:lstStyle/>
          <a:p>
            <a:pPr algn="ctr"/>
            <a:r>
              <a:rPr lang="en-GB" sz="800" dirty="0" smtClean="0"/>
              <a:t>Scope approved</a:t>
            </a:r>
            <a:endParaRPr lang="en-GB" sz="800" dirty="0"/>
          </a:p>
        </p:txBody>
      </p:sp>
      <p:sp>
        <p:nvSpPr>
          <p:cNvPr id="13" name="Right Arrow 12"/>
          <p:cNvSpPr/>
          <p:nvPr/>
        </p:nvSpPr>
        <p:spPr>
          <a:xfrm rot="16200000">
            <a:off x="3461637" y="1704143"/>
            <a:ext cx="254447" cy="33795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ight Arrow 13"/>
          <p:cNvSpPr/>
          <p:nvPr/>
        </p:nvSpPr>
        <p:spPr>
          <a:xfrm rot="16200000">
            <a:off x="4083041" y="1715610"/>
            <a:ext cx="249501" cy="3199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2748022" y="1918308"/>
            <a:ext cx="864096" cy="338554"/>
          </a:xfrm>
          <a:prstGeom prst="rect">
            <a:avLst/>
          </a:prstGeom>
          <a:noFill/>
        </p:spPr>
        <p:txBody>
          <a:bodyPr wrap="square" rtlCol="0">
            <a:spAutoFit/>
          </a:bodyPr>
          <a:lstStyle/>
          <a:p>
            <a:pPr algn="ctr"/>
            <a:r>
              <a:rPr lang="en-GB" sz="800" dirty="0" smtClean="0"/>
              <a:t>Change Pack Review</a:t>
            </a:r>
            <a:endParaRPr lang="en-GB" sz="800" dirty="0"/>
          </a:p>
        </p:txBody>
      </p:sp>
      <p:sp>
        <p:nvSpPr>
          <p:cNvPr id="16" name="TextBox 15"/>
          <p:cNvSpPr txBox="1"/>
          <p:nvPr/>
        </p:nvSpPr>
        <p:spPr>
          <a:xfrm>
            <a:off x="4185890" y="1866250"/>
            <a:ext cx="864096" cy="338554"/>
          </a:xfrm>
          <a:prstGeom prst="rect">
            <a:avLst/>
          </a:prstGeom>
          <a:noFill/>
        </p:spPr>
        <p:txBody>
          <a:bodyPr wrap="square" rtlCol="0">
            <a:spAutoFit/>
          </a:bodyPr>
          <a:lstStyle/>
          <a:p>
            <a:pPr algn="ctr"/>
            <a:r>
              <a:rPr lang="en-GB" sz="800" dirty="0" smtClean="0"/>
              <a:t>Change Pack Approval</a:t>
            </a:r>
            <a:endParaRPr lang="en-GB" sz="800" dirty="0"/>
          </a:p>
        </p:txBody>
      </p:sp>
      <p:sp>
        <p:nvSpPr>
          <p:cNvPr id="17" name="Right Arrow 16"/>
          <p:cNvSpPr/>
          <p:nvPr/>
        </p:nvSpPr>
        <p:spPr>
          <a:xfrm rot="16200000">
            <a:off x="7689639" y="1614222"/>
            <a:ext cx="258873" cy="504056"/>
          </a:xfrm>
          <a:prstGeom prst="rightArrow">
            <a:avLst/>
          </a:prstGeom>
          <a:solidFill>
            <a:srgbClr val="9C4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7420186" y="1961921"/>
            <a:ext cx="683568" cy="246221"/>
          </a:xfrm>
          <a:prstGeom prst="rect">
            <a:avLst/>
          </a:prstGeom>
          <a:noFill/>
        </p:spPr>
        <p:txBody>
          <a:bodyPr wrap="square" rtlCol="0">
            <a:spAutoFit/>
          </a:bodyPr>
          <a:lstStyle/>
          <a:p>
            <a:r>
              <a:rPr lang="en-GB" sz="1000" dirty="0" smtClean="0"/>
              <a:t>Go Live</a:t>
            </a:r>
            <a:endParaRPr lang="en-GB" sz="1000" dirty="0"/>
          </a:p>
        </p:txBody>
      </p:sp>
      <p:sp>
        <p:nvSpPr>
          <p:cNvPr id="19" name="TextBox 18"/>
          <p:cNvSpPr txBox="1"/>
          <p:nvPr/>
        </p:nvSpPr>
        <p:spPr>
          <a:xfrm>
            <a:off x="802624" y="2499742"/>
            <a:ext cx="7200800" cy="1815882"/>
          </a:xfrm>
          <a:prstGeom prst="rect">
            <a:avLst/>
          </a:prstGeom>
          <a:noFill/>
        </p:spPr>
        <p:txBody>
          <a:bodyPr wrap="square" rtlCol="0">
            <a:spAutoFit/>
          </a:bodyPr>
          <a:lstStyle/>
          <a:p>
            <a:r>
              <a:rPr lang="en-GB" sz="1600" b="1" dirty="0" smtClean="0"/>
              <a:t>Key factors:</a:t>
            </a:r>
          </a:p>
          <a:p>
            <a:pPr marL="285750" indent="-285750">
              <a:buFont typeface="Arial" panose="020B0604020202020204" pitchFamily="34" charset="0"/>
              <a:buChar char="•"/>
            </a:pPr>
            <a:r>
              <a:rPr lang="en-GB" sz="1600" dirty="0" smtClean="0"/>
              <a:t>SME capacity</a:t>
            </a:r>
          </a:p>
          <a:p>
            <a:pPr marL="285750" indent="-285750">
              <a:buFont typeface="Arial" panose="020B0604020202020204" pitchFamily="34" charset="0"/>
              <a:buChar char="•"/>
            </a:pPr>
            <a:r>
              <a:rPr lang="en-GB" sz="1600" dirty="0" smtClean="0"/>
              <a:t>SAP design capacity</a:t>
            </a:r>
          </a:p>
          <a:p>
            <a:pPr marL="285750" indent="-285750">
              <a:buFont typeface="Arial" panose="020B0604020202020204" pitchFamily="34" charset="0"/>
              <a:buChar char="•"/>
            </a:pPr>
            <a:r>
              <a:rPr lang="en-GB" sz="1600" dirty="0" smtClean="0"/>
              <a:t>Build capacity</a:t>
            </a:r>
          </a:p>
          <a:p>
            <a:pPr marL="285750" indent="-285750">
              <a:buFont typeface="Arial" panose="020B0604020202020204" pitchFamily="34" charset="0"/>
              <a:buChar char="•"/>
            </a:pPr>
            <a:r>
              <a:rPr lang="en-GB" sz="1600" dirty="0" smtClean="0"/>
              <a:t>Test capacity</a:t>
            </a:r>
          </a:p>
          <a:p>
            <a:pPr marL="285750" indent="-285750">
              <a:buFont typeface="Arial" panose="020B0604020202020204" pitchFamily="34" charset="0"/>
              <a:buChar char="•"/>
            </a:pPr>
            <a:r>
              <a:rPr lang="en-GB" sz="1600" dirty="0" smtClean="0"/>
              <a:t>Customer capacity</a:t>
            </a:r>
          </a:p>
          <a:p>
            <a:pPr marL="285750" indent="-285750">
              <a:buFont typeface="Arial" panose="020B0604020202020204" pitchFamily="34" charset="0"/>
              <a:buChar char="•"/>
            </a:pPr>
            <a:r>
              <a:rPr lang="en-GB" sz="1600" dirty="0" smtClean="0"/>
              <a:t>Risk to </a:t>
            </a:r>
            <a:r>
              <a:rPr lang="en-GB" sz="1600" dirty="0" err="1" smtClean="0"/>
              <a:t>UKLink</a:t>
            </a:r>
            <a:r>
              <a:rPr lang="en-GB" sz="1600" dirty="0" smtClean="0"/>
              <a:t> service.</a:t>
            </a:r>
            <a:endParaRPr lang="en-GB" sz="1600" dirty="0"/>
          </a:p>
        </p:txBody>
      </p:sp>
    </p:spTree>
    <p:extLst>
      <p:ext uri="{BB962C8B-B14F-4D97-AF65-F5344CB8AC3E}">
        <p14:creationId xmlns:p14="http://schemas.microsoft.com/office/powerpoint/2010/main" val="816067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June 2020 Changes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245447634"/>
              </p:ext>
            </p:extLst>
          </p:nvPr>
        </p:nvGraphicFramePr>
        <p:xfrm>
          <a:off x="467544" y="739153"/>
          <a:ext cx="8208912" cy="4097624"/>
        </p:xfrm>
        <a:graphic>
          <a:graphicData uri="http://schemas.openxmlformats.org/drawingml/2006/table">
            <a:tbl>
              <a:tblPr firstRow="1" bandRow="1">
                <a:tableStyleId>{5C22544A-7EE6-4342-B048-85BDC9FD1C3A}</a:tableStyleId>
              </a:tblPr>
              <a:tblGrid>
                <a:gridCol w="1163597"/>
                <a:gridCol w="5173107"/>
                <a:gridCol w="936104"/>
                <a:gridCol w="936104"/>
              </a:tblGrid>
              <a:tr h="336037">
                <a:tc>
                  <a:txBody>
                    <a:bodyPr/>
                    <a:lstStyle/>
                    <a:p>
                      <a:r>
                        <a:rPr lang="en-GB" sz="1100" dirty="0" smtClean="0"/>
                        <a:t>XRN</a:t>
                      </a:r>
                      <a:endParaRPr lang="en-GB" sz="1100" dirty="0"/>
                    </a:p>
                  </a:txBody>
                  <a:tcPr/>
                </a:tc>
                <a:tc>
                  <a:txBody>
                    <a:bodyPr/>
                    <a:lstStyle/>
                    <a:p>
                      <a:r>
                        <a:rPr lang="en-GB" sz="1100" dirty="0" smtClean="0"/>
                        <a:t>Change Title</a:t>
                      </a:r>
                      <a:endParaRPr lang="en-GB" sz="1100" dirty="0"/>
                    </a:p>
                  </a:txBody>
                  <a:tcPr/>
                </a:tc>
                <a:tc>
                  <a:txBody>
                    <a:bodyPr/>
                    <a:lstStyle/>
                    <a:p>
                      <a:r>
                        <a:rPr lang="en-GB" sz="1100" dirty="0" smtClean="0"/>
                        <a:t>Impact /</a:t>
                      </a:r>
                      <a:r>
                        <a:rPr lang="en-GB" sz="1100" baseline="0" dirty="0" smtClean="0"/>
                        <a:t> T-shirt size</a:t>
                      </a:r>
                      <a:endParaRPr lang="en-GB" sz="1100" dirty="0"/>
                    </a:p>
                  </a:txBody>
                  <a:tcPr/>
                </a:tc>
                <a:tc>
                  <a:txBody>
                    <a:bodyPr/>
                    <a:lstStyle/>
                    <a:p>
                      <a:r>
                        <a:rPr lang="en-GB" sz="1100" dirty="0" smtClean="0"/>
                        <a:t>Points</a:t>
                      </a:r>
                      <a:endParaRPr lang="en-GB" sz="1100" dirty="0"/>
                    </a:p>
                  </a:txBody>
                  <a:tcPr/>
                </a:tc>
              </a:tr>
              <a:tr h="336037">
                <a:tc>
                  <a:txBody>
                    <a:bodyPr/>
                    <a:lstStyle/>
                    <a:p>
                      <a:r>
                        <a:rPr lang="en-GB" sz="1100" dirty="0" smtClean="0"/>
                        <a:t>4865</a:t>
                      </a:r>
                      <a:endParaRPr lang="en-GB" sz="1100" dirty="0"/>
                    </a:p>
                  </a:txBody>
                  <a:tcPr/>
                </a:tc>
                <a:tc>
                  <a:txBody>
                    <a:bodyPr/>
                    <a:lstStyle/>
                    <a:p>
                      <a:r>
                        <a:rPr lang="en-GB" sz="1100" dirty="0" smtClean="0"/>
                        <a:t>Amendment</a:t>
                      </a:r>
                      <a:r>
                        <a:rPr lang="en-GB" sz="1100" baseline="0" dirty="0" smtClean="0"/>
                        <a:t> to treatment and reporting of CYCL reads</a:t>
                      </a:r>
                      <a:endParaRPr lang="en-GB" sz="1100" dirty="0"/>
                    </a:p>
                  </a:txBody>
                  <a:tcPr/>
                </a:tc>
                <a:tc>
                  <a:txBody>
                    <a:bodyPr/>
                    <a:lstStyle/>
                    <a:p>
                      <a:r>
                        <a:rPr lang="en-GB" sz="1100" dirty="0" smtClean="0"/>
                        <a:t>Small</a:t>
                      </a:r>
                      <a:endParaRPr lang="en-GB" sz="1100" dirty="0"/>
                    </a:p>
                  </a:txBody>
                  <a:tcPr/>
                </a:tc>
                <a:tc>
                  <a:txBody>
                    <a:bodyPr/>
                    <a:lstStyle/>
                    <a:p>
                      <a:r>
                        <a:rPr lang="en-GB" sz="1100" dirty="0" smtClean="0"/>
                        <a:t>5</a:t>
                      </a:r>
                      <a:endParaRPr lang="en-GB" sz="1100" dirty="0"/>
                    </a:p>
                  </a:txBody>
                  <a:tcPr/>
                </a:tc>
              </a:tr>
              <a:tr h="224419">
                <a:tc>
                  <a:txBody>
                    <a:bodyPr/>
                    <a:lstStyle/>
                    <a:p>
                      <a:r>
                        <a:rPr lang="en-GB" sz="1100" dirty="0" smtClean="0"/>
                        <a:t>4691</a:t>
                      </a:r>
                      <a:endParaRPr lang="en-GB" sz="1100" dirty="0"/>
                    </a:p>
                  </a:txBody>
                  <a:tcPr/>
                </a:tc>
                <a:tc>
                  <a:txBody>
                    <a:bodyPr/>
                    <a:lstStyle/>
                    <a:p>
                      <a:r>
                        <a:rPr lang="en-GB" sz="1100" dirty="0" smtClean="0"/>
                        <a:t>CSEPs: IGT and GT file</a:t>
                      </a:r>
                      <a:r>
                        <a:rPr lang="en-GB" sz="1100" baseline="0" dirty="0" smtClean="0"/>
                        <a:t> formats (CGI files)</a:t>
                      </a:r>
                      <a:endParaRPr lang="en-GB" sz="1100" dirty="0"/>
                    </a:p>
                  </a:txBody>
                  <a:tcPr/>
                </a:tc>
                <a:tc>
                  <a:txBody>
                    <a:bodyPr/>
                    <a:lstStyle/>
                    <a:p>
                      <a:r>
                        <a:rPr lang="en-GB" sz="1100" dirty="0" smtClean="0"/>
                        <a:t>Medium</a:t>
                      </a:r>
                      <a:endParaRPr lang="en-GB" sz="1100" dirty="0"/>
                    </a:p>
                  </a:txBody>
                  <a:tcPr/>
                </a:tc>
                <a:tc>
                  <a:txBody>
                    <a:bodyPr/>
                    <a:lstStyle/>
                    <a:p>
                      <a:r>
                        <a:rPr lang="en-GB" sz="1100" dirty="0" smtClean="0"/>
                        <a:t>8</a:t>
                      </a:r>
                      <a:endParaRPr lang="en-GB" sz="1100" dirty="0"/>
                    </a:p>
                  </a:txBody>
                  <a:tcPr/>
                </a:tc>
              </a:tr>
              <a:tr h="253371">
                <a:tc>
                  <a:txBody>
                    <a:bodyPr/>
                    <a:lstStyle/>
                    <a:p>
                      <a:r>
                        <a:rPr lang="en-GB" sz="1100" dirty="0" smtClean="0"/>
                        <a:t>4692</a:t>
                      </a:r>
                      <a:endParaRPr lang="en-GB" sz="1100" dirty="0"/>
                    </a:p>
                  </a:txBody>
                  <a:tcPr/>
                </a:tc>
                <a:tc>
                  <a:txBody>
                    <a:bodyPr/>
                    <a:lstStyle/>
                    <a:p>
                      <a:r>
                        <a:rPr lang="en-GB" sz="1100" dirty="0" smtClean="0"/>
                        <a:t>CSEPs:</a:t>
                      </a:r>
                      <a:r>
                        <a:rPr lang="en-GB" sz="1100" baseline="0" dirty="0" smtClean="0"/>
                        <a:t> IGT and GT file formats (CIN files)</a:t>
                      </a:r>
                      <a:endParaRPr lang="en-GB" sz="1100" dirty="0"/>
                    </a:p>
                  </a:txBody>
                  <a:tcPr/>
                </a:tc>
                <a:tc>
                  <a:txBody>
                    <a:bodyPr/>
                    <a:lstStyle/>
                    <a:p>
                      <a:r>
                        <a:rPr lang="en-GB" sz="1100" dirty="0" smtClean="0"/>
                        <a:t>Medium</a:t>
                      </a:r>
                      <a:endParaRPr lang="en-GB" sz="1100" dirty="0"/>
                    </a:p>
                  </a:txBody>
                  <a:tcPr/>
                </a:tc>
                <a:tc>
                  <a:txBody>
                    <a:bodyPr/>
                    <a:lstStyle/>
                    <a:p>
                      <a:r>
                        <a:rPr lang="en-GB" sz="1100" dirty="0" smtClean="0"/>
                        <a:t>8</a:t>
                      </a:r>
                      <a:endParaRPr lang="en-GB" sz="1100" dirty="0"/>
                    </a:p>
                  </a:txBody>
                  <a:tcPr/>
                </a:tc>
              </a:tr>
              <a:tr h="282323">
                <a:tc>
                  <a:txBody>
                    <a:bodyPr/>
                    <a:lstStyle/>
                    <a:p>
                      <a:r>
                        <a:rPr lang="en-GB" sz="1100" dirty="0" smtClean="0"/>
                        <a:t>4772</a:t>
                      </a:r>
                      <a:endParaRPr lang="en-GB" sz="1100" dirty="0"/>
                    </a:p>
                  </a:txBody>
                  <a:tcPr/>
                </a:tc>
                <a:tc>
                  <a:txBody>
                    <a:bodyPr/>
                    <a:lstStyle/>
                    <a:p>
                      <a:r>
                        <a:rPr lang="en-GB" sz="1100" dirty="0" smtClean="0"/>
                        <a:t>Composite weather variable</a:t>
                      </a:r>
                      <a:r>
                        <a:rPr lang="en-GB" sz="1100" baseline="0" dirty="0" smtClean="0"/>
                        <a:t> improvements</a:t>
                      </a:r>
                      <a:endParaRPr lang="en-GB" sz="1100" dirty="0"/>
                    </a:p>
                  </a:txBody>
                  <a:tcPr/>
                </a:tc>
                <a:tc>
                  <a:txBody>
                    <a:bodyPr/>
                    <a:lstStyle/>
                    <a:p>
                      <a:r>
                        <a:rPr lang="en-GB" sz="1100" dirty="0" smtClean="0"/>
                        <a:t>Large</a:t>
                      </a:r>
                      <a:endParaRPr lang="en-GB" sz="1100" dirty="0"/>
                    </a:p>
                  </a:txBody>
                  <a:tcPr/>
                </a:tc>
                <a:tc>
                  <a:txBody>
                    <a:bodyPr/>
                    <a:lstStyle/>
                    <a:p>
                      <a:r>
                        <a:rPr lang="en-GB" sz="1100" dirty="0" smtClean="0"/>
                        <a:t>13</a:t>
                      </a:r>
                      <a:endParaRPr lang="en-GB" sz="1100" dirty="0"/>
                    </a:p>
                  </a:txBody>
                  <a:tcPr/>
                </a:tc>
              </a:tr>
              <a:tr h="288032">
                <a:tc>
                  <a:txBody>
                    <a:bodyPr/>
                    <a:lstStyle/>
                    <a:p>
                      <a:r>
                        <a:rPr lang="en-GB" sz="1100" dirty="0" smtClean="0"/>
                        <a:t>4780 B</a:t>
                      </a:r>
                      <a:endParaRPr lang="en-GB" sz="1100" dirty="0"/>
                    </a:p>
                  </a:txBody>
                  <a:tcPr/>
                </a:tc>
                <a:tc>
                  <a:txBody>
                    <a:bodyPr/>
                    <a:lstStyle/>
                    <a:p>
                      <a:r>
                        <a:rPr lang="en-GB" sz="1100" dirty="0" smtClean="0"/>
                        <a:t>Inclusion of Meter</a:t>
                      </a:r>
                      <a:r>
                        <a:rPr lang="en-GB" sz="1100" baseline="0" dirty="0" smtClean="0"/>
                        <a:t> Asset Provider Identity (MAP ID) in the UK Link System</a:t>
                      </a:r>
                      <a:endParaRPr lang="en-GB" sz="1100" dirty="0"/>
                    </a:p>
                  </a:txBody>
                  <a:tcPr/>
                </a:tc>
                <a:tc>
                  <a:txBody>
                    <a:bodyPr/>
                    <a:lstStyle/>
                    <a:p>
                      <a:r>
                        <a:rPr lang="en-GB" sz="1100" dirty="0" smtClean="0"/>
                        <a:t>Large</a:t>
                      </a:r>
                      <a:endParaRPr lang="en-GB" sz="1100" dirty="0"/>
                    </a:p>
                  </a:txBody>
                  <a:tcPr/>
                </a:tc>
                <a:tc>
                  <a:txBody>
                    <a:bodyPr/>
                    <a:lstStyle/>
                    <a:p>
                      <a:r>
                        <a:rPr lang="en-GB" sz="1100" dirty="0" smtClean="0"/>
                        <a:t>13</a:t>
                      </a:r>
                      <a:endParaRPr lang="en-GB" sz="1100" dirty="0"/>
                    </a:p>
                  </a:txBody>
                  <a:tcPr/>
                </a:tc>
              </a:tr>
              <a:tr h="288032">
                <a:tc>
                  <a:txBody>
                    <a:bodyPr/>
                    <a:lstStyle/>
                    <a:p>
                      <a:r>
                        <a:rPr lang="en-GB" sz="1100" dirty="0" smtClean="0"/>
                        <a:t>4930</a:t>
                      </a:r>
                      <a:endParaRPr lang="en-GB" sz="1100" dirty="0"/>
                    </a:p>
                  </a:txBody>
                  <a:tcPr/>
                </a:tc>
                <a:tc>
                  <a:txBody>
                    <a:bodyPr/>
                    <a:lstStyle/>
                    <a:p>
                      <a:r>
                        <a:rPr lang="en-GB" sz="1100" dirty="0" smtClean="0"/>
                        <a:t>Requirement</a:t>
                      </a:r>
                      <a:r>
                        <a:rPr lang="en-GB" sz="1100" baseline="0" dirty="0" smtClean="0"/>
                        <a:t> to inform shipper of meter link code</a:t>
                      </a:r>
                      <a:endParaRPr lang="en-GB" sz="1100" dirty="0"/>
                    </a:p>
                  </a:txBody>
                  <a:tcPr/>
                </a:tc>
                <a:tc>
                  <a:txBody>
                    <a:bodyPr/>
                    <a:lstStyle/>
                    <a:p>
                      <a:r>
                        <a:rPr lang="en-GB" sz="1100" dirty="0" smtClean="0"/>
                        <a:t>Small</a:t>
                      </a:r>
                      <a:endParaRPr lang="en-GB" sz="1100" dirty="0"/>
                    </a:p>
                  </a:txBody>
                  <a:tcPr/>
                </a:tc>
                <a:tc>
                  <a:txBody>
                    <a:bodyPr/>
                    <a:lstStyle/>
                    <a:p>
                      <a:r>
                        <a:rPr lang="en-GB" sz="1100" dirty="0" smtClean="0"/>
                        <a:t>5</a:t>
                      </a:r>
                      <a:endParaRPr lang="en-GB" sz="1100" dirty="0"/>
                    </a:p>
                  </a:txBody>
                  <a:tcPr/>
                </a:tc>
              </a:tr>
              <a:tr h="336037">
                <a:tc>
                  <a:txBody>
                    <a:bodyPr/>
                    <a:lstStyle/>
                    <a:p>
                      <a:r>
                        <a:rPr lang="en-GB" sz="1100" dirty="0" smtClean="0"/>
                        <a:t>4932</a:t>
                      </a:r>
                      <a:endParaRPr lang="en-GB" sz="1100" dirty="0"/>
                    </a:p>
                  </a:txBody>
                  <a:tcPr/>
                </a:tc>
                <a:tc>
                  <a:txBody>
                    <a:bodyPr/>
                    <a:lstStyle/>
                    <a:p>
                      <a:r>
                        <a:rPr lang="en-GB" sz="1100" dirty="0" smtClean="0"/>
                        <a:t>Improvements to the quality of the conversion factor values held on the supply point register</a:t>
                      </a:r>
                      <a:r>
                        <a:rPr lang="en-GB" sz="1100" baseline="0" dirty="0" smtClean="0"/>
                        <a:t> (MOD681)</a:t>
                      </a:r>
                      <a:endParaRPr lang="en-GB" sz="1100" dirty="0"/>
                    </a:p>
                  </a:txBody>
                  <a:tcPr/>
                </a:tc>
                <a:tc>
                  <a:txBody>
                    <a:bodyPr/>
                    <a:lstStyle/>
                    <a:p>
                      <a:r>
                        <a:rPr lang="en-GB" sz="1100" dirty="0" smtClean="0"/>
                        <a:t>Medium</a:t>
                      </a:r>
                      <a:endParaRPr lang="en-GB" sz="1100" dirty="0"/>
                    </a:p>
                  </a:txBody>
                  <a:tcPr/>
                </a:tc>
                <a:tc>
                  <a:txBody>
                    <a:bodyPr/>
                    <a:lstStyle/>
                    <a:p>
                      <a:r>
                        <a:rPr lang="en-GB" sz="1100" dirty="0" smtClean="0"/>
                        <a:t>8</a:t>
                      </a:r>
                      <a:endParaRPr lang="en-GB" sz="1100" dirty="0"/>
                    </a:p>
                  </a:txBody>
                  <a:tcPr/>
                </a:tc>
              </a:tr>
              <a:tr h="336037">
                <a:tc>
                  <a:txBody>
                    <a:bodyPr/>
                    <a:lstStyle/>
                    <a:p>
                      <a:r>
                        <a:rPr lang="en-GB" sz="1100" dirty="0" smtClean="0"/>
                        <a:t>4888</a:t>
                      </a:r>
                      <a:endParaRPr lang="en-GB" sz="1100" dirty="0"/>
                    </a:p>
                  </a:txBody>
                  <a:tcPr/>
                </a:tc>
                <a:tc>
                  <a:txBody>
                    <a:bodyPr/>
                    <a:lstStyle/>
                    <a:p>
                      <a:r>
                        <a:rPr lang="en-GB" sz="1100" dirty="0" smtClean="0"/>
                        <a:t>Removing duplicate address update validation for IGT supply meter points via CMS</a:t>
                      </a:r>
                      <a:endParaRPr lang="en-GB" sz="1100" dirty="0"/>
                    </a:p>
                  </a:txBody>
                  <a:tcPr/>
                </a:tc>
                <a:tc>
                  <a:txBody>
                    <a:bodyPr/>
                    <a:lstStyle/>
                    <a:p>
                      <a:r>
                        <a:rPr lang="en-GB" sz="1100" dirty="0" smtClean="0"/>
                        <a:t>Small</a:t>
                      </a:r>
                      <a:endParaRPr lang="en-GB" sz="1100" dirty="0"/>
                    </a:p>
                  </a:txBody>
                  <a:tcPr/>
                </a:tc>
                <a:tc>
                  <a:txBody>
                    <a:bodyPr/>
                    <a:lstStyle/>
                    <a:p>
                      <a:r>
                        <a:rPr lang="en-GB" sz="1100" dirty="0" smtClean="0"/>
                        <a:t>5</a:t>
                      </a:r>
                      <a:endParaRPr lang="en-GB" sz="1100" dirty="0"/>
                    </a:p>
                  </a:txBody>
                  <a:tcPr/>
                </a:tc>
              </a:tr>
              <a:tr h="298688">
                <a:tc>
                  <a:txBody>
                    <a:bodyPr/>
                    <a:lstStyle/>
                    <a:p>
                      <a:r>
                        <a:rPr lang="en-GB" sz="1100" dirty="0" smtClean="0"/>
                        <a:t>4941</a:t>
                      </a:r>
                      <a:endParaRPr lang="en-GB" sz="1100" dirty="0"/>
                    </a:p>
                  </a:txBody>
                  <a:tcPr/>
                </a:tc>
                <a:tc>
                  <a:txBody>
                    <a:bodyPr/>
                    <a:lstStyle/>
                    <a:p>
                      <a:r>
                        <a:rPr lang="en-GB" sz="1100" dirty="0" smtClean="0"/>
                        <a:t>Auto updates to meter</a:t>
                      </a:r>
                      <a:r>
                        <a:rPr lang="en-GB" sz="1100" baseline="0" dirty="0" smtClean="0"/>
                        <a:t> read frequency (MOD692)</a:t>
                      </a:r>
                      <a:endParaRPr lang="en-GB" sz="1100" dirty="0"/>
                    </a:p>
                  </a:txBody>
                  <a:tcPr/>
                </a:tc>
                <a:tc>
                  <a:txBody>
                    <a:bodyPr/>
                    <a:lstStyle/>
                    <a:p>
                      <a:r>
                        <a:rPr lang="en-GB" sz="1100" dirty="0" smtClean="0"/>
                        <a:t>Medium</a:t>
                      </a:r>
                      <a:endParaRPr lang="en-GB" sz="1100" dirty="0"/>
                    </a:p>
                  </a:txBody>
                  <a:tcPr/>
                </a:tc>
                <a:tc>
                  <a:txBody>
                    <a:bodyPr/>
                    <a:lstStyle/>
                    <a:p>
                      <a:r>
                        <a:rPr lang="en-GB" sz="1100" dirty="0" smtClean="0"/>
                        <a:t>8</a:t>
                      </a:r>
                      <a:endParaRPr lang="en-GB" sz="1100" dirty="0"/>
                    </a:p>
                  </a:txBody>
                  <a:tcPr/>
                </a:tc>
              </a:tr>
              <a:tr h="288032">
                <a:tc>
                  <a:txBody>
                    <a:bodyPr/>
                    <a:lstStyle/>
                    <a:p>
                      <a:r>
                        <a:rPr lang="en-GB" sz="1100" dirty="0" smtClean="0"/>
                        <a:t>4871</a:t>
                      </a:r>
                      <a:r>
                        <a:rPr lang="en-GB" sz="1100" baseline="0" dirty="0" smtClean="0"/>
                        <a:t> B</a:t>
                      </a:r>
                      <a:endParaRPr lang="en-GB" sz="1100" dirty="0"/>
                    </a:p>
                  </a:txBody>
                  <a:tcPr/>
                </a:tc>
                <a:tc>
                  <a:txBody>
                    <a:bodyPr/>
                    <a:lstStyle/>
                    <a:p>
                      <a:r>
                        <a:rPr lang="en-GB" sz="1100" dirty="0" smtClean="0"/>
                        <a:t>Ratchet regime</a:t>
                      </a:r>
                      <a:r>
                        <a:rPr lang="en-GB" sz="1100" baseline="0" dirty="0" smtClean="0"/>
                        <a:t> changes (MOD665)</a:t>
                      </a:r>
                      <a:endParaRPr lang="en-GB" sz="1100" dirty="0"/>
                    </a:p>
                  </a:txBody>
                  <a:tcPr/>
                </a:tc>
                <a:tc>
                  <a:txBody>
                    <a:bodyPr/>
                    <a:lstStyle/>
                    <a:p>
                      <a:r>
                        <a:rPr lang="en-GB" sz="1100" dirty="0" smtClean="0"/>
                        <a:t>Medium</a:t>
                      </a:r>
                      <a:endParaRPr lang="en-GB" sz="1100" dirty="0"/>
                    </a:p>
                  </a:txBody>
                  <a:tcPr/>
                </a:tc>
                <a:tc>
                  <a:txBody>
                    <a:bodyPr/>
                    <a:lstStyle/>
                    <a:p>
                      <a:r>
                        <a:rPr lang="en-GB" sz="1100" dirty="0" smtClean="0"/>
                        <a:t>8</a:t>
                      </a:r>
                      <a:endParaRPr lang="en-GB" sz="1100" dirty="0"/>
                    </a:p>
                  </a:txBody>
                  <a:tcPr/>
                </a:tc>
              </a:tr>
              <a:tr h="154671">
                <a:tc>
                  <a:txBody>
                    <a:bodyPr/>
                    <a:lstStyle/>
                    <a:p>
                      <a:r>
                        <a:rPr lang="en-GB" sz="1100" dirty="0" smtClean="0"/>
                        <a:t>4850</a:t>
                      </a:r>
                      <a:endParaRPr lang="en-GB" sz="1100" dirty="0"/>
                    </a:p>
                  </a:txBody>
                  <a:tcPr/>
                </a:tc>
                <a:tc>
                  <a:txBody>
                    <a:bodyPr/>
                    <a:lstStyle/>
                    <a:p>
                      <a:r>
                        <a:rPr lang="en-GB" sz="1100" dirty="0" smtClean="0"/>
                        <a:t>Notification of</a:t>
                      </a:r>
                      <a:r>
                        <a:rPr lang="en-GB" sz="1100" baseline="0" dirty="0" smtClean="0"/>
                        <a:t> customer contact details to transporters</a:t>
                      </a:r>
                      <a:endParaRPr lang="en-GB" sz="1100" dirty="0"/>
                    </a:p>
                  </a:txBody>
                  <a:tcPr/>
                </a:tc>
                <a:tc>
                  <a:txBody>
                    <a:bodyPr/>
                    <a:lstStyle/>
                    <a:p>
                      <a:r>
                        <a:rPr lang="en-GB" sz="1100" dirty="0" smtClean="0"/>
                        <a:t>Large</a:t>
                      </a:r>
                      <a:endParaRPr lang="en-GB" sz="1100" dirty="0"/>
                    </a:p>
                  </a:txBody>
                  <a:tcPr/>
                </a:tc>
                <a:tc>
                  <a:txBody>
                    <a:bodyPr/>
                    <a:lstStyle/>
                    <a:p>
                      <a:r>
                        <a:rPr lang="en-GB" sz="1100" dirty="0" smtClean="0"/>
                        <a:t>13</a:t>
                      </a:r>
                      <a:endParaRPr lang="en-GB" sz="1100" dirty="0"/>
                    </a:p>
                  </a:txBody>
                  <a:tcPr/>
                </a:tc>
              </a:tr>
              <a:tr h="154671">
                <a:tc gridSpan="3">
                  <a:txBody>
                    <a:bodyPr/>
                    <a:lstStyle/>
                    <a:p>
                      <a:pPr algn="r"/>
                      <a:r>
                        <a:rPr lang="en-GB" sz="1100" b="1" dirty="0" smtClean="0"/>
                        <a:t>Total</a:t>
                      </a:r>
                      <a:endParaRPr lang="en-GB" sz="1100" b="1" dirty="0"/>
                    </a:p>
                  </a:txBody>
                  <a:tcPr/>
                </a:tc>
                <a:tc hMerge="1">
                  <a:txBody>
                    <a:bodyPr/>
                    <a:lstStyle/>
                    <a:p>
                      <a:endParaRPr lang="en-GB" sz="1100" dirty="0"/>
                    </a:p>
                  </a:txBody>
                  <a:tcPr/>
                </a:tc>
                <a:tc hMerge="1">
                  <a:txBody>
                    <a:bodyPr/>
                    <a:lstStyle/>
                    <a:p>
                      <a:endParaRPr lang="en-GB" sz="1100" dirty="0"/>
                    </a:p>
                  </a:txBody>
                  <a:tcPr/>
                </a:tc>
                <a:tc>
                  <a:txBody>
                    <a:bodyPr/>
                    <a:lstStyle/>
                    <a:p>
                      <a:r>
                        <a:rPr lang="en-GB" sz="1100" b="1" dirty="0" smtClean="0"/>
                        <a:t>94</a:t>
                      </a:r>
                      <a:endParaRPr lang="en-GB" sz="1100" b="1" dirty="0"/>
                    </a:p>
                  </a:txBody>
                  <a:tcPr/>
                </a:tc>
              </a:tr>
            </a:tbl>
          </a:graphicData>
        </a:graphic>
      </p:graphicFrame>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4153891503"/>
              </p:ext>
            </p:extLst>
          </p:nvPr>
        </p:nvGraphicFramePr>
        <p:xfrm>
          <a:off x="827584" y="3291830"/>
          <a:ext cx="914400" cy="771525"/>
        </p:xfrm>
        <a:graphic>
          <a:graphicData uri="http://schemas.openxmlformats.org/presentationml/2006/ole">
            <mc:AlternateContent xmlns:mc="http://schemas.openxmlformats.org/markup-compatibility/2006">
              <mc:Choice xmlns:v="urn:schemas-microsoft-com:vml" Requires="v">
                <p:oleObj spid="_x0000_s1026" name="Presentation" showAsIcon="1" r:id="rId4" imgW="914400" imgH="771480" progId="PowerPoint.Show.12">
                  <p:embed/>
                </p:oleObj>
              </mc:Choice>
              <mc:Fallback>
                <p:oleObj name="Presentation" showAsIcon="1" r:id="rId4" imgW="914400" imgH="771480" progId="PowerPoint.Show.12">
                  <p:embed/>
                  <p:pic>
                    <p:nvPicPr>
                      <p:cNvPr id="0" name=""/>
                      <p:cNvPicPr/>
                      <p:nvPr/>
                    </p:nvPicPr>
                    <p:blipFill>
                      <a:blip r:embed="rId5"/>
                      <a:stretch>
                        <a:fillRect/>
                      </a:stretch>
                    </p:blipFill>
                    <p:spPr>
                      <a:xfrm>
                        <a:off x="827584" y="329183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6491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Scope Changes</a:t>
            </a:r>
            <a:endParaRPr lang="en-GB" dirty="0"/>
          </a:p>
        </p:txBody>
      </p:sp>
      <p:grpSp>
        <p:nvGrpSpPr>
          <p:cNvPr id="21" name="Group 20"/>
          <p:cNvGrpSpPr/>
          <p:nvPr/>
        </p:nvGrpSpPr>
        <p:grpSpPr>
          <a:xfrm>
            <a:off x="323528" y="1280085"/>
            <a:ext cx="8640960" cy="1871618"/>
            <a:chOff x="323528" y="1280085"/>
            <a:chExt cx="8640960" cy="1871618"/>
          </a:xfrm>
        </p:grpSpPr>
        <p:sp>
          <p:nvSpPr>
            <p:cNvPr id="5" name="Rectangle 4"/>
            <p:cNvSpPr/>
            <p:nvPr/>
          </p:nvSpPr>
          <p:spPr>
            <a:xfrm>
              <a:off x="1763688" y="1788333"/>
              <a:ext cx="1008112"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Start-Up</a:t>
              </a:r>
              <a:endParaRPr lang="en-GB" sz="1200" dirty="0">
                <a:solidFill>
                  <a:schemeClr val="tx1"/>
                </a:solidFill>
              </a:endParaRPr>
            </a:p>
          </p:txBody>
        </p:sp>
        <p:sp>
          <p:nvSpPr>
            <p:cNvPr id="6" name="Rectangle 5"/>
            <p:cNvSpPr/>
            <p:nvPr/>
          </p:nvSpPr>
          <p:spPr>
            <a:xfrm>
              <a:off x="5148064" y="1788333"/>
              <a:ext cx="3816424" cy="288032"/>
            </a:xfrm>
            <a:prstGeom prst="rect">
              <a:avLst/>
            </a:prstGeom>
            <a:solidFill>
              <a:srgbClr val="84B8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Build/Test/Implement</a:t>
              </a:r>
              <a:endParaRPr lang="en-GB" sz="1200" dirty="0">
                <a:solidFill>
                  <a:schemeClr val="tx1"/>
                </a:solidFill>
              </a:endParaRPr>
            </a:p>
          </p:txBody>
        </p:sp>
        <p:sp>
          <p:nvSpPr>
            <p:cNvPr id="7" name="Rectangle 6"/>
            <p:cNvSpPr/>
            <p:nvPr/>
          </p:nvSpPr>
          <p:spPr>
            <a:xfrm>
              <a:off x="1763688" y="1496109"/>
              <a:ext cx="72008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t>1          2         3         4          5         6        7        8        9        10      11       12  </a:t>
              </a:r>
              <a:endParaRPr lang="en-GB" sz="1600" dirty="0"/>
            </a:p>
          </p:txBody>
        </p:sp>
        <p:sp>
          <p:nvSpPr>
            <p:cNvPr id="8" name="Right Arrow 7"/>
            <p:cNvSpPr/>
            <p:nvPr/>
          </p:nvSpPr>
          <p:spPr>
            <a:xfrm rot="16200000">
              <a:off x="4355976" y="2108177"/>
              <a:ext cx="43204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3779937" y="1788333"/>
              <a:ext cx="1368127"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Design</a:t>
              </a:r>
              <a:endParaRPr lang="en-GB" sz="1200" dirty="0">
                <a:solidFill>
                  <a:schemeClr val="tx1"/>
                </a:solidFill>
              </a:endParaRPr>
            </a:p>
          </p:txBody>
        </p:sp>
        <p:sp>
          <p:nvSpPr>
            <p:cNvPr id="10" name="Right Arrow 9"/>
            <p:cNvSpPr/>
            <p:nvPr/>
          </p:nvSpPr>
          <p:spPr>
            <a:xfrm rot="16200000">
              <a:off x="4932040" y="2108177"/>
              <a:ext cx="43204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rot="16200000">
              <a:off x="1547664" y="2115792"/>
              <a:ext cx="432048" cy="5040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1403648" y="2544016"/>
              <a:ext cx="864096" cy="400110"/>
            </a:xfrm>
            <a:prstGeom prst="rect">
              <a:avLst/>
            </a:prstGeom>
            <a:noFill/>
          </p:spPr>
          <p:txBody>
            <a:bodyPr wrap="square" rtlCol="0">
              <a:spAutoFit/>
            </a:bodyPr>
            <a:lstStyle/>
            <a:p>
              <a:r>
                <a:rPr lang="en-GB" sz="1000" dirty="0" smtClean="0"/>
                <a:t>Scope approved</a:t>
              </a:r>
              <a:endParaRPr lang="en-GB" sz="1000" dirty="0"/>
            </a:p>
          </p:txBody>
        </p:sp>
        <p:sp>
          <p:nvSpPr>
            <p:cNvPr id="13" name="TextBox 12"/>
            <p:cNvSpPr txBox="1"/>
            <p:nvPr/>
          </p:nvSpPr>
          <p:spPr>
            <a:xfrm>
              <a:off x="4139952" y="2597705"/>
              <a:ext cx="864096" cy="553998"/>
            </a:xfrm>
            <a:prstGeom prst="rect">
              <a:avLst/>
            </a:prstGeom>
            <a:noFill/>
          </p:spPr>
          <p:txBody>
            <a:bodyPr wrap="square" rtlCol="0">
              <a:spAutoFit/>
            </a:bodyPr>
            <a:lstStyle/>
            <a:p>
              <a:r>
                <a:rPr lang="en-GB" sz="1000" dirty="0" smtClean="0"/>
                <a:t>Change Pack Review</a:t>
              </a:r>
              <a:endParaRPr lang="en-GB" sz="1000" dirty="0"/>
            </a:p>
          </p:txBody>
        </p:sp>
        <p:sp>
          <p:nvSpPr>
            <p:cNvPr id="14" name="TextBox 13"/>
            <p:cNvSpPr txBox="1"/>
            <p:nvPr/>
          </p:nvSpPr>
          <p:spPr>
            <a:xfrm>
              <a:off x="4896036" y="2590090"/>
              <a:ext cx="864096" cy="553998"/>
            </a:xfrm>
            <a:prstGeom prst="rect">
              <a:avLst/>
            </a:prstGeom>
            <a:noFill/>
          </p:spPr>
          <p:txBody>
            <a:bodyPr wrap="square" rtlCol="0">
              <a:spAutoFit/>
            </a:bodyPr>
            <a:lstStyle/>
            <a:p>
              <a:r>
                <a:rPr lang="en-GB" sz="1000" dirty="0" smtClean="0"/>
                <a:t>Change Pack Approval</a:t>
              </a:r>
              <a:endParaRPr lang="en-GB" sz="1000" dirty="0"/>
            </a:p>
          </p:txBody>
        </p:sp>
        <p:sp>
          <p:nvSpPr>
            <p:cNvPr id="16" name="Rectangle 15"/>
            <p:cNvSpPr/>
            <p:nvPr/>
          </p:nvSpPr>
          <p:spPr>
            <a:xfrm>
              <a:off x="323528" y="1788333"/>
              <a:ext cx="1440160"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Capture</a:t>
              </a:r>
              <a:endParaRPr lang="en-GB" sz="1200" dirty="0">
                <a:solidFill>
                  <a:schemeClr val="tx1"/>
                </a:solidFill>
              </a:endParaRPr>
            </a:p>
          </p:txBody>
        </p:sp>
        <p:sp>
          <p:nvSpPr>
            <p:cNvPr id="17" name="Rectangle 16"/>
            <p:cNvSpPr/>
            <p:nvPr/>
          </p:nvSpPr>
          <p:spPr>
            <a:xfrm>
              <a:off x="2771825" y="1784141"/>
              <a:ext cx="1008112" cy="2964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Initiation</a:t>
              </a:r>
              <a:endParaRPr lang="en-GB" sz="1200" dirty="0">
                <a:solidFill>
                  <a:schemeClr val="tx1"/>
                </a:solidFill>
              </a:endParaRPr>
            </a:p>
          </p:txBody>
        </p:sp>
        <p:sp>
          <p:nvSpPr>
            <p:cNvPr id="19" name="Rectangle 18"/>
            <p:cNvSpPr/>
            <p:nvPr/>
          </p:nvSpPr>
          <p:spPr>
            <a:xfrm>
              <a:off x="1763688" y="1280085"/>
              <a:ext cx="7200800" cy="216024"/>
            </a:xfrm>
            <a:prstGeom prst="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smtClean="0"/>
                <a:t>Months</a:t>
              </a:r>
              <a:endParaRPr lang="en-GB" sz="1600" dirty="0"/>
            </a:p>
          </p:txBody>
        </p:sp>
      </p:grpSp>
      <p:sp>
        <p:nvSpPr>
          <p:cNvPr id="20" name="TextBox 19"/>
          <p:cNvSpPr txBox="1"/>
          <p:nvPr/>
        </p:nvSpPr>
        <p:spPr>
          <a:xfrm>
            <a:off x="467544" y="3363838"/>
            <a:ext cx="8064896" cy="1077218"/>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Scope approved in month 1</a:t>
            </a:r>
          </a:p>
          <a:p>
            <a:pPr marL="285750" indent="-285750" algn="just">
              <a:buFont typeface="Arial" panose="020B0604020202020204" pitchFamily="34" charset="0"/>
              <a:buChar char="•"/>
            </a:pPr>
            <a:r>
              <a:rPr lang="en-GB" sz="1600" dirty="0" smtClean="0"/>
              <a:t>Change Packs issued for review in month 5</a:t>
            </a:r>
          </a:p>
          <a:p>
            <a:pPr marL="285750" indent="-285750" algn="just">
              <a:buFont typeface="Arial" panose="020B0604020202020204" pitchFamily="34" charset="0"/>
              <a:buChar char="•"/>
            </a:pPr>
            <a:r>
              <a:rPr lang="en-GB" sz="1600" dirty="0" smtClean="0"/>
              <a:t>Change Packs issued for approval in month 6</a:t>
            </a:r>
          </a:p>
          <a:p>
            <a:pPr marL="285750" indent="-285750" algn="just">
              <a:buFont typeface="Arial" panose="020B0604020202020204" pitchFamily="34" charset="0"/>
              <a:buChar char="•"/>
            </a:pPr>
            <a:r>
              <a:rPr lang="en-GB" sz="1600" dirty="0" smtClean="0"/>
              <a:t>Go Live in month 12.</a:t>
            </a:r>
            <a:endParaRPr lang="en-GB" sz="1600" dirty="0"/>
          </a:p>
        </p:txBody>
      </p:sp>
      <p:sp>
        <p:nvSpPr>
          <p:cNvPr id="18" name="Right Arrow 17"/>
          <p:cNvSpPr/>
          <p:nvPr/>
        </p:nvSpPr>
        <p:spPr>
          <a:xfrm rot="16200000">
            <a:off x="8568444" y="2129653"/>
            <a:ext cx="432048" cy="504056"/>
          </a:xfrm>
          <a:prstGeom prst="rightArrow">
            <a:avLst/>
          </a:prstGeom>
          <a:solidFill>
            <a:srgbClr val="9C4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8460432" y="2597705"/>
            <a:ext cx="683568" cy="246221"/>
          </a:xfrm>
          <a:prstGeom prst="rect">
            <a:avLst/>
          </a:prstGeom>
          <a:noFill/>
        </p:spPr>
        <p:txBody>
          <a:bodyPr wrap="square" rtlCol="0">
            <a:spAutoFit/>
          </a:bodyPr>
          <a:lstStyle/>
          <a:p>
            <a:r>
              <a:rPr lang="en-GB" sz="1000" dirty="0" smtClean="0"/>
              <a:t>Go Live</a:t>
            </a:r>
            <a:endParaRPr lang="en-GB" sz="1000" dirty="0"/>
          </a:p>
        </p:txBody>
      </p:sp>
    </p:spTree>
    <p:extLst>
      <p:ext uri="{BB962C8B-B14F-4D97-AF65-F5344CB8AC3E}">
        <p14:creationId xmlns:p14="http://schemas.microsoft.com/office/powerpoint/2010/main" val="2233936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Scope Changes</a:t>
            </a:r>
            <a:endParaRPr lang="en-GB" dirty="0"/>
          </a:p>
        </p:txBody>
      </p:sp>
      <p:sp>
        <p:nvSpPr>
          <p:cNvPr id="4" name="Rectangle 3"/>
          <p:cNvSpPr/>
          <p:nvPr/>
        </p:nvSpPr>
        <p:spPr>
          <a:xfrm>
            <a:off x="1785764" y="1448780"/>
            <a:ext cx="1008112"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Start-Up</a:t>
            </a:r>
            <a:endParaRPr lang="en-GB" sz="1200" dirty="0">
              <a:solidFill>
                <a:schemeClr val="tx1"/>
              </a:solidFill>
            </a:endParaRPr>
          </a:p>
        </p:txBody>
      </p:sp>
      <p:sp>
        <p:nvSpPr>
          <p:cNvPr id="5" name="Rectangle 4"/>
          <p:cNvSpPr/>
          <p:nvPr/>
        </p:nvSpPr>
        <p:spPr>
          <a:xfrm>
            <a:off x="5170140" y="1448780"/>
            <a:ext cx="3816424" cy="288032"/>
          </a:xfrm>
          <a:prstGeom prst="rect">
            <a:avLst/>
          </a:prstGeom>
          <a:solidFill>
            <a:srgbClr val="84B8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Build/Test/Implement</a:t>
            </a:r>
            <a:endParaRPr lang="en-GB" sz="1200" dirty="0">
              <a:solidFill>
                <a:schemeClr val="tx1"/>
              </a:solidFill>
            </a:endParaRPr>
          </a:p>
        </p:txBody>
      </p:sp>
      <p:sp>
        <p:nvSpPr>
          <p:cNvPr id="6" name="Rectangle 5"/>
          <p:cNvSpPr/>
          <p:nvPr/>
        </p:nvSpPr>
        <p:spPr>
          <a:xfrm>
            <a:off x="1785764" y="1150470"/>
            <a:ext cx="72008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t>1          2         3          4         5         6        7         8        9        10      11      12  </a:t>
            </a:r>
            <a:endParaRPr lang="en-GB" sz="1600" dirty="0"/>
          </a:p>
        </p:txBody>
      </p:sp>
      <p:sp>
        <p:nvSpPr>
          <p:cNvPr id="8" name="Rectangle 7"/>
          <p:cNvSpPr/>
          <p:nvPr/>
        </p:nvSpPr>
        <p:spPr>
          <a:xfrm>
            <a:off x="3802013" y="1448780"/>
            <a:ext cx="1368127"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Design</a:t>
            </a:r>
            <a:endParaRPr lang="en-GB" sz="1200" dirty="0">
              <a:solidFill>
                <a:schemeClr val="tx1"/>
              </a:solidFill>
            </a:endParaRPr>
          </a:p>
        </p:txBody>
      </p:sp>
      <p:sp>
        <p:nvSpPr>
          <p:cNvPr id="14" name="Rectangle 13"/>
          <p:cNvSpPr/>
          <p:nvPr/>
        </p:nvSpPr>
        <p:spPr>
          <a:xfrm>
            <a:off x="345604" y="1448780"/>
            <a:ext cx="1440160"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Capture</a:t>
            </a:r>
            <a:endParaRPr lang="en-GB" sz="1200" dirty="0">
              <a:solidFill>
                <a:schemeClr val="tx1"/>
              </a:solidFill>
            </a:endParaRPr>
          </a:p>
        </p:txBody>
      </p:sp>
      <p:sp>
        <p:nvSpPr>
          <p:cNvPr id="15" name="Rectangle 14"/>
          <p:cNvSpPr/>
          <p:nvPr/>
        </p:nvSpPr>
        <p:spPr>
          <a:xfrm>
            <a:off x="2804939" y="1448780"/>
            <a:ext cx="1008112"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Initiation</a:t>
            </a:r>
            <a:endParaRPr lang="en-GB" sz="1200" dirty="0">
              <a:solidFill>
                <a:schemeClr val="tx1"/>
              </a:solidFill>
            </a:endParaRPr>
          </a:p>
        </p:txBody>
      </p:sp>
      <p:sp>
        <p:nvSpPr>
          <p:cNvPr id="16" name="Rectangle 15"/>
          <p:cNvSpPr/>
          <p:nvPr/>
        </p:nvSpPr>
        <p:spPr>
          <a:xfrm>
            <a:off x="1785764" y="934446"/>
            <a:ext cx="7200800"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Months</a:t>
            </a:r>
            <a:endParaRPr lang="en-GB" dirty="0"/>
          </a:p>
        </p:txBody>
      </p:sp>
      <p:sp>
        <p:nvSpPr>
          <p:cNvPr id="44" name="Right Arrow 43"/>
          <p:cNvSpPr/>
          <p:nvPr/>
        </p:nvSpPr>
        <p:spPr>
          <a:xfrm rot="16200000">
            <a:off x="1677752" y="1678812"/>
            <a:ext cx="216024" cy="3501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p:cNvSpPr txBox="1"/>
          <p:nvPr/>
        </p:nvSpPr>
        <p:spPr>
          <a:xfrm>
            <a:off x="1610667" y="1866250"/>
            <a:ext cx="864096" cy="338554"/>
          </a:xfrm>
          <a:prstGeom prst="rect">
            <a:avLst/>
          </a:prstGeom>
          <a:noFill/>
        </p:spPr>
        <p:txBody>
          <a:bodyPr wrap="square" rtlCol="0">
            <a:spAutoFit/>
          </a:bodyPr>
          <a:lstStyle/>
          <a:p>
            <a:pPr algn="ctr"/>
            <a:r>
              <a:rPr lang="en-GB" sz="800" dirty="0" smtClean="0"/>
              <a:t>Scope approved</a:t>
            </a:r>
            <a:endParaRPr lang="en-GB" sz="800" dirty="0"/>
          </a:p>
        </p:txBody>
      </p:sp>
      <p:sp>
        <p:nvSpPr>
          <p:cNvPr id="46" name="Right Arrow 45"/>
          <p:cNvSpPr/>
          <p:nvPr/>
        </p:nvSpPr>
        <p:spPr>
          <a:xfrm rot="16200000">
            <a:off x="4444777" y="1704143"/>
            <a:ext cx="254447" cy="33795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ight Arrow 46"/>
          <p:cNvSpPr/>
          <p:nvPr/>
        </p:nvSpPr>
        <p:spPr>
          <a:xfrm rot="16200000">
            <a:off x="5066181" y="1715610"/>
            <a:ext cx="249501" cy="3199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TextBox 47"/>
          <p:cNvSpPr txBox="1"/>
          <p:nvPr/>
        </p:nvSpPr>
        <p:spPr>
          <a:xfrm>
            <a:off x="3731162" y="1918308"/>
            <a:ext cx="864096" cy="338554"/>
          </a:xfrm>
          <a:prstGeom prst="rect">
            <a:avLst/>
          </a:prstGeom>
          <a:noFill/>
        </p:spPr>
        <p:txBody>
          <a:bodyPr wrap="square" rtlCol="0">
            <a:spAutoFit/>
          </a:bodyPr>
          <a:lstStyle/>
          <a:p>
            <a:pPr algn="ctr"/>
            <a:r>
              <a:rPr lang="en-GB" sz="800" dirty="0" smtClean="0"/>
              <a:t>Change Pack Review</a:t>
            </a:r>
            <a:endParaRPr lang="en-GB" sz="800" dirty="0"/>
          </a:p>
        </p:txBody>
      </p:sp>
      <p:sp>
        <p:nvSpPr>
          <p:cNvPr id="49" name="TextBox 48"/>
          <p:cNvSpPr txBox="1"/>
          <p:nvPr/>
        </p:nvSpPr>
        <p:spPr>
          <a:xfrm>
            <a:off x="5169030" y="1866250"/>
            <a:ext cx="864096" cy="338554"/>
          </a:xfrm>
          <a:prstGeom prst="rect">
            <a:avLst/>
          </a:prstGeom>
          <a:noFill/>
        </p:spPr>
        <p:txBody>
          <a:bodyPr wrap="square" rtlCol="0">
            <a:spAutoFit/>
          </a:bodyPr>
          <a:lstStyle/>
          <a:p>
            <a:pPr algn="ctr"/>
            <a:r>
              <a:rPr lang="en-GB" sz="800" dirty="0" smtClean="0"/>
              <a:t>Change Pack Approval</a:t>
            </a:r>
            <a:endParaRPr lang="en-GB" sz="800" dirty="0"/>
          </a:p>
        </p:txBody>
      </p:sp>
      <p:sp>
        <p:nvSpPr>
          <p:cNvPr id="21" name="Right Arrow 20"/>
          <p:cNvSpPr/>
          <p:nvPr/>
        </p:nvSpPr>
        <p:spPr>
          <a:xfrm rot="16200000">
            <a:off x="8672779" y="1614222"/>
            <a:ext cx="258873" cy="504056"/>
          </a:xfrm>
          <a:prstGeom prst="rightArrow">
            <a:avLst/>
          </a:prstGeom>
          <a:solidFill>
            <a:srgbClr val="9C4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8403326" y="1961921"/>
            <a:ext cx="683568" cy="246221"/>
          </a:xfrm>
          <a:prstGeom prst="rect">
            <a:avLst/>
          </a:prstGeom>
          <a:noFill/>
        </p:spPr>
        <p:txBody>
          <a:bodyPr wrap="square" rtlCol="0">
            <a:spAutoFit/>
          </a:bodyPr>
          <a:lstStyle/>
          <a:p>
            <a:r>
              <a:rPr lang="en-GB" sz="1000" dirty="0" smtClean="0"/>
              <a:t>Go Live</a:t>
            </a:r>
            <a:endParaRPr lang="en-GB" sz="1000" dirty="0"/>
          </a:p>
        </p:txBody>
      </p:sp>
      <p:sp>
        <p:nvSpPr>
          <p:cNvPr id="3" name="Right Arrow 2"/>
          <p:cNvSpPr/>
          <p:nvPr/>
        </p:nvSpPr>
        <p:spPr>
          <a:xfrm>
            <a:off x="345604" y="2256171"/>
            <a:ext cx="482453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120 points </a:t>
            </a:r>
            <a:endParaRPr lang="en-GB" sz="1200" dirty="0"/>
          </a:p>
        </p:txBody>
      </p:sp>
      <p:sp>
        <p:nvSpPr>
          <p:cNvPr id="24" name="Right Arrow 23"/>
          <p:cNvSpPr/>
          <p:nvPr/>
        </p:nvSpPr>
        <p:spPr>
          <a:xfrm>
            <a:off x="1816248" y="2931790"/>
            <a:ext cx="3353891"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120 – 94 = 26 points</a:t>
            </a:r>
            <a:endParaRPr lang="en-GB" sz="1200" dirty="0"/>
          </a:p>
        </p:txBody>
      </p:sp>
      <p:sp>
        <p:nvSpPr>
          <p:cNvPr id="25" name="Right Arrow 24"/>
          <p:cNvSpPr/>
          <p:nvPr/>
        </p:nvSpPr>
        <p:spPr>
          <a:xfrm>
            <a:off x="2839616" y="3560415"/>
            <a:ext cx="23305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26 – 13 = 13 points </a:t>
            </a:r>
            <a:endParaRPr lang="en-GB" sz="1200" dirty="0"/>
          </a:p>
        </p:txBody>
      </p:sp>
      <p:sp>
        <p:nvSpPr>
          <p:cNvPr id="26" name="Right Arrow 25"/>
          <p:cNvSpPr/>
          <p:nvPr/>
        </p:nvSpPr>
        <p:spPr>
          <a:xfrm>
            <a:off x="3865265" y="4227934"/>
            <a:ext cx="1304873"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13 – 8 = 5 points </a:t>
            </a:r>
            <a:endParaRPr lang="en-GB" sz="1200" dirty="0"/>
          </a:p>
        </p:txBody>
      </p:sp>
      <p:cxnSp>
        <p:nvCxnSpPr>
          <p:cNvPr id="9" name="Straight Connector 8"/>
          <p:cNvCxnSpPr/>
          <p:nvPr/>
        </p:nvCxnSpPr>
        <p:spPr>
          <a:xfrm>
            <a:off x="5170140" y="1448780"/>
            <a:ext cx="52214" cy="35399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13051" y="1448780"/>
            <a:ext cx="52214" cy="3539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87402" y="1489534"/>
            <a:ext cx="52214" cy="34992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90142" y="1489534"/>
            <a:ext cx="52214" cy="34992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71517" y="2405703"/>
            <a:ext cx="3600400" cy="276999"/>
          </a:xfrm>
          <a:prstGeom prst="rect">
            <a:avLst/>
          </a:prstGeom>
          <a:noFill/>
        </p:spPr>
        <p:txBody>
          <a:bodyPr wrap="square" rtlCol="0">
            <a:spAutoFit/>
          </a:bodyPr>
          <a:lstStyle/>
          <a:p>
            <a:r>
              <a:rPr lang="en-GB" sz="1200" b="1" dirty="0" smtClean="0"/>
              <a:t>Capture: </a:t>
            </a:r>
            <a:r>
              <a:rPr lang="en-GB" sz="1200" dirty="0" smtClean="0"/>
              <a:t>Full release points available</a:t>
            </a:r>
            <a:endParaRPr lang="en-GB" sz="1200" dirty="0"/>
          </a:p>
        </p:txBody>
      </p:sp>
      <p:sp>
        <p:nvSpPr>
          <p:cNvPr id="37" name="TextBox 36"/>
          <p:cNvSpPr txBox="1"/>
          <p:nvPr/>
        </p:nvSpPr>
        <p:spPr>
          <a:xfrm>
            <a:off x="5370140" y="3081322"/>
            <a:ext cx="3773860" cy="276999"/>
          </a:xfrm>
          <a:prstGeom prst="rect">
            <a:avLst/>
          </a:prstGeom>
          <a:noFill/>
        </p:spPr>
        <p:txBody>
          <a:bodyPr wrap="square" rtlCol="0">
            <a:spAutoFit/>
          </a:bodyPr>
          <a:lstStyle/>
          <a:p>
            <a:r>
              <a:rPr lang="en-GB" sz="1200" b="1" dirty="0" smtClean="0"/>
              <a:t>Start-Up: </a:t>
            </a:r>
            <a:r>
              <a:rPr lang="en-GB" sz="1200" dirty="0" smtClean="0"/>
              <a:t>120 – scope total = points available</a:t>
            </a:r>
            <a:endParaRPr lang="en-GB" sz="1200" dirty="0"/>
          </a:p>
        </p:txBody>
      </p:sp>
      <p:sp>
        <p:nvSpPr>
          <p:cNvPr id="38" name="TextBox 37"/>
          <p:cNvSpPr txBox="1"/>
          <p:nvPr/>
        </p:nvSpPr>
        <p:spPr>
          <a:xfrm>
            <a:off x="5360590" y="3709947"/>
            <a:ext cx="3600400" cy="276999"/>
          </a:xfrm>
          <a:prstGeom prst="rect">
            <a:avLst/>
          </a:prstGeom>
          <a:noFill/>
        </p:spPr>
        <p:txBody>
          <a:bodyPr wrap="square" rtlCol="0">
            <a:spAutoFit/>
          </a:bodyPr>
          <a:lstStyle/>
          <a:p>
            <a:r>
              <a:rPr lang="en-GB" sz="1200" b="1" dirty="0" smtClean="0"/>
              <a:t>Initiation: </a:t>
            </a:r>
            <a:r>
              <a:rPr lang="en-GB" sz="1200" dirty="0" smtClean="0"/>
              <a:t>1/2 the points available as in Start-Up</a:t>
            </a:r>
            <a:endParaRPr lang="en-GB" sz="1200" dirty="0"/>
          </a:p>
        </p:txBody>
      </p:sp>
      <p:sp>
        <p:nvSpPr>
          <p:cNvPr id="39" name="TextBox 38"/>
          <p:cNvSpPr txBox="1"/>
          <p:nvPr/>
        </p:nvSpPr>
        <p:spPr>
          <a:xfrm>
            <a:off x="5360590" y="4377466"/>
            <a:ext cx="3600400" cy="276999"/>
          </a:xfrm>
          <a:prstGeom prst="rect">
            <a:avLst/>
          </a:prstGeom>
          <a:noFill/>
        </p:spPr>
        <p:txBody>
          <a:bodyPr wrap="square" rtlCol="0">
            <a:spAutoFit/>
          </a:bodyPr>
          <a:lstStyle/>
          <a:p>
            <a:r>
              <a:rPr lang="en-GB" sz="1200" b="1" dirty="0" smtClean="0"/>
              <a:t>Design: </a:t>
            </a:r>
            <a:r>
              <a:rPr lang="en-GB" sz="1200" dirty="0" smtClean="0"/>
              <a:t>A small change is available</a:t>
            </a:r>
            <a:endParaRPr lang="en-GB" sz="1200" dirty="0"/>
          </a:p>
        </p:txBody>
      </p:sp>
    </p:spTree>
    <p:extLst>
      <p:ext uri="{BB962C8B-B14F-4D97-AF65-F5344CB8AC3E}">
        <p14:creationId xmlns:p14="http://schemas.microsoft.com/office/powerpoint/2010/main" val="3072448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Minor Release Scoping</a:t>
            </a:r>
            <a:endParaRPr lang="en-GB" dirty="0"/>
          </a:p>
        </p:txBody>
      </p:sp>
      <p:sp>
        <p:nvSpPr>
          <p:cNvPr id="3" name="Rectangle 2"/>
          <p:cNvSpPr/>
          <p:nvPr/>
        </p:nvSpPr>
        <p:spPr>
          <a:xfrm>
            <a:off x="1043608" y="1366494"/>
            <a:ext cx="72008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t>1         2        3         4         5         6         7        8        9        10      11      12  </a:t>
            </a:r>
            <a:endParaRPr lang="en-GB" sz="1600" dirty="0"/>
          </a:p>
        </p:txBody>
      </p:sp>
      <p:sp>
        <p:nvSpPr>
          <p:cNvPr id="4" name="Rectangle 3"/>
          <p:cNvSpPr/>
          <p:nvPr/>
        </p:nvSpPr>
        <p:spPr>
          <a:xfrm>
            <a:off x="1043608" y="1150470"/>
            <a:ext cx="7200800"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Weeks</a:t>
            </a:r>
            <a:endParaRPr lang="en-GB" sz="1600" dirty="0"/>
          </a:p>
        </p:txBody>
      </p:sp>
      <p:sp>
        <p:nvSpPr>
          <p:cNvPr id="6" name="Rectangle 5"/>
          <p:cNvSpPr/>
          <p:nvPr/>
        </p:nvSpPr>
        <p:spPr>
          <a:xfrm>
            <a:off x="1043607" y="1893318"/>
            <a:ext cx="1728191"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Design</a:t>
            </a:r>
            <a:endParaRPr lang="en-GB" sz="1000" dirty="0">
              <a:solidFill>
                <a:schemeClr val="tx1"/>
              </a:solidFill>
            </a:endParaRPr>
          </a:p>
        </p:txBody>
      </p:sp>
      <p:sp>
        <p:nvSpPr>
          <p:cNvPr id="7" name="Rectangle 6"/>
          <p:cNvSpPr/>
          <p:nvPr/>
        </p:nvSpPr>
        <p:spPr>
          <a:xfrm>
            <a:off x="2771799" y="2177666"/>
            <a:ext cx="1845891" cy="28803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Build &amp; FUT</a:t>
            </a:r>
            <a:endParaRPr lang="en-GB" sz="1000" dirty="0">
              <a:solidFill>
                <a:schemeClr val="tx1"/>
              </a:solidFill>
            </a:endParaRPr>
          </a:p>
        </p:txBody>
      </p:sp>
      <p:sp>
        <p:nvSpPr>
          <p:cNvPr id="8" name="Rectangle 7"/>
          <p:cNvSpPr/>
          <p:nvPr/>
        </p:nvSpPr>
        <p:spPr>
          <a:xfrm>
            <a:off x="4644008" y="2463541"/>
            <a:ext cx="1845891"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ST &amp; Assurance</a:t>
            </a:r>
            <a:endParaRPr lang="en-GB" sz="1000" dirty="0">
              <a:solidFill>
                <a:schemeClr val="tx1"/>
              </a:solidFill>
            </a:endParaRPr>
          </a:p>
        </p:txBody>
      </p:sp>
      <p:sp>
        <p:nvSpPr>
          <p:cNvPr id="9" name="Rectangle 8"/>
          <p:cNvSpPr/>
          <p:nvPr/>
        </p:nvSpPr>
        <p:spPr>
          <a:xfrm>
            <a:off x="6489899" y="2778996"/>
            <a:ext cx="1067965"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RT &amp; Assurance</a:t>
            </a:r>
            <a:endParaRPr lang="en-GB" sz="1000" dirty="0">
              <a:solidFill>
                <a:schemeClr val="tx1"/>
              </a:solidFill>
            </a:endParaRPr>
          </a:p>
        </p:txBody>
      </p:sp>
      <p:sp>
        <p:nvSpPr>
          <p:cNvPr id="10" name="Rectangle 9"/>
          <p:cNvSpPr/>
          <p:nvPr/>
        </p:nvSpPr>
        <p:spPr>
          <a:xfrm>
            <a:off x="7564089" y="3067028"/>
            <a:ext cx="638969"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Go Live</a:t>
            </a:r>
            <a:endParaRPr lang="en-GB" sz="1000" dirty="0">
              <a:solidFill>
                <a:schemeClr val="tx1"/>
              </a:solidFill>
            </a:endParaRPr>
          </a:p>
        </p:txBody>
      </p:sp>
      <p:sp>
        <p:nvSpPr>
          <p:cNvPr id="11" name="Rectangle 10"/>
          <p:cNvSpPr/>
          <p:nvPr/>
        </p:nvSpPr>
        <p:spPr>
          <a:xfrm>
            <a:off x="305273" y="1601602"/>
            <a:ext cx="738336" cy="28803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IA</a:t>
            </a:r>
            <a:endParaRPr lang="en-GB" sz="1000" dirty="0">
              <a:solidFill>
                <a:schemeClr val="tx1"/>
              </a:solidFill>
            </a:endParaRPr>
          </a:p>
        </p:txBody>
      </p:sp>
      <p:sp>
        <p:nvSpPr>
          <p:cNvPr id="13" name="TextBox 12"/>
          <p:cNvSpPr txBox="1"/>
          <p:nvPr/>
        </p:nvSpPr>
        <p:spPr>
          <a:xfrm>
            <a:off x="305274" y="3231610"/>
            <a:ext cx="7252590" cy="1077218"/>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Due to time / resource constraints and to minimise risk to Live, Minor Releases have a max capacity of </a:t>
            </a:r>
            <a:r>
              <a:rPr lang="en-GB" sz="1600" b="1" dirty="0" smtClean="0"/>
              <a:t>15</a:t>
            </a:r>
            <a:r>
              <a:rPr lang="en-GB" sz="1600" dirty="0" smtClean="0"/>
              <a:t> points.</a:t>
            </a:r>
          </a:p>
          <a:p>
            <a:pPr marL="285750" indent="-285750" algn="just">
              <a:buFont typeface="Arial" panose="020B0604020202020204" pitchFamily="34" charset="0"/>
              <a:buChar char="•"/>
            </a:pPr>
            <a:r>
              <a:rPr lang="en-GB" sz="1600" dirty="0" smtClean="0"/>
              <a:t>No changes accepted that require PT/MT or customer system change</a:t>
            </a:r>
            <a:endParaRPr lang="en-GB" sz="1600" dirty="0"/>
          </a:p>
          <a:p>
            <a:pPr marL="285750" indent="-285750" algn="just">
              <a:buFont typeface="Arial" panose="020B0604020202020204" pitchFamily="34" charset="0"/>
              <a:buChar char="•"/>
            </a:pPr>
            <a:r>
              <a:rPr lang="en-GB" sz="1600" dirty="0" smtClean="0"/>
              <a:t>No subsequent changes are accepted once a Minor Release is in-flight.</a:t>
            </a:r>
            <a:endParaRPr lang="en-GB" sz="1600" dirty="0"/>
          </a:p>
        </p:txBody>
      </p:sp>
    </p:spTree>
    <p:extLst>
      <p:ext uri="{BB962C8B-B14F-4D97-AF65-F5344CB8AC3E}">
        <p14:creationId xmlns:p14="http://schemas.microsoft.com/office/powerpoint/2010/main" val="4287264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Link </a:t>
            </a:r>
            <a:r>
              <a:rPr lang="en-GB" dirty="0" err="1" smtClean="0"/>
              <a:t>CHmc</a:t>
            </a:r>
            <a:r>
              <a:rPr lang="en-GB" dirty="0" smtClean="0"/>
              <a:t> Update</a:t>
            </a:r>
            <a:endParaRPr lang="en-GB" dirty="0"/>
          </a:p>
        </p:txBody>
      </p:sp>
      <p:sp>
        <p:nvSpPr>
          <p:cNvPr id="3" name="Text Placeholder 2"/>
          <p:cNvSpPr>
            <a:spLocks noGrp="1"/>
          </p:cNvSpPr>
          <p:nvPr>
            <p:ph type="body" idx="1"/>
          </p:nvPr>
        </p:nvSpPr>
        <p:spPr/>
        <p:txBody>
          <a:bodyPr/>
          <a:lstStyle/>
          <a:p>
            <a:r>
              <a:rPr lang="en-GB" dirty="0" smtClean="0"/>
              <a:t>11/09/19</a:t>
            </a:r>
            <a:endParaRPr lang="en-GB" dirty="0"/>
          </a:p>
        </p:txBody>
      </p:sp>
    </p:spTree>
    <p:extLst>
      <p:ext uri="{BB962C8B-B14F-4D97-AF65-F5344CB8AC3E}">
        <p14:creationId xmlns:p14="http://schemas.microsoft.com/office/powerpoint/2010/main" val="3204417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a:off x="8892480"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460432"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8384"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xmlns="" id="{38EA3F08-64D0-41F2-864D-9FD93219A379}"/>
              </a:ext>
            </a:extLst>
          </p:cNvPr>
          <p:cNvSpPr>
            <a:spLocks noGrp="1"/>
          </p:cNvSpPr>
          <p:nvPr>
            <p:ph type="title"/>
          </p:nvPr>
        </p:nvSpPr>
        <p:spPr>
          <a:xfrm>
            <a:off x="457200" y="123478"/>
            <a:ext cx="8229600" cy="637580"/>
          </a:xfrm>
        </p:spPr>
        <p:txBody>
          <a:bodyPr/>
          <a:lstStyle/>
          <a:p>
            <a:r>
              <a:rPr lang="en-GB" dirty="0" smtClean="0"/>
              <a:t>2019 / 2020 UK Link Delivery Timeline</a:t>
            </a:r>
            <a:endParaRPr lang="en-GB" dirty="0"/>
          </a:p>
        </p:txBody>
      </p:sp>
      <p:cxnSp>
        <p:nvCxnSpPr>
          <p:cNvPr id="4" name="Straight Connector 3"/>
          <p:cNvCxnSpPr/>
          <p:nvPr/>
        </p:nvCxnSpPr>
        <p:spPr>
          <a:xfrm>
            <a:off x="343470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597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16016" y="126052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8064"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80112"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2160"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72200"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0424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3629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68344"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38762"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30650"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9900"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41747"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7565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14426"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871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682"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130450" y="1419622"/>
            <a:ext cx="598566" cy="222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Imp #1</a:t>
            </a:r>
            <a:endParaRPr lang="en-GB" sz="700" b="1" dirty="0">
              <a:solidFill>
                <a:schemeClr val="bg1"/>
              </a:solidFill>
            </a:endParaRPr>
          </a:p>
        </p:txBody>
      </p:sp>
      <p:sp>
        <p:nvSpPr>
          <p:cNvPr id="28" name="Rectangle 27"/>
          <p:cNvSpPr/>
          <p:nvPr/>
        </p:nvSpPr>
        <p:spPr>
          <a:xfrm>
            <a:off x="1706514" y="1419622"/>
            <a:ext cx="180020" cy="222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PIS</a:t>
            </a:r>
            <a:endParaRPr lang="en-GB" sz="700" b="1" dirty="0">
              <a:solidFill>
                <a:schemeClr val="bg1"/>
              </a:solidFill>
            </a:endParaRPr>
          </a:p>
        </p:txBody>
      </p:sp>
      <p:sp>
        <p:nvSpPr>
          <p:cNvPr id="29" name="Rectangle 28"/>
          <p:cNvSpPr/>
          <p:nvPr/>
        </p:nvSpPr>
        <p:spPr>
          <a:xfrm>
            <a:off x="1907703" y="1419622"/>
            <a:ext cx="165503" cy="222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dirty="0" smtClean="0">
                <a:solidFill>
                  <a:schemeClr val="bg1"/>
                </a:solidFill>
              </a:rPr>
              <a:t>Imp #2</a:t>
            </a:r>
            <a:endParaRPr lang="en-GB" sz="500" b="1" dirty="0">
              <a:solidFill>
                <a:schemeClr val="bg1"/>
              </a:solidFill>
            </a:endParaRPr>
          </a:p>
        </p:txBody>
      </p:sp>
      <p:sp>
        <p:nvSpPr>
          <p:cNvPr id="30" name="Rectangle 29"/>
          <p:cNvSpPr/>
          <p:nvPr/>
        </p:nvSpPr>
        <p:spPr>
          <a:xfrm>
            <a:off x="2051720" y="1419622"/>
            <a:ext cx="1382986" cy="222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PIS</a:t>
            </a:r>
            <a:endParaRPr lang="en-GB" sz="700" b="1" dirty="0">
              <a:solidFill>
                <a:schemeClr val="bg1"/>
              </a:solidFill>
            </a:endParaRPr>
          </a:p>
        </p:txBody>
      </p:sp>
      <p:sp>
        <p:nvSpPr>
          <p:cNvPr id="31" name="Rectangle 30"/>
          <p:cNvSpPr/>
          <p:nvPr/>
        </p:nvSpPr>
        <p:spPr>
          <a:xfrm>
            <a:off x="554386" y="1995687"/>
            <a:ext cx="385420" cy="22817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Design</a:t>
            </a:r>
            <a:endParaRPr lang="en-GB" sz="700" b="1" dirty="0">
              <a:solidFill>
                <a:schemeClr val="bg1"/>
              </a:solidFill>
            </a:endParaRPr>
          </a:p>
        </p:txBody>
      </p:sp>
      <p:sp>
        <p:nvSpPr>
          <p:cNvPr id="32" name="Rectangle 31"/>
          <p:cNvSpPr/>
          <p:nvPr/>
        </p:nvSpPr>
        <p:spPr>
          <a:xfrm>
            <a:off x="914426" y="1995688"/>
            <a:ext cx="411732" cy="228178"/>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Build &amp; UT</a:t>
            </a:r>
            <a:endParaRPr lang="en-GB" sz="700" b="1" dirty="0">
              <a:solidFill>
                <a:schemeClr val="bg1"/>
              </a:solidFill>
            </a:endParaRPr>
          </a:p>
        </p:txBody>
      </p:sp>
      <p:sp>
        <p:nvSpPr>
          <p:cNvPr id="33" name="Rectangle 32"/>
          <p:cNvSpPr/>
          <p:nvPr/>
        </p:nvSpPr>
        <p:spPr>
          <a:xfrm>
            <a:off x="1323972" y="1995688"/>
            <a:ext cx="382542" cy="228178"/>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ST &amp; SIT</a:t>
            </a:r>
            <a:endParaRPr lang="en-GB" sz="700" b="1" dirty="0">
              <a:solidFill>
                <a:schemeClr val="bg1"/>
              </a:solidFill>
            </a:endParaRPr>
          </a:p>
        </p:txBody>
      </p:sp>
      <p:sp>
        <p:nvSpPr>
          <p:cNvPr id="34" name="Rectangle 33"/>
          <p:cNvSpPr/>
          <p:nvPr/>
        </p:nvSpPr>
        <p:spPr>
          <a:xfrm>
            <a:off x="1706514" y="1995687"/>
            <a:ext cx="360040" cy="22818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UAT</a:t>
            </a:r>
            <a:endParaRPr lang="en-GB" sz="700" b="1" dirty="0">
              <a:solidFill>
                <a:schemeClr val="bg1"/>
              </a:solidFill>
            </a:endParaRPr>
          </a:p>
        </p:txBody>
      </p:sp>
      <p:sp>
        <p:nvSpPr>
          <p:cNvPr id="35" name="Rectangle 34"/>
          <p:cNvSpPr/>
          <p:nvPr/>
        </p:nvSpPr>
        <p:spPr>
          <a:xfrm>
            <a:off x="2066554" y="1995687"/>
            <a:ext cx="216024" cy="22817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RT</a:t>
            </a:r>
            <a:endParaRPr lang="en-GB" sz="700" b="1" dirty="0">
              <a:solidFill>
                <a:schemeClr val="bg1"/>
              </a:solidFill>
            </a:endParaRPr>
          </a:p>
        </p:txBody>
      </p:sp>
      <p:sp>
        <p:nvSpPr>
          <p:cNvPr id="36" name="Rectangle 35"/>
          <p:cNvSpPr/>
          <p:nvPr/>
        </p:nvSpPr>
        <p:spPr>
          <a:xfrm>
            <a:off x="2498603" y="1995687"/>
            <a:ext cx="288031" cy="22817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Test</a:t>
            </a:r>
            <a:endParaRPr lang="en-GB" sz="700" b="1" dirty="0">
              <a:solidFill>
                <a:schemeClr val="bg1"/>
              </a:solidFill>
            </a:endParaRPr>
          </a:p>
        </p:txBody>
      </p:sp>
      <p:sp>
        <p:nvSpPr>
          <p:cNvPr id="37" name="Rectangle 36"/>
          <p:cNvSpPr/>
          <p:nvPr/>
        </p:nvSpPr>
        <p:spPr>
          <a:xfrm>
            <a:off x="2786634" y="1995686"/>
            <a:ext cx="288032" cy="22817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IDR</a:t>
            </a:r>
            <a:endParaRPr lang="en-GB" sz="700" b="1" dirty="0">
              <a:solidFill>
                <a:schemeClr val="bg1"/>
              </a:solidFill>
            </a:endParaRPr>
          </a:p>
        </p:txBody>
      </p:sp>
      <p:sp>
        <p:nvSpPr>
          <p:cNvPr id="38" name="Rectangle 37"/>
          <p:cNvSpPr/>
          <p:nvPr/>
        </p:nvSpPr>
        <p:spPr>
          <a:xfrm>
            <a:off x="2282578" y="1995687"/>
            <a:ext cx="216024" cy="22818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PT</a:t>
            </a:r>
            <a:endParaRPr lang="en-GB" sz="700" b="1" dirty="0">
              <a:solidFill>
                <a:schemeClr val="bg1"/>
              </a:solidFill>
            </a:endParaRPr>
          </a:p>
        </p:txBody>
      </p:sp>
      <p:sp>
        <p:nvSpPr>
          <p:cNvPr id="39" name="Rectangle 38"/>
          <p:cNvSpPr/>
          <p:nvPr/>
        </p:nvSpPr>
        <p:spPr>
          <a:xfrm flipH="1">
            <a:off x="1951174" y="4309677"/>
            <a:ext cx="3628938"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Build / Testing</a:t>
            </a:r>
            <a:endParaRPr lang="en-GB" sz="700" b="1" dirty="0">
              <a:solidFill>
                <a:schemeClr val="bg1"/>
              </a:solidFill>
            </a:endParaRPr>
          </a:p>
        </p:txBody>
      </p:sp>
      <p:sp>
        <p:nvSpPr>
          <p:cNvPr id="40" name="Rectangle 39"/>
          <p:cNvSpPr/>
          <p:nvPr/>
        </p:nvSpPr>
        <p:spPr>
          <a:xfrm flipH="1">
            <a:off x="5580112" y="4309677"/>
            <a:ext cx="1584176"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SIT / </a:t>
            </a:r>
            <a:r>
              <a:rPr lang="en-GB" sz="700" b="1" dirty="0" err="1" smtClean="0">
                <a:solidFill>
                  <a:schemeClr val="bg1"/>
                </a:solidFill>
              </a:rPr>
              <a:t>Reg</a:t>
            </a:r>
            <a:r>
              <a:rPr lang="en-GB" sz="700" b="1" dirty="0" smtClean="0">
                <a:solidFill>
                  <a:schemeClr val="bg1"/>
                </a:solidFill>
              </a:rPr>
              <a:t> Test</a:t>
            </a:r>
            <a:endParaRPr lang="en-GB" sz="700" b="1" dirty="0">
              <a:solidFill>
                <a:schemeClr val="bg1"/>
              </a:solidFill>
            </a:endParaRPr>
          </a:p>
        </p:txBody>
      </p:sp>
      <p:sp>
        <p:nvSpPr>
          <p:cNvPr id="41" name="Rectangle 40"/>
          <p:cNvSpPr/>
          <p:nvPr/>
        </p:nvSpPr>
        <p:spPr>
          <a:xfrm flipH="1">
            <a:off x="7164288" y="4309677"/>
            <a:ext cx="1197132"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MT</a:t>
            </a:r>
            <a:endParaRPr lang="en-GB" sz="700" b="1" dirty="0">
              <a:solidFill>
                <a:schemeClr val="bg1"/>
              </a:solidFill>
            </a:endParaRPr>
          </a:p>
        </p:txBody>
      </p:sp>
      <p:sp>
        <p:nvSpPr>
          <p:cNvPr id="42" name="Rectangle 41"/>
          <p:cNvSpPr/>
          <p:nvPr/>
        </p:nvSpPr>
        <p:spPr>
          <a:xfrm flipH="1">
            <a:off x="8327668" y="4309677"/>
            <a:ext cx="348788"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IMP</a:t>
            </a:r>
            <a:endParaRPr lang="en-GB" sz="700" b="1" dirty="0">
              <a:solidFill>
                <a:schemeClr val="bg1"/>
              </a:solidFill>
            </a:endParaRPr>
          </a:p>
        </p:txBody>
      </p:sp>
      <p:sp>
        <p:nvSpPr>
          <p:cNvPr id="43" name="Rectangle 42"/>
          <p:cNvSpPr/>
          <p:nvPr/>
        </p:nvSpPr>
        <p:spPr>
          <a:xfrm>
            <a:off x="576370" y="3435847"/>
            <a:ext cx="7905122" cy="201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Retro</a:t>
            </a:r>
            <a:endParaRPr lang="en-GB" sz="700" b="1" dirty="0">
              <a:solidFill>
                <a:schemeClr val="bg1"/>
              </a:solidFill>
            </a:endParaRPr>
          </a:p>
        </p:txBody>
      </p:sp>
      <p:sp>
        <p:nvSpPr>
          <p:cNvPr id="44" name="Rectangle 43"/>
          <p:cNvSpPr/>
          <p:nvPr/>
        </p:nvSpPr>
        <p:spPr>
          <a:xfrm>
            <a:off x="554385" y="3736638"/>
            <a:ext cx="368099" cy="216025"/>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SUPT</a:t>
            </a:r>
            <a:endParaRPr lang="en-GB" sz="700" b="1" dirty="0">
              <a:solidFill>
                <a:schemeClr val="bg1"/>
              </a:solidFill>
            </a:endParaRPr>
          </a:p>
        </p:txBody>
      </p:sp>
      <p:sp>
        <p:nvSpPr>
          <p:cNvPr id="45" name="Rectangle 44"/>
          <p:cNvSpPr/>
          <p:nvPr/>
        </p:nvSpPr>
        <p:spPr>
          <a:xfrm>
            <a:off x="914426" y="3736639"/>
            <a:ext cx="648072" cy="216025"/>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UKL PT</a:t>
            </a:r>
            <a:endParaRPr lang="en-GB" sz="700" b="1" dirty="0">
              <a:solidFill>
                <a:schemeClr val="bg1"/>
              </a:solidFill>
            </a:endParaRPr>
          </a:p>
        </p:txBody>
      </p:sp>
      <p:sp>
        <p:nvSpPr>
          <p:cNvPr id="46" name="Rectangle 45"/>
          <p:cNvSpPr/>
          <p:nvPr/>
        </p:nvSpPr>
        <p:spPr>
          <a:xfrm>
            <a:off x="1130450" y="3975849"/>
            <a:ext cx="576064" cy="22264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UT</a:t>
            </a:r>
            <a:endParaRPr lang="en-GB" sz="700" b="1" dirty="0">
              <a:solidFill>
                <a:schemeClr val="bg1"/>
              </a:solidFill>
            </a:endParaRPr>
          </a:p>
        </p:txBody>
      </p:sp>
      <p:sp>
        <p:nvSpPr>
          <p:cNvPr id="47" name="TextBox 46"/>
          <p:cNvSpPr txBox="1"/>
          <p:nvPr/>
        </p:nvSpPr>
        <p:spPr>
          <a:xfrm>
            <a:off x="3423998" y="3889380"/>
            <a:ext cx="449796" cy="307777"/>
          </a:xfrm>
          <a:prstGeom prst="rect">
            <a:avLst/>
          </a:prstGeom>
          <a:noFill/>
        </p:spPr>
        <p:txBody>
          <a:bodyPr wrap="square" rtlCol="0">
            <a:spAutoFit/>
          </a:bodyPr>
          <a:lstStyle/>
          <a:p>
            <a:r>
              <a:rPr lang="en-GB" sz="700" dirty="0" smtClean="0">
                <a:solidFill>
                  <a:schemeClr val="bg1"/>
                </a:solidFill>
              </a:rPr>
              <a:t>UKL RT</a:t>
            </a:r>
            <a:endParaRPr lang="en-GB" sz="700" dirty="0">
              <a:solidFill>
                <a:schemeClr val="bg1"/>
              </a:solidFill>
            </a:endParaRPr>
          </a:p>
        </p:txBody>
      </p:sp>
      <p:sp>
        <p:nvSpPr>
          <p:cNvPr id="48" name="Rectangle 47"/>
          <p:cNvSpPr/>
          <p:nvPr/>
        </p:nvSpPr>
        <p:spPr>
          <a:xfrm>
            <a:off x="554384" y="3975848"/>
            <a:ext cx="576066" cy="225937"/>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UAT</a:t>
            </a:r>
            <a:endParaRPr lang="en-GB" sz="700" b="1" dirty="0">
              <a:solidFill>
                <a:schemeClr val="bg1"/>
              </a:solidFill>
            </a:endParaRPr>
          </a:p>
        </p:txBody>
      </p:sp>
      <p:sp>
        <p:nvSpPr>
          <p:cNvPr id="49" name="Rectangle 48"/>
          <p:cNvSpPr/>
          <p:nvPr/>
        </p:nvSpPr>
        <p:spPr>
          <a:xfrm>
            <a:off x="1706514" y="3975848"/>
            <a:ext cx="733386" cy="222645"/>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IDR</a:t>
            </a:r>
            <a:endParaRPr lang="en-GB" sz="700" b="1" dirty="0">
              <a:solidFill>
                <a:schemeClr val="bg1"/>
              </a:solidFill>
            </a:endParaRPr>
          </a:p>
        </p:txBody>
      </p:sp>
      <p:sp>
        <p:nvSpPr>
          <p:cNvPr id="50" name="Rectangle 49"/>
          <p:cNvSpPr/>
          <p:nvPr/>
        </p:nvSpPr>
        <p:spPr>
          <a:xfrm>
            <a:off x="2438583" y="3975848"/>
            <a:ext cx="204035" cy="225938"/>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IMP</a:t>
            </a:r>
            <a:endParaRPr lang="en-GB" sz="700" b="1" dirty="0">
              <a:solidFill>
                <a:schemeClr val="bg1"/>
              </a:solidFill>
            </a:endParaRPr>
          </a:p>
        </p:txBody>
      </p:sp>
      <p:sp>
        <p:nvSpPr>
          <p:cNvPr id="51" name="Rectangle 50"/>
          <p:cNvSpPr/>
          <p:nvPr/>
        </p:nvSpPr>
        <p:spPr>
          <a:xfrm>
            <a:off x="2642618" y="3975848"/>
            <a:ext cx="1296144" cy="225938"/>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PIS</a:t>
            </a:r>
            <a:endParaRPr lang="en-GB" sz="700" b="1" dirty="0">
              <a:solidFill>
                <a:schemeClr val="bg1"/>
              </a:solidFill>
            </a:endParaRPr>
          </a:p>
        </p:txBody>
      </p:sp>
      <p:sp>
        <p:nvSpPr>
          <p:cNvPr id="53" name="Rectangle 52"/>
          <p:cNvSpPr/>
          <p:nvPr/>
        </p:nvSpPr>
        <p:spPr>
          <a:xfrm>
            <a:off x="3074666" y="1995687"/>
            <a:ext cx="535432" cy="22818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PIS</a:t>
            </a:r>
            <a:endParaRPr lang="en-GB" sz="700" b="1" dirty="0">
              <a:solidFill>
                <a:schemeClr val="bg1"/>
              </a:solidFill>
            </a:endParaRPr>
          </a:p>
        </p:txBody>
      </p:sp>
      <p:sp>
        <p:nvSpPr>
          <p:cNvPr id="54" name="Rectangle 53"/>
          <p:cNvSpPr/>
          <p:nvPr/>
        </p:nvSpPr>
        <p:spPr>
          <a:xfrm>
            <a:off x="570837" y="2283718"/>
            <a:ext cx="1592893"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err="1" smtClean="0">
                <a:solidFill>
                  <a:schemeClr val="bg1"/>
                </a:solidFill>
              </a:rPr>
              <a:t>MiR</a:t>
            </a:r>
            <a:r>
              <a:rPr lang="en-GB" sz="700" b="1" dirty="0" smtClean="0">
                <a:solidFill>
                  <a:schemeClr val="bg1"/>
                </a:solidFill>
              </a:rPr>
              <a:t> 5</a:t>
            </a:r>
            <a:endParaRPr lang="en-GB" sz="700" b="1" dirty="0">
              <a:solidFill>
                <a:schemeClr val="bg1"/>
              </a:solidFill>
            </a:endParaRPr>
          </a:p>
        </p:txBody>
      </p:sp>
      <p:sp>
        <p:nvSpPr>
          <p:cNvPr id="55" name="Rectangle 54"/>
          <p:cNvSpPr/>
          <p:nvPr/>
        </p:nvSpPr>
        <p:spPr>
          <a:xfrm>
            <a:off x="2771800" y="2571750"/>
            <a:ext cx="1974103"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Documentation Release</a:t>
            </a:r>
            <a:endParaRPr lang="en-GB" sz="700" b="1" dirty="0">
              <a:solidFill>
                <a:schemeClr val="bg1"/>
              </a:solidFill>
            </a:endParaRPr>
          </a:p>
        </p:txBody>
      </p:sp>
      <p:sp>
        <p:nvSpPr>
          <p:cNvPr id="56" name="Rectangle 55"/>
          <p:cNvSpPr/>
          <p:nvPr/>
        </p:nvSpPr>
        <p:spPr>
          <a:xfrm>
            <a:off x="581673" y="3147814"/>
            <a:ext cx="5790527" cy="201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June 2020 </a:t>
            </a:r>
            <a:endParaRPr lang="en-GB" sz="700" b="1" dirty="0">
              <a:solidFill>
                <a:schemeClr val="bg1"/>
              </a:solidFill>
            </a:endParaRPr>
          </a:p>
        </p:txBody>
      </p:sp>
      <p:graphicFrame>
        <p:nvGraphicFramePr>
          <p:cNvPr id="57" name="Table 56"/>
          <p:cNvGraphicFramePr>
            <a:graphicFrameLocks noGrp="1"/>
          </p:cNvGraphicFramePr>
          <p:nvPr>
            <p:extLst>
              <p:ext uri="{D42A27DB-BD31-4B8C-83A1-F6EECF244321}">
                <p14:modId xmlns:p14="http://schemas.microsoft.com/office/powerpoint/2010/main" val="3683417428"/>
              </p:ext>
            </p:extLst>
          </p:nvPr>
        </p:nvGraphicFramePr>
        <p:xfrm>
          <a:off x="467544" y="987574"/>
          <a:ext cx="3486390" cy="270750"/>
        </p:xfrm>
        <a:graphic>
          <a:graphicData uri="http://schemas.openxmlformats.org/drawingml/2006/table">
            <a:tbl>
              <a:tblPr firstRow="1" bandRow="1">
                <a:tableStyleId>{5C22544A-7EE6-4342-B048-85BDC9FD1C3A}</a:tableStyleId>
              </a:tblPr>
              <a:tblGrid>
                <a:gridCol w="498056"/>
                <a:gridCol w="498056"/>
                <a:gridCol w="498055"/>
                <a:gridCol w="498056"/>
                <a:gridCol w="498056"/>
                <a:gridCol w="498055"/>
                <a:gridCol w="498056"/>
              </a:tblGrid>
              <a:tr h="270750">
                <a:tc>
                  <a:txBody>
                    <a:bodyPr/>
                    <a:lstStyle/>
                    <a:p>
                      <a:pPr algn="ctr"/>
                      <a:r>
                        <a:rPr lang="en-GB" sz="800" dirty="0" smtClean="0"/>
                        <a:t>Jun</a:t>
                      </a:r>
                      <a:endParaRPr lang="en-GB" sz="800" dirty="0"/>
                    </a:p>
                  </a:txBody>
                  <a:tcPr anchor="ctr">
                    <a:solidFill>
                      <a:schemeClr val="bg1">
                        <a:lumMod val="65000"/>
                      </a:schemeClr>
                    </a:solidFill>
                  </a:tcPr>
                </a:tc>
                <a:tc>
                  <a:txBody>
                    <a:bodyPr/>
                    <a:lstStyle/>
                    <a:p>
                      <a:pPr algn="ctr"/>
                      <a:r>
                        <a:rPr lang="en-GB" sz="800" dirty="0" smtClean="0"/>
                        <a:t>Jul</a:t>
                      </a:r>
                      <a:endParaRPr lang="en-GB" sz="800" dirty="0"/>
                    </a:p>
                  </a:txBody>
                  <a:tcPr anchor="ctr">
                    <a:solidFill>
                      <a:schemeClr val="bg1">
                        <a:lumMod val="65000"/>
                      </a:schemeClr>
                    </a:solidFill>
                  </a:tcPr>
                </a:tc>
                <a:tc>
                  <a:txBody>
                    <a:bodyPr/>
                    <a:lstStyle/>
                    <a:p>
                      <a:pPr algn="ctr"/>
                      <a:r>
                        <a:rPr lang="en-GB" sz="800" dirty="0" smtClean="0"/>
                        <a:t>Aug</a:t>
                      </a:r>
                      <a:endParaRPr lang="en-GB" sz="800" dirty="0"/>
                    </a:p>
                  </a:txBody>
                  <a:tcPr anchor="ctr">
                    <a:solidFill>
                      <a:schemeClr val="bg1">
                        <a:lumMod val="65000"/>
                      </a:schemeClr>
                    </a:solidFill>
                  </a:tcPr>
                </a:tc>
                <a:tc>
                  <a:txBody>
                    <a:bodyPr/>
                    <a:lstStyle/>
                    <a:p>
                      <a:pPr algn="ctr"/>
                      <a:r>
                        <a:rPr lang="en-GB" sz="800" dirty="0" smtClean="0"/>
                        <a:t>Sep</a:t>
                      </a:r>
                      <a:endParaRPr lang="en-GB" sz="800" dirty="0"/>
                    </a:p>
                  </a:txBody>
                  <a:tcPr anchor="ctr">
                    <a:solidFill>
                      <a:schemeClr val="bg1">
                        <a:lumMod val="65000"/>
                      </a:schemeClr>
                    </a:solidFill>
                  </a:tcPr>
                </a:tc>
                <a:tc>
                  <a:txBody>
                    <a:bodyPr/>
                    <a:lstStyle/>
                    <a:p>
                      <a:pPr algn="ctr"/>
                      <a:r>
                        <a:rPr lang="en-GB" sz="800" dirty="0" smtClean="0"/>
                        <a:t>Oct</a:t>
                      </a:r>
                      <a:endParaRPr lang="en-GB" sz="800" dirty="0"/>
                    </a:p>
                  </a:txBody>
                  <a:tcPr anchor="ctr">
                    <a:solidFill>
                      <a:schemeClr val="bg1">
                        <a:lumMod val="65000"/>
                      </a:schemeClr>
                    </a:solidFill>
                  </a:tcPr>
                </a:tc>
                <a:tc>
                  <a:txBody>
                    <a:bodyPr/>
                    <a:lstStyle/>
                    <a:p>
                      <a:pPr algn="ctr"/>
                      <a:r>
                        <a:rPr lang="en-GB" sz="800" dirty="0" smtClean="0"/>
                        <a:t>Nov</a:t>
                      </a:r>
                      <a:endParaRPr lang="en-GB" sz="800" dirty="0"/>
                    </a:p>
                  </a:txBody>
                  <a:tcPr anchor="ctr">
                    <a:solidFill>
                      <a:schemeClr val="bg1">
                        <a:lumMod val="65000"/>
                      </a:schemeClr>
                    </a:solidFill>
                  </a:tcPr>
                </a:tc>
                <a:tc>
                  <a:txBody>
                    <a:bodyPr/>
                    <a:lstStyle/>
                    <a:p>
                      <a:pPr algn="ctr"/>
                      <a:r>
                        <a:rPr lang="en-GB" sz="800" dirty="0" smtClean="0"/>
                        <a:t>Dec</a:t>
                      </a:r>
                      <a:endParaRPr lang="en-GB" sz="800" dirty="0"/>
                    </a:p>
                  </a:txBody>
                  <a:tcPr anchor="ctr">
                    <a:solidFill>
                      <a:schemeClr val="bg1">
                        <a:lumMod val="65000"/>
                      </a:schemeClr>
                    </a:solidFill>
                  </a:tcPr>
                </a:tc>
              </a:tr>
            </a:tbl>
          </a:graphicData>
        </a:graphic>
      </p:graphicFrame>
      <p:sp>
        <p:nvSpPr>
          <p:cNvPr id="60" name="Rectangle 59"/>
          <p:cNvSpPr/>
          <p:nvPr/>
        </p:nvSpPr>
        <p:spPr>
          <a:xfrm>
            <a:off x="107504" y="1426161"/>
            <a:ext cx="360040" cy="21602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t>EUC</a:t>
            </a:r>
            <a:endParaRPr lang="en-GB" sz="700" b="1" dirty="0"/>
          </a:p>
        </p:txBody>
      </p:sp>
      <p:sp>
        <p:nvSpPr>
          <p:cNvPr id="61" name="Rectangle 60"/>
          <p:cNvSpPr/>
          <p:nvPr/>
        </p:nvSpPr>
        <p:spPr>
          <a:xfrm>
            <a:off x="107504" y="2001765"/>
            <a:ext cx="360040" cy="222102"/>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solidFill>
                  <a:schemeClr val="bg1"/>
                </a:solidFill>
              </a:rPr>
              <a:t>Nov-19</a:t>
            </a:r>
            <a:endParaRPr lang="en-GB" sz="700" b="1" dirty="0">
              <a:solidFill>
                <a:schemeClr val="bg1"/>
              </a:solidFill>
            </a:endParaRPr>
          </a:p>
        </p:txBody>
      </p:sp>
      <p:sp>
        <p:nvSpPr>
          <p:cNvPr id="63" name="Rectangle 62"/>
          <p:cNvSpPr/>
          <p:nvPr/>
        </p:nvSpPr>
        <p:spPr>
          <a:xfrm>
            <a:off x="107504" y="4309677"/>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t>CSS</a:t>
            </a:r>
            <a:endParaRPr lang="en-GB" sz="600" b="1" dirty="0"/>
          </a:p>
        </p:txBody>
      </p:sp>
      <p:sp>
        <p:nvSpPr>
          <p:cNvPr id="64" name="Rectangle 63"/>
          <p:cNvSpPr/>
          <p:nvPr/>
        </p:nvSpPr>
        <p:spPr>
          <a:xfrm>
            <a:off x="107504" y="3435846"/>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t>Retro</a:t>
            </a:r>
            <a:endParaRPr lang="en-GB" sz="700" b="1" dirty="0"/>
          </a:p>
        </p:txBody>
      </p:sp>
      <p:sp>
        <p:nvSpPr>
          <p:cNvPr id="66" name="Rectangle 65"/>
          <p:cNvSpPr/>
          <p:nvPr/>
        </p:nvSpPr>
        <p:spPr>
          <a:xfrm>
            <a:off x="107504" y="3723878"/>
            <a:ext cx="360040" cy="518517"/>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00" b="1" dirty="0" smtClean="0"/>
              <a:t>Mod678 – </a:t>
            </a:r>
            <a:r>
              <a:rPr lang="en-GB" sz="700" b="1" dirty="0" err="1" smtClean="0"/>
              <a:t>Uk</a:t>
            </a:r>
            <a:r>
              <a:rPr lang="en-GB" sz="700" b="1" dirty="0" smtClean="0"/>
              <a:t> Link Impacts</a:t>
            </a:r>
            <a:endParaRPr lang="en-GB" sz="700" b="1" dirty="0"/>
          </a:p>
        </p:txBody>
      </p:sp>
      <p:sp>
        <p:nvSpPr>
          <p:cNvPr id="67" name="Rectangle 66"/>
          <p:cNvSpPr/>
          <p:nvPr/>
        </p:nvSpPr>
        <p:spPr>
          <a:xfrm>
            <a:off x="107504" y="2298179"/>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err="1" smtClean="0"/>
              <a:t>MiR</a:t>
            </a:r>
            <a:r>
              <a:rPr lang="en-GB" sz="700" b="1" dirty="0" smtClean="0"/>
              <a:t> 5</a:t>
            </a:r>
            <a:endParaRPr lang="en-GB" sz="700" b="1" dirty="0"/>
          </a:p>
        </p:txBody>
      </p:sp>
      <p:sp>
        <p:nvSpPr>
          <p:cNvPr id="68" name="Rectangle 67"/>
          <p:cNvSpPr/>
          <p:nvPr/>
        </p:nvSpPr>
        <p:spPr>
          <a:xfrm>
            <a:off x="107504" y="2571750"/>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t>Feb - 20</a:t>
            </a:r>
            <a:endParaRPr lang="en-GB" sz="700" b="1" dirty="0"/>
          </a:p>
        </p:txBody>
      </p:sp>
      <p:sp>
        <p:nvSpPr>
          <p:cNvPr id="69" name="Rectangle 68"/>
          <p:cNvSpPr/>
          <p:nvPr/>
        </p:nvSpPr>
        <p:spPr>
          <a:xfrm>
            <a:off x="107504" y="3147814"/>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t>Jun-20</a:t>
            </a:r>
            <a:endParaRPr lang="en-GB" sz="700" b="1" dirty="0"/>
          </a:p>
        </p:txBody>
      </p:sp>
      <p:graphicFrame>
        <p:nvGraphicFramePr>
          <p:cNvPr id="70" name="Table 69"/>
          <p:cNvGraphicFramePr>
            <a:graphicFrameLocks noGrp="1"/>
          </p:cNvGraphicFramePr>
          <p:nvPr>
            <p:extLst>
              <p:ext uri="{D42A27DB-BD31-4B8C-83A1-F6EECF244321}">
                <p14:modId xmlns:p14="http://schemas.microsoft.com/office/powerpoint/2010/main" val="2216246418"/>
              </p:ext>
            </p:extLst>
          </p:nvPr>
        </p:nvGraphicFramePr>
        <p:xfrm>
          <a:off x="3923928" y="987574"/>
          <a:ext cx="4968548" cy="270750"/>
        </p:xfrm>
        <a:graphic>
          <a:graphicData uri="http://schemas.openxmlformats.org/drawingml/2006/table">
            <a:tbl>
              <a:tblPr firstRow="1" bandRow="1">
                <a:tableStyleId>{5C22544A-7EE6-4342-B048-85BDC9FD1C3A}</a:tableStyleId>
              </a:tblPr>
              <a:tblGrid>
                <a:gridCol w="414046"/>
                <a:gridCol w="414045"/>
                <a:gridCol w="414046"/>
                <a:gridCol w="414046"/>
                <a:gridCol w="414045"/>
                <a:gridCol w="414046"/>
                <a:gridCol w="414046"/>
                <a:gridCol w="414045"/>
                <a:gridCol w="414046"/>
                <a:gridCol w="414046"/>
                <a:gridCol w="414045"/>
                <a:gridCol w="414046"/>
              </a:tblGrid>
              <a:tr h="270750">
                <a:tc>
                  <a:txBody>
                    <a:bodyPr/>
                    <a:lstStyle/>
                    <a:p>
                      <a:pPr algn="ctr"/>
                      <a:r>
                        <a:rPr lang="en-GB" sz="800" dirty="0" smtClean="0"/>
                        <a:t>Jan</a:t>
                      </a:r>
                      <a:endParaRPr lang="en-GB" sz="800" dirty="0"/>
                    </a:p>
                  </a:txBody>
                  <a:tcPr anchor="ctr">
                    <a:solidFill>
                      <a:schemeClr val="bg1">
                        <a:lumMod val="65000"/>
                      </a:schemeClr>
                    </a:solidFill>
                  </a:tcPr>
                </a:tc>
                <a:tc>
                  <a:txBody>
                    <a:bodyPr/>
                    <a:lstStyle/>
                    <a:p>
                      <a:pPr algn="ctr"/>
                      <a:r>
                        <a:rPr lang="en-GB" sz="800" dirty="0" smtClean="0"/>
                        <a:t>Feb</a:t>
                      </a:r>
                      <a:endParaRPr lang="en-GB" sz="800" dirty="0"/>
                    </a:p>
                  </a:txBody>
                  <a:tcPr anchor="ctr">
                    <a:solidFill>
                      <a:schemeClr val="bg1">
                        <a:lumMod val="65000"/>
                      </a:schemeClr>
                    </a:solidFill>
                  </a:tcPr>
                </a:tc>
                <a:tc>
                  <a:txBody>
                    <a:bodyPr/>
                    <a:lstStyle/>
                    <a:p>
                      <a:pPr algn="ctr"/>
                      <a:r>
                        <a:rPr lang="en-GB" sz="800" dirty="0" smtClean="0"/>
                        <a:t>Mar</a:t>
                      </a:r>
                      <a:endParaRPr lang="en-GB" sz="800" dirty="0"/>
                    </a:p>
                  </a:txBody>
                  <a:tcPr anchor="ctr">
                    <a:solidFill>
                      <a:schemeClr val="bg1">
                        <a:lumMod val="65000"/>
                      </a:schemeClr>
                    </a:solidFill>
                  </a:tcPr>
                </a:tc>
                <a:tc>
                  <a:txBody>
                    <a:bodyPr/>
                    <a:lstStyle/>
                    <a:p>
                      <a:pPr algn="ctr"/>
                      <a:r>
                        <a:rPr lang="en-GB" sz="800" dirty="0" smtClean="0"/>
                        <a:t>Apr</a:t>
                      </a:r>
                      <a:endParaRPr lang="en-GB" sz="800" dirty="0"/>
                    </a:p>
                  </a:txBody>
                  <a:tcPr anchor="ctr">
                    <a:solidFill>
                      <a:schemeClr val="bg1">
                        <a:lumMod val="65000"/>
                      </a:schemeClr>
                    </a:solidFill>
                  </a:tcPr>
                </a:tc>
                <a:tc>
                  <a:txBody>
                    <a:bodyPr/>
                    <a:lstStyle/>
                    <a:p>
                      <a:pPr algn="ctr"/>
                      <a:r>
                        <a:rPr lang="en-GB" sz="800" dirty="0" smtClean="0"/>
                        <a:t>May</a:t>
                      </a:r>
                      <a:endParaRPr lang="en-GB" sz="800" dirty="0"/>
                    </a:p>
                  </a:txBody>
                  <a:tcPr anchor="ctr">
                    <a:solidFill>
                      <a:schemeClr val="bg1">
                        <a:lumMod val="65000"/>
                      </a:schemeClr>
                    </a:solidFill>
                  </a:tcPr>
                </a:tc>
                <a:tc>
                  <a:txBody>
                    <a:bodyPr/>
                    <a:lstStyle/>
                    <a:p>
                      <a:pPr algn="ctr"/>
                      <a:r>
                        <a:rPr lang="en-GB" sz="800" dirty="0" smtClean="0"/>
                        <a:t>Jun</a:t>
                      </a:r>
                      <a:endParaRPr lang="en-GB" sz="800" dirty="0"/>
                    </a:p>
                  </a:txBody>
                  <a:tcPr anchor="ctr">
                    <a:solidFill>
                      <a:schemeClr val="bg1">
                        <a:lumMod val="65000"/>
                      </a:schemeClr>
                    </a:solidFill>
                  </a:tcPr>
                </a:tc>
                <a:tc>
                  <a:txBody>
                    <a:bodyPr/>
                    <a:lstStyle/>
                    <a:p>
                      <a:pPr algn="ctr"/>
                      <a:r>
                        <a:rPr lang="en-GB" sz="800" dirty="0" smtClean="0"/>
                        <a:t>Jul</a:t>
                      </a:r>
                      <a:endParaRPr lang="en-GB" sz="800" dirty="0"/>
                    </a:p>
                  </a:txBody>
                  <a:tcPr anchor="ctr">
                    <a:solidFill>
                      <a:schemeClr val="bg1">
                        <a:lumMod val="65000"/>
                      </a:schemeClr>
                    </a:solidFill>
                  </a:tcPr>
                </a:tc>
                <a:tc>
                  <a:txBody>
                    <a:bodyPr/>
                    <a:lstStyle/>
                    <a:p>
                      <a:pPr algn="ctr"/>
                      <a:r>
                        <a:rPr lang="en-GB" sz="800" dirty="0" smtClean="0"/>
                        <a:t>Aug</a:t>
                      </a:r>
                      <a:endParaRPr lang="en-GB" sz="800" dirty="0"/>
                    </a:p>
                  </a:txBody>
                  <a:tcPr anchor="ctr">
                    <a:solidFill>
                      <a:schemeClr val="bg1">
                        <a:lumMod val="65000"/>
                      </a:schemeClr>
                    </a:solidFill>
                  </a:tcPr>
                </a:tc>
                <a:tc>
                  <a:txBody>
                    <a:bodyPr/>
                    <a:lstStyle/>
                    <a:p>
                      <a:pPr algn="ctr"/>
                      <a:r>
                        <a:rPr lang="en-GB" sz="800" dirty="0" smtClean="0"/>
                        <a:t>Sep</a:t>
                      </a:r>
                      <a:endParaRPr lang="en-GB" sz="800" dirty="0"/>
                    </a:p>
                  </a:txBody>
                  <a:tcPr anchor="ctr">
                    <a:solidFill>
                      <a:schemeClr val="bg1">
                        <a:lumMod val="65000"/>
                      </a:schemeClr>
                    </a:solidFill>
                  </a:tcPr>
                </a:tc>
                <a:tc>
                  <a:txBody>
                    <a:bodyPr/>
                    <a:lstStyle/>
                    <a:p>
                      <a:pPr algn="ctr"/>
                      <a:r>
                        <a:rPr lang="en-GB" sz="800" dirty="0" smtClean="0"/>
                        <a:t>Oct</a:t>
                      </a:r>
                      <a:endParaRPr lang="en-GB" sz="800" dirty="0"/>
                    </a:p>
                  </a:txBody>
                  <a:tcPr anchor="ctr">
                    <a:solidFill>
                      <a:schemeClr val="bg1">
                        <a:lumMod val="65000"/>
                      </a:schemeClr>
                    </a:solidFill>
                  </a:tcPr>
                </a:tc>
                <a:tc>
                  <a:txBody>
                    <a:bodyPr/>
                    <a:lstStyle/>
                    <a:p>
                      <a:pPr algn="ctr"/>
                      <a:r>
                        <a:rPr lang="en-GB" sz="800" dirty="0" smtClean="0"/>
                        <a:t>Nov</a:t>
                      </a:r>
                      <a:endParaRPr lang="en-GB" sz="800" dirty="0"/>
                    </a:p>
                  </a:txBody>
                  <a:tcPr anchor="ctr">
                    <a:solidFill>
                      <a:schemeClr val="bg1">
                        <a:lumMod val="65000"/>
                      </a:schemeClr>
                    </a:solidFill>
                  </a:tcPr>
                </a:tc>
                <a:tc>
                  <a:txBody>
                    <a:bodyPr/>
                    <a:lstStyle/>
                    <a:p>
                      <a:pPr algn="ctr"/>
                      <a:r>
                        <a:rPr lang="en-GB" sz="800" dirty="0" smtClean="0"/>
                        <a:t>Dec</a:t>
                      </a:r>
                      <a:endParaRPr lang="en-GB" sz="800" dirty="0"/>
                    </a:p>
                  </a:txBody>
                  <a:tcPr anchor="ctr">
                    <a:solidFill>
                      <a:schemeClr val="bg1">
                        <a:lumMod val="65000"/>
                      </a:schemeClr>
                    </a:solidFill>
                  </a:tcPr>
                </a:tc>
              </a:tr>
            </a:tbl>
          </a:graphicData>
        </a:graphic>
      </p:graphicFrame>
      <p:sp>
        <p:nvSpPr>
          <p:cNvPr id="71" name="Rectangle 70"/>
          <p:cNvSpPr/>
          <p:nvPr/>
        </p:nvSpPr>
        <p:spPr>
          <a:xfrm>
            <a:off x="576371" y="1419622"/>
            <a:ext cx="539245" cy="22256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Testing</a:t>
            </a:r>
            <a:endParaRPr lang="en-GB" sz="700" b="1" dirty="0">
              <a:solidFill>
                <a:schemeClr val="bg1"/>
              </a:solidFill>
            </a:endParaRPr>
          </a:p>
        </p:txBody>
      </p:sp>
      <p:sp>
        <p:nvSpPr>
          <p:cNvPr id="76" name="Rectangle 75"/>
          <p:cNvSpPr/>
          <p:nvPr/>
        </p:nvSpPr>
        <p:spPr>
          <a:xfrm flipH="1">
            <a:off x="554383" y="4309677"/>
            <a:ext cx="1425327"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Design</a:t>
            </a:r>
            <a:endParaRPr lang="en-GB" sz="700" b="1" dirty="0">
              <a:solidFill>
                <a:schemeClr val="bg1"/>
              </a:solidFill>
            </a:endParaRPr>
          </a:p>
        </p:txBody>
      </p:sp>
      <p:sp>
        <p:nvSpPr>
          <p:cNvPr id="77" name="Rectangle 76"/>
          <p:cNvSpPr/>
          <p:nvPr/>
        </p:nvSpPr>
        <p:spPr>
          <a:xfrm>
            <a:off x="107504" y="2859783"/>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err="1" smtClean="0"/>
              <a:t>MiR</a:t>
            </a:r>
            <a:r>
              <a:rPr lang="en-GB" sz="700" b="1" dirty="0" smtClean="0"/>
              <a:t> 6</a:t>
            </a:r>
            <a:endParaRPr lang="en-GB" sz="700" b="1" dirty="0"/>
          </a:p>
        </p:txBody>
      </p:sp>
      <p:sp>
        <p:nvSpPr>
          <p:cNvPr id="78" name="Rectangle 77"/>
          <p:cNvSpPr/>
          <p:nvPr/>
        </p:nvSpPr>
        <p:spPr>
          <a:xfrm>
            <a:off x="3195131" y="2859782"/>
            <a:ext cx="1592893" cy="201563"/>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err="1" smtClean="0">
                <a:solidFill>
                  <a:schemeClr val="bg1"/>
                </a:solidFill>
              </a:rPr>
              <a:t>MiR</a:t>
            </a:r>
            <a:r>
              <a:rPr lang="en-GB" sz="700" b="1" dirty="0" smtClean="0">
                <a:solidFill>
                  <a:schemeClr val="bg1"/>
                </a:solidFill>
              </a:rPr>
              <a:t> 6 – Potential Activity</a:t>
            </a:r>
            <a:endParaRPr lang="en-GB" sz="700" b="1" dirty="0">
              <a:solidFill>
                <a:schemeClr val="bg1"/>
              </a:solidFill>
            </a:endParaRPr>
          </a:p>
        </p:txBody>
      </p:sp>
      <p:graphicFrame>
        <p:nvGraphicFramePr>
          <p:cNvPr id="80" name="Table 79"/>
          <p:cNvGraphicFramePr>
            <a:graphicFrameLocks noGrp="1"/>
          </p:cNvGraphicFramePr>
          <p:nvPr>
            <p:extLst>
              <p:ext uri="{D42A27DB-BD31-4B8C-83A1-F6EECF244321}">
                <p14:modId xmlns:p14="http://schemas.microsoft.com/office/powerpoint/2010/main" val="3376285328"/>
              </p:ext>
            </p:extLst>
          </p:nvPr>
        </p:nvGraphicFramePr>
        <p:xfrm>
          <a:off x="467544" y="682260"/>
          <a:ext cx="8424936" cy="305314"/>
        </p:xfrm>
        <a:graphic>
          <a:graphicData uri="http://schemas.openxmlformats.org/drawingml/2006/table">
            <a:tbl>
              <a:tblPr firstRow="1" bandRow="1">
                <a:tableStyleId>{5C22544A-7EE6-4342-B048-85BDC9FD1C3A}</a:tableStyleId>
              </a:tblPr>
              <a:tblGrid>
                <a:gridCol w="3456384"/>
                <a:gridCol w="4968552"/>
              </a:tblGrid>
              <a:tr h="305314">
                <a:tc>
                  <a:txBody>
                    <a:bodyPr/>
                    <a:lstStyle/>
                    <a:p>
                      <a:pPr algn="ctr"/>
                      <a:r>
                        <a:rPr lang="en-GB" sz="1200" dirty="0" smtClean="0"/>
                        <a:t>2019</a:t>
                      </a:r>
                      <a:endParaRPr lang="en-GB" sz="1200" dirty="0"/>
                    </a:p>
                  </a:txBody>
                  <a:tcPr anchor="ctr">
                    <a:solidFill>
                      <a:schemeClr val="bg1">
                        <a:lumMod val="85000"/>
                      </a:schemeClr>
                    </a:solidFill>
                  </a:tcPr>
                </a:tc>
                <a:tc>
                  <a:txBody>
                    <a:bodyPr/>
                    <a:lstStyle/>
                    <a:p>
                      <a:pPr algn="ctr"/>
                      <a:r>
                        <a:rPr lang="en-GB" sz="1200" dirty="0" smtClean="0"/>
                        <a:t>2020</a:t>
                      </a:r>
                      <a:endParaRPr lang="en-GB" sz="1200" dirty="0"/>
                    </a:p>
                  </a:txBody>
                  <a:tcPr anchor="ctr">
                    <a:solidFill>
                      <a:schemeClr val="bg1">
                        <a:lumMod val="85000"/>
                      </a:schemeClr>
                    </a:solidFill>
                  </a:tcPr>
                </a:tc>
              </a:tr>
            </a:tbl>
          </a:graphicData>
        </a:graphic>
      </p:graphicFrame>
      <p:sp>
        <p:nvSpPr>
          <p:cNvPr id="72" name="Rectangle 71"/>
          <p:cNvSpPr/>
          <p:nvPr/>
        </p:nvSpPr>
        <p:spPr>
          <a:xfrm>
            <a:off x="107504" y="1707654"/>
            <a:ext cx="360040" cy="222102"/>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50" b="1" dirty="0" smtClean="0">
                <a:solidFill>
                  <a:schemeClr val="bg1"/>
                </a:solidFill>
              </a:rPr>
              <a:t>Sep-19</a:t>
            </a:r>
            <a:endParaRPr lang="en-GB" sz="650" b="1" dirty="0">
              <a:solidFill>
                <a:schemeClr val="bg1"/>
              </a:solidFill>
            </a:endParaRPr>
          </a:p>
        </p:txBody>
      </p:sp>
      <p:sp>
        <p:nvSpPr>
          <p:cNvPr id="79" name="Rectangle 78"/>
          <p:cNvSpPr/>
          <p:nvPr/>
        </p:nvSpPr>
        <p:spPr>
          <a:xfrm>
            <a:off x="1466939" y="1707654"/>
            <a:ext cx="1175679" cy="222102"/>
          </a:xfrm>
          <a:prstGeom prst="rect">
            <a:avLst/>
          </a:prstGeom>
          <a:solidFill>
            <a:schemeClr val="accent4">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MOD700 – Imp Plan to be approved – 11/09/19</a:t>
            </a:r>
            <a:endParaRPr lang="en-GB" sz="700" b="1" dirty="0">
              <a:solidFill>
                <a:schemeClr val="bg1"/>
              </a:solidFill>
            </a:endParaRPr>
          </a:p>
        </p:txBody>
      </p:sp>
    </p:spTree>
    <p:extLst>
      <p:ext uri="{BB962C8B-B14F-4D97-AF65-F5344CB8AC3E}">
        <p14:creationId xmlns:p14="http://schemas.microsoft.com/office/powerpoint/2010/main" val="163287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35696"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83968"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2994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6316"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2047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37373" y="125832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8EA3F08-64D0-41F2-864D-9FD93219A379}"/>
              </a:ext>
            </a:extLst>
          </p:cNvPr>
          <p:cNvSpPr>
            <a:spLocks noGrp="1"/>
          </p:cNvSpPr>
          <p:nvPr>
            <p:ph type="title"/>
          </p:nvPr>
        </p:nvSpPr>
        <p:spPr/>
        <p:txBody>
          <a:bodyPr/>
          <a:lstStyle/>
          <a:p>
            <a:r>
              <a:rPr lang="en-GB" dirty="0" smtClean="0"/>
              <a:t>2019 / 2020 UK Link Governance Timeline</a:t>
            </a:r>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222385901"/>
              </p:ext>
            </p:extLst>
          </p:nvPr>
        </p:nvGraphicFramePr>
        <p:xfrm>
          <a:off x="467544" y="1059582"/>
          <a:ext cx="9000992" cy="257038"/>
        </p:xfrm>
        <a:graphic>
          <a:graphicData uri="http://schemas.openxmlformats.org/drawingml/2006/table">
            <a:tbl>
              <a:tblPr firstRow="1" bandRow="1">
                <a:tableStyleId>{5C22544A-7EE6-4342-B048-85BDC9FD1C3A}</a:tableStyleId>
              </a:tblPr>
              <a:tblGrid>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tblGrid>
              <a:tr h="257038">
                <a:tc>
                  <a:txBody>
                    <a:bodyPr/>
                    <a:lstStyle/>
                    <a:p>
                      <a:pPr algn="ctr"/>
                      <a:r>
                        <a:rPr lang="en-GB" sz="600" dirty="0" smtClean="0"/>
                        <a:t>Jan</a:t>
                      </a:r>
                      <a:endParaRPr lang="en-GB" sz="600" dirty="0"/>
                    </a:p>
                  </a:txBody>
                  <a:tcPr anchor="ctr">
                    <a:solidFill>
                      <a:schemeClr val="bg1">
                        <a:lumMod val="65000"/>
                      </a:schemeClr>
                    </a:solidFill>
                  </a:tcPr>
                </a:tc>
                <a:tc>
                  <a:txBody>
                    <a:bodyPr/>
                    <a:lstStyle/>
                    <a:p>
                      <a:pPr algn="ctr"/>
                      <a:r>
                        <a:rPr lang="en-GB" sz="600" dirty="0" smtClean="0"/>
                        <a:t>Feb</a:t>
                      </a:r>
                      <a:endParaRPr lang="en-GB" sz="600" dirty="0"/>
                    </a:p>
                  </a:txBody>
                  <a:tcPr anchor="ctr">
                    <a:solidFill>
                      <a:schemeClr val="bg1">
                        <a:lumMod val="65000"/>
                      </a:schemeClr>
                    </a:solidFill>
                  </a:tcPr>
                </a:tc>
                <a:tc>
                  <a:txBody>
                    <a:bodyPr/>
                    <a:lstStyle/>
                    <a:p>
                      <a:pPr algn="ctr"/>
                      <a:r>
                        <a:rPr lang="en-GB" sz="600" dirty="0" smtClean="0"/>
                        <a:t>Mar</a:t>
                      </a:r>
                      <a:endParaRPr lang="en-GB" sz="600" dirty="0"/>
                    </a:p>
                  </a:txBody>
                  <a:tcPr anchor="ctr">
                    <a:solidFill>
                      <a:schemeClr val="bg1">
                        <a:lumMod val="65000"/>
                      </a:schemeClr>
                    </a:solidFill>
                  </a:tcPr>
                </a:tc>
                <a:tc>
                  <a:txBody>
                    <a:bodyPr/>
                    <a:lstStyle/>
                    <a:p>
                      <a:pPr algn="ctr"/>
                      <a:r>
                        <a:rPr lang="en-GB" sz="600" dirty="0" smtClean="0"/>
                        <a:t>Apr</a:t>
                      </a:r>
                      <a:endParaRPr lang="en-GB" sz="600" dirty="0"/>
                    </a:p>
                  </a:txBody>
                  <a:tcPr anchor="ctr">
                    <a:solidFill>
                      <a:schemeClr val="bg1">
                        <a:lumMod val="65000"/>
                      </a:schemeClr>
                    </a:solidFill>
                  </a:tcPr>
                </a:tc>
                <a:tc>
                  <a:txBody>
                    <a:bodyPr/>
                    <a:lstStyle/>
                    <a:p>
                      <a:pPr algn="ctr"/>
                      <a:r>
                        <a:rPr lang="en-GB" sz="600" dirty="0" smtClean="0"/>
                        <a:t>May</a:t>
                      </a:r>
                      <a:endParaRPr lang="en-GB" sz="600" dirty="0"/>
                    </a:p>
                  </a:txBody>
                  <a:tcPr anchor="ctr">
                    <a:solidFill>
                      <a:schemeClr val="bg1">
                        <a:lumMod val="65000"/>
                      </a:schemeClr>
                    </a:solidFill>
                  </a:tcPr>
                </a:tc>
                <a:tc>
                  <a:txBody>
                    <a:bodyPr/>
                    <a:lstStyle/>
                    <a:p>
                      <a:pPr algn="ctr"/>
                      <a:r>
                        <a:rPr lang="en-GB" sz="600" dirty="0" smtClean="0"/>
                        <a:t>Jun</a:t>
                      </a:r>
                      <a:endParaRPr lang="en-GB" sz="600" dirty="0"/>
                    </a:p>
                  </a:txBody>
                  <a:tcPr anchor="ctr">
                    <a:solidFill>
                      <a:schemeClr val="bg1">
                        <a:lumMod val="65000"/>
                      </a:schemeClr>
                    </a:solidFill>
                  </a:tcPr>
                </a:tc>
                <a:tc>
                  <a:txBody>
                    <a:bodyPr/>
                    <a:lstStyle/>
                    <a:p>
                      <a:pPr algn="ctr"/>
                      <a:r>
                        <a:rPr lang="en-GB" sz="600" dirty="0" smtClean="0"/>
                        <a:t>Jul</a:t>
                      </a:r>
                      <a:endParaRPr lang="en-GB" sz="600" dirty="0"/>
                    </a:p>
                  </a:txBody>
                  <a:tcPr anchor="ctr">
                    <a:solidFill>
                      <a:schemeClr val="bg1">
                        <a:lumMod val="65000"/>
                      </a:schemeClr>
                    </a:solidFill>
                  </a:tcPr>
                </a:tc>
                <a:tc>
                  <a:txBody>
                    <a:bodyPr/>
                    <a:lstStyle/>
                    <a:p>
                      <a:pPr algn="ctr"/>
                      <a:r>
                        <a:rPr lang="en-GB" sz="600" dirty="0" smtClean="0"/>
                        <a:t>Aug</a:t>
                      </a:r>
                      <a:endParaRPr lang="en-GB" sz="600" dirty="0"/>
                    </a:p>
                  </a:txBody>
                  <a:tcPr anchor="ctr">
                    <a:solidFill>
                      <a:schemeClr val="bg1">
                        <a:lumMod val="65000"/>
                      </a:schemeClr>
                    </a:solidFill>
                  </a:tcPr>
                </a:tc>
                <a:tc>
                  <a:txBody>
                    <a:bodyPr/>
                    <a:lstStyle/>
                    <a:p>
                      <a:pPr algn="ctr"/>
                      <a:r>
                        <a:rPr lang="en-GB" sz="600" dirty="0" smtClean="0"/>
                        <a:t>Sep</a:t>
                      </a:r>
                      <a:endParaRPr lang="en-GB" sz="600" dirty="0"/>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r>
                        <a:rPr lang="en-GB" sz="600" dirty="0" smtClean="0"/>
                        <a:t>Jan</a:t>
                      </a:r>
                    </a:p>
                  </a:txBody>
                  <a:tcPr anchor="ctr">
                    <a:solidFill>
                      <a:schemeClr val="bg1">
                        <a:lumMod val="65000"/>
                      </a:schemeClr>
                    </a:solidFill>
                  </a:tcPr>
                </a:tc>
                <a:tc>
                  <a:txBody>
                    <a:bodyPr/>
                    <a:lstStyle/>
                    <a:p>
                      <a:pPr algn="ctr"/>
                      <a:r>
                        <a:rPr lang="en-GB" sz="600" dirty="0" smtClean="0"/>
                        <a:t>Feb</a:t>
                      </a:r>
                    </a:p>
                  </a:txBody>
                  <a:tcPr anchor="ctr">
                    <a:solidFill>
                      <a:schemeClr val="bg1">
                        <a:lumMod val="65000"/>
                      </a:schemeClr>
                    </a:solidFill>
                  </a:tcPr>
                </a:tc>
                <a:tc>
                  <a:txBody>
                    <a:bodyPr/>
                    <a:lstStyle/>
                    <a:p>
                      <a:pPr algn="ctr"/>
                      <a:r>
                        <a:rPr lang="en-GB" sz="600" dirty="0" smtClean="0"/>
                        <a:t>Mar</a:t>
                      </a:r>
                    </a:p>
                  </a:txBody>
                  <a:tcPr anchor="ctr">
                    <a:solidFill>
                      <a:schemeClr val="bg1">
                        <a:lumMod val="65000"/>
                      </a:schemeClr>
                    </a:solidFill>
                  </a:tcPr>
                </a:tc>
                <a:tc>
                  <a:txBody>
                    <a:bodyPr/>
                    <a:lstStyle/>
                    <a:p>
                      <a:pPr algn="ctr"/>
                      <a:r>
                        <a:rPr lang="en-GB" sz="600" dirty="0" smtClean="0"/>
                        <a:t>Apr</a:t>
                      </a:r>
                    </a:p>
                  </a:txBody>
                  <a:tcPr anchor="ctr">
                    <a:solidFill>
                      <a:schemeClr val="bg1">
                        <a:lumMod val="65000"/>
                      </a:schemeClr>
                    </a:solidFill>
                  </a:tcPr>
                </a:tc>
                <a:tc>
                  <a:txBody>
                    <a:bodyPr/>
                    <a:lstStyle/>
                    <a:p>
                      <a:pPr algn="ctr"/>
                      <a:r>
                        <a:rPr lang="en-GB" sz="600" dirty="0" smtClean="0"/>
                        <a:t>May</a:t>
                      </a:r>
                    </a:p>
                  </a:txBody>
                  <a:tcPr anchor="ctr">
                    <a:solidFill>
                      <a:schemeClr val="bg1">
                        <a:lumMod val="65000"/>
                      </a:schemeClr>
                    </a:solidFill>
                  </a:tcPr>
                </a:tc>
                <a:tc>
                  <a:txBody>
                    <a:bodyPr/>
                    <a:lstStyle/>
                    <a:p>
                      <a:pPr algn="ctr"/>
                      <a:r>
                        <a:rPr lang="en-GB" sz="600" dirty="0" smtClean="0"/>
                        <a:t>Jun</a:t>
                      </a:r>
                    </a:p>
                  </a:txBody>
                  <a:tcPr anchor="ctr">
                    <a:solidFill>
                      <a:schemeClr val="bg1">
                        <a:lumMod val="65000"/>
                      </a:schemeClr>
                    </a:solidFill>
                  </a:tcPr>
                </a:tc>
                <a:tc>
                  <a:txBody>
                    <a:bodyPr/>
                    <a:lstStyle/>
                    <a:p>
                      <a:pPr algn="ctr"/>
                      <a:r>
                        <a:rPr lang="en-GB" sz="600" dirty="0" smtClean="0"/>
                        <a:t>Jul</a:t>
                      </a:r>
                    </a:p>
                  </a:txBody>
                  <a:tcPr anchor="ctr">
                    <a:solidFill>
                      <a:schemeClr val="bg1">
                        <a:lumMod val="65000"/>
                      </a:schemeClr>
                    </a:solidFill>
                  </a:tcPr>
                </a:tc>
                <a:tc>
                  <a:txBody>
                    <a:bodyPr/>
                    <a:lstStyle/>
                    <a:p>
                      <a:pPr algn="ctr"/>
                      <a:r>
                        <a:rPr lang="en-GB" sz="600" dirty="0" smtClean="0"/>
                        <a:t>Aug</a:t>
                      </a:r>
                    </a:p>
                  </a:txBody>
                  <a:tcPr anchor="ctr">
                    <a:solidFill>
                      <a:schemeClr val="bg1">
                        <a:lumMod val="65000"/>
                      </a:schemeClr>
                    </a:solidFill>
                  </a:tcPr>
                </a:tc>
                <a:tc>
                  <a:txBody>
                    <a:bodyPr/>
                    <a:lstStyle/>
                    <a:p>
                      <a:pPr algn="ctr"/>
                      <a:r>
                        <a:rPr lang="en-GB" sz="600" dirty="0" smtClean="0"/>
                        <a:t>Sep</a:t>
                      </a:r>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endParaRPr lang="en-GB" sz="600" dirty="0" smtClean="0"/>
                    </a:p>
                  </a:txBody>
                  <a:tcPr anchor="ctr">
                    <a:noFill/>
                  </a:tcPr>
                </a:tc>
                <a:tc>
                  <a:txBody>
                    <a:bodyPr/>
                    <a:lstStyle/>
                    <a:p>
                      <a:pPr algn="ctr"/>
                      <a:endParaRPr lang="en-GB" sz="600" dirty="0" smtClean="0"/>
                    </a:p>
                  </a:txBody>
                  <a:tcPr anchor="c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073960438"/>
              </p:ext>
            </p:extLst>
          </p:nvPr>
        </p:nvGraphicFramePr>
        <p:xfrm>
          <a:off x="395536" y="682260"/>
          <a:ext cx="8280920" cy="305314"/>
        </p:xfrm>
        <a:graphic>
          <a:graphicData uri="http://schemas.openxmlformats.org/drawingml/2006/table">
            <a:tbl>
              <a:tblPr firstRow="1" bandRow="1">
                <a:tableStyleId>{5C22544A-7EE6-4342-B048-85BDC9FD1C3A}</a:tableStyleId>
              </a:tblPr>
              <a:tblGrid>
                <a:gridCol w="4248472"/>
                <a:gridCol w="4032448"/>
              </a:tblGrid>
              <a:tr h="305314">
                <a:tc>
                  <a:txBody>
                    <a:bodyPr/>
                    <a:lstStyle/>
                    <a:p>
                      <a:pPr algn="ctr"/>
                      <a:r>
                        <a:rPr lang="en-GB" sz="1200" dirty="0" smtClean="0"/>
                        <a:t>2019</a:t>
                      </a:r>
                      <a:endParaRPr lang="en-GB" sz="1200" dirty="0"/>
                    </a:p>
                  </a:txBody>
                  <a:tcPr anchor="ctr">
                    <a:solidFill>
                      <a:schemeClr val="bg1">
                        <a:lumMod val="85000"/>
                      </a:schemeClr>
                    </a:solidFill>
                  </a:tcPr>
                </a:tc>
                <a:tc>
                  <a:txBody>
                    <a:bodyPr/>
                    <a:lstStyle/>
                    <a:p>
                      <a:pPr algn="ctr"/>
                      <a:r>
                        <a:rPr lang="en-GB" sz="1200" dirty="0" smtClean="0"/>
                        <a:t>2020</a:t>
                      </a:r>
                      <a:endParaRPr lang="en-GB" sz="1200" dirty="0"/>
                    </a:p>
                  </a:txBody>
                  <a:tcPr anchor="ctr">
                    <a:solidFill>
                      <a:schemeClr val="bg1">
                        <a:lumMod val="85000"/>
                      </a:schemeClr>
                    </a:solidFill>
                  </a:tcPr>
                </a:tc>
              </a:tr>
            </a:tbl>
          </a:graphicData>
        </a:graphic>
      </p:graphicFrame>
      <p:sp>
        <p:nvSpPr>
          <p:cNvPr id="81" name="TextBox 80"/>
          <p:cNvSpPr txBox="1"/>
          <p:nvPr/>
        </p:nvSpPr>
        <p:spPr>
          <a:xfrm>
            <a:off x="35496" y="4468133"/>
            <a:ext cx="8640960" cy="461665"/>
          </a:xfrm>
          <a:prstGeom prst="rect">
            <a:avLst/>
          </a:prstGeom>
          <a:noFill/>
        </p:spPr>
        <p:txBody>
          <a:bodyPr wrap="square" rtlCol="0">
            <a:spAutoFit/>
          </a:bodyPr>
          <a:lstStyle/>
          <a:p>
            <a:endParaRPr lang="en-GB" sz="800" b="1" dirty="0" smtClean="0"/>
          </a:p>
          <a:p>
            <a:pPr marL="171450" indent="-171450">
              <a:buFont typeface="Arial" panose="020B0604020202020204" pitchFamily="34" charset="0"/>
              <a:buChar char="•"/>
            </a:pPr>
            <a:r>
              <a:rPr lang="en-GB" sz="800" b="1" dirty="0" smtClean="0"/>
              <a:t>Assumes RETRO will be Nov 2020 Major Release Delivery</a:t>
            </a:r>
          </a:p>
          <a:p>
            <a:pPr marL="171450" indent="-171450">
              <a:buFont typeface="Arial" panose="020B0604020202020204" pitchFamily="34" charset="0"/>
              <a:buChar char="•"/>
            </a:pPr>
            <a:r>
              <a:rPr lang="en-GB" sz="800" b="1" dirty="0" smtClean="0"/>
              <a:t>Please note that this includes potential activity within UK Link over the next 24 months</a:t>
            </a:r>
            <a:endParaRPr lang="en-GB" sz="800" b="1" dirty="0"/>
          </a:p>
        </p:txBody>
      </p:sp>
      <p:sp>
        <p:nvSpPr>
          <p:cNvPr id="82" name="Rectangle 81"/>
          <p:cNvSpPr/>
          <p:nvPr/>
        </p:nvSpPr>
        <p:spPr>
          <a:xfrm>
            <a:off x="107504" y="1546670"/>
            <a:ext cx="360040" cy="21602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Sep-19 / EUC</a:t>
            </a:r>
            <a:endParaRPr lang="en-GB" sz="600" b="1" dirty="0">
              <a:solidFill>
                <a:prstClr val="white"/>
              </a:solidFill>
            </a:endParaRPr>
          </a:p>
        </p:txBody>
      </p:sp>
      <p:sp>
        <p:nvSpPr>
          <p:cNvPr id="83" name="Rectangle 82"/>
          <p:cNvSpPr/>
          <p:nvPr/>
        </p:nvSpPr>
        <p:spPr>
          <a:xfrm>
            <a:off x="467544" y="1546670"/>
            <a:ext cx="1224136"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4" name="Rectangle 83"/>
          <p:cNvSpPr/>
          <p:nvPr/>
        </p:nvSpPr>
        <p:spPr>
          <a:xfrm>
            <a:off x="1691680" y="1546670"/>
            <a:ext cx="1872208"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5" name="Rectangle 84"/>
          <p:cNvSpPr/>
          <p:nvPr/>
        </p:nvSpPr>
        <p:spPr>
          <a:xfrm>
            <a:off x="501936" y="1546670"/>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6" name="5-Point Star 85"/>
          <p:cNvSpPr/>
          <p:nvPr/>
        </p:nvSpPr>
        <p:spPr>
          <a:xfrm>
            <a:off x="517265" y="1584543"/>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87" name="TextBox 86"/>
          <p:cNvSpPr txBox="1"/>
          <p:nvPr/>
        </p:nvSpPr>
        <p:spPr>
          <a:xfrm>
            <a:off x="603195" y="1536364"/>
            <a:ext cx="800453" cy="276999"/>
          </a:xfrm>
          <a:prstGeom prst="rect">
            <a:avLst/>
          </a:prstGeom>
          <a:noFill/>
        </p:spPr>
        <p:txBody>
          <a:bodyPr wrap="square" rtlCol="0">
            <a:spAutoFit/>
          </a:bodyPr>
          <a:lstStyle/>
          <a:p>
            <a:pPr algn="ctr"/>
            <a:r>
              <a:rPr lang="en-GB" sz="600" dirty="0">
                <a:solidFill>
                  <a:schemeClr val="bg1"/>
                </a:solidFill>
              </a:rPr>
              <a:t> </a:t>
            </a:r>
            <a:r>
              <a:rPr lang="en-GB" sz="600" dirty="0" smtClean="0">
                <a:solidFill>
                  <a:schemeClr val="bg1"/>
                </a:solidFill>
              </a:rPr>
              <a:t>BER Approval </a:t>
            </a:r>
          </a:p>
          <a:p>
            <a:pPr algn="ctr"/>
            <a:r>
              <a:rPr lang="en-GB" sz="600" dirty="0" smtClean="0">
                <a:solidFill>
                  <a:schemeClr val="bg1"/>
                </a:solidFill>
              </a:rPr>
              <a:t>09/01/19</a:t>
            </a:r>
            <a:endParaRPr lang="en-GB" sz="600" dirty="0">
              <a:solidFill>
                <a:schemeClr val="bg1"/>
              </a:solidFill>
            </a:endParaRPr>
          </a:p>
        </p:txBody>
      </p:sp>
      <p:sp>
        <p:nvSpPr>
          <p:cNvPr id="88" name="Rectangle 87"/>
          <p:cNvSpPr/>
          <p:nvPr/>
        </p:nvSpPr>
        <p:spPr>
          <a:xfrm>
            <a:off x="107504" y="2167740"/>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Nov-19</a:t>
            </a:r>
            <a:endParaRPr lang="en-GB" sz="600" b="1" dirty="0">
              <a:solidFill>
                <a:prstClr val="white"/>
              </a:solidFill>
            </a:endParaRPr>
          </a:p>
        </p:txBody>
      </p:sp>
      <p:sp>
        <p:nvSpPr>
          <p:cNvPr id="101" name="TextBox 100"/>
          <p:cNvSpPr txBox="1"/>
          <p:nvPr/>
        </p:nvSpPr>
        <p:spPr>
          <a:xfrm>
            <a:off x="1241884" y="2147995"/>
            <a:ext cx="1129841" cy="307777"/>
          </a:xfrm>
          <a:prstGeom prst="rect">
            <a:avLst/>
          </a:prstGeom>
          <a:noFill/>
        </p:spPr>
        <p:txBody>
          <a:bodyPr wrap="square" rtlCol="0">
            <a:spAutoFit/>
          </a:bodyPr>
          <a:lstStyle/>
          <a:p>
            <a:pPr algn="ctr"/>
            <a:r>
              <a:rPr lang="en-GB" sz="700" dirty="0" smtClean="0">
                <a:solidFill>
                  <a:schemeClr val="bg1">
                    <a:lumMod val="95000"/>
                  </a:schemeClr>
                </a:solidFill>
              </a:rPr>
              <a:t>BER Approval</a:t>
            </a:r>
          </a:p>
          <a:p>
            <a:pPr algn="ctr"/>
            <a:r>
              <a:rPr lang="en-GB" sz="700" dirty="0" smtClean="0">
                <a:solidFill>
                  <a:schemeClr val="bg1">
                    <a:lumMod val="95000"/>
                  </a:schemeClr>
                </a:solidFill>
              </a:rPr>
              <a:t>10/04/18 </a:t>
            </a:r>
            <a:endParaRPr lang="en-GB" sz="700" dirty="0">
              <a:solidFill>
                <a:schemeClr val="bg1">
                  <a:lumMod val="95000"/>
                </a:schemeClr>
              </a:solidFill>
            </a:endParaRPr>
          </a:p>
        </p:txBody>
      </p:sp>
      <p:sp>
        <p:nvSpPr>
          <p:cNvPr id="102" name="Rectangle 101"/>
          <p:cNvSpPr/>
          <p:nvPr/>
        </p:nvSpPr>
        <p:spPr>
          <a:xfrm>
            <a:off x="467544" y="2167740"/>
            <a:ext cx="1368152"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3" name="TextBox 102"/>
          <p:cNvSpPr txBox="1"/>
          <p:nvPr/>
        </p:nvSpPr>
        <p:spPr>
          <a:xfrm>
            <a:off x="633847" y="2139702"/>
            <a:ext cx="1129841" cy="276999"/>
          </a:xfrm>
          <a:prstGeom prst="rect">
            <a:avLst/>
          </a:prstGeom>
          <a:noFill/>
        </p:spPr>
        <p:txBody>
          <a:bodyPr wrap="square" rtlCol="0">
            <a:spAutoFit/>
          </a:bodyPr>
          <a:lstStyle/>
          <a:p>
            <a:pPr algn="ctr"/>
            <a:r>
              <a:rPr lang="en-GB" sz="600" dirty="0" smtClean="0">
                <a:solidFill>
                  <a:schemeClr val="bg1">
                    <a:lumMod val="95000"/>
                  </a:schemeClr>
                </a:solidFill>
              </a:rPr>
              <a:t>EQR Approval</a:t>
            </a:r>
          </a:p>
          <a:p>
            <a:pPr algn="ctr"/>
            <a:r>
              <a:rPr lang="en-GB" sz="600" dirty="0" smtClean="0">
                <a:solidFill>
                  <a:schemeClr val="bg1">
                    <a:lumMod val="95000"/>
                  </a:schemeClr>
                </a:solidFill>
              </a:rPr>
              <a:t>06/02/19 </a:t>
            </a:r>
            <a:endParaRPr lang="en-GB" sz="600" dirty="0">
              <a:solidFill>
                <a:schemeClr val="bg1">
                  <a:lumMod val="95000"/>
                </a:schemeClr>
              </a:solidFill>
            </a:endParaRPr>
          </a:p>
        </p:txBody>
      </p:sp>
      <p:sp>
        <p:nvSpPr>
          <p:cNvPr id="104" name="Rectangle 103"/>
          <p:cNvSpPr/>
          <p:nvPr/>
        </p:nvSpPr>
        <p:spPr>
          <a:xfrm>
            <a:off x="1835696" y="2167740"/>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5" name="Rectangle 104"/>
          <p:cNvSpPr/>
          <p:nvPr/>
        </p:nvSpPr>
        <p:spPr>
          <a:xfrm>
            <a:off x="3059832" y="2167740"/>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6" name="Rectangle 105"/>
          <p:cNvSpPr/>
          <p:nvPr/>
        </p:nvSpPr>
        <p:spPr>
          <a:xfrm>
            <a:off x="3635896" y="2167740"/>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7" name="Rectangle 106"/>
          <p:cNvSpPr/>
          <p:nvPr/>
        </p:nvSpPr>
        <p:spPr>
          <a:xfrm>
            <a:off x="4211960" y="2167740"/>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18" name="Rectangle 117"/>
          <p:cNvSpPr/>
          <p:nvPr/>
        </p:nvSpPr>
        <p:spPr>
          <a:xfrm>
            <a:off x="107504" y="3967505"/>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RETRO</a:t>
            </a:r>
            <a:endParaRPr lang="en-GB" sz="600" b="1" dirty="0">
              <a:solidFill>
                <a:prstClr val="white"/>
              </a:solidFill>
            </a:endParaRPr>
          </a:p>
        </p:txBody>
      </p:sp>
      <p:sp>
        <p:nvSpPr>
          <p:cNvPr id="119" name="Rectangle 118"/>
          <p:cNvSpPr/>
          <p:nvPr/>
        </p:nvSpPr>
        <p:spPr>
          <a:xfrm>
            <a:off x="2199916" y="3967504"/>
            <a:ext cx="6260515" cy="231994"/>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20" name="TextBox 119"/>
          <p:cNvSpPr txBox="1"/>
          <p:nvPr/>
        </p:nvSpPr>
        <p:spPr>
          <a:xfrm>
            <a:off x="4231828" y="4199498"/>
            <a:ext cx="1492300" cy="200055"/>
          </a:xfrm>
          <a:prstGeom prst="rect">
            <a:avLst/>
          </a:prstGeom>
          <a:noFill/>
        </p:spPr>
        <p:txBody>
          <a:bodyPr wrap="square" rtlCol="0">
            <a:spAutoFit/>
          </a:bodyPr>
          <a:lstStyle/>
          <a:p>
            <a:pPr algn="ctr"/>
            <a:r>
              <a:rPr lang="en-GB" sz="700" dirty="0" smtClean="0"/>
              <a:t>Governance Approval dates tbc</a:t>
            </a:r>
          </a:p>
        </p:txBody>
      </p:sp>
      <p:sp>
        <p:nvSpPr>
          <p:cNvPr id="121" name="5-Point Star 120"/>
          <p:cNvSpPr/>
          <p:nvPr/>
        </p:nvSpPr>
        <p:spPr>
          <a:xfrm>
            <a:off x="7544540" y="1650107"/>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5-Point Star 121"/>
          <p:cNvSpPr/>
          <p:nvPr/>
        </p:nvSpPr>
        <p:spPr>
          <a:xfrm>
            <a:off x="7550592" y="2427734"/>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23" name="5-Point Star 122"/>
          <p:cNvSpPr/>
          <p:nvPr/>
        </p:nvSpPr>
        <p:spPr>
          <a:xfrm>
            <a:off x="7544540" y="2067694"/>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p:cNvSpPr txBox="1"/>
          <p:nvPr/>
        </p:nvSpPr>
        <p:spPr>
          <a:xfrm>
            <a:off x="7959084" y="1708234"/>
            <a:ext cx="648072" cy="215444"/>
          </a:xfrm>
          <a:prstGeom prst="rect">
            <a:avLst/>
          </a:prstGeom>
          <a:noFill/>
        </p:spPr>
        <p:txBody>
          <a:bodyPr wrap="square" rtlCol="0">
            <a:spAutoFit/>
          </a:bodyPr>
          <a:lstStyle/>
          <a:p>
            <a:r>
              <a:rPr lang="en-GB" sz="800" dirty="0" smtClean="0"/>
              <a:t>On track</a:t>
            </a:r>
            <a:endParaRPr lang="en-GB" sz="800" dirty="0"/>
          </a:p>
        </p:txBody>
      </p:sp>
      <p:sp>
        <p:nvSpPr>
          <p:cNvPr id="125" name="TextBox 124"/>
          <p:cNvSpPr txBox="1"/>
          <p:nvPr/>
        </p:nvSpPr>
        <p:spPr>
          <a:xfrm>
            <a:off x="7965494" y="2428314"/>
            <a:ext cx="558316" cy="215444"/>
          </a:xfrm>
          <a:prstGeom prst="rect">
            <a:avLst/>
          </a:prstGeom>
          <a:noFill/>
        </p:spPr>
        <p:txBody>
          <a:bodyPr wrap="square" rtlCol="0">
            <a:spAutoFit/>
          </a:bodyPr>
          <a:lstStyle/>
          <a:p>
            <a:r>
              <a:rPr lang="en-GB" sz="800" dirty="0" smtClean="0"/>
              <a:t>At risk</a:t>
            </a:r>
            <a:endParaRPr lang="en-GB" sz="800" dirty="0"/>
          </a:p>
        </p:txBody>
      </p:sp>
      <p:sp>
        <p:nvSpPr>
          <p:cNvPr id="126" name="TextBox 125"/>
          <p:cNvSpPr txBox="1"/>
          <p:nvPr/>
        </p:nvSpPr>
        <p:spPr>
          <a:xfrm>
            <a:off x="7308304" y="1461433"/>
            <a:ext cx="792088" cy="246221"/>
          </a:xfrm>
          <a:prstGeom prst="rect">
            <a:avLst/>
          </a:prstGeom>
          <a:noFill/>
        </p:spPr>
        <p:txBody>
          <a:bodyPr wrap="square" rtlCol="0">
            <a:spAutoFit/>
          </a:bodyPr>
          <a:lstStyle/>
          <a:p>
            <a:r>
              <a:rPr lang="en-GB" sz="1000" b="1" dirty="0" smtClean="0"/>
              <a:t>Key</a:t>
            </a:r>
            <a:endParaRPr lang="en-GB" sz="1000" b="1" dirty="0"/>
          </a:p>
        </p:txBody>
      </p:sp>
      <p:sp>
        <p:nvSpPr>
          <p:cNvPr id="127" name="TextBox 126"/>
          <p:cNvSpPr txBox="1"/>
          <p:nvPr/>
        </p:nvSpPr>
        <p:spPr>
          <a:xfrm>
            <a:off x="7950282" y="2125821"/>
            <a:ext cx="1080120" cy="215444"/>
          </a:xfrm>
          <a:prstGeom prst="rect">
            <a:avLst/>
          </a:prstGeom>
          <a:noFill/>
        </p:spPr>
        <p:txBody>
          <a:bodyPr wrap="square" rtlCol="0">
            <a:spAutoFit/>
          </a:bodyPr>
          <a:lstStyle/>
          <a:p>
            <a:r>
              <a:rPr lang="en-GB" sz="800" dirty="0" smtClean="0"/>
              <a:t>Complete</a:t>
            </a:r>
            <a:endParaRPr lang="en-GB" sz="800" dirty="0"/>
          </a:p>
        </p:txBody>
      </p:sp>
      <p:sp>
        <p:nvSpPr>
          <p:cNvPr id="129" name="Rectangle 128"/>
          <p:cNvSpPr/>
          <p:nvPr/>
        </p:nvSpPr>
        <p:spPr>
          <a:xfrm>
            <a:off x="107504" y="3291541"/>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smtClean="0">
                <a:solidFill>
                  <a:prstClr val="white"/>
                </a:solidFill>
              </a:rPr>
              <a:t>Feb-20</a:t>
            </a:r>
            <a:endParaRPr lang="en-GB" sz="600" b="1" dirty="0">
              <a:solidFill>
                <a:prstClr val="white"/>
              </a:solidFill>
            </a:endParaRPr>
          </a:p>
        </p:txBody>
      </p:sp>
      <p:sp>
        <p:nvSpPr>
          <p:cNvPr id="130" name="Rectangle 129"/>
          <p:cNvSpPr/>
          <p:nvPr/>
        </p:nvSpPr>
        <p:spPr>
          <a:xfrm>
            <a:off x="3932293" y="3344043"/>
            <a:ext cx="143179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bg1"/>
              </a:solidFill>
            </a:endParaRPr>
          </a:p>
        </p:txBody>
      </p:sp>
      <p:sp>
        <p:nvSpPr>
          <p:cNvPr id="90" name="TextBox 89"/>
          <p:cNvSpPr txBox="1"/>
          <p:nvPr/>
        </p:nvSpPr>
        <p:spPr>
          <a:xfrm>
            <a:off x="1547664" y="2139702"/>
            <a:ext cx="1656185" cy="276999"/>
          </a:xfrm>
          <a:prstGeom prst="rect">
            <a:avLst/>
          </a:prstGeom>
          <a:noFill/>
        </p:spPr>
        <p:txBody>
          <a:bodyPr wrap="square" rtlCol="0">
            <a:spAutoFit/>
          </a:bodyPr>
          <a:lstStyle/>
          <a:p>
            <a:pPr algn="ctr"/>
            <a:r>
              <a:rPr lang="en-GB" sz="600" dirty="0" smtClean="0">
                <a:solidFill>
                  <a:schemeClr val="bg1">
                    <a:lumMod val="95000"/>
                  </a:schemeClr>
                </a:solidFill>
              </a:rPr>
              <a:t>BER Approval / Change Pack Issue</a:t>
            </a:r>
          </a:p>
          <a:p>
            <a:pPr algn="ctr"/>
            <a:r>
              <a:rPr lang="en-GB" sz="600" dirty="0" smtClean="0">
                <a:solidFill>
                  <a:schemeClr val="bg1">
                    <a:lumMod val="95000"/>
                  </a:schemeClr>
                </a:solidFill>
              </a:rPr>
              <a:t>10/04/19 </a:t>
            </a:r>
            <a:endParaRPr lang="en-GB" sz="600" dirty="0">
              <a:solidFill>
                <a:schemeClr val="bg1">
                  <a:lumMod val="95000"/>
                </a:schemeClr>
              </a:solidFill>
            </a:endParaRPr>
          </a:p>
        </p:txBody>
      </p:sp>
      <p:sp>
        <p:nvSpPr>
          <p:cNvPr id="91" name="Rectangle 90"/>
          <p:cNvSpPr/>
          <p:nvPr/>
        </p:nvSpPr>
        <p:spPr>
          <a:xfrm>
            <a:off x="107504" y="2893699"/>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Jun - 20</a:t>
            </a:r>
            <a:endParaRPr lang="en-GB" sz="600" b="1" dirty="0">
              <a:solidFill>
                <a:prstClr val="white"/>
              </a:solidFill>
            </a:endParaRPr>
          </a:p>
        </p:txBody>
      </p:sp>
      <p:sp>
        <p:nvSpPr>
          <p:cNvPr id="95" name="Rectangle 94"/>
          <p:cNvSpPr/>
          <p:nvPr/>
        </p:nvSpPr>
        <p:spPr>
          <a:xfrm>
            <a:off x="1781436" y="2893699"/>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96" name="Rectangle 95"/>
          <p:cNvSpPr/>
          <p:nvPr/>
        </p:nvSpPr>
        <p:spPr>
          <a:xfrm>
            <a:off x="3005572" y="2893699"/>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97" name="Rectangle 96"/>
          <p:cNvSpPr/>
          <p:nvPr/>
        </p:nvSpPr>
        <p:spPr>
          <a:xfrm>
            <a:off x="3581636" y="2893699"/>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98" name="Rectangle 97"/>
          <p:cNvSpPr/>
          <p:nvPr/>
        </p:nvSpPr>
        <p:spPr>
          <a:xfrm>
            <a:off x="4157700" y="2893699"/>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99" name="Rectangle 98"/>
          <p:cNvSpPr/>
          <p:nvPr/>
        </p:nvSpPr>
        <p:spPr>
          <a:xfrm>
            <a:off x="4733764" y="2893699"/>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0" name="Rectangle 99"/>
          <p:cNvSpPr/>
          <p:nvPr/>
        </p:nvSpPr>
        <p:spPr>
          <a:xfrm>
            <a:off x="5309828" y="2893699"/>
            <a:ext cx="792088"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28" name="Rectangle 127"/>
          <p:cNvSpPr/>
          <p:nvPr/>
        </p:nvSpPr>
        <p:spPr>
          <a:xfrm>
            <a:off x="6101916" y="2893699"/>
            <a:ext cx="55831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33" name="TextBox 132"/>
          <p:cNvSpPr txBox="1"/>
          <p:nvPr/>
        </p:nvSpPr>
        <p:spPr>
          <a:xfrm>
            <a:off x="4378635" y="2863210"/>
            <a:ext cx="1129841" cy="276999"/>
          </a:xfrm>
          <a:prstGeom prst="rect">
            <a:avLst/>
          </a:prstGeom>
          <a:noFill/>
        </p:spPr>
        <p:txBody>
          <a:bodyPr wrap="square" rtlCol="0">
            <a:spAutoFit/>
          </a:bodyPr>
          <a:lstStyle/>
          <a:p>
            <a:pPr algn="ctr"/>
            <a:r>
              <a:rPr lang="en-GB" sz="600" dirty="0" smtClean="0">
                <a:solidFill>
                  <a:schemeClr val="bg1"/>
                </a:solidFill>
              </a:rPr>
              <a:t>Change Pack Issue</a:t>
            </a:r>
          </a:p>
          <a:p>
            <a:pPr algn="ctr"/>
            <a:r>
              <a:rPr lang="en-GB" sz="600" dirty="0" smtClean="0">
                <a:solidFill>
                  <a:schemeClr val="bg1"/>
                </a:solidFill>
              </a:rPr>
              <a:t>Dec-19</a:t>
            </a:r>
            <a:endParaRPr lang="en-GB" sz="600" dirty="0">
              <a:solidFill>
                <a:schemeClr val="bg1"/>
              </a:solidFill>
            </a:endParaRPr>
          </a:p>
        </p:txBody>
      </p:sp>
      <p:sp>
        <p:nvSpPr>
          <p:cNvPr id="136" name="TextBox 135"/>
          <p:cNvSpPr txBox="1"/>
          <p:nvPr/>
        </p:nvSpPr>
        <p:spPr>
          <a:xfrm>
            <a:off x="3707904" y="2863211"/>
            <a:ext cx="856327" cy="276999"/>
          </a:xfrm>
          <a:prstGeom prst="rect">
            <a:avLst/>
          </a:prstGeom>
          <a:noFill/>
        </p:spPr>
        <p:txBody>
          <a:bodyPr wrap="square" rtlCol="0">
            <a:spAutoFit/>
          </a:bodyPr>
          <a:lstStyle/>
          <a:p>
            <a:pPr algn="ctr"/>
            <a:r>
              <a:rPr lang="en-GB" sz="600" dirty="0" smtClean="0">
                <a:solidFill>
                  <a:schemeClr val="bg1"/>
                </a:solidFill>
              </a:rPr>
              <a:t>BER Approval</a:t>
            </a:r>
          </a:p>
          <a:p>
            <a:pPr algn="ctr"/>
            <a:r>
              <a:rPr lang="en-GB" sz="600" dirty="0" smtClean="0">
                <a:solidFill>
                  <a:schemeClr val="bg1"/>
                </a:solidFill>
              </a:rPr>
              <a:t>Oct-19</a:t>
            </a:r>
            <a:endParaRPr lang="en-GB" sz="600" dirty="0">
              <a:solidFill>
                <a:schemeClr val="bg1"/>
              </a:solidFill>
            </a:endParaRPr>
          </a:p>
        </p:txBody>
      </p:sp>
      <p:sp>
        <p:nvSpPr>
          <p:cNvPr id="139" name="TextBox 138"/>
          <p:cNvSpPr txBox="1"/>
          <p:nvPr/>
        </p:nvSpPr>
        <p:spPr>
          <a:xfrm>
            <a:off x="1691680" y="2867640"/>
            <a:ext cx="1129841" cy="276999"/>
          </a:xfrm>
          <a:prstGeom prst="rect">
            <a:avLst/>
          </a:prstGeom>
          <a:noFill/>
        </p:spPr>
        <p:txBody>
          <a:bodyPr wrap="square" rtlCol="0">
            <a:spAutoFit/>
          </a:bodyPr>
          <a:lstStyle/>
          <a:p>
            <a:pPr algn="ctr"/>
            <a:r>
              <a:rPr lang="en-GB" sz="600" dirty="0" smtClean="0">
                <a:solidFill>
                  <a:schemeClr val="bg1"/>
                </a:solidFill>
              </a:rPr>
              <a:t>Scope Approval</a:t>
            </a:r>
          </a:p>
          <a:p>
            <a:pPr algn="ctr"/>
            <a:r>
              <a:rPr lang="en-GB" sz="600" dirty="0" smtClean="0">
                <a:solidFill>
                  <a:schemeClr val="bg1"/>
                </a:solidFill>
              </a:rPr>
              <a:t>10/07/19</a:t>
            </a:r>
            <a:endParaRPr lang="en-GB" sz="600" dirty="0">
              <a:solidFill>
                <a:schemeClr val="bg1"/>
              </a:solidFill>
            </a:endParaRPr>
          </a:p>
        </p:txBody>
      </p:sp>
      <p:sp>
        <p:nvSpPr>
          <p:cNvPr id="92" name="Rectangle 91"/>
          <p:cNvSpPr/>
          <p:nvPr/>
        </p:nvSpPr>
        <p:spPr>
          <a:xfrm>
            <a:off x="107504" y="2517631"/>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err="1" smtClean="0">
                <a:solidFill>
                  <a:prstClr val="white"/>
                </a:solidFill>
              </a:rPr>
              <a:t>MiR</a:t>
            </a:r>
            <a:r>
              <a:rPr lang="en-GB" sz="600" b="1" dirty="0" smtClean="0">
                <a:solidFill>
                  <a:prstClr val="white"/>
                </a:solidFill>
              </a:rPr>
              <a:t> 5</a:t>
            </a:r>
            <a:endParaRPr lang="en-GB" sz="600" b="1" dirty="0">
              <a:solidFill>
                <a:prstClr val="white"/>
              </a:solidFill>
            </a:endParaRPr>
          </a:p>
        </p:txBody>
      </p:sp>
      <p:sp>
        <p:nvSpPr>
          <p:cNvPr id="93" name="Rectangle 92"/>
          <p:cNvSpPr/>
          <p:nvPr/>
        </p:nvSpPr>
        <p:spPr>
          <a:xfrm>
            <a:off x="2195736" y="2527780"/>
            <a:ext cx="143179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bg1"/>
              </a:solidFill>
            </a:endParaRPr>
          </a:p>
        </p:txBody>
      </p:sp>
      <p:sp>
        <p:nvSpPr>
          <p:cNvPr id="94" name="TextBox 93"/>
          <p:cNvSpPr txBox="1"/>
          <p:nvPr/>
        </p:nvSpPr>
        <p:spPr>
          <a:xfrm>
            <a:off x="2411760" y="2503170"/>
            <a:ext cx="1492300" cy="276999"/>
          </a:xfrm>
          <a:prstGeom prst="rect">
            <a:avLst/>
          </a:prstGeom>
          <a:noFill/>
        </p:spPr>
        <p:txBody>
          <a:bodyPr wrap="square" rtlCol="0">
            <a:spAutoFit/>
          </a:bodyPr>
          <a:lstStyle/>
          <a:p>
            <a:pPr algn="ctr"/>
            <a:r>
              <a:rPr lang="en-GB" sz="600" dirty="0" err="1" smtClean="0">
                <a:solidFill>
                  <a:schemeClr val="bg1"/>
                </a:solidFill>
              </a:rPr>
              <a:t>ChMC</a:t>
            </a:r>
            <a:r>
              <a:rPr lang="en-GB" sz="600" dirty="0" smtClean="0">
                <a:solidFill>
                  <a:schemeClr val="bg1"/>
                </a:solidFill>
              </a:rPr>
              <a:t> Scope Approval</a:t>
            </a:r>
          </a:p>
          <a:p>
            <a:pPr algn="ctr"/>
            <a:r>
              <a:rPr lang="en-GB" sz="600" dirty="0" smtClean="0">
                <a:solidFill>
                  <a:schemeClr val="bg1"/>
                </a:solidFill>
              </a:rPr>
              <a:t>10/07/19</a:t>
            </a:r>
          </a:p>
        </p:txBody>
      </p:sp>
      <p:sp>
        <p:nvSpPr>
          <p:cNvPr id="142" name="TextBox 141"/>
          <p:cNvSpPr txBox="1"/>
          <p:nvPr/>
        </p:nvSpPr>
        <p:spPr>
          <a:xfrm>
            <a:off x="2794087" y="2867640"/>
            <a:ext cx="1129841" cy="276999"/>
          </a:xfrm>
          <a:prstGeom prst="rect">
            <a:avLst/>
          </a:prstGeom>
          <a:noFill/>
        </p:spPr>
        <p:txBody>
          <a:bodyPr wrap="square" rtlCol="0">
            <a:spAutoFit/>
          </a:bodyPr>
          <a:lstStyle/>
          <a:p>
            <a:pPr algn="ctr"/>
            <a:r>
              <a:rPr lang="en-GB" sz="600" dirty="0" smtClean="0">
                <a:solidFill>
                  <a:schemeClr val="bg1"/>
                </a:solidFill>
              </a:rPr>
              <a:t>EQR Approval</a:t>
            </a:r>
          </a:p>
          <a:p>
            <a:pPr algn="ctr"/>
            <a:r>
              <a:rPr lang="en-GB" sz="600" dirty="0" smtClean="0">
                <a:solidFill>
                  <a:schemeClr val="bg1"/>
                </a:solidFill>
              </a:rPr>
              <a:t>Aug-19</a:t>
            </a:r>
            <a:endParaRPr lang="en-GB" sz="600" dirty="0">
              <a:solidFill>
                <a:schemeClr val="bg1"/>
              </a:solidFill>
            </a:endParaRPr>
          </a:p>
        </p:txBody>
      </p:sp>
      <p:sp>
        <p:nvSpPr>
          <p:cNvPr id="143" name="TextBox 142"/>
          <p:cNvSpPr txBox="1"/>
          <p:nvPr/>
        </p:nvSpPr>
        <p:spPr>
          <a:xfrm>
            <a:off x="2555776" y="3344043"/>
            <a:ext cx="1129841" cy="276999"/>
          </a:xfrm>
          <a:prstGeom prst="rect">
            <a:avLst/>
          </a:prstGeom>
          <a:noFill/>
        </p:spPr>
        <p:txBody>
          <a:bodyPr wrap="square" rtlCol="0">
            <a:spAutoFit/>
          </a:bodyPr>
          <a:lstStyle/>
          <a:p>
            <a:pPr algn="ctr"/>
            <a:r>
              <a:rPr lang="en-GB" sz="600" dirty="0" smtClean="0"/>
              <a:t>Scope Approval</a:t>
            </a:r>
          </a:p>
          <a:p>
            <a:pPr algn="ctr"/>
            <a:r>
              <a:rPr lang="en-GB" sz="600" dirty="0" smtClean="0"/>
              <a:t>10/07/19</a:t>
            </a:r>
            <a:endParaRPr lang="en-GB" sz="600" dirty="0"/>
          </a:p>
        </p:txBody>
      </p:sp>
      <p:sp>
        <p:nvSpPr>
          <p:cNvPr id="131" name="5-Point Star 130"/>
          <p:cNvSpPr/>
          <p:nvPr/>
        </p:nvSpPr>
        <p:spPr>
          <a:xfrm>
            <a:off x="733289" y="2195464"/>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34" name="5-Point Star 133"/>
          <p:cNvSpPr/>
          <p:nvPr/>
        </p:nvSpPr>
        <p:spPr>
          <a:xfrm>
            <a:off x="1547664" y="2200677"/>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45" name="5-Point Star 144"/>
          <p:cNvSpPr/>
          <p:nvPr/>
        </p:nvSpPr>
        <p:spPr>
          <a:xfrm>
            <a:off x="2533489" y="2551340"/>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46" name="5-Point Star 145"/>
          <p:cNvSpPr/>
          <p:nvPr/>
        </p:nvSpPr>
        <p:spPr>
          <a:xfrm>
            <a:off x="2555776" y="2906359"/>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47" name="5-Point Star 146"/>
          <p:cNvSpPr/>
          <p:nvPr/>
        </p:nvSpPr>
        <p:spPr>
          <a:xfrm>
            <a:off x="2911633" y="2906359"/>
            <a:ext cx="166303" cy="14922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48" name="5-Point Star 147"/>
          <p:cNvSpPr/>
          <p:nvPr/>
        </p:nvSpPr>
        <p:spPr>
          <a:xfrm>
            <a:off x="3685617" y="2903500"/>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49" name="5-Point Star 148"/>
          <p:cNvSpPr/>
          <p:nvPr/>
        </p:nvSpPr>
        <p:spPr>
          <a:xfrm>
            <a:off x="4427984" y="2901596"/>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50" name="5-Point Star 149"/>
          <p:cNvSpPr/>
          <p:nvPr/>
        </p:nvSpPr>
        <p:spPr>
          <a:xfrm>
            <a:off x="2605497" y="3386228"/>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89" name="Rectangle 88"/>
          <p:cNvSpPr/>
          <p:nvPr/>
        </p:nvSpPr>
        <p:spPr>
          <a:xfrm>
            <a:off x="107504" y="3607465"/>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err="1" smtClean="0">
                <a:solidFill>
                  <a:prstClr val="white"/>
                </a:solidFill>
              </a:rPr>
              <a:t>MiR</a:t>
            </a:r>
            <a:r>
              <a:rPr lang="en-GB" sz="600" b="1" dirty="0" smtClean="0">
                <a:solidFill>
                  <a:prstClr val="white"/>
                </a:solidFill>
              </a:rPr>
              <a:t> 6</a:t>
            </a:r>
            <a:endParaRPr lang="en-GB" sz="600" b="1" dirty="0">
              <a:solidFill>
                <a:prstClr val="white"/>
              </a:solidFill>
            </a:endParaRPr>
          </a:p>
        </p:txBody>
      </p:sp>
      <p:sp>
        <p:nvSpPr>
          <p:cNvPr id="111" name="Rectangle 110"/>
          <p:cNvSpPr/>
          <p:nvPr/>
        </p:nvSpPr>
        <p:spPr>
          <a:xfrm>
            <a:off x="3932293" y="3659967"/>
            <a:ext cx="143179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bg1"/>
              </a:solidFill>
            </a:endParaRPr>
          </a:p>
        </p:txBody>
      </p:sp>
      <p:sp>
        <p:nvSpPr>
          <p:cNvPr id="112" name="TextBox 111"/>
          <p:cNvSpPr txBox="1"/>
          <p:nvPr/>
        </p:nvSpPr>
        <p:spPr>
          <a:xfrm>
            <a:off x="3707904" y="3618498"/>
            <a:ext cx="1129841" cy="276999"/>
          </a:xfrm>
          <a:prstGeom prst="rect">
            <a:avLst/>
          </a:prstGeom>
          <a:noFill/>
        </p:spPr>
        <p:txBody>
          <a:bodyPr wrap="square" rtlCol="0">
            <a:spAutoFit/>
          </a:bodyPr>
          <a:lstStyle/>
          <a:p>
            <a:pPr algn="ctr"/>
            <a:r>
              <a:rPr lang="en-GB" sz="600" dirty="0" smtClean="0">
                <a:solidFill>
                  <a:schemeClr val="bg1"/>
                </a:solidFill>
              </a:rPr>
              <a:t>Scope Approval</a:t>
            </a:r>
            <a:endParaRPr lang="en-GB" sz="600" dirty="0">
              <a:solidFill>
                <a:schemeClr val="bg1"/>
              </a:solidFill>
            </a:endParaRPr>
          </a:p>
          <a:p>
            <a:pPr algn="ctr"/>
            <a:r>
              <a:rPr lang="en-GB" sz="600" dirty="0" smtClean="0">
                <a:solidFill>
                  <a:schemeClr val="bg1"/>
                </a:solidFill>
              </a:rPr>
              <a:t>Oct-19</a:t>
            </a:r>
          </a:p>
        </p:txBody>
      </p:sp>
      <p:sp>
        <p:nvSpPr>
          <p:cNvPr id="113" name="5-Point Star 112"/>
          <p:cNvSpPr/>
          <p:nvPr/>
        </p:nvSpPr>
        <p:spPr>
          <a:xfrm>
            <a:off x="3757625" y="3660683"/>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14" name="Rectangle 113"/>
          <p:cNvSpPr/>
          <p:nvPr/>
        </p:nvSpPr>
        <p:spPr>
          <a:xfrm>
            <a:off x="107504" y="1851670"/>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Sept-19</a:t>
            </a:r>
            <a:endParaRPr lang="en-GB" sz="600" b="1" dirty="0">
              <a:solidFill>
                <a:prstClr val="white"/>
              </a:solidFill>
            </a:endParaRPr>
          </a:p>
        </p:txBody>
      </p:sp>
      <p:sp>
        <p:nvSpPr>
          <p:cNvPr id="116" name="Rectangle 115"/>
          <p:cNvSpPr/>
          <p:nvPr/>
        </p:nvSpPr>
        <p:spPr>
          <a:xfrm>
            <a:off x="2722079" y="1851670"/>
            <a:ext cx="841809" cy="216024"/>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bg1"/>
              </a:solidFill>
            </a:endParaRPr>
          </a:p>
        </p:txBody>
      </p:sp>
      <p:sp>
        <p:nvSpPr>
          <p:cNvPr id="117" name="5-Point Star 116"/>
          <p:cNvSpPr/>
          <p:nvPr/>
        </p:nvSpPr>
        <p:spPr>
          <a:xfrm>
            <a:off x="3347864" y="1885067"/>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32" name="TextBox 131"/>
          <p:cNvSpPr txBox="1"/>
          <p:nvPr/>
        </p:nvSpPr>
        <p:spPr>
          <a:xfrm>
            <a:off x="2629904" y="1851670"/>
            <a:ext cx="861976" cy="276999"/>
          </a:xfrm>
          <a:prstGeom prst="rect">
            <a:avLst/>
          </a:prstGeom>
          <a:noFill/>
        </p:spPr>
        <p:txBody>
          <a:bodyPr wrap="square" rtlCol="0">
            <a:spAutoFit/>
          </a:bodyPr>
          <a:lstStyle/>
          <a:p>
            <a:pPr algn="ctr"/>
            <a:r>
              <a:rPr lang="en-GB" sz="600" dirty="0" smtClean="0">
                <a:solidFill>
                  <a:schemeClr val="bg1"/>
                </a:solidFill>
              </a:rPr>
              <a:t>Imp Plan / BER Approval Sept-19</a:t>
            </a:r>
          </a:p>
        </p:txBody>
      </p:sp>
    </p:spTree>
    <p:extLst>
      <p:ext uri="{BB962C8B-B14F-4D97-AF65-F5344CB8AC3E}">
        <p14:creationId xmlns:p14="http://schemas.microsoft.com/office/powerpoint/2010/main" val="2534119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6C73B39C-CBC9-4A5E-8E2F-8A8C75D4532D}"/>
              </a:ext>
            </a:extLst>
          </p:cNvPr>
          <p:cNvGraphicFramePr>
            <a:graphicFrameLocks noGrp="1"/>
          </p:cNvGraphicFramePr>
          <p:nvPr>
            <p:extLst>
              <p:ext uri="{D42A27DB-BD31-4B8C-83A1-F6EECF244321}">
                <p14:modId xmlns:p14="http://schemas.microsoft.com/office/powerpoint/2010/main" val="3509761667"/>
              </p:ext>
            </p:extLst>
          </p:nvPr>
        </p:nvGraphicFramePr>
        <p:xfrm>
          <a:off x="35496" y="469190"/>
          <a:ext cx="8928993" cy="4372876"/>
        </p:xfrm>
        <a:graphic>
          <a:graphicData uri="http://schemas.openxmlformats.org/drawingml/2006/table">
            <a:tbl>
              <a:tblPr/>
              <a:tblGrid>
                <a:gridCol w="549709">
                  <a:extLst>
                    <a:ext uri="{9D8B030D-6E8A-4147-A177-3AD203B41FA5}">
                      <a16:colId xmlns:a16="http://schemas.microsoft.com/office/drawing/2014/main" xmlns="" val="594677324"/>
                    </a:ext>
                  </a:extLst>
                </a:gridCol>
                <a:gridCol w="475411">
                  <a:extLst>
                    <a:ext uri="{9D8B030D-6E8A-4147-A177-3AD203B41FA5}">
                      <a16:colId xmlns:a16="http://schemas.microsoft.com/office/drawing/2014/main" xmlns="" val="1212485833"/>
                    </a:ext>
                  </a:extLst>
                </a:gridCol>
                <a:gridCol w="4015440">
                  <a:extLst>
                    <a:ext uri="{9D8B030D-6E8A-4147-A177-3AD203B41FA5}">
                      <a16:colId xmlns:a16="http://schemas.microsoft.com/office/drawing/2014/main" xmlns="" val="2588561940"/>
                    </a:ext>
                  </a:extLst>
                </a:gridCol>
                <a:gridCol w="1307205">
                  <a:extLst>
                    <a:ext uri="{9D8B030D-6E8A-4147-A177-3AD203B41FA5}">
                      <a16:colId xmlns:a16="http://schemas.microsoft.com/office/drawing/2014/main" xmlns="" val="20003"/>
                    </a:ext>
                  </a:extLst>
                </a:gridCol>
                <a:gridCol w="782742">
                  <a:extLst>
                    <a:ext uri="{9D8B030D-6E8A-4147-A177-3AD203B41FA5}">
                      <a16:colId xmlns:a16="http://schemas.microsoft.com/office/drawing/2014/main" xmlns="" val="198435945"/>
                    </a:ext>
                  </a:extLst>
                </a:gridCol>
                <a:gridCol w="939289">
                  <a:extLst>
                    <a:ext uri="{9D8B030D-6E8A-4147-A177-3AD203B41FA5}">
                      <a16:colId xmlns:a16="http://schemas.microsoft.com/office/drawing/2014/main" xmlns="" val="2619778090"/>
                    </a:ext>
                  </a:extLst>
                </a:gridCol>
                <a:gridCol w="859197">
                  <a:extLst>
                    <a:ext uri="{9D8B030D-6E8A-4147-A177-3AD203B41FA5}">
                      <a16:colId xmlns:a16="http://schemas.microsoft.com/office/drawing/2014/main" xmlns="" val="1022559495"/>
                    </a:ext>
                  </a:extLst>
                </a:gridCol>
              </a:tblGrid>
              <a:tr h="216024">
                <a:tc>
                  <a:txBody>
                    <a:bodyPr/>
                    <a:lstStyle/>
                    <a:p>
                      <a:pPr algn="ctr" fontAlgn="ctr"/>
                      <a:r>
                        <a:rPr lang="en-GB" sz="8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Current </a:t>
                      </a:r>
                      <a:r>
                        <a:rPr lang="en-GB" sz="800" b="1" i="0" u="none" strike="noStrike" dirty="0" smtClean="0">
                          <a:solidFill>
                            <a:srgbClr val="FFFFFF"/>
                          </a:solidFill>
                          <a:effectLst/>
                          <a:latin typeface="+mn-lt"/>
                        </a:rPr>
                        <a:t>Status</a:t>
                      </a:r>
                      <a:endParaRPr lang="en-GB" sz="800" b="1" i="0" u="none" strike="noStrike" dirty="0">
                        <a:solidFill>
                          <a:srgbClr val="FFFFFF"/>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smtClean="0">
                          <a:solidFill>
                            <a:srgbClr val="FFFFFF"/>
                          </a:solidFill>
                          <a:effectLst/>
                          <a:latin typeface="+mn-lt"/>
                        </a:rPr>
                        <a:t>UK Link </a:t>
                      </a:r>
                      <a:r>
                        <a:rPr lang="en-GB" sz="800" b="1" i="0" u="none" strike="noStrike" dirty="0">
                          <a:solidFill>
                            <a:srgbClr val="FFFFFF"/>
                          </a:solidFill>
                          <a:effectLst/>
                          <a:latin typeface="+mn-lt"/>
                        </a:rPr>
                        <a:t>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xmlns="" val="1915720419"/>
                  </a:ext>
                </a:extLst>
              </a:tr>
              <a:tr h="144016">
                <a:tc>
                  <a:txBody>
                    <a:bodyPr/>
                    <a:lstStyle/>
                    <a:p>
                      <a:pPr marL="0" algn="ctr" defTabSz="914400" rtl="0" eaLnBrk="1" fontAlgn="ctr" latinLnBrk="0" hangingPunct="1"/>
                      <a:r>
                        <a:rPr lang="en-GB" sz="800" b="1" i="0" u="none" strike="noStrike" kern="1200" dirty="0" err="1" smtClean="0">
                          <a:solidFill>
                            <a:srgbClr val="FFFFFF"/>
                          </a:solidFill>
                          <a:effectLst/>
                          <a:latin typeface="+mn-lt"/>
                          <a:ea typeface="+mn-ea"/>
                          <a:cs typeface="+mn-cs"/>
                        </a:rPr>
                        <a:t>MiR</a:t>
                      </a:r>
                      <a:r>
                        <a:rPr lang="en-GB" sz="800" b="1" i="0" u="none" strike="noStrike" kern="1200" baseline="0" dirty="0" smtClean="0">
                          <a:solidFill>
                            <a:srgbClr val="FFFFFF"/>
                          </a:solidFill>
                          <a:effectLst/>
                          <a:latin typeface="+mn-lt"/>
                          <a:ea typeface="+mn-ea"/>
                          <a:cs typeface="+mn-cs"/>
                        </a:rPr>
                        <a:t> 5</a:t>
                      </a:r>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4871 (A)</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Modification 0665 - Changes to Ratchet Regime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mn-lt"/>
                        </a:rPr>
                        <a:t>In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srgbClr val="000000"/>
                          </a:solidFill>
                          <a:effectLst/>
                          <a:uLnTx/>
                          <a:uFillTx/>
                          <a:latin typeface="+mn-lt"/>
                          <a:ea typeface="+mn-ea"/>
                          <a:cs typeface="+mn-cs"/>
                        </a:rPr>
                        <a:t>MiR</a:t>
                      </a:r>
                      <a:r>
                        <a:rPr kumimoji="0" lang="en-GB" sz="700" b="0" i="0" u="none" strike="noStrike" kern="1200" cap="none" spc="0" normalizeH="0" baseline="0" noProof="0" dirty="0" smtClean="0">
                          <a:ln>
                            <a:noFill/>
                          </a:ln>
                          <a:solidFill>
                            <a:srgbClr val="000000"/>
                          </a:solidFill>
                          <a:effectLst/>
                          <a:uLnTx/>
                          <a:uFillTx/>
                          <a:latin typeface="+mn-lt"/>
                          <a:ea typeface="+mn-ea"/>
                          <a:cs typeface="+mn-cs"/>
                        </a:rPr>
                        <a:t> 5</a:t>
                      </a:r>
                      <a:endParaRPr kumimoji="0" lang="en-GB" sz="700" b="0" i="0" u="none" strike="noStrike" kern="1200" cap="none" spc="0" normalizeH="0" baseline="0" noProof="0" dirty="0">
                        <a:ln>
                          <a:noFill/>
                        </a:ln>
                        <a:solidFill>
                          <a:srgbClr val="000000"/>
                        </a:solidFill>
                        <a:effectLst/>
                        <a:uLnTx/>
                        <a:uFillTx/>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rgbClr val="000000"/>
                          </a:solidFill>
                          <a:effectLst/>
                          <a:latin typeface="+mn-lt"/>
                        </a:rPr>
                        <a:t>Low / Medium</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Shippers / DNs</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rowSpan="2">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Sept</a:t>
                      </a:r>
                      <a:r>
                        <a:rPr lang="en-GB" sz="800" b="1" i="0" u="none" strike="noStrike" kern="1200" baseline="0" dirty="0">
                          <a:solidFill>
                            <a:srgbClr val="FFFFFF"/>
                          </a:solidFill>
                          <a:effectLst/>
                          <a:latin typeface="+mn-lt"/>
                          <a:ea typeface="+mn-ea"/>
                          <a:cs typeface="+mn-cs"/>
                        </a:rPr>
                        <a:t> </a:t>
                      </a:r>
                      <a:r>
                        <a:rPr lang="en-GB" sz="800" b="1" i="0" u="none" strike="noStrike" kern="1200" dirty="0">
                          <a:solidFill>
                            <a:srgbClr val="FFFFFF"/>
                          </a:solidFill>
                          <a:effectLst/>
                          <a:latin typeface="+mn-lt"/>
                          <a:ea typeface="+mn-ea"/>
                          <a:cs typeface="+mn-cs"/>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GB Charging &amp; Incremental (IP PARCA) Capacity Allocation Change Delivery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ctr"/>
                      <a:r>
                        <a:rPr lang="en-US" sz="700" b="0" i="0" u="none" strike="noStrike" baseline="0" dirty="0" smtClean="0">
                          <a:solidFill>
                            <a:srgbClr val="000000"/>
                          </a:solidFill>
                          <a:effectLst/>
                          <a:latin typeface="+mn-lt"/>
                        </a:rPr>
                        <a:t>In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1" dirty="0">
                          <a:solidFill>
                            <a:schemeClr val="tx1"/>
                          </a:solidFill>
                          <a:latin typeface="+mn-lt"/>
                          <a:cs typeface="Calibri" panose="020F0502020204030204" pitchFamily="34" charset="0"/>
                        </a:rPr>
                        <a:t>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0523622"/>
                  </a:ext>
                </a:extLst>
              </a:tr>
              <a:tr h="208772">
                <a:tc vMerge="1">
                  <a:txBody>
                    <a:bodyPr/>
                    <a:lstStyle/>
                    <a:p>
                      <a:pPr algn="ctr" fontAlgn="ctr"/>
                      <a:endParaRPr lang="en-GB" sz="9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cs typeface="Calibri" panose="020F0502020204030204" pitchFamily="34" charset="0"/>
                        </a:rPr>
                        <a:t>4665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Creation of new End User </a:t>
                      </a:r>
                      <a:r>
                        <a:rPr lang="en-US" sz="700" b="0" i="0" u="none" strike="noStrike" dirty="0" smtClean="0">
                          <a:solidFill>
                            <a:srgbClr val="000000"/>
                          </a:solidFill>
                          <a:effectLst/>
                          <a:latin typeface="+mn-lt"/>
                        </a:rPr>
                        <a:t>Categories (EUC)</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ctr"/>
                      <a:r>
                        <a:rPr lang="en-US" sz="700" b="0" i="0" u="none" strike="noStrike" dirty="0" smtClean="0">
                          <a:solidFill>
                            <a:srgbClr val="000000"/>
                          </a:solidFill>
                          <a:effectLst/>
                          <a:latin typeface="+mn-lt"/>
                        </a:rPr>
                        <a:t>In</a:t>
                      </a:r>
                      <a:r>
                        <a:rPr lang="en-US" sz="700" b="0" i="0" u="none" strike="noStrike" baseline="0" dirty="0" smtClean="0">
                          <a:solidFill>
                            <a:srgbClr val="000000"/>
                          </a:solidFill>
                          <a:effectLst/>
                          <a:latin typeface="+mn-lt"/>
                        </a:rPr>
                        <a:t>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June/Sep-2019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1" dirty="0">
                          <a:solidFill>
                            <a:schemeClr val="tx1"/>
                          </a:solidFill>
                          <a:latin typeface="+mn-lt"/>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1021043"/>
                  </a:ext>
                </a:extLst>
              </a:tr>
              <a:tr h="208772">
                <a:tc rowSpan="4">
                  <a:txBody>
                    <a:bodyPr/>
                    <a:lstStyle/>
                    <a:p>
                      <a:pPr marL="0" algn="ctr" defTabSz="914400" rtl="0" eaLnBrk="1" fontAlgn="ctr" latinLnBrk="0" hangingPunct="1"/>
                      <a:r>
                        <a:rPr lang="en-GB" sz="800" b="1" i="0" u="none" strike="noStrike" kern="1200" dirty="0" smtClean="0">
                          <a:solidFill>
                            <a:srgbClr val="FFFFFF"/>
                          </a:solidFill>
                          <a:effectLst/>
                          <a:latin typeface="+mn-lt"/>
                          <a:ea typeface="+mn-ea"/>
                          <a:cs typeface="+mn-cs"/>
                        </a:rPr>
                        <a:t>Nov-19</a:t>
                      </a:r>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Requiring a Meter Reading following a change of Local Distribution Zone or Exit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4725</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chemeClr val="tx1"/>
                          </a:solidFill>
                          <a:effectLst/>
                          <a:latin typeface="+mn-lt"/>
                        </a:rPr>
                        <a:t>New read reason</a:t>
                      </a:r>
                      <a:r>
                        <a:rPr lang="en-US" sz="700" b="0" i="0" u="none" strike="noStrike" baseline="0" dirty="0" smtClean="0">
                          <a:solidFill>
                            <a:schemeClr val="tx1"/>
                          </a:solidFill>
                          <a:effectLst/>
                          <a:latin typeface="+mn-lt"/>
                        </a:rPr>
                        <a:t> type for LIS estimate readings</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a:t>
                      </a:r>
                      <a:r>
                        <a:rPr lang="en-GB" sz="700" b="0" i="0" u="none" strike="noStrike" baseline="0" dirty="0" smtClean="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smtClean="0">
                          <a:solidFill>
                            <a:schemeClr val="tx1"/>
                          </a:solidFill>
                          <a:effectLst/>
                          <a:latin typeface="+mn-lt"/>
                        </a:rPr>
                        <a:t>Medium</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smtClean="0">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4621</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chemeClr val="tx1"/>
                          </a:solidFill>
                          <a:effectLst/>
                          <a:latin typeface="+mn-lt"/>
                        </a:rPr>
                        <a:t>Suspension of the validation between  meter index and  unconverted index</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smtClean="0">
                          <a:solidFill>
                            <a:schemeClr val="tx1"/>
                          </a:solidFill>
                          <a:effectLst/>
                          <a:latin typeface="+mn-lt"/>
                        </a:rPr>
                        <a:t>High</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smtClean="0">
                          <a:solidFill>
                            <a:schemeClr val="tx1"/>
                          </a:solidFill>
                          <a:effectLst/>
                          <a:latin typeface="+mn-lt"/>
                        </a:rPr>
                        <a:t>Shipper</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4866</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UIG Recommendation – removal of validation</a:t>
                      </a:r>
                      <a:r>
                        <a:rPr lang="en-US" sz="700" b="0" i="0" u="none" strike="noStrike" kern="1200" baseline="0" dirty="0" smtClean="0">
                          <a:solidFill>
                            <a:schemeClr val="tx1"/>
                          </a:solidFill>
                          <a:effectLst/>
                          <a:latin typeface="+mn-lt"/>
                          <a:ea typeface="+mn-ea"/>
                          <a:cs typeface="+mn-cs"/>
                        </a:rPr>
                        <a:t> on uncorrected read </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0" u="none" strike="noStrike" dirty="0" smtClean="0">
                          <a:solidFill>
                            <a:schemeClr val="tx1"/>
                          </a:solidFill>
                          <a:effectLst/>
                          <a:latin typeface="+mn-lt"/>
                        </a:rPr>
                        <a:t>November</a:t>
                      </a:r>
                      <a:r>
                        <a:rPr lang="en-GB" sz="700" b="0" i="0" u="none" strike="noStrike" baseline="0" dirty="0" smtClean="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0" u="none" strike="noStrike" dirty="0" smtClean="0">
                          <a:solidFill>
                            <a:schemeClr val="tx1"/>
                          </a:solidFill>
                          <a:effectLst/>
                          <a:latin typeface="+mn-lt"/>
                        </a:rPr>
                        <a:t>Low</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1" u="none" strike="noStrike" dirty="0" smtClean="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08772">
                <a:tc>
                  <a:txBody>
                    <a:bodyPr/>
                    <a:lstStyle/>
                    <a:p>
                      <a:pPr marL="0" algn="ctr" defTabSz="914400" rtl="0" eaLnBrk="1" fontAlgn="ctr" latinLnBrk="0" hangingPunct="1"/>
                      <a:r>
                        <a:rPr lang="en-GB" sz="800" b="1" i="0" u="none" strike="noStrike" kern="1200" dirty="0" smtClean="0">
                          <a:solidFill>
                            <a:srgbClr val="FFFFFF"/>
                          </a:solidFill>
                          <a:effectLst/>
                          <a:latin typeface="+mn-lt"/>
                          <a:ea typeface="+mn-ea"/>
                          <a:cs typeface="+mn-cs"/>
                        </a:rPr>
                        <a:t>Feb-20</a:t>
                      </a:r>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4955</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Amendments of MDD PSR needs code descriptions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mn-lt"/>
                        </a:rPr>
                        <a:t>In Project Start-Up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smtClean="0">
                          <a:solidFill>
                            <a:schemeClr val="tx1"/>
                          </a:solidFill>
                          <a:effectLst/>
                          <a:latin typeface="+mn-lt"/>
                        </a:rPr>
                        <a:t>February - 2020</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smtClean="0">
                          <a:solidFill>
                            <a:schemeClr val="tx1"/>
                          </a:solidFill>
                          <a:effectLst/>
                          <a:latin typeface="+mn-lt"/>
                        </a:rPr>
                        <a:t>Low</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Shippers / GT/IGTs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rowSpan="11">
                  <a:txBody>
                    <a:bodyPr/>
                    <a:lstStyle/>
                    <a:p>
                      <a:pPr marL="0" algn="ctr" defTabSz="914400" rtl="0" eaLnBrk="1" fontAlgn="ctr" latinLnBrk="0" hangingPunct="1"/>
                      <a:r>
                        <a:rPr lang="en-GB" sz="800" b="1" i="0" u="none" strike="noStrike" kern="1200" dirty="0" smtClean="0">
                          <a:solidFill>
                            <a:srgbClr val="FFFFFF"/>
                          </a:solidFill>
                          <a:effectLst/>
                          <a:latin typeface="+mn-lt"/>
                          <a:ea typeface="+mn-ea"/>
                          <a:cs typeface="+mn-cs"/>
                        </a:rPr>
                        <a:t>Jun-20</a:t>
                      </a:r>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4865</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Amendment to Treatment and Reporting of CYCL Reads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mn-lt"/>
                        </a:rPr>
                        <a:t>In Project Start-Up</a:t>
                      </a:r>
                      <a:r>
                        <a:rPr lang="en-US" sz="700" b="0" i="0" u="none" strike="noStrike" baseline="0" dirty="0" smtClean="0">
                          <a:solidFill>
                            <a:schemeClr val="tx1"/>
                          </a:solidFill>
                          <a:effectLst/>
                          <a:latin typeface="+mn-lt"/>
                        </a:rPr>
                        <a:t> </a:t>
                      </a:r>
                      <a:endParaRPr lang="en-US" sz="700" b="0" i="0"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Low</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4691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CSEPs: IGT and GT File Formats (CGI Files)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In Project Start-Up</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1" u="none" strike="noStrike" dirty="0" smtClean="0">
                          <a:solidFill>
                            <a:schemeClr val="tx1"/>
                          </a:solidFill>
                          <a:effectLst/>
                          <a:latin typeface="+mn-lt"/>
                        </a:rPr>
                        <a:t>DNs</a:t>
                      </a:r>
                      <a:r>
                        <a:rPr lang="en-GB" sz="700" b="0" i="1" u="none" strike="noStrike" baseline="0" dirty="0" smtClean="0">
                          <a:solidFill>
                            <a:schemeClr val="tx1"/>
                          </a:solidFill>
                          <a:effectLst/>
                          <a:latin typeface="+mn-lt"/>
                        </a:rPr>
                        <a:t> / IGTs</a:t>
                      </a:r>
                      <a:endParaRPr lang="en-GB" sz="700" b="0" i="1"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4692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CSEPs: IGT and GT File Formats (CIN Files)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In Project Start-Up</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DNs</a:t>
                      </a:r>
                      <a:r>
                        <a:rPr lang="en-GB" sz="700" b="0" i="1" u="none" strike="noStrike" baseline="0" dirty="0" smtClean="0">
                          <a:solidFill>
                            <a:schemeClr val="tx1"/>
                          </a:solidFill>
                          <a:effectLst/>
                          <a:latin typeface="+mn-lt"/>
                        </a:rPr>
                        <a:t> / IGTs</a:t>
                      </a:r>
                      <a:endParaRPr lang="en-GB" sz="700" b="0" i="1"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In Project Start-Up</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4780 – B</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Inclusion of Meter Asset Provider Identity (MAP Id) in the UK Link system (CSS Consequential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rgbClr val="FF0000"/>
                          </a:solidFill>
                          <a:effectLst/>
                          <a:latin typeface="+mn-lt"/>
                          <a:ea typeface="+mn-ea"/>
                          <a:cs typeface="+mn-cs"/>
                        </a:rPr>
                        <a:t>In Project Start-Up – Awaiting Solution option Approval</a:t>
                      </a:r>
                      <a:endParaRPr lang="en-GB" sz="700" b="0" i="0" u="none" strike="no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4930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smtClean="0">
                          <a:solidFill>
                            <a:schemeClr val="tx1"/>
                          </a:solidFill>
                          <a:effectLst/>
                          <a:latin typeface="+mn-lt"/>
                          <a:ea typeface="+mn-ea"/>
                          <a:cs typeface="+mn-cs"/>
                        </a:rPr>
                        <a:t>Requirement to Inform Shipper of Meter Link Code Change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In Project Start-Up</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Low</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4932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In Project Start-Up</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Notification of Customer Contact Details to Transporters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smtClean="0">
                          <a:solidFill>
                            <a:schemeClr val="tx1"/>
                          </a:solidFill>
                          <a:effectLst/>
                          <a:latin typeface="+mn-lt"/>
                          <a:ea typeface="+mn-ea"/>
                          <a:cs typeface="+mn-cs"/>
                        </a:rPr>
                        <a:t>In Project Start-Up</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IGTs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4871 – B</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Modification 0665 – Changes to Ratchet</a:t>
                      </a:r>
                      <a:r>
                        <a:rPr lang="en-US" sz="700" b="0" i="0" u="none" strike="noStrike" kern="1200" baseline="0" dirty="0" smtClean="0">
                          <a:solidFill>
                            <a:schemeClr val="tx1"/>
                          </a:solidFill>
                          <a:effectLst/>
                          <a:latin typeface="+mn-lt"/>
                          <a:ea typeface="+mn-ea"/>
                          <a:cs typeface="+mn-cs"/>
                        </a:rPr>
                        <a:t> Regime</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smtClean="0">
                          <a:solidFill>
                            <a:schemeClr val="tx1"/>
                          </a:solidFill>
                          <a:effectLst/>
                          <a:latin typeface="+mn-lt"/>
                          <a:ea typeface="+mn-ea"/>
                          <a:cs typeface="+mn-cs"/>
                        </a:rPr>
                        <a:t>In Project Start-Up</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4888</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Removing</a:t>
                      </a:r>
                      <a:r>
                        <a:rPr lang="en-US" sz="700" b="0" i="0" u="none" strike="noStrike" kern="1200" baseline="0" dirty="0" smtClean="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In Project Start-Up</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Low</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4941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Auto updates to meter read frequency (MOD0692)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rgbClr val="FF0000"/>
                          </a:solidFill>
                          <a:effectLst/>
                          <a:latin typeface="+mn-lt"/>
                          <a:ea typeface="+mn-ea"/>
                          <a:cs typeface="+mn-cs"/>
                        </a:rPr>
                        <a:t>In Project Start-Up</a:t>
                      </a:r>
                      <a:r>
                        <a:rPr lang="en-GB" sz="700" b="0" i="0" u="none" strike="noStrike" kern="1200" baseline="0" dirty="0" smtClean="0">
                          <a:solidFill>
                            <a:srgbClr val="FF0000"/>
                          </a:solidFill>
                          <a:effectLst/>
                          <a:latin typeface="+mn-lt"/>
                          <a:ea typeface="+mn-ea"/>
                          <a:cs typeface="+mn-cs"/>
                        </a:rPr>
                        <a:t> - </a:t>
                      </a:r>
                      <a:r>
                        <a:rPr lang="en-GB" sz="700" b="0" i="0" u="none" strike="noStrike" kern="1200" dirty="0" smtClean="0">
                          <a:solidFill>
                            <a:srgbClr val="FF0000"/>
                          </a:solidFill>
                          <a:effectLst/>
                          <a:latin typeface="+mn-lt"/>
                          <a:ea typeface="+mn-ea"/>
                          <a:cs typeface="+mn-cs"/>
                        </a:rPr>
                        <a:t> Approval MOD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smtClean="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772">
                <a:tc>
                  <a:txBody>
                    <a:bodyPr/>
                    <a:lstStyle/>
                    <a:p>
                      <a:pPr marL="0" algn="ctr" defTabSz="914400" rtl="0" eaLnBrk="1" fontAlgn="ctr" latinLnBrk="0" hangingPunct="1"/>
                      <a:r>
                        <a:rPr lang="en-GB" sz="800" b="1" i="0" u="none" strike="noStrike" kern="1200" dirty="0" smtClean="0">
                          <a:solidFill>
                            <a:srgbClr val="FFFFFF"/>
                          </a:solidFill>
                          <a:effectLst/>
                          <a:latin typeface="+mn-lt"/>
                          <a:ea typeface="+mn-ea"/>
                          <a:cs typeface="+mn-cs"/>
                        </a:rPr>
                        <a:t>CSS</a:t>
                      </a:r>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rgbClr val="000000"/>
                          </a:solidFill>
                          <a:effectLst/>
                          <a:latin typeface="+mn-lt"/>
                          <a:ea typeface="+mn-ea"/>
                          <a:cs typeface="+mn-cs"/>
                        </a:rPr>
                        <a:t>In Delivery</a:t>
                      </a:r>
                      <a:endParaRPr lang="en-US" sz="700" b="0"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rgbClr val="000000"/>
                          </a:solidFill>
                          <a:effectLst/>
                          <a:latin typeface="+mn-lt"/>
                          <a:ea typeface="+mn-ea"/>
                          <a:cs typeface="+mn-cs"/>
                        </a:rPr>
                        <a:t>2021</a:t>
                      </a:r>
                      <a:endParaRPr lang="en-GB" sz="700" b="0"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rgbClr val="000000"/>
                          </a:solidFill>
                          <a:effectLst/>
                          <a:latin typeface="+mn-lt"/>
                          <a:ea typeface="+mn-ea"/>
                          <a:cs typeface="+mn-cs"/>
                        </a:rPr>
                        <a:t>High</a:t>
                      </a:r>
                      <a:endParaRPr lang="en-GB" sz="700" b="0"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1" kern="1200" dirty="0" smtClean="0">
                          <a:solidFill>
                            <a:schemeClr val="tx1"/>
                          </a:solidFill>
                          <a:latin typeface="+mn-lt"/>
                          <a:ea typeface="+mn-ea"/>
                          <a:cs typeface="Calibri" panose="020F0502020204030204" pitchFamily="34" charset="0"/>
                        </a:rPr>
                        <a:t>Shippers</a:t>
                      </a:r>
                      <a:endParaRPr lang="en-GB" sz="700" b="0" i="1" kern="1200" dirty="0">
                        <a:solidFill>
                          <a:schemeClr val="tx1"/>
                        </a:solidFill>
                        <a:latin typeface="+mn-lt"/>
                        <a:ea typeface="+mn-ea"/>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itle 1">
            <a:extLst>
              <a:ext uri="{FF2B5EF4-FFF2-40B4-BE49-F238E27FC236}">
                <a16:creationId xmlns:a16="http://schemas.microsoft.com/office/drawing/2014/main" xmlns="" id="{AAB7F775-B62D-4B10-B2D6-35D8917FF020}"/>
              </a:ext>
            </a:extLst>
          </p:cNvPr>
          <p:cNvSpPr>
            <a:spLocks noGrp="1"/>
          </p:cNvSpPr>
          <p:nvPr>
            <p:ph type="title"/>
          </p:nvPr>
        </p:nvSpPr>
        <p:spPr>
          <a:xfrm>
            <a:off x="28329" y="-20538"/>
            <a:ext cx="8688388" cy="525878"/>
          </a:xfrm>
        </p:spPr>
        <p:txBody>
          <a:bodyPr>
            <a:normAutofit/>
          </a:bodyPr>
          <a:lstStyle/>
          <a:p>
            <a:pPr algn="l"/>
            <a:r>
              <a:rPr lang="en-GB" sz="2400" dirty="0"/>
              <a:t>Change </a:t>
            </a:r>
            <a:r>
              <a:rPr lang="en-GB" sz="2400" dirty="0" smtClean="0"/>
              <a:t>Index – UK Link Allocated Change</a:t>
            </a:r>
            <a:endParaRPr lang="en-GB" sz="2400" dirty="0"/>
          </a:p>
        </p:txBody>
      </p:sp>
    </p:spTree>
    <p:extLst>
      <p:ext uri="{BB962C8B-B14F-4D97-AF65-F5344CB8AC3E}">
        <p14:creationId xmlns:p14="http://schemas.microsoft.com/office/powerpoint/2010/main" val="160342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F64D1-DD4B-479C-8274-060EA4CFB223}"/>
              </a:ext>
            </a:extLst>
          </p:cNvPr>
          <p:cNvSpPr>
            <a:spLocks noGrp="1"/>
          </p:cNvSpPr>
          <p:nvPr>
            <p:ph type="title"/>
          </p:nvPr>
        </p:nvSpPr>
        <p:spPr>
          <a:xfrm>
            <a:off x="457200" y="252545"/>
            <a:ext cx="8229600" cy="637580"/>
          </a:xfrm>
        </p:spPr>
        <p:txBody>
          <a:bodyPr>
            <a:normAutofit/>
          </a:bodyPr>
          <a:lstStyle/>
          <a:p>
            <a:r>
              <a:rPr lang="en-GB" sz="2400" dirty="0" smtClean="0"/>
              <a:t>7.2 XRN </a:t>
            </a:r>
            <a:r>
              <a:rPr lang="en-GB" sz="2400" dirty="0" smtClean="0"/>
              <a:t>4954 </a:t>
            </a:r>
            <a:r>
              <a:rPr lang="en-GB" sz="2400" dirty="0"/>
              <a:t>Minor Release Drop 5 - Project Update</a:t>
            </a:r>
            <a:endParaRPr lang="en-GB" sz="2400" dirty="0"/>
          </a:p>
        </p:txBody>
      </p:sp>
      <p:grpSp>
        <p:nvGrpSpPr>
          <p:cNvPr id="10" name="Group 9">
            <a:extLst>
              <a:ext uri="{FF2B5EF4-FFF2-40B4-BE49-F238E27FC236}">
                <a16:creationId xmlns="" xmlns:a16="http://schemas.microsoft.com/office/drawing/2014/main" id="{EEDE4AA0-BEE7-40EF-ADC2-D1B3EAA1B345}"/>
              </a:ext>
            </a:extLst>
          </p:cNvPr>
          <p:cNvGrpSpPr/>
          <p:nvPr/>
        </p:nvGrpSpPr>
        <p:grpSpPr>
          <a:xfrm>
            <a:off x="44401" y="1059582"/>
            <a:ext cx="8594612" cy="2921295"/>
            <a:chOff x="-31433" y="654304"/>
            <a:chExt cx="8017423" cy="2808443"/>
          </a:xfrm>
        </p:grpSpPr>
        <p:graphicFrame>
          <p:nvGraphicFramePr>
            <p:cNvPr id="4" name="Content Placeholder 3">
              <a:extLst>
                <a:ext uri="{FF2B5EF4-FFF2-40B4-BE49-F238E27FC236}">
                  <a16:creationId xmlns=""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3224702086"/>
                </p:ext>
              </p:extLst>
            </p:nvPr>
          </p:nvGraphicFramePr>
          <p:xfrm>
            <a:off x="-31433" y="654304"/>
            <a:ext cx="8017423" cy="2808443"/>
          </p:xfrm>
          <a:graphic>
            <a:graphicData uri="http://schemas.openxmlformats.org/drawingml/2006/table">
              <a:tbl>
                <a:tblPr firstRow="1" bandRow="1"/>
                <a:tblGrid>
                  <a:gridCol w="1210676">
                    <a:extLst>
                      <a:ext uri="{9D8B030D-6E8A-4147-A177-3AD203B41FA5}">
                        <a16:colId xmlns="" xmlns:a16="http://schemas.microsoft.com/office/drawing/2014/main" val="20000"/>
                      </a:ext>
                    </a:extLst>
                  </a:gridCol>
                  <a:gridCol w="1881159">
                    <a:extLst>
                      <a:ext uri="{9D8B030D-6E8A-4147-A177-3AD203B41FA5}">
                        <a16:colId xmlns="" xmlns:a16="http://schemas.microsoft.com/office/drawing/2014/main" val="20001"/>
                      </a:ext>
                    </a:extLst>
                  </a:gridCol>
                  <a:gridCol w="1840713">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gridCol w="1789856">
                    <a:extLst>
                      <a:ext uri="{9D8B030D-6E8A-4147-A177-3AD203B41FA5}">
                        <a16:colId xmlns=""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11/09/19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 xmlns:a16="http://schemas.microsoft.com/office/drawing/2014/main" val="10003"/>
                    </a:ext>
                  </a:extLst>
                </a:tr>
                <a:tr h="742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Regression Testing has completed successfully</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Preparation for Implementation underway for 7</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Sept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Risks and Issues</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Environment  availability continues to be a risk as several projects are sharing environments through out delivery and test, implementation.  </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All costs tracked to budget</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There is an ongoing risk that SME’s will not be available when required, this is being closely monitored </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8"/>
                    </a:ext>
                  </a:extLst>
                </a:tr>
              </a:tbl>
            </a:graphicData>
          </a:graphic>
        </p:graphicFrame>
        <p:sp>
          <p:nvSpPr>
            <p:cNvPr id="8" name="Oval 7">
              <a:extLst>
                <a:ext uri="{FF2B5EF4-FFF2-40B4-BE49-F238E27FC236}">
                  <a16:creationId xmlns="" xmlns:a16="http://schemas.microsoft.com/office/drawing/2014/main" id="{0932F9EA-D945-459F-8F00-091B3CFCAABE}"/>
                </a:ext>
              </a:extLst>
            </p:cNvPr>
            <p:cNvSpPr/>
            <p:nvPr/>
          </p:nvSpPr>
          <p:spPr>
            <a:xfrm>
              <a:off x="7258266" y="1403571"/>
              <a:ext cx="204194" cy="2131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 xmlns:a16="http://schemas.microsoft.com/office/drawing/2014/main" id="{1CD340F4-EC05-45B9-AB26-20BECCEF8858}"/>
                </a:ext>
              </a:extLst>
            </p:cNvPr>
            <p:cNvSpPr/>
            <p:nvPr/>
          </p:nvSpPr>
          <p:spPr>
            <a:xfrm>
              <a:off x="5606599" y="721957"/>
              <a:ext cx="196885" cy="1903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
        <p:nvSpPr>
          <p:cNvPr id="11" name="Oval 10">
            <a:extLst>
              <a:ext uri="{FF2B5EF4-FFF2-40B4-BE49-F238E27FC236}">
                <a16:creationId xmlns="" xmlns:a16="http://schemas.microsoft.com/office/drawing/2014/main" id="{A0F57896-72F6-46F0-8DCF-1B43A706D61C}"/>
              </a:ext>
            </a:extLst>
          </p:cNvPr>
          <p:cNvSpPr/>
          <p:nvPr/>
        </p:nvSpPr>
        <p:spPr>
          <a:xfrm>
            <a:off x="5987072" y="182201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 xmlns:a16="http://schemas.microsoft.com/office/drawing/2014/main" id="{07D341B2-AF9B-4E48-A146-835712CA3A8C}"/>
              </a:ext>
            </a:extLst>
          </p:cNvPr>
          <p:cNvSpPr/>
          <p:nvPr/>
        </p:nvSpPr>
        <p:spPr>
          <a:xfrm>
            <a:off x="4126217" y="182201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 xmlns:a16="http://schemas.microsoft.com/office/drawing/2014/main" id="{B354495D-E22F-4490-B63B-9C96EEB69125}"/>
              </a:ext>
            </a:extLst>
          </p:cNvPr>
          <p:cNvSpPr/>
          <p:nvPr/>
        </p:nvSpPr>
        <p:spPr>
          <a:xfrm>
            <a:off x="2265362" y="183895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416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6C73B39C-CBC9-4A5E-8E2F-8A8C75D4532D}"/>
              </a:ext>
            </a:extLst>
          </p:cNvPr>
          <p:cNvGraphicFramePr>
            <a:graphicFrameLocks noGrp="1"/>
          </p:cNvGraphicFramePr>
          <p:nvPr>
            <p:extLst>
              <p:ext uri="{D42A27DB-BD31-4B8C-83A1-F6EECF244321}">
                <p14:modId xmlns:p14="http://schemas.microsoft.com/office/powerpoint/2010/main" val="2268877296"/>
              </p:ext>
            </p:extLst>
          </p:nvPr>
        </p:nvGraphicFramePr>
        <p:xfrm>
          <a:off x="97211" y="555526"/>
          <a:ext cx="8723261" cy="2292437"/>
        </p:xfrm>
        <a:graphic>
          <a:graphicData uri="http://schemas.openxmlformats.org/drawingml/2006/table">
            <a:tbl>
              <a:tblPr/>
              <a:tblGrid>
                <a:gridCol w="468867">
                  <a:extLst>
                    <a:ext uri="{9D8B030D-6E8A-4147-A177-3AD203B41FA5}">
                      <a16:colId xmlns:a16="http://schemas.microsoft.com/office/drawing/2014/main" xmlns="" val="1212485833"/>
                    </a:ext>
                  </a:extLst>
                </a:gridCol>
                <a:gridCol w="4307362">
                  <a:extLst>
                    <a:ext uri="{9D8B030D-6E8A-4147-A177-3AD203B41FA5}">
                      <a16:colId xmlns:a16="http://schemas.microsoft.com/office/drawing/2014/main" xmlns="" val="2588561940"/>
                    </a:ext>
                  </a:extLst>
                </a:gridCol>
                <a:gridCol w="1926386">
                  <a:extLst>
                    <a:ext uri="{9D8B030D-6E8A-4147-A177-3AD203B41FA5}">
                      <a16:colId xmlns:a16="http://schemas.microsoft.com/office/drawing/2014/main" xmlns="" val="20003"/>
                    </a:ext>
                  </a:extLst>
                </a:gridCol>
                <a:gridCol w="918475">
                  <a:extLst>
                    <a:ext uri="{9D8B030D-6E8A-4147-A177-3AD203B41FA5}">
                      <a16:colId xmlns:a16="http://schemas.microsoft.com/office/drawing/2014/main" xmlns="" val="198435945"/>
                    </a:ext>
                  </a:extLst>
                </a:gridCol>
                <a:gridCol w="1102171">
                  <a:extLst>
                    <a:ext uri="{9D8B030D-6E8A-4147-A177-3AD203B41FA5}">
                      <a16:colId xmlns:a16="http://schemas.microsoft.com/office/drawing/2014/main" xmlns="" val="2619778090"/>
                    </a:ext>
                  </a:extLst>
                </a:gridCol>
              </a:tblGrid>
              <a:tr h="275092">
                <a:tc>
                  <a:txBody>
                    <a:bodyPr/>
                    <a:lstStyle/>
                    <a:p>
                      <a:pPr algn="ctr" fontAlgn="ctr"/>
                      <a:r>
                        <a:rPr lang="en-GB" sz="8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smtClean="0">
                          <a:solidFill>
                            <a:srgbClr val="FFFFFF"/>
                          </a:solidFill>
                          <a:effectLst/>
                          <a:latin typeface="+mn-lt"/>
                        </a:rPr>
                        <a:t>Current </a:t>
                      </a:r>
                      <a:r>
                        <a:rPr lang="en-GB" sz="800" b="1" i="0" u="none" strike="noStrike" dirty="0">
                          <a:solidFill>
                            <a:srgbClr val="FFFFFF"/>
                          </a:solidFill>
                          <a:effectLst/>
                          <a:latin typeface="+mn-lt"/>
                        </a:rPr>
                        <a:t>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smtClean="0">
                          <a:solidFill>
                            <a:srgbClr val="FFFFFF"/>
                          </a:solidFill>
                          <a:effectLst/>
                          <a:latin typeface="+mn-lt"/>
                        </a:rPr>
                        <a:t>Indicative </a:t>
                      </a:r>
                      <a:r>
                        <a:rPr lang="en-GB" sz="800" b="1" i="0" u="none" strike="noStrike" dirty="0">
                          <a:solidFill>
                            <a:srgbClr val="FFFFFF"/>
                          </a:solidFill>
                          <a:effectLst/>
                          <a:latin typeface="+mn-lt"/>
                        </a:rPr>
                        <a:t>R&amp;N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xmlns="" val="1915720419"/>
                  </a:ext>
                </a:extLst>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4991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Enabling large scale </a:t>
                      </a:r>
                      <a:r>
                        <a:rPr lang="en-US" sz="700" b="0" i="0" u="none" strike="noStrike" kern="1200" dirty="0" err="1" smtClean="0">
                          <a:solidFill>
                            <a:schemeClr val="tx1"/>
                          </a:solidFill>
                          <a:effectLst/>
                          <a:latin typeface="+mn-lt"/>
                          <a:ea typeface="+mn-ea"/>
                          <a:cs typeface="+mn-cs"/>
                        </a:rPr>
                        <a:t>utilisation</a:t>
                      </a:r>
                      <a:r>
                        <a:rPr lang="en-US" sz="700" b="0" i="0" u="none" strike="noStrike" kern="1200" dirty="0" smtClean="0">
                          <a:solidFill>
                            <a:schemeClr val="tx1"/>
                          </a:solidFill>
                          <a:effectLst/>
                          <a:latin typeface="+mn-lt"/>
                          <a:ea typeface="+mn-ea"/>
                          <a:cs typeface="+mn-cs"/>
                        </a:rPr>
                        <a:t> of Class 3 - Mod 700</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Solution</a:t>
                      </a:r>
                      <a:r>
                        <a:rPr lang="en-GB" sz="700" b="0" i="0" u="none" strike="noStrike" kern="1200" baseline="0" dirty="0" smtClean="0">
                          <a:solidFill>
                            <a:schemeClr val="tx1"/>
                          </a:solidFill>
                          <a:effectLst/>
                          <a:latin typeface="+mn-lt"/>
                          <a:ea typeface="+mn-ea"/>
                          <a:cs typeface="+mn-cs"/>
                        </a:rPr>
                        <a:t> Approval - DSG</a:t>
                      </a:r>
                      <a:endParaRPr lang="en-GB"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Sept</a:t>
                      </a:r>
                      <a:r>
                        <a:rPr lang="en-GB" sz="700" b="0" i="0" u="none" strike="noStrike" kern="1200" baseline="0" dirty="0" smtClean="0">
                          <a:solidFill>
                            <a:schemeClr val="tx1"/>
                          </a:solidFill>
                          <a:effectLst/>
                          <a:latin typeface="+mn-lt"/>
                          <a:ea typeface="+mn-ea"/>
                          <a:cs typeface="+mn-cs"/>
                        </a:rPr>
                        <a:t> 2019</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Moving Market Participant Ownership from SPAA to UNC/DSC</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CP</a:t>
                      </a:r>
                      <a:r>
                        <a:rPr lang="en-US" sz="700" b="0" i="0" u="none" strike="noStrike" kern="1200" baseline="0" dirty="0" smtClean="0">
                          <a:solidFill>
                            <a:schemeClr val="tx1"/>
                          </a:solidFill>
                          <a:effectLst/>
                          <a:latin typeface="+mn-lt"/>
                          <a:ea typeface="+mn-ea"/>
                          <a:cs typeface="+mn-cs"/>
                        </a:rPr>
                        <a:t> in Capture</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Feb</a:t>
                      </a:r>
                      <a:r>
                        <a:rPr lang="en-GB" sz="700" b="0" i="0" u="none" strike="noStrike" kern="1200" baseline="0" dirty="0" smtClean="0">
                          <a:solidFill>
                            <a:schemeClr val="tx1"/>
                          </a:solidFill>
                          <a:effectLst/>
                          <a:latin typeface="+mn-lt"/>
                          <a:ea typeface="+mn-ea"/>
                          <a:cs typeface="+mn-cs"/>
                        </a:rPr>
                        <a:t>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4645</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The rejection of incrementing reads submitted for an Isolated Supply Meter Point (RGMA flows)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CP in Capture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Major Release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4801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Additional information to be made viewable on 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HLSO</a:t>
                      </a:r>
                      <a:r>
                        <a:rPr lang="en-US" sz="700" b="0" i="0" u="none" strike="noStrike" kern="1200" baseline="0" dirty="0" smtClean="0">
                          <a:solidFill>
                            <a:schemeClr val="tx1"/>
                          </a:solidFill>
                          <a:effectLst/>
                          <a:latin typeface="+mn-lt"/>
                          <a:ea typeface="+mn-ea"/>
                          <a:cs typeface="+mn-cs"/>
                        </a:rPr>
                        <a:t> in Review</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smtClean="0">
                          <a:solidFill>
                            <a:schemeClr val="tx1"/>
                          </a:solidFill>
                          <a:effectLst/>
                          <a:latin typeface="+mn-lt"/>
                          <a:ea typeface="+mn-ea"/>
                          <a:cs typeface="+mn-cs"/>
                        </a:rPr>
                        <a:t>Major Release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4931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l" defTabSz="914400" rtl="0" eaLnBrk="1" fontAlgn="ctr" latinLnBrk="0" hangingPunct="1"/>
                      <a:r>
                        <a:rPr lang="en-GB" sz="700" b="0" i="0" u="none" strike="noStrike" kern="1200" dirty="0" smtClean="0">
                          <a:solidFill>
                            <a:schemeClr val="tx1"/>
                          </a:solidFill>
                          <a:effectLst/>
                          <a:latin typeface="+mn-lt"/>
                          <a:ea typeface="+mn-ea"/>
                          <a:cs typeface="+mn-cs"/>
                        </a:rPr>
                        <a:t>Submission of Space in Mandatory Data on Multiple SPA Files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smtClean="0">
                          <a:solidFill>
                            <a:schemeClr val="tx1"/>
                          </a:solidFill>
                          <a:effectLst/>
                          <a:latin typeface="+mn-lt"/>
                          <a:ea typeface="+mn-ea"/>
                          <a:cs typeface="+mn-cs"/>
                        </a:rPr>
                        <a:t>CP</a:t>
                      </a:r>
                      <a:r>
                        <a:rPr lang="en-GB" sz="700" b="0" i="0" u="none" strike="noStrike" kern="1200" baseline="0" dirty="0" smtClean="0">
                          <a:solidFill>
                            <a:schemeClr val="tx1"/>
                          </a:solidFill>
                          <a:effectLst/>
                          <a:latin typeface="+mn-lt"/>
                          <a:ea typeface="+mn-ea"/>
                          <a:cs typeface="+mn-cs"/>
                        </a:rPr>
                        <a:t> in Capture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smtClean="0">
                          <a:solidFill>
                            <a:schemeClr val="tx1"/>
                          </a:solidFill>
                          <a:effectLst/>
                          <a:latin typeface="+mn-lt"/>
                          <a:ea typeface="+mn-ea"/>
                          <a:cs typeface="+mn-cs"/>
                        </a:rPr>
                        <a:t>Major Release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4978</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Notification</a:t>
                      </a:r>
                      <a:r>
                        <a:rPr lang="en-US" sz="700" b="0" i="0" u="none" strike="noStrike" kern="1200" baseline="0" dirty="0" smtClean="0">
                          <a:solidFill>
                            <a:schemeClr val="tx1"/>
                          </a:solidFill>
                          <a:effectLst/>
                          <a:latin typeface="+mn-lt"/>
                          <a:ea typeface="+mn-ea"/>
                          <a:cs typeface="+mn-cs"/>
                        </a:rPr>
                        <a:t> of Rolling AQ value (following transfer of ownership between M5 and M)</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smtClean="0">
                          <a:solidFill>
                            <a:schemeClr val="tx1"/>
                          </a:solidFill>
                          <a:effectLst/>
                          <a:latin typeface="+mn-lt"/>
                          <a:ea typeface="+mn-ea"/>
                          <a:cs typeface="+mn-cs"/>
                        </a:rPr>
                        <a:t>CP in Capture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Major Release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4990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Transfer of sites with Low Read Submission Performance from Class 2 and 3 into Class 4 (Mod 664)</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smtClean="0">
                          <a:solidFill>
                            <a:schemeClr val="tx1"/>
                          </a:solidFill>
                          <a:effectLst/>
                          <a:latin typeface="+mn-lt"/>
                          <a:ea typeface="+mn-ea"/>
                          <a:cs typeface="+mn-cs"/>
                        </a:rPr>
                        <a:t>CP</a:t>
                      </a:r>
                      <a:r>
                        <a:rPr lang="en-GB" sz="700" b="0" i="0" u="none" strike="noStrike" kern="1200" baseline="0" dirty="0" smtClean="0">
                          <a:solidFill>
                            <a:schemeClr val="tx1"/>
                          </a:solidFill>
                          <a:effectLst/>
                          <a:latin typeface="+mn-lt"/>
                          <a:ea typeface="+mn-ea"/>
                          <a:cs typeface="+mn-cs"/>
                        </a:rPr>
                        <a:t> in Capture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Major Release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4992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Creation of new change type to recover last resort supply payment (Mod 0687)</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smtClean="0">
                          <a:solidFill>
                            <a:schemeClr val="tx1"/>
                          </a:solidFill>
                          <a:effectLst/>
                          <a:latin typeface="+mn-lt"/>
                          <a:ea typeface="+mn-ea"/>
                          <a:cs typeface="+mn-cs"/>
                        </a:rPr>
                        <a:t>CP in Capture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Major Release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4914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marL="0" algn="l" defTabSz="914400" rtl="0" eaLnBrk="1" fontAlgn="ctr" latinLnBrk="0" hangingPunct="1"/>
                      <a:r>
                        <a:rPr lang="en-GB" sz="700" b="0" i="0" u="none" strike="noStrike" kern="1200" dirty="0" smtClean="0">
                          <a:solidFill>
                            <a:schemeClr val="tx1"/>
                          </a:solidFill>
                          <a:effectLst/>
                          <a:latin typeface="+mn-lt"/>
                          <a:ea typeface="+mn-ea"/>
                          <a:cs typeface="+mn-cs"/>
                        </a:rPr>
                        <a:t>Mod</a:t>
                      </a:r>
                      <a:r>
                        <a:rPr lang="en-GB" sz="700" b="0" i="0" u="none" strike="noStrike" kern="1200" baseline="0" dirty="0" smtClean="0">
                          <a:solidFill>
                            <a:schemeClr val="tx1"/>
                          </a:solidFill>
                          <a:effectLst/>
                          <a:latin typeface="+mn-lt"/>
                          <a:ea typeface="+mn-ea"/>
                          <a:cs typeface="+mn-cs"/>
                        </a:rPr>
                        <a:t> 651 -  Retrospective Data Update Provisions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Solution Approval</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Major Release</a:t>
                      </a:r>
                      <a:r>
                        <a:rPr lang="en-GB" sz="700" b="0" i="0" u="none" strike="noStrike" kern="1200" baseline="0" dirty="0" smtClean="0">
                          <a:solidFill>
                            <a:schemeClr val="tx1"/>
                          </a:solidFill>
                          <a:effectLst/>
                          <a:latin typeface="+mn-lt"/>
                          <a:ea typeface="+mn-ea"/>
                          <a:cs typeface="+mn-cs"/>
                        </a:rPr>
                        <a:t> </a:t>
                      </a:r>
                      <a:r>
                        <a:rPr lang="en-GB" sz="700" b="0" i="0" u="none" strike="noStrike" kern="1200" dirty="0" smtClean="0">
                          <a:solidFill>
                            <a:schemeClr val="tx1"/>
                          </a:solidFill>
                          <a:effectLst/>
                          <a:latin typeface="+mn-lt"/>
                          <a:ea typeface="+mn-ea"/>
                          <a:cs typeface="+mn-cs"/>
                        </a:rPr>
                        <a:t>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4716</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D1F5"/>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Increased Field Length – ‘Updated by’ data 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HLSO</a:t>
                      </a:r>
                      <a:r>
                        <a:rPr lang="en-GB" sz="700" b="0" i="0" u="none" strike="noStrike" kern="1200" baseline="0" dirty="0" smtClean="0">
                          <a:solidFill>
                            <a:schemeClr val="tx1"/>
                          </a:solidFill>
                          <a:effectLst/>
                          <a:latin typeface="+mn-lt"/>
                          <a:ea typeface="+mn-ea"/>
                          <a:cs typeface="+mn-cs"/>
                        </a:rPr>
                        <a:t> in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 Release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Medium</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Transfer of NDM sampling obligations from Distribution Network Operators</a:t>
                      </a:r>
                      <a:r>
                        <a:rPr lang="en-US" sz="700" b="0" i="0" u="none" strike="noStrike" kern="1200" baseline="0" dirty="0" smtClean="0">
                          <a:solidFill>
                            <a:schemeClr val="tx1"/>
                          </a:solidFill>
                          <a:effectLst/>
                          <a:latin typeface="+mn-lt"/>
                          <a:ea typeface="+mn-ea"/>
                          <a:cs typeface="+mn-cs"/>
                        </a:rPr>
                        <a:t> to the CDSP</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In</a:t>
                      </a:r>
                      <a:r>
                        <a:rPr lang="en-GB" sz="700" b="0" i="0" u="none" strike="noStrike" kern="1200" baseline="0" dirty="0" smtClean="0">
                          <a:solidFill>
                            <a:schemeClr val="tx1"/>
                          </a:solidFill>
                          <a:effectLst/>
                          <a:latin typeface="+mn-lt"/>
                          <a:ea typeface="+mn-ea"/>
                          <a:cs typeface="+mn-cs"/>
                        </a:rPr>
                        <a:t> Capture</a:t>
                      </a:r>
                      <a:endParaRPr lang="en-GB"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 </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itle 1">
            <a:extLst>
              <a:ext uri="{FF2B5EF4-FFF2-40B4-BE49-F238E27FC236}">
                <a16:creationId xmlns:a16="http://schemas.microsoft.com/office/drawing/2014/main" xmlns="" id="{AAB7F775-B62D-4B10-B2D6-35D8917FF020}"/>
              </a:ext>
            </a:extLst>
          </p:cNvPr>
          <p:cNvSpPr>
            <a:spLocks noGrp="1"/>
          </p:cNvSpPr>
          <p:nvPr>
            <p:ph type="title"/>
          </p:nvPr>
        </p:nvSpPr>
        <p:spPr>
          <a:xfrm>
            <a:off x="28329" y="29648"/>
            <a:ext cx="8688388" cy="525878"/>
          </a:xfrm>
        </p:spPr>
        <p:txBody>
          <a:bodyPr>
            <a:noAutofit/>
          </a:bodyPr>
          <a:lstStyle/>
          <a:p>
            <a:pPr algn="l"/>
            <a:r>
              <a:rPr lang="en-GB" sz="1800" dirty="0"/>
              <a:t>Change </a:t>
            </a:r>
            <a:r>
              <a:rPr lang="en-GB" sz="1800" dirty="0" smtClean="0"/>
              <a:t>Index – UK Link Unallocated External Impacting Changes  </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val="2821873343"/>
              </p:ext>
            </p:extLst>
          </p:nvPr>
        </p:nvGraphicFramePr>
        <p:xfrm>
          <a:off x="8148736" y="3507854"/>
          <a:ext cx="887760" cy="1382556"/>
        </p:xfrm>
        <a:graphic>
          <a:graphicData uri="http://schemas.openxmlformats.org/drawingml/2006/table">
            <a:tbl>
              <a:tblPr firstRow="1" bandRow="1">
                <a:tableStyleId>{5C22544A-7EE6-4342-B048-85BDC9FD1C3A}</a:tableStyleId>
              </a:tblPr>
              <a:tblGrid>
                <a:gridCol w="887760"/>
              </a:tblGrid>
              <a:tr h="230426">
                <a:tc>
                  <a:txBody>
                    <a:bodyPr/>
                    <a:lstStyle/>
                    <a:p>
                      <a:r>
                        <a:rPr lang="en-GB" sz="800" b="1" dirty="0" smtClean="0">
                          <a:solidFill>
                            <a:schemeClr val="tx1"/>
                          </a:solidFill>
                        </a:rPr>
                        <a:t>Sept</a:t>
                      </a:r>
                      <a:r>
                        <a:rPr lang="en-GB" sz="800" b="1" baseline="0" dirty="0" smtClean="0">
                          <a:solidFill>
                            <a:schemeClr val="tx1"/>
                          </a:solidFill>
                        </a:rPr>
                        <a:t> 2019</a:t>
                      </a:r>
                      <a:endParaRPr lang="en-GB" sz="800" b="1" dirty="0">
                        <a:solidFill>
                          <a:schemeClr val="tx1"/>
                        </a:solidFill>
                      </a:endParaRPr>
                    </a:p>
                  </a:txBody>
                  <a:tcPr>
                    <a:solidFill>
                      <a:schemeClr val="accent6">
                        <a:lumMod val="75000"/>
                      </a:schemeClr>
                    </a:solidFill>
                  </a:tcPr>
                </a:tc>
              </a:tr>
              <a:tr h="230426">
                <a:tc>
                  <a:txBody>
                    <a:bodyPr/>
                    <a:lstStyle/>
                    <a:p>
                      <a:r>
                        <a:rPr lang="en-GB" sz="800" b="1" dirty="0" smtClean="0">
                          <a:solidFill>
                            <a:schemeClr val="tx1"/>
                          </a:solidFill>
                        </a:rPr>
                        <a:t>Feb 2020</a:t>
                      </a:r>
                      <a:endParaRPr lang="en-GB" sz="800" b="1" dirty="0">
                        <a:solidFill>
                          <a:schemeClr val="tx1"/>
                        </a:solidFill>
                      </a:endParaRPr>
                    </a:p>
                  </a:txBody>
                  <a:tcPr>
                    <a:solidFill>
                      <a:srgbClr val="FFFF66"/>
                    </a:solidFill>
                  </a:tcPr>
                </a:tc>
              </a:tr>
              <a:tr h="230426">
                <a:tc>
                  <a:txBody>
                    <a:bodyPr/>
                    <a:lstStyle/>
                    <a:p>
                      <a:r>
                        <a:rPr lang="en-GB" sz="800" b="1" dirty="0" smtClean="0">
                          <a:solidFill>
                            <a:schemeClr val="tx1"/>
                          </a:solidFill>
                        </a:rPr>
                        <a:t>Major</a:t>
                      </a:r>
                      <a:r>
                        <a:rPr lang="en-GB" sz="800" b="1" baseline="0" dirty="0" smtClean="0">
                          <a:solidFill>
                            <a:schemeClr val="tx1"/>
                          </a:solidFill>
                        </a:rPr>
                        <a:t> Release</a:t>
                      </a:r>
                      <a:endParaRPr lang="en-GB" sz="800" b="1" dirty="0">
                        <a:solidFill>
                          <a:schemeClr val="tx1"/>
                        </a:solidFill>
                      </a:endParaRPr>
                    </a:p>
                  </a:txBody>
                  <a:tcPr>
                    <a:solidFill>
                      <a:schemeClr val="accent2">
                        <a:lumMod val="60000"/>
                        <a:lumOff val="40000"/>
                      </a:schemeClr>
                    </a:solidFill>
                  </a:tcPr>
                </a:tc>
              </a:tr>
              <a:tr h="230426">
                <a:tc>
                  <a:txBody>
                    <a:bodyPr/>
                    <a:lstStyle/>
                    <a:p>
                      <a:r>
                        <a:rPr lang="en-GB" sz="800" b="1" dirty="0" smtClean="0">
                          <a:solidFill>
                            <a:schemeClr val="tx1"/>
                          </a:solidFill>
                        </a:rPr>
                        <a:t>Retro</a:t>
                      </a:r>
                      <a:r>
                        <a:rPr lang="en-GB" sz="800" b="1" baseline="0" dirty="0" smtClean="0">
                          <a:solidFill>
                            <a:schemeClr val="tx1"/>
                          </a:solidFill>
                        </a:rPr>
                        <a:t> 2020</a:t>
                      </a:r>
                      <a:endParaRPr lang="en-GB" sz="800" b="1" dirty="0">
                        <a:solidFill>
                          <a:schemeClr val="tx1"/>
                        </a:solidFill>
                      </a:endParaRPr>
                    </a:p>
                  </a:txBody>
                  <a:tcPr>
                    <a:solidFill>
                      <a:srgbClr val="99FF99"/>
                    </a:solidFill>
                  </a:tcPr>
                </a:tc>
              </a:tr>
              <a:tr h="230426">
                <a:tc>
                  <a:txBody>
                    <a:bodyPr/>
                    <a:lstStyle/>
                    <a:p>
                      <a:r>
                        <a:rPr lang="en-GB" sz="800" b="1" dirty="0" smtClean="0">
                          <a:solidFill>
                            <a:schemeClr val="tx1"/>
                          </a:solidFill>
                        </a:rPr>
                        <a:t>Minor</a:t>
                      </a:r>
                      <a:r>
                        <a:rPr lang="en-GB" sz="800" b="1" baseline="0" dirty="0" smtClean="0">
                          <a:solidFill>
                            <a:schemeClr val="tx1"/>
                          </a:solidFill>
                        </a:rPr>
                        <a:t> Release</a:t>
                      </a:r>
                      <a:endParaRPr lang="en-GB" sz="800" b="1" dirty="0">
                        <a:solidFill>
                          <a:schemeClr val="tx1"/>
                        </a:solidFill>
                      </a:endParaRPr>
                    </a:p>
                  </a:txBody>
                  <a:tcPr>
                    <a:solidFill>
                      <a:srgbClr val="40D1F5"/>
                    </a:solidFill>
                  </a:tcPr>
                </a:tc>
              </a:tr>
              <a:tr h="230426">
                <a:tc>
                  <a:txBody>
                    <a:bodyPr/>
                    <a:lstStyle/>
                    <a:p>
                      <a:r>
                        <a:rPr lang="en-GB" sz="800" b="1" dirty="0" smtClean="0">
                          <a:solidFill>
                            <a:schemeClr val="tx1"/>
                          </a:solidFill>
                        </a:rPr>
                        <a:t>Unallocated</a:t>
                      </a:r>
                      <a:endParaRPr lang="en-GB" sz="800" b="1" dirty="0">
                        <a:solidFill>
                          <a:schemeClr val="tx1"/>
                        </a:solidFill>
                      </a:endParaRPr>
                    </a:p>
                  </a:txBody>
                  <a:tcPr>
                    <a:solidFill>
                      <a:schemeClr val="accent4">
                        <a:lumMod val="40000"/>
                        <a:lumOff val="60000"/>
                      </a:schemeClr>
                    </a:solidFill>
                  </a:tcPr>
                </a:tc>
              </a:tr>
            </a:tbl>
          </a:graphicData>
        </a:graphic>
      </p:graphicFrame>
      <p:sp>
        <p:nvSpPr>
          <p:cNvPr id="4" name="TextBox 3"/>
          <p:cNvSpPr txBox="1"/>
          <p:nvPr/>
        </p:nvSpPr>
        <p:spPr>
          <a:xfrm>
            <a:off x="7596336" y="4269745"/>
            <a:ext cx="720080" cy="246221"/>
          </a:xfrm>
          <a:prstGeom prst="rect">
            <a:avLst/>
          </a:prstGeom>
          <a:noFill/>
        </p:spPr>
        <p:txBody>
          <a:bodyPr wrap="square" rtlCol="0">
            <a:spAutoFit/>
          </a:bodyPr>
          <a:lstStyle/>
          <a:p>
            <a:r>
              <a:rPr lang="en-GB" sz="1000" b="1" dirty="0" smtClean="0"/>
              <a:t>KEY</a:t>
            </a:r>
            <a:endParaRPr lang="en-GB" sz="1000" b="1" dirty="0"/>
          </a:p>
        </p:txBody>
      </p:sp>
    </p:spTree>
    <p:extLst>
      <p:ext uri="{BB962C8B-B14F-4D97-AF65-F5344CB8AC3E}">
        <p14:creationId xmlns:p14="http://schemas.microsoft.com/office/powerpoint/2010/main" val="1683494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Link 3 Year POAP</a:t>
            </a:r>
            <a:endParaRPr lang="en-GB" dirty="0"/>
          </a:p>
        </p:txBody>
      </p:sp>
      <p:sp>
        <p:nvSpPr>
          <p:cNvPr id="35" name="Content Placeholder 2"/>
          <p:cNvSpPr>
            <a:spLocks noGrp="1"/>
          </p:cNvSpPr>
          <p:nvPr>
            <p:ph idx="1"/>
          </p:nvPr>
        </p:nvSpPr>
        <p:spPr>
          <a:xfrm>
            <a:off x="457200" y="987574"/>
            <a:ext cx="8229600" cy="3607049"/>
          </a:xfrm>
        </p:spPr>
        <p:txBody>
          <a:bodyPr>
            <a:normAutofit/>
          </a:bodyPr>
          <a:lstStyle/>
          <a:p>
            <a:pPr marL="0" indent="0" algn="just">
              <a:buNone/>
            </a:pPr>
            <a:endParaRPr lang="en-GB" sz="1500" dirty="0" smtClean="0"/>
          </a:p>
          <a:p>
            <a:pPr marL="0" indent="0" algn="just">
              <a:buNone/>
            </a:pPr>
            <a:endParaRPr lang="en-GB" sz="15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960619746"/>
              </p:ext>
            </p:extLst>
          </p:nvPr>
        </p:nvGraphicFramePr>
        <p:xfrm>
          <a:off x="4114800" y="2185988"/>
          <a:ext cx="914400" cy="771525"/>
        </p:xfrm>
        <a:graphic>
          <a:graphicData uri="http://schemas.openxmlformats.org/presentationml/2006/ole">
            <mc:AlternateContent xmlns:mc="http://schemas.openxmlformats.org/markup-compatibility/2006">
              <mc:Choice xmlns:v="urn:schemas-microsoft-com:vml" Requires="v">
                <p:oleObj spid="_x0000_s2050"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4114800" y="21859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74671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864096"/>
          </a:xfrm>
        </p:spPr>
        <p:txBody>
          <a:bodyPr>
            <a:normAutofit fontScale="90000"/>
          </a:bodyPr>
          <a:lstStyle/>
          <a:p>
            <a:r>
              <a:rPr lang="en-GB" dirty="0" smtClean="0"/>
              <a:t>7.7 Change </a:t>
            </a:r>
            <a:r>
              <a:rPr lang="en-GB" dirty="0"/>
              <a:t>Assurance Health </a:t>
            </a:r>
            <a:r>
              <a:rPr lang="en-GB" dirty="0" smtClean="0"/>
              <a:t>Check</a:t>
            </a:r>
            <a:br>
              <a:rPr lang="en-GB" dirty="0" smtClean="0"/>
            </a:br>
            <a:r>
              <a:rPr lang="en-GB" sz="3600" dirty="0" smtClean="0"/>
              <a:t>- </a:t>
            </a:r>
            <a:r>
              <a:rPr lang="en-GB" sz="2200" dirty="0" smtClean="0"/>
              <a:t>EUC </a:t>
            </a:r>
            <a:r>
              <a:rPr lang="en-GB" sz="2200" dirty="0" smtClean="0"/>
              <a:t>Project </a:t>
            </a:r>
            <a:r>
              <a:rPr lang="en-GB" sz="2200" dirty="0"/>
              <a:t>C</a:t>
            </a:r>
            <a:r>
              <a:rPr lang="en-GB" sz="2200" dirty="0" smtClean="0"/>
              <a:t>hange Assurance</a:t>
            </a:r>
            <a:endParaRPr lang="en-GB" sz="2200"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Summary Background  to the  EUC Project </a:t>
            </a:r>
          </a:p>
          <a:p>
            <a:r>
              <a:rPr lang="en-US" dirty="0" smtClean="0"/>
              <a:t>The original, approved B.E.R </a:t>
            </a:r>
            <a:r>
              <a:rPr lang="en-US" dirty="0"/>
              <a:t>was </a:t>
            </a:r>
            <a:r>
              <a:rPr lang="en-US" dirty="0" smtClean="0"/>
              <a:t>for £385k in January 2019</a:t>
            </a:r>
            <a:endParaRPr lang="en-US" dirty="0"/>
          </a:p>
          <a:p>
            <a:r>
              <a:rPr lang="en-US" dirty="0" smtClean="0"/>
              <a:t>In June, </a:t>
            </a:r>
            <a:r>
              <a:rPr lang="en-US" dirty="0"/>
              <a:t>the project team </a:t>
            </a:r>
            <a:r>
              <a:rPr lang="en-US" dirty="0" err="1"/>
              <a:t>realised</a:t>
            </a:r>
            <a:r>
              <a:rPr lang="en-US" dirty="0"/>
              <a:t> that the risk margin (£120k) </a:t>
            </a:r>
            <a:r>
              <a:rPr lang="en-US" dirty="0" smtClean="0"/>
              <a:t>was in the Business Case but not present in the B.E.R.</a:t>
            </a:r>
            <a:endParaRPr lang="en-US" dirty="0"/>
          </a:p>
          <a:p>
            <a:r>
              <a:rPr lang="en-US" dirty="0"/>
              <a:t>The </a:t>
            </a:r>
            <a:r>
              <a:rPr lang="en-US" dirty="0" smtClean="0"/>
              <a:t>B.E.R </a:t>
            </a:r>
            <a:r>
              <a:rPr lang="en-US" dirty="0"/>
              <a:t>was then </a:t>
            </a:r>
            <a:r>
              <a:rPr lang="en-US" dirty="0" smtClean="0"/>
              <a:t>resubmitted, at </a:t>
            </a:r>
            <a:r>
              <a:rPr lang="en-US" dirty="0"/>
              <a:t>£</a:t>
            </a:r>
            <a:r>
              <a:rPr lang="en-US" dirty="0" smtClean="0"/>
              <a:t>485k, (£20k having been transferred for use </a:t>
            </a:r>
            <a:r>
              <a:rPr lang="en-US" dirty="0"/>
              <a:t>b</a:t>
            </a:r>
            <a:r>
              <a:rPr lang="en-US" dirty="0" smtClean="0"/>
              <a:t>y the June 2019 Changes project).</a:t>
            </a:r>
            <a:endParaRPr lang="en-US" dirty="0"/>
          </a:p>
          <a:p>
            <a:endParaRPr lang="en-US" dirty="0" smtClean="0"/>
          </a:p>
          <a:p>
            <a:pPr marL="0" indent="0">
              <a:buNone/>
            </a:pPr>
            <a:r>
              <a:rPr lang="en-US" sz="2500" b="1" dirty="0"/>
              <a:t>During the EUC project</a:t>
            </a:r>
          </a:p>
          <a:p>
            <a:r>
              <a:rPr lang="en-US" dirty="0" smtClean="0"/>
              <a:t>Two </a:t>
            </a:r>
            <a:r>
              <a:rPr lang="en-US" dirty="0"/>
              <a:t>risks </a:t>
            </a:r>
            <a:r>
              <a:rPr lang="en-US" dirty="0" smtClean="0"/>
              <a:t>were </a:t>
            </a:r>
            <a:r>
              <a:rPr lang="en-US" dirty="0" err="1" smtClean="0"/>
              <a:t>realised</a:t>
            </a:r>
            <a:r>
              <a:rPr lang="en-US" dirty="0" smtClean="0"/>
              <a:t>, for </a:t>
            </a:r>
            <a:r>
              <a:rPr lang="en-US" dirty="0"/>
              <a:t>Wipro </a:t>
            </a:r>
            <a:r>
              <a:rPr lang="en-US" dirty="0" smtClean="0"/>
              <a:t>resource on Gemini changes, and </a:t>
            </a:r>
            <a:r>
              <a:rPr lang="en-US" dirty="0"/>
              <a:t>additional TCS </a:t>
            </a:r>
            <a:r>
              <a:rPr lang="en-US" dirty="0" smtClean="0"/>
              <a:t>resource requirements</a:t>
            </a:r>
            <a:endParaRPr lang="en-US" dirty="0"/>
          </a:p>
          <a:p>
            <a:pPr marL="0" indent="0">
              <a:buNone/>
            </a:pPr>
            <a:endParaRPr lang="en-US" dirty="0"/>
          </a:p>
          <a:p>
            <a:pPr marL="0" indent="0">
              <a:buNone/>
            </a:pPr>
            <a:r>
              <a:rPr lang="en-US" b="1" dirty="0"/>
              <a:t>Change Assurance for EUC</a:t>
            </a:r>
          </a:p>
          <a:p>
            <a:r>
              <a:rPr lang="en-US" dirty="0" smtClean="0"/>
              <a:t>The scope for this particular assurance Health Check focused on Operational UAT, as such the Business Case / B.E.R. were agreed out of scope for the assurance.</a:t>
            </a:r>
            <a:endParaRPr lang="en-US" dirty="0"/>
          </a:p>
          <a:p>
            <a:endParaRPr lang="en-GB" dirty="0"/>
          </a:p>
        </p:txBody>
      </p:sp>
    </p:spTree>
    <p:extLst>
      <p:ext uri="{BB962C8B-B14F-4D97-AF65-F5344CB8AC3E}">
        <p14:creationId xmlns:p14="http://schemas.microsoft.com/office/powerpoint/2010/main" val="4079271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26222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smtClean="0">
                <a:solidFill>
                  <a:schemeClr val="bg1"/>
                </a:solidFill>
                <a:latin typeface="Arial" charset="0"/>
              </a:rPr>
              <a:t>7.8 Data Office Changes</a:t>
            </a:r>
            <a:r>
              <a:rPr lang="en-GB" sz="2000" b="1" dirty="0" smtClean="0">
                <a:solidFill>
                  <a:schemeClr val="bg1"/>
                </a:solidFill>
                <a:latin typeface="Arial" charset="0"/>
              </a:rPr>
              <a:t>: Agenda</a:t>
            </a:r>
            <a:endParaRPr lang="en-GB" sz="2000" b="1" dirty="0">
              <a:solidFill>
                <a:schemeClr val="bg1"/>
              </a:solidFill>
              <a:latin typeface="Arial" charset="0"/>
            </a:endParaRPr>
          </a:p>
        </p:txBody>
      </p:sp>
      <p:pic>
        <p:nvPicPr>
          <p:cNvPr id="16" name="Picture 15">
            <a:extLst>
              <a:ext uri="{FF2B5EF4-FFF2-40B4-BE49-F238E27FC236}">
                <a16:creationId xmlns=""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 xmlns:a16="http://schemas.microsoft.com/office/drawing/2014/main" id="{862E908E-415A-4E45-891A-80EE81C5B2AB}"/>
              </a:ext>
            </a:extLst>
          </p:cNvPr>
          <p:cNvSpPr/>
          <p:nvPr/>
        </p:nvSpPr>
        <p:spPr>
          <a:xfrm>
            <a:off x="8244408" y="434158"/>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1" name="TextBox 10"/>
          <p:cNvSpPr txBox="1"/>
          <p:nvPr/>
        </p:nvSpPr>
        <p:spPr>
          <a:xfrm>
            <a:off x="148233" y="843558"/>
            <a:ext cx="4968552" cy="1415772"/>
          </a:xfrm>
          <a:prstGeom prst="rect">
            <a:avLst/>
          </a:prstGeom>
          <a:noFill/>
        </p:spPr>
        <p:txBody>
          <a:bodyPr wrap="square" rtlCol="0">
            <a:spAutoFit/>
          </a:bodyPr>
          <a:lstStyle/>
          <a:p>
            <a:pPr marL="171450" indent="-171450">
              <a:buFont typeface="Arial" panose="020B0604020202020204" pitchFamily="34" charset="0"/>
              <a:buChar char="•"/>
            </a:pPr>
            <a:r>
              <a:rPr lang="en-GB" sz="1400" dirty="0" smtClean="0"/>
              <a:t>Data Changes: Update</a:t>
            </a:r>
          </a:p>
          <a:p>
            <a:pPr marL="171450" indent="-171450">
              <a:buFont typeface="Arial" panose="020B0604020202020204" pitchFamily="34" charset="0"/>
              <a:buChar char="•"/>
            </a:pPr>
            <a:r>
              <a:rPr lang="en-GB" sz="1400" dirty="0" smtClean="0"/>
              <a:t>Data Discovery Platform: Drop 1 and Drop 2 Update</a:t>
            </a:r>
          </a:p>
          <a:p>
            <a:pPr marL="171450" indent="-171450">
              <a:buFont typeface="Arial" panose="020B0604020202020204" pitchFamily="34" charset="0"/>
              <a:buChar char="•"/>
            </a:pPr>
            <a:r>
              <a:rPr lang="en-GB" sz="1400" dirty="0" smtClean="0"/>
              <a:t>PAFA  Changes Update</a:t>
            </a:r>
          </a:p>
          <a:p>
            <a:pPr marL="171450" indent="-171450">
              <a:buFont typeface="Arial" panose="020B0604020202020204" pitchFamily="34" charset="0"/>
              <a:buChar char="•"/>
            </a:pPr>
            <a:r>
              <a:rPr lang="en-GB" sz="1400" dirty="0" smtClean="0"/>
              <a:t>PAFA Options for Access to DDP</a:t>
            </a:r>
          </a:p>
          <a:p>
            <a:pPr marL="171450" indent="-171450">
              <a:buFont typeface="Arial" panose="020B0604020202020204" pitchFamily="34" charset="0"/>
              <a:buChar char="•"/>
            </a:pPr>
            <a:endParaRPr lang="en-GB" sz="1000" dirty="0" smtClean="0"/>
          </a:p>
          <a:p>
            <a:pPr marL="171450" indent="-171450">
              <a:buFont typeface="Arial" panose="020B0604020202020204" pitchFamily="34" charset="0"/>
              <a:buChar char="•"/>
            </a:pPr>
            <a:endParaRPr lang="en-GB" sz="1000" dirty="0" smtClean="0"/>
          </a:p>
          <a:p>
            <a:pPr marL="171450" indent="-171450">
              <a:buFont typeface="Arial" panose="020B0604020202020204" pitchFamily="34" charset="0"/>
              <a:buChar char="•"/>
            </a:pPr>
            <a:endParaRPr lang="en-GB" sz="1000" dirty="0" smtClean="0"/>
          </a:p>
        </p:txBody>
      </p:sp>
    </p:spTree>
    <p:extLst>
      <p:ext uri="{BB962C8B-B14F-4D97-AF65-F5344CB8AC3E}">
        <p14:creationId xmlns:p14="http://schemas.microsoft.com/office/powerpoint/2010/main" val="3801342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26222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Data </a:t>
            </a:r>
            <a:r>
              <a:rPr lang="en-GB" sz="2000" b="1" dirty="0" smtClean="0">
                <a:solidFill>
                  <a:schemeClr val="bg1"/>
                </a:solidFill>
                <a:latin typeface="Arial" charset="0"/>
              </a:rPr>
              <a:t>Changes: XRNs</a:t>
            </a:r>
            <a:endParaRPr lang="en-GB" sz="2000" b="1" dirty="0">
              <a:solidFill>
                <a:schemeClr val="bg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5383651"/>
              </p:ext>
            </p:extLst>
          </p:nvPr>
        </p:nvGraphicFramePr>
        <p:xfrm>
          <a:off x="107500" y="1471886"/>
          <a:ext cx="9001004" cy="3332112"/>
        </p:xfrm>
        <a:graphic>
          <a:graphicData uri="http://schemas.openxmlformats.org/drawingml/2006/table">
            <a:tbl>
              <a:tblPr firstRow="1" firstCol="1" bandRow="1">
                <a:tableStyleId>{69012ECD-51FC-41F1-AA8D-1B2483CD663E}</a:tableStyleId>
              </a:tblPr>
              <a:tblGrid>
                <a:gridCol w="2448276">
                  <a:extLst>
                    <a:ext uri="{9D8B030D-6E8A-4147-A177-3AD203B41FA5}">
                      <a16:colId xmlns="" xmlns:a16="http://schemas.microsoft.com/office/drawing/2014/main" val="20000"/>
                    </a:ext>
                  </a:extLst>
                </a:gridCol>
                <a:gridCol w="1028105">
                  <a:extLst>
                    <a:ext uri="{9D8B030D-6E8A-4147-A177-3AD203B41FA5}">
                      <a16:colId xmlns="" xmlns:a16="http://schemas.microsoft.com/office/drawing/2014/main" val="20006"/>
                    </a:ext>
                  </a:extLst>
                </a:gridCol>
                <a:gridCol w="817574">
                  <a:extLst>
                    <a:ext uri="{9D8B030D-6E8A-4147-A177-3AD203B41FA5}">
                      <a16:colId xmlns="" xmlns:a16="http://schemas.microsoft.com/office/drawing/2014/main" val="20007"/>
                    </a:ext>
                  </a:extLst>
                </a:gridCol>
                <a:gridCol w="817574">
                  <a:extLst>
                    <a:ext uri="{9D8B030D-6E8A-4147-A177-3AD203B41FA5}">
                      <a16:colId xmlns="" xmlns:a16="http://schemas.microsoft.com/office/drawing/2014/main" val="20008"/>
                    </a:ext>
                  </a:extLst>
                </a:gridCol>
                <a:gridCol w="817574">
                  <a:extLst>
                    <a:ext uri="{9D8B030D-6E8A-4147-A177-3AD203B41FA5}">
                      <a16:colId xmlns="" xmlns:a16="http://schemas.microsoft.com/office/drawing/2014/main" val="20009"/>
                    </a:ext>
                  </a:extLst>
                </a:gridCol>
                <a:gridCol w="817574">
                  <a:extLst>
                    <a:ext uri="{9D8B030D-6E8A-4147-A177-3AD203B41FA5}">
                      <a16:colId xmlns="" xmlns:a16="http://schemas.microsoft.com/office/drawing/2014/main" val="20010"/>
                    </a:ext>
                  </a:extLst>
                </a:gridCol>
                <a:gridCol w="814167">
                  <a:extLst>
                    <a:ext uri="{9D8B030D-6E8A-4147-A177-3AD203B41FA5}">
                      <a16:colId xmlns="" xmlns:a16="http://schemas.microsoft.com/office/drawing/2014/main" val="20011"/>
                    </a:ext>
                  </a:extLst>
                </a:gridCol>
                <a:gridCol w="1440160">
                  <a:extLst>
                    <a:ext uri="{9D8B030D-6E8A-4147-A177-3AD203B41FA5}">
                      <a16:colId xmlns="" xmlns:a16="http://schemas.microsoft.com/office/drawing/2014/main" val="20012"/>
                    </a:ext>
                  </a:extLst>
                </a:gridCol>
              </a:tblGrid>
              <a:tr h="216024">
                <a:tc>
                  <a:txBody>
                    <a:bodyPr/>
                    <a:lstStyle/>
                    <a:p>
                      <a:pPr algn="ctr"/>
                      <a:r>
                        <a:rPr lang="en-GB" sz="1000" dirty="0" smtClean="0">
                          <a:solidFill>
                            <a:schemeClr val="bg1"/>
                          </a:solidFill>
                        </a:rPr>
                        <a:t>Change Proposals</a:t>
                      </a:r>
                      <a:endParaRPr lang="en-GB" sz="1000" b="1" dirty="0">
                        <a:solidFill>
                          <a:schemeClr val="bg1"/>
                        </a:solidFill>
                      </a:endParaRPr>
                    </a:p>
                  </a:txBody>
                  <a:tcPr anchor="ctr"/>
                </a:tc>
                <a:tc>
                  <a:txBody>
                    <a:bodyPr/>
                    <a:lstStyle/>
                    <a:p>
                      <a:pPr algn="ctr"/>
                      <a:r>
                        <a:rPr lang="en-GB" sz="1000" b="1" dirty="0" smtClean="0">
                          <a:solidFill>
                            <a:schemeClr val="bg1"/>
                          </a:solidFill>
                        </a:rPr>
                        <a:t>Aug 19</a:t>
                      </a:r>
                      <a:endParaRPr lang="en-GB" sz="1000" b="1" dirty="0">
                        <a:solidFill>
                          <a:schemeClr val="bg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smtClean="0">
                          <a:solidFill>
                            <a:schemeClr val="bg1"/>
                          </a:solidFill>
                        </a:rPr>
                        <a:t>Sept 19</a:t>
                      </a:r>
                      <a:endParaRPr lang="en-GB"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smtClean="0">
                          <a:solidFill>
                            <a:schemeClr val="bg1"/>
                          </a:solidFill>
                        </a:rPr>
                        <a:t>Oct 19</a:t>
                      </a:r>
                      <a:endParaRPr lang="en-GB"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smtClean="0">
                          <a:solidFill>
                            <a:schemeClr val="bg1"/>
                          </a:solidFill>
                        </a:rPr>
                        <a:t>Nov 19</a:t>
                      </a:r>
                      <a:endParaRPr lang="en-GB"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smtClean="0">
                          <a:solidFill>
                            <a:schemeClr val="bg1"/>
                          </a:solidFill>
                        </a:rPr>
                        <a:t>Dec 19</a:t>
                      </a:r>
                      <a:endParaRPr lang="en-GB"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smtClean="0">
                          <a:solidFill>
                            <a:schemeClr val="bg1"/>
                          </a:solidFill>
                        </a:rPr>
                        <a:t>Jan 19</a:t>
                      </a:r>
                      <a:endParaRPr lang="en-GB"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smtClean="0">
                          <a:solidFill>
                            <a:schemeClr val="bg1"/>
                          </a:solidFill>
                        </a:rPr>
                        <a:t>Comments</a:t>
                      </a:r>
                      <a:endParaRPr lang="en-GB" sz="1000" b="1" dirty="0">
                        <a:solidFill>
                          <a:schemeClr val="bg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3272">
                <a:tc>
                  <a:txBody>
                    <a:bodyPr/>
                    <a:lstStyle/>
                    <a:p>
                      <a:pPr marL="0" algn="r" defTabSz="914378" rtl="0" eaLnBrk="1" fontAlgn="b" latinLnBrk="0" hangingPunct="1"/>
                      <a:r>
                        <a:rPr lang="en-US" sz="1000" b="1" kern="1200" dirty="0" smtClean="0">
                          <a:solidFill>
                            <a:schemeClr val="tx1"/>
                          </a:solidFill>
                          <a:latin typeface="+mn-lt"/>
                          <a:ea typeface="+mn-ea"/>
                          <a:cs typeface="+mn-cs"/>
                        </a:rPr>
                        <a:t>4738: Shipper portfolio update of proposed Formula Year AQ/SOQ</a:t>
                      </a: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GB" sz="1000" dirty="0" smtClean="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GB" sz="1000" u="none" strike="noStrike" dirty="0" smtClean="0">
                          <a:solidFill>
                            <a:schemeClr val="tx1"/>
                          </a:solidFill>
                          <a:effectLst/>
                        </a:rPr>
                        <a:t>4859: </a:t>
                      </a:r>
                      <a:r>
                        <a:rPr lang="en-GB" sz="1000" b="1" kern="1200" dirty="0" smtClean="0">
                          <a:solidFill>
                            <a:schemeClr val="tx1"/>
                          </a:solidFill>
                          <a:effectLst/>
                          <a:latin typeface="+mn-lt"/>
                          <a:ea typeface="+mn-ea"/>
                          <a:cs typeface="+mn-cs"/>
                        </a:rPr>
                        <a:t>Increasing MAM Access to CDSP Data to Mitigate Reduced MAM Appointment Timescales</a:t>
                      </a: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US" sz="1000" u="none" strike="noStrike" dirty="0" smtClean="0">
                          <a:solidFill>
                            <a:schemeClr val="tx1"/>
                          </a:solidFill>
                          <a:effectLst/>
                        </a:rPr>
                        <a:t>4824: National Grid Transmission Daily Gemini Report</a:t>
                      </a: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smtClean="0"/>
                        <a:t>Awaiting Customer Sign off</a:t>
                      </a: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US" sz="1000" u="none" strike="noStrike" dirty="0" smtClean="0">
                          <a:solidFill>
                            <a:schemeClr val="tx1"/>
                          </a:solidFill>
                          <a:effectLst/>
                        </a:rPr>
                        <a:t>4860: National ‘Temporary’ UIG Monitoring</a:t>
                      </a:r>
                      <a:endParaRPr lang="en-US" sz="1000" b="0" i="0" u="none" strike="noStrike" dirty="0" smtClean="0">
                        <a:solidFill>
                          <a:schemeClr val="tx1"/>
                        </a:solidFill>
                        <a:effectLst/>
                        <a:latin typeface="Calibri"/>
                      </a:endParaRPr>
                    </a:p>
                  </a:txBody>
                  <a:tcPr anchor="ctr">
                    <a:solidFill>
                      <a:schemeClr val="accent1">
                        <a:lumMod val="40000"/>
                        <a:lumOff val="60000"/>
                      </a:schemeClr>
                    </a:solidFill>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US" sz="1000" u="none" strike="noStrike" dirty="0" smtClean="0">
                          <a:solidFill>
                            <a:schemeClr val="tx1"/>
                          </a:solidFill>
                          <a:effectLst/>
                        </a:rPr>
                        <a:t>4946: Reporting on Installed Meters with Conversion Capability</a:t>
                      </a: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algn="r"/>
                      <a:r>
                        <a:rPr lang="en-US" sz="1000" u="none" strike="noStrike" dirty="0" smtClean="0">
                          <a:solidFill>
                            <a:schemeClr val="bg1"/>
                          </a:solidFill>
                          <a:effectLst/>
                        </a:rPr>
                        <a:t>4795: </a:t>
                      </a:r>
                      <a:r>
                        <a:rPr lang="en-GB" sz="1000" b="1" kern="1200" dirty="0" smtClean="0">
                          <a:solidFill>
                            <a:schemeClr val="bg1"/>
                          </a:solidFill>
                          <a:effectLst/>
                          <a:latin typeface="+mn-lt"/>
                          <a:ea typeface="+mn-ea"/>
                          <a:cs typeface="+mn-cs"/>
                        </a:rPr>
                        <a:t>Amendments to the PARR (520a) reporting</a:t>
                      </a:r>
                      <a:endParaRPr lang="en-GB" sz="1000" b="1" dirty="0">
                        <a:solidFill>
                          <a:schemeClr val="bg1"/>
                        </a:solidFill>
                      </a:endParaRPr>
                    </a:p>
                  </a:txBody>
                  <a:tcPr anchor="ctr">
                    <a:solidFill>
                      <a:schemeClr val="accent1">
                        <a:lumMod val="40000"/>
                        <a:lumOff val="60000"/>
                      </a:schemeClr>
                    </a:solidFill>
                  </a:tcPr>
                </a:tc>
                <a:tc>
                  <a:txBody>
                    <a:bodyPr/>
                    <a:lstStyle/>
                    <a:p>
                      <a:pPr algn="ctr"/>
                      <a:endParaRPr lang="en-GB"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smtClean="0"/>
                        <a:t>In progress, will move to R and N Plan.</a:t>
                      </a: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GB" sz="1000" b="1" dirty="0" smtClean="0">
                          <a:solidFill>
                            <a:schemeClr val="tx1"/>
                          </a:solidFill>
                        </a:rPr>
                        <a:t>4779:</a:t>
                      </a:r>
                      <a:r>
                        <a:rPr lang="en-GB" sz="1000" b="1" kern="1200" dirty="0" smtClean="0">
                          <a:solidFill>
                            <a:schemeClr val="tx1"/>
                          </a:solidFill>
                          <a:effectLst/>
                          <a:latin typeface="+mn-lt"/>
                          <a:ea typeface="+mn-ea"/>
                          <a:cs typeface="+mn-cs"/>
                        </a:rPr>
                        <a:t> </a:t>
                      </a:r>
                      <a:r>
                        <a:rPr lang="en-US" sz="1000" b="1" kern="1200" dirty="0" smtClean="0">
                          <a:solidFill>
                            <a:schemeClr val="tx1"/>
                          </a:solidFill>
                          <a:effectLst/>
                          <a:latin typeface="+mn-lt"/>
                          <a:ea typeface="+mn-ea"/>
                          <a:cs typeface="+mn-cs"/>
                        </a:rPr>
                        <a:t>UNC Modification 0657S - Adding AQ reporting to the PARR</a:t>
                      </a:r>
                      <a:endParaRPr lang="en-GB" sz="1000" b="1" dirty="0">
                        <a:solidFill>
                          <a:schemeClr val="tx1"/>
                        </a:solidFill>
                      </a:endParaRPr>
                    </a:p>
                  </a:txBody>
                  <a:tcPr anchor="ctr">
                    <a:solidFill>
                      <a:schemeClr val="accent1">
                        <a:lumMod val="40000"/>
                        <a:lumOff val="60000"/>
                      </a:schemeClr>
                    </a:solidFill>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1000" dirty="0" smtClean="0"/>
                        <a:t>Options</a:t>
                      </a:r>
                      <a:r>
                        <a:rPr lang="en-GB" sz="1000" baseline="0" dirty="0" smtClean="0"/>
                        <a:t> to Discuss below</a:t>
                      </a:r>
                      <a:endParaRPr lang="en-GB" sz="1000" dirty="0" smtClean="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7" name="Pentagon 196"/>
          <p:cNvSpPr/>
          <p:nvPr/>
        </p:nvSpPr>
        <p:spPr>
          <a:xfrm>
            <a:off x="179512" y="776299"/>
            <a:ext cx="1728192" cy="16753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smtClean="0">
                <a:solidFill>
                  <a:schemeClr val="tx1"/>
                </a:solidFill>
              </a:rPr>
              <a:t>Capture</a:t>
            </a:r>
            <a:endParaRPr lang="en-GB" sz="1000" b="1" dirty="0">
              <a:solidFill>
                <a:schemeClr val="tx1"/>
              </a:solidFill>
            </a:endParaRPr>
          </a:p>
        </p:txBody>
      </p:sp>
      <p:pic>
        <p:nvPicPr>
          <p:cNvPr id="16" name="Picture 15">
            <a:extLst>
              <a:ext uri="{FF2B5EF4-FFF2-40B4-BE49-F238E27FC236}">
                <a16:creationId xmlns=""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 xmlns:a16="http://schemas.microsoft.com/office/drawing/2014/main" id="{862E908E-415A-4E45-891A-80EE81C5B2AB}"/>
              </a:ext>
            </a:extLst>
          </p:cNvPr>
          <p:cNvSpPr/>
          <p:nvPr/>
        </p:nvSpPr>
        <p:spPr>
          <a:xfrm>
            <a:off x="8244408" y="434158"/>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8" name="Pentagon 17"/>
          <p:cNvSpPr/>
          <p:nvPr/>
        </p:nvSpPr>
        <p:spPr>
          <a:xfrm>
            <a:off x="179512" y="1003926"/>
            <a:ext cx="1728192" cy="144016"/>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smtClean="0">
                <a:solidFill>
                  <a:schemeClr val="tx1"/>
                </a:solidFill>
              </a:rPr>
              <a:t>**Estimated Delivery</a:t>
            </a:r>
            <a:endParaRPr lang="en-GB" sz="1000" b="1" dirty="0">
              <a:solidFill>
                <a:schemeClr val="tx1"/>
              </a:solidFill>
            </a:endParaRPr>
          </a:p>
        </p:txBody>
      </p:sp>
      <p:sp>
        <p:nvSpPr>
          <p:cNvPr id="6" name="TextBox 5"/>
          <p:cNvSpPr txBox="1"/>
          <p:nvPr/>
        </p:nvSpPr>
        <p:spPr>
          <a:xfrm>
            <a:off x="2260873" y="757705"/>
            <a:ext cx="2160240" cy="246221"/>
          </a:xfrm>
          <a:prstGeom prst="rect">
            <a:avLst/>
          </a:prstGeom>
          <a:solidFill>
            <a:schemeClr val="accent1">
              <a:lumMod val="40000"/>
              <a:lumOff val="60000"/>
            </a:schemeClr>
          </a:solidFill>
        </p:spPr>
        <p:txBody>
          <a:bodyPr wrap="square" rtlCol="0">
            <a:spAutoFit/>
          </a:bodyPr>
          <a:lstStyle/>
          <a:p>
            <a:r>
              <a:rPr lang="en-GB" sz="1000" dirty="0" smtClean="0"/>
              <a:t>Change can be moved</a:t>
            </a:r>
            <a:endParaRPr lang="en-GB" sz="1000" dirty="0"/>
          </a:p>
        </p:txBody>
      </p:sp>
      <p:sp>
        <p:nvSpPr>
          <p:cNvPr id="20" name="TextBox 19"/>
          <p:cNvSpPr txBox="1"/>
          <p:nvPr/>
        </p:nvSpPr>
        <p:spPr>
          <a:xfrm>
            <a:off x="2260873" y="1047326"/>
            <a:ext cx="2167111" cy="246221"/>
          </a:xfrm>
          <a:prstGeom prst="rect">
            <a:avLst/>
          </a:prstGeom>
          <a:solidFill>
            <a:schemeClr val="accent1">
              <a:lumMod val="40000"/>
              <a:lumOff val="60000"/>
            </a:schemeClr>
          </a:solidFill>
        </p:spPr>
        <p:txBody>
          <a:bodyPr wrap="square" rtlCol="0">
            <a:spAutoFit/>
          </a:bodyPr>
          <a:lstStyle/>
          <a:p>
            <a:r>
              <a:rPr lang="en-GB" sz="1000" b="1" dirty="0" smtClean="0">
                <a:solidFill>
                  <a:schemeClr val="bg1"/>
                </a:solidFill>
              </a:rPr>
              <a:t>Delivery dates cannot be moved</a:t>
            </a:r>
            <a:endParaRPr lang="en-GB" sz="1000" b="1" dirty="0">
              <a:solidFill>
                <a:schemeClr val="bg1"/>
              </a:solidFill>
            </a:endParaRPr>
          </a:p>
        </p:txBody>
      </p:sp>
      <p:sp>
        <p:nvSpPr>
          <p:cNvPr id="23" name="Pentagon 22"/>
          <p:cNvSpPr/>
          <p:nvPr/>
        </p:nvSpPr>
        <p:spPr>
          <a:xfrm>
            <a:off x="179512" y="1203598"/>
            <a:ext cx="1728192" cy="144016"/>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smtClean="0">
                <a:solidFill>
                  <a:schemeClr val="tx1"/>
                </a:solidFill>
              </a:rPr>
              <a:t>Delivery</a:t>
            </a:r>
            <a:endParaRPr lang="en-GB" sz="1000" b="1" dirty="0">
              <a:solidFill>
                <a:schemeClr val="tx1"/>
              </a:solidFill>
            </a:endParaRPr>
          </a:p>
        </p:txBody>
      </p:sp>
      <p:sp>
        <p:nvSpPr>
          <p:cNvPr id="24" name="Pentagon 23"/>
          <p:cNvSpPr/>
          <p:nvPr/>
        </p:nvSpPr>
        <p:spPr>
          <a:xfrm>
            <a:off x="2627784" y="2859782"/>
            <a:ext cx="1368152"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6" name="Pentagon 25"/>
          <p:cNvSpPr/>
          <p:nvPr/>
        </p:nvSpPr>
        <p:spPr>
          <a:xfrm>
            <a:off x="4067944" y="2859782"/>
            <a:ext cx="2016224"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27" name="Pentagon 26"/>
          <p:cNvSpPr/>
          <p:nvPr/>
        </p:nvSpPr>
        <p:spPr>
          <a:xfrm>
            <a:off x="2627784" y="1851670"/>
            <a:ext cx="1728192" cy="146298"/>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8" name="Pentagon 27"/>
          <p:cNvSpPr/>
          <p:nvPr/>
        </p:nvSpPr>
        <p:spPr>
          <a:xfrm>
            <a:off x="4427984" y="1853952"/>
            <a:ext cx="2379700"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29" name="Pentagon 28"/>
          <p:cNvSpPr/>
          <p:nvPr/>
        </p:nvSpPr>
        <p:spPr>
          <a:xfrm>
            <a:off x="4427984" y="3219822"/>
            <a:ext cx="2808312"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30" name="Pentagon 29"/>
          <p:cNvSpPr/>
          <p:nvPr/>
        </p:nvSpPr>
        <p:spPr>
          <a:xfrm>
            <a:off x="2627784" y="3219822"/>
            <a:ext cx="1728191"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32" name="Pentagon 31"/>
          <p:cNvSpPr/>
          <p:nvPr/>
        </p:nvSpPr>
        <p:spPr>
          <a:xfrm>
            <a:off x="2627784" y="3651870"/>
            <a:ext cx="2592288"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33" name="Pentagon 32"/>
          <p:cNvSpPr/>
          <p:nvPr/>
        </p:nvSpPr>
        <p:spPr>
          <a:xfrm>
            <a:off x="5220072" y="3651870"/>
            <a:ext cx="2448272"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35" name="Pentagon 34"/>
          <p:cNvSpPr/>
          <p:nvPr/>
        </p:nvSpPr>
        <p:spPr>
          <a:xfrm>
            <a:off x="2627784" y="2355726"/>
            <a:ext cx="2592288" cy="127247"/>
          </a:xfrm>
          <a:prstGeom prst="homePlate">
            <a:avLst/>
          </a:prstGeom>
          <a:solidFill>
            <a:srgbClr val="FFC000"/>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36" name="Pentagon 35"/>
          <p:cNvSpPr/>
          <p:nvPr/>
        </p:nvSpPr>
        <p:spPr>
          <a:xfrm>
            <a:off x="5254358" y="2338957"/>
            <a:ext cx="2379700"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9" name="TextBox 8"/>
          <p:cNvSpPr txBox="1"/>
          <p:nvPr/>
        </p:nvSpPr>
        <p:spPr>
          <a:xfrm>
            <a:off x="4570734" y="776299"/>
            <a:ext cx="3648213" cy="400110"/>
          </a:xfrm>
          <a:prstGeom prst="rect">
            <a:avLst/>
          </a:prstGeom>
          <a:noFill/>
        </p:spPr>
        <p:txBody>
          <a:bodyPr wrap="square" rtlCol="0">
            <a:spAutoFit/>
          </a:bodyPr>
          <a:lstStyle/>
          <a:p>
            <a:r>
              <a:rPr lang="en-GB" sz="1000" dirty="0" smtClean="0"/>
              <a:t>**Estimated delivery dates will be confirmed on completion of Capture and align to the chosen solution.</a:t>
            </a:r>
            <a:endParaRPr lang="en-GB" sz="1000" dirty="0"/>
          </a:p>
        </p:txBody>
      </p:sp>
      <p:sp>
        <p:nvSpPr>
          <p:cNvPr id="39" name="Pentagon 38"/>
          <p:cNvSpPr/>
          <p:nvPr/>
        </p:nvSpPr>
        <p:spPr>
          <a:xfrm>
            <a:off x="2646436" y="4083918"/>
            <a:ext cx="3365723"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Tree>
    <p:extLst>
      <p:ext uri="{BB962C8B-B14F-4D97-AF65-F5344CB8AC3E}">
        <p14:creationId xmlns:p14="http://schemas.microsoft.com/office/powerpoint/2010/main" val="2707005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26222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Data </a:t>
            </a:r>
            <a:r>
              <a:rPr lang="en-GB" sz="2000" b="1" dirty="0" smtClean="0">
                <a:solidFill>
                  <a:schemeClr val="bg1"/>
                </a:solidFill>
                <a:latin typeface="Arial" charset="0"/>
              </a:rPr>
              <a:t>Changes: XRNs</a:t>
            </a:r>
            <a:endParaRPr lang="en-GB" sz="2000" b="1" dirty="0">
              <a:solidFill>
                <a:schemeClr val="bg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36062585"/>
              </p:ext>
            </p:extLst>
          </p:nvPr>
        </p:nvGraphicFramePr>
        <p:xfrm>
          <a:off x="107500" y="853822"/>
          <a:ext cx="8856988" cy="2313032"/>
        </p:xfrm>
        <a:graphic>
          <a:graphicData uri="http://schemas.openxmlformats.org/drawingml/2006/table">
            <a:tbl>
              <a:tblPr firstRow="1" firstCol="1" bandRow="1">
                <a:tableStyleId>{69012ECD-51FC-41F1-AA8D-1B2483CD663E}</a:tableStyleId>
              </a:tblPr>
              <a:tblGrid>
                <a:gridCol w="2573039">
                  <a:extLst>
                    <a:ext uri="{9D8B030D-6E8A-4147-A177-3AD203B41FA5}">
                      <a16:colId xmlns="" xmlns:a16="http://schemas.microsoft.com/office/drawing/2014/main" val="20000"/>
                    </a:ext>
                  </a:extLst>
                </a:gridCol>
                <a:gridCol w="811341">
                  <a:extLst>
                    <a:ext uri="{9D8B030D-6E8A-4147-A177-3AD203B41FA5}">
                      <a16:colId xmlns="" xmlns:a16="http://schemas.microsoft.com/office/drawing/2014/main" val="20006"/>
                    </a:ext>
                  </a:extLst>
                </a:gridCol>
                <a:gridCol w="771061">
                  <a:extLst>
                    <a:ext uri="{9D8B030D-6E8A-4147-A177-3AD203B41FA5}">
                      <a16:colId xmlns="" xmlns:a16="http://schemas.microsoft.com/office/drawing/2014/main" val="20007"/>
                    </a:ext>
                  </a:extLst>
                </a:gridCol>
                <a:gridCol w="791201">
                  <a:extLst>
                    <a:ext uri="{9D8B030D-6E8A-4147-A177-3AD203B41FA5}">
                      <a16:colId xmlns="" xmlns:a16="http://schemas.microsoft.com/office/drawing/2014/main" val="20008"/>
                    </a:ext>
                  </a:extLst>
                </a:gridCol>
                <a:gridCol w="791201">
                  <a:extLst>
                    <a:ext uri="{9D8B030D-6E8A-4147-A177-3AD203B41FA5}">
                      <a16:colId xmlns="" xmlns:a16="http://schemas.microsoft.com/office/drawing/2014/main" val="20009"/>
                    </a:ext>
                  </a:extLst>
                </a:gridCol>
                <a:gridCol w="791201">
                  <a:extLst>
                    <a:ext uri="{9D8B030D-6E8A-4147-A177-3AD203B41FA5}">
                      <a16:colId xmlns="" xmlns:a16="http://schemas.microsoft.com/office/drawing/2014/main" val="20010"/>
                    </a:ext>
                  </a:extLst>
                </a:gridCol>
                <a:gridCol w="791201">
                  <a:extLst>
                    <a:ext uri="{9D8B030D-6E8A-4147-A177-3AD203B41FA5}">
                      <a16:colId xmlns="" xmlns:a16="http://schemas.microsoft.com/office/drawing/2014/main" val="20011"/>
                    </a:ext>
                  </a:extLst>
                </a:gridCol>
                <a:gridCol w="1536743">
                  <a:extLst>
                    <a:ext uri="{9D8B030D-6E8A-4147-A177-3AD203B41FA5}">
                      <a16:colId xmlns="" xmlns:a16="http://schemas.microsoft.com/office/drawing/2014/main" val="20012"/>
                    </a:ext>
                  </a:extLst>
                </a:gridCol>
              </a:tblGrid>
              <a:tr h="216024">
                <a:tc>
                  <a:txBody>
                    <a:bodyPr/>
                    <a:lstStyle/>
                    <a:p>
                      <a:pPr algn="ctr"/>
                      <a:r>
                        <a:rPr lang="en-GB" sz="1000" dirty="0" smtClean="0">
                          <a:solidFill>
                            <a:schemeClr val="bg1"/>
                          </a:solidFill>
                        </a:rPr>
                        <a:t>Change Proposals</a:t>
                      </a:r>
                      <a:endParaRPr lang="en-GB" sz="1000" b="1" dirty="0">
                        <a:solidFill>
                          <a:schemeClr val="bg1"/>
                        </a:solidFill>
                      </a:endParaRPr>
                    </a:p>
                  </a:txBody>
                  <a:tcPr anchor="ctr"/>
                </a:tc>
                <a:tc>
                  <a:txBody>
                    <a:bodyPr/>
                    <a:lstStyle/>
                    <a:p>
                      <a:pPr algn="ctr"/>
                      <a:r>
                        <a:rPr lang="en-GB" sz="1000" b="1" dirty="0" smtClean="0">
                          <a:solidFill>
                            <a:schemeClr val="bg1"/>
                          </a:solidFill>
                        </a:rPr>
                        <a:t>Aug 19</a:t>
                      </a:r>
                      <a:endParaRPr lang="en-GB" sz="1000" b="1" dirty="0">
                        <a:solidFill>
                          <a:schemeClr val="bg1"/>
                        </a:solidFill>
                      </a:endParaRPr>
                    </a:p>
                  </a:txBody>
                  <a:tcPr anchor="ctr"/>
                </a:tc>
                <a:tc>
                  <a:txBody>
                    <a:bodyPr/>
                    <a:lstStyle/>
                    <a:p>
                      <a:pPr algn="ctr"/>
                      <a:r>
                        <a:rPr lang="en-GB" sz="1000" b="1" dirty="0" smtClean="0">
                          <a:solidFill>
                            <a:schemeClr val="bg1"/>
                          </a:solidFill>
                        </a:rPr>
                        <a:t>Sept 19</a:t>
                      </a:r>
                      <a:endParaRPr lang="en-GB" sz="1000" b="1" dirty="0">
                        <a:solidFill>
                          <a:schemeClr val="bg1"/>
                        </a:solidFill>
                      </a:endParaRPr>
                    </a:p>
                  </a:txBody>
                  <a:tcPr anchor="ctr"/>
                </a:tc>
                <a:tc>
                  <a:txBody>
                    <a:bodyPr/>
                    <a:lstStyle/>
                    <a:p>
                      <a:pPr algn="ctr"/>
                      <a:r>
                        <a:rPr lang="en-GB" sz="1000" b="1" dirty="0" smtClean="0">
                          <a:solidFill>
                            <a:schemeClr val="bg1"/>
                          </a:solidFill>
                        </a:rPr>
                        <a:t>Oct 19</a:t>
                      </a:r>
                      <a:endParaRPr lang="en-GB" sz="1000" b="1" dirty="0">
                        <a:solidFill>
                          <a:schemeClr val="bg1"/>
                        </a:solidFill>
                      </a:endParaRPr>
                    </a:p>
                  </a:txBody>
                  <a:tcPr anchor="ctr"/>
                </a:tc>
                <a:tc>
                  <a:txBody>
                    <a:bodyPr/>
                    <a:lstStyle/>
                    <a:p>
                      <a:pPr algn="ctr"/>
                      <a:r>
                        <a:rPr lang="en-GB" sz="1000" b="1" dirty="0" smtClean="0">
                          <a:solidFill>
                            <a:schemeClr val="bg1"/>
                          </a:solidFill>
                        </a:rPr>
                        <a:t>Nov 19</a:t>
                      </a:r>
                      <a:endParaRPr lang="en-GB" sz="1000" b="1" dirty="0">
                        <a:solidFill>
                          <a:schemeClr val="bg1"/>
                        </a:solidFill>
                      </a:endParaRPr>
                    </a:p>
                  </a:txBody>
                  <a:tcPr anchor="ctr"/>
                </a:tc>
                <a:tc>
                  <a:txBody>
                    <a:bodyPr/>
                    <a:lstStyle/>
                    <a:p>
                      <a:pPr algn="ctr"/>
                      <a:r>
                        <a:rPr lang="en-GB" sz="1000" b="1" dirty="0" smtClean="0">
                          <a:solidFill>
                            <a:schemeClr val="bg1"/>
                          </a:solidFill>
                        </a:rPr>
                        <a:t>Dec</a:t>
                      </a:r>
                      <a:r>
                        <a:rPr lang="en-GB" sz="1000" b="1" baseline="0" dirty="0" smtClean="0">
                          <a:solidFill>
                            <a:schemeClr val="bg1"/>
                          </a:solidFill>
                        </a:rPr>
                        <a:t> 19</a:t>
                      </a:r>
                      <a:endParaRPr lang="en-GB" sz="1000" b="1" dirty="0">
                        <a:solidFill>
                          <a:schemeClr val="bg1"/>
                        </a:solidFill>
                      </a:endParaRPr>
                    </a:p>
                  </a:txBody>
                  <a:tcPr anchor="ctr"/>
                </a:tc>
                <a:tc>
                  <a:txBody>
                    <a:bodyPr/>
                    <a:lstStyle/>
                    <a:p>
                      <a:pPr algn="ctr"/>
                      <a:r>
                        <a:rPr lang="en-GB" sz="1000" b="1" dirty="0" smtClean="0">
                          <a:solidFill>
                            <a:schemeClr val="bg1"/>
                          </a:solidFill>
                        </a:rPr>
                        <a:t>Jan 20</a:t>
                      </a:r>
                      <a:endParaRPr lang="en-GB" sz="1000" b="1" dirty="0">
                        <a:solidFill>
                          <a:schemeClr val="bg1"/>
                        </a:solidFill>
                      </a:endParaRPr>
                    </a:p>
                  </a:txBody>
                  <a:tcPr anchor="ctr"/>
                </a:tc>
                <a:tc>
                  <a:txBody>
                    <a:bodyPr/>
                    <a:lstStyle/>
                    <a:p>
                      <a:pPr algn="ctr"/>
                      <a:r>
                        <a:rPr lang="en-GB" sz="1000" b="1" dirty="0" smtClean="0">
                          <a:solidFill>
                            <a:schemeClr val="bg1"/>
                          </a:solidFill>
                        </a:rPr>
                        <a:t>Comments</a:t>
                      </a:r>
                      <a:endParaRPr lang="en-GB" sz="1000" b="1" dirty="0">
                        <a:solidFill>
                          <a:schemeClr val="bg1"/>
                        </a:solidFill>
                      </a:endParaRPr>
                    </a:p>
                  </a:txBody>
                  <a:tcPr anchor="ctr"/>
                </a:tc>
                <a:extLst>
                  <a:ext uri="{0D108BD9-81ED-4DB2-BD59-A6C34878D82A}">
                    <a16:rowId xmlns="" xmlns:a16="http://schemas.microsoft.com/office/drawing/2014/main" val="10000"/>
                  </a:ext>
                </a:extLst>
              </a:tr>
              <a:tr h="188208">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GB" sz="1000" b="1" dirty="0" smtClean="0">
                          <a:solidFill>
                            <a:schemeClr val="bg1"/>
                          </a:solidFill>
                        </a:rPr>
                        <a:t>4789: </a:t>
                      </a:r>
                      <a:r>
                        <a:rPr lang="en-US" sz="1000" u="none" strike="noStrike" dirty="0" smtClean="0">
                          <a:solidFill>
                            <a:schemeClr val="bg1"/>
                          </a:solidFill>
                          <a:effectLst/>
                        </a:rPr>
                        <a:t>Updating Shipper Reporting Packs and glossary</a:t>
                      </a:r>
                      <a:endParaRPr lang="en-GB" sz="1000" b="1" dirty="0">
                        <a:solidFill>
                          <a:schemeClr val="bg1"/>
                        </a:solidFill>
                      </a:endParaRPr>
                    </a:p>
                  </a:txBody>
                  <a:tcPr anchor="ctr">
                    <a:solidFill>
                      <a:schemeClr val="accent1">
                        <a:lumMod val="40000"/>
                        <a:lumOff val="60000"/>
                      </a:schemeClr>
                    </a:solidFill>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1000" dirty="0" smtClean="0"/>
                        <a:t>Completed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For</a:t>
                      </a:r>
                      <a:r>
                        <a:rPr lang="en-GB" sz="1000" baseline="0" dirty="0" smtClean="0">
                          <a:solidFill>
                            <a:schemeClr val="tx1"/>
                          </a:solidFill>
                        </a:rPr>
                        <a:t> sign off today ChmC</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1"/>
                  </a:ext>
                </a:extLst>
              </a:tr>
              <a:tr h="423272">
                <a:tc>
                  <a:txBody>
                    <a:bodyPr/>
                    <a:lstStyle/>
                    <a:p>
                      <a:pPr marL="0" algn="r" defTabSz="914378" rtl="0" eaLnBrk="1" fontAlgn="b" latinLnBrk="0" hangingPunct="1"/>
                      <a:r>
                        <a:rPr lang="en-GB" sz="1000" b="1" dirty="0" smtClean="0">
                          <a:solidFill>
                            <a:schemeClr val="tx1"/>
                          </a:solidFill>
                        </a:rPr>
                        <a:t>4876 </a:t>
                      </a:r>
                      <a:r>
                        <a:rPr lang="en-US" sz="1000" b="1" dirty="0" smtClean="0">
                          <a:solidFill>
                            <a:schemeClr val="tx1"/>
                          </a:solidFill>
                        </a:rPr>
                        <a:t>Changes to PARR reporting – provide further data to PAFA to aid analysis of performance reporting</a:t>
                      </a:r>
                      <a:endParaRPr lang="en-GB" sz="1000" b="1" dirty="0">
                        <a:solidFill>
                          <a:schemeClr val="tx1"/>
                        </a:solidFill>
                      </a:endParaRPr>
                    </a:p>
                  </a:txBody>
                  <a:tcPr anchor="ctr">
                    <a:solidFill>
                      <a:schemeClr val="accent1">
                        <a:lumMod val="40000"/>
                        <a:lumOff val="60000"/>
                      </a:schemeClr>
                    </a:solidFill>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1000" dirty="0" smtClean="0"/>
                        <a:t>Options</a:t>
                      </a:r>
                      <a:r>
                        <a:rPr lang="en-GB" sz="1000" baseline="0" dirty="0" smtClean="0"/>
                        <a:t> to Discuss below</a:t>
                      </a:r>
                      <a:endParaRPr lang="en-GB" sz="1000" dirty="0" smtClean="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GB" sz="1000" b="1" dirty="0" smtClean="0">
                          <a:solidFill>
                            <a:schemeClr val="tx1"/>
                          </a:solidFill>
                        </a:rPr>
                        <a:t>4980: </a:t>
                      </a:r>
                      <a:r>
                        <a:rPr lang="en-US" sz="1000" b="1" dirty="0" smtClean="0">
                          <a:solidFill>
                            <a:schemeClr val="tx1"/>
                          </a:solidFill>
                        </a:rPr>
                        <a:t>Change Supply Point Enquiry API to add in extra field and make certain other fields visible.</a:t>
                      </a: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smtClean="0"/>
                        <a:t>Dates to be refined at next Forum</a:t>
                      </a:r>
                      <a:r>
                        <a:rPr lang="en-GB" sz="1000" baseline="0" dirty="0" smtClean="0"/>
                        <a:t> session, early indication is this will deliver early.</a:t>
                      </a: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4713: Actual read following estimated transfer read calculating AQ of </a:t>
                      </a: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6" name="Picture 15">
            <a:extLst>
              <a:ext uri="{FF2B5EF4-FFF2-40B4-BE49-F238E27FC236}">
                <a16:creationId xmlns=""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 xmlns:a16="http://schemas.microsoft.com/office/drawing/2014/main" id="{862E908E-415A-4E45-891A-80EE81C5B2AB}"/>
              </a:ext>
            </a:extLst>
          </p:cNvPr>
          <p:cNvSpPr/>
          <p:nvPr/>
        </p:nvSpPr>
        <p:spPr>
          <a:xfrm>
            <a:off x="8244408" y="434158"/>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0" name="TextBox 9"/>
          <p:cNvSpPr txBox="1"/>
          <p:nvPr/>
        </p:nvSpPr>
        <p:spPr>
          <a:xfrm>
            <a:off x="62347" y="3538051"/>
            <a:ext cx="3024336" cy="707886"/>
          </a:xfrm>
          <a:prstGeom prst="rect">
            <a:avLst/>
          </a:prstGeom>
          <a:noFill/>
        </p:spPr>
        <p:txBody>
          <a:bodyPr wrap="square" rtlCol="0">
            <a:spAutoFit/>
          </a:bodyPr>
          <a:lstStyle/>
          <a:p>
            <a:r>
              <a:rPr lang="en-GB" sz="1000" b="1" u="sng" dirty="0" smtClean="0"/>
              <a:t>Additional Information</a:t>
            </a:r>
            <a:r>
              <a:rPr lang="en-GB" sz="1000" u="sng" dirty="0" smtClean="0"/>
              <a:t>:</a:t>
            </a:r>
          </a:p>
          <a:p>
            <a:pPr marL="171450" indent="-171450">
              <a:buFont typeface="Arial" panose="020B0604020202020204" pitchFamily="34" charset="0"/>
              <a:buChar char="•"/>
            </a:pPr>
            <a:r>
              <a:rPr lang="en-GB" sz="1000" dirty="0" smtClean="0"/>
              <a:t>ASR</a:t>
            </a:r>
            <a:r>
              <a:rPr lang="en-GB" sz="1000" dirty="0"/>
              <a:t>: 	</a:t>
            </a:r>
            <a:r>
              <a:rPr lang="en-GB" sz="1000" dirty="0" smtClean="0"/>
              <a:t>	10</a:t>
            </a:r>
            <a:endParaRPr lang="en-GB" sz="1000" dirty="0"/>
          </a:p>
          <a:p>
            <a:pPr marL="171450" indent="-171450">
              <a:buFont typeface="Arial" panose="020B0604020202020204" pitchFamily="34" charset="0"/>
              <a:buChar char="•"/>
            </a:pPr>
            <a:r>
              <a:rPr lang="en-GB" sz="1000" dirty="0"/>
              <a:t>External CR: 	</a:t>
            </a:r>
            <a:r>
              <a:rPr lang="en-GB" sz="1000" dirty="0" smtClean="0"/>
              <a:t>5</a:t>
            </a:r>
            <a:endParaRPr lang="en-GB" sz="1000" dirty="0"/>
          </a:p>
          <a:p>
            <a:pPr marL="171450" indent="-171450">
              <a:buFont typeface="Arial" panose="020B0604020202020204" pitchFamily="34" charset="0"/>
              <a:buChar char="•"/>
            </a:pPr>
            <a:r>
              <a:rPr lang="en-GB" sz="1000" dirty="0"/>
              <a:t>Third Parties: 	5</a:t>
            </a:r>
          </a:p>
        </p:txBody>
      </p:sp>
      <p:sp>
        <p:nvSpPr>
          <p:cNvPr id="11" name="TextBox 10"/>
          <p:cNvSpPr txBox="1"/>
          <p:nvPr/>
        </p:nvSpPr>
        <p:spPr>
          <a:xfrm>
            <a:off x="45925" y="3291830"/>
            <a:ext cx="8683571" cy="246221"/>
          </a:xfrm>
          <a:prstGeom prst="rect">
            <a:avLst/>
          </a:prstGeom>
          <a:noFill/>
        </p:spPr>
        <p:txBody>
          <a:bodyPr wrap="square" rtlCol="0">
            <a:spAutoFit/>
          </a:bodyPr>
          <a:lstStyle/>
          <a:p>
            <a:r>
              <a:rPr lang="en-GB" sz="1000" b="1" u="sng" dirty="0"/>
              <a:t>DISCUSSION POINT: </a:t>
            </a:r>
            <a:r>
              <a:rPr lang="en-GB" sz="1000" b="1" u="sng" dirty="0" smtClean="0"/>
              <a:t>Are there any of the Change Proposals </a:t>
            </a:r>
            <a:r>
              <a:rPr lang="en-GB" sz="1000" b="1" u="sng" dirty="0"/>
              <a:t>a</a:t>
            </a:r>
            <a:r>
              <a:rPr lang="en-GB" sz="1000" b="1" u="sng" dirty="0" smtClean="0"/>
              <a:t>bove that you would like to prioritise once out of capture</a:t>
            </a:r>
            <a:r>
              <a:rPr lang="en-GB" sz="1000" dirty="0" smtClean="0"/>
              <a:t>?</a:t>
            </a:r>
          </a:p>
        </p:txBody>
      </p:sp>
      <p:sp>
        <p:nvSpPr>
          <p:cNvPr id="12" name="Pentagon 11"/>
          <p:cNvSpPr/>
          <p:nvPr/>
        </p:nvSpPr>
        <p:spPr>
          <a:xfrm>
            <a:off x="3969908" y="2859782"/>
            <a:ext cx="1034140"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13" name="Pentagon 12"/>
          <p:cNvSpPr/>
          <p:nvPr/>
        </p:nvSpPr>
        <p:spPr>
          <a:xfrm>
            <a:off x="2699791" y="2859782"/>
            <a:ext cx="1270117"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14" name="Pentagon 13"/>
          <p:cNvSpPr/>
          <p:nvPr/>
        </p:nvSpPr>
        <p:spPr>
          <a:xfrm>
            <a:off x="2699792" y="2355726"/>
            <a:ext cx="1512168"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15" name="Pentagon 14"/>
          <p:cNvSpPr/>
          <p:nvPr/>
        </p:nvSpPr>
        <p:spPr>
          <a:xfrm>
            <a:off x="4283968" y="2363341"/>
            <a:ext cx="2304256" cy="136401"/>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Tree>
    <p:extLst>
      <p:ext uri="{BB962C8B-B14F-4D97-AF65-F5344CB8AC3E}">
        <p14:creationId xmlns:p14="http://schemas.microsoft.com/office/powerpoint/2010/main" val="271874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66" y="24317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smtClean="0">
                <a:solidFill>
                  <a:schemeClr val="bg1"/>
                </a:solidFill>
                <a:latin typeface="Arial" charset="0"/>
              </a:rPr>
              <a:t>Data Discovery Platform – Drop 1 Update</a:t>
            </a:r>
            <a:endParaRPr lang="en-GB" sz="2000" b="1" dirty="0">
              <a:solidFill>
                <a:schemeClr val="bg1"/>
              </a:solidFill>
              <a:latin typeface="Arial" charset="0"/>
            </a:endParaRPr>
          </a:p>
        </p:txBody>
      </p:sp>
      <p:pic>
        <p:nvPicPr>
          <p:cNvPr id="6" name="Picture 5">
            <a:extLst>
              <a:ext uri="{FF2B5EF4-FFF2-40B4-BE49-F238E27FC236}">
                <a16:creationId xmlns="" xmlns:a16="http://schemas.microsoft.com/office/drawing/2014/main" id="{5FB77E06-41B8-44C0-8E7F-80DFB44FC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781467421"/>
              </p:ext>
            </p:extLst>
          </p:nvPr>
        </p:nvGraphicFramePr>
        <p:xfrm>
          <a:off x="142750" y="959875"/>
          <a:ext cx="2989090" cy="3139440"/>
        </p:xfrm>
        <a:graphic>
          <a:graphicData uri="http://schemas.openxmlformats.org/drawingml/2006/table">
            <a:tbl>
              <a:tblPr firstRow="1" bandRow="1">
                <a:tableStyleId>{5C22544A-7EE6-4342-B048-85BDC9FD1C3A}</a:tableStyleId>
              </a:tblPr>
              <a:tblGrid>
                <a:gridCol w="1926302"/>
                <a:gridCol w="1062788"/>
              </a:tblGrid>
              <a:tr h="355717">
                <a:tc gridSpan="2">
                  <a:txBody>
                    <a:bodyPr/>
                    <a:lstStyle/>
                    <a:p>
                      <a:pPr algn="ctr"/>
                      <a:r>
                        <a:rPr lang="en-GB" dirty="0" smtClean="0"/>
                        <a:t>Drop 1 Scope</a:t>
                      </a:r>
                      <a:endParaRPr lang="en-GB" dirty="0"/>
                    </a:p>
                  </a:txBody>
                  <a:tcPr/>
                </a:tc>
                <a:tc hMerge="1">
                  <a:txBody>
                    <a:bodyPr/>
                    <a:lstStyle/>
                    <a:p>
                      <a:endParaRPr lang="en-GB" dirty="0"/>
                    </a:p>
                  </a:txBody>
                  <a:tcPr/>
                </a:tc>
              </a:tr>
              <a:tr h="360658">
                <a:tc>
                  <a:txBody>
                    <a:bodyPr/>
                    <a:lstStyle/>
                    <a:p>
                      <a:pPr marL="0" marR="0" lvl="1" indent="0" algn="l" defTabSz="914378"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Meter Status</a:t>
                      </a:r>
                    </a:p>
                  </a:txBody>
                  <a:tcPr/>
                </a:tc>
                <a:tc>
                  <a:txBody>
                    <a:bodyPr/>
                    <a:lstStyle/>
                    <a:p>
                      <a:pPr algn="ctr"/>
                      <a:r>
                        <a:rPr lang="en-GB" sz="2000" dirty="0" smtClean="0">
                          <a:latin typeface="Wingdings 2" panose="05020102010507070707" pitchFamily="18" charset="2"/>
                        </a:rPr>
                        <a:t>P</a:t>
                      </a:r>
                      <a:endParaRPr lang="en-GB" sz="2000" dirty="0">
                        <a:latin typeface="Wingdings 2" panose="05020102010507070707" pitchFamily="18" charset="2"/>
                      </a:endParaRPr>
                    </a:p>
                  </a:txBody>
                  <a:tcPr/>
                </a:tc>
              </a:tr>
              <a:tr h="360658">
                <a:tc>
                  <a:txBody>
                    <a:bodyPr/>
                    <a:lstStyle/>
                    <a:p>
                      <a:pPr marL="0" marR="0" lvl="1" indent="0" algn="l" defTabSz="914378"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Meter Point Status</a:t>
                      </a:r>
                    </a:p>
                  </a:txBody>
                  <a:tcPr/>
                </a:tc>
                <a:tc>
                  <a:txBody>
                    <a:bodyPr/>
                    <a:lstStyle/>
                    <a:p>
                      <a:pPr algn="ctr"/>
                      <a:r>
                        <a:rPr lang="en-GB" sz="2000" dirty="0" smtClean="0">
                          <a:latin typeface="Wingdings 2" panose="05020102010507070707" pitchFamily="18" charset="2"/>
                        </a:rPr>
                        <a:t>P</a:t>
                      </a:r>
                      <a:endParaRPr lang="en-GB" sz="2000" dirty="0">
                        <a:latin typeface="Wingdings 2" panose="05020102010507070707" pitchFamily="18" charset="2"/>
                      </a:endParaRPr>
                    </a:p>
                  </a:txBody>
                  <a:tcPr/>
                </a:tc>
              </a:tr>
              <a:tr h="360658">
                <a:tc>
                  <a:txBody>
                    <a:bodyPr/>
                    <a:lstStyle/>
                    <a:p>
                      <a:pPr marL="0" marR="0" lvl="1" indent="0" algn="l" defTabSz="914378"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No Reads (Class 4) </a:t>
                      </a:r>
                    </a:p>
                  </a:txBody>
                  <a:tcPr/>
                </a:tc>
                <a:tc>
                  <a:txBody>
                    <a:bodyPr/>
                    <a:lstStyle/>
                    <a:p>
                      <a:pPr algn="ctr"/>
                      <a:r>
                        <a:rPr lang="en-GB" sz="2000" dirty="0" smtClean="0">
                          <a:latin typeface="Wingdings 2" panose="05020102010507070707" pitchFamily="18" charset="2"/>
                        </a:rPr>
                        <a:t>P</a:t>
                      </a:r>
                      <a:endParaRPr lang="en-GB" sz="2000" dirty="0">
                        <a:latin typeface="Wingdings 2" panose="05020102010507070707" pitchFamily="18" charset="2"/>
                      </a:endParaRPr>
                    </a:p>
                  </a:txBody>
                  <a:tcPr/>
                </a:tc>
              </a:tr>
              <a:tr h="360658">
                <a:tc>
                  <a:txBody>
                    <a:bodyPr/>
                    <a:lstStyle/>
                    <a:p>
                      <a:pPr marL="0" marR="0" lvl="1" indent="0" algn="l" defTabSz="914378"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Blank MAM’s</a:t>
                      </a:r>
                    </a:p>
                  </a:txBody>
                  <a:tcPr/>
                </a:tc>
                <a:tc>
                  <a:txBody>
                    <a:bodyPr/>
                    <a:lstStyle/>
                    <a:p>
                      <a:pPr algn="ctr"/>
                      <a:r>
                        <a:rPr lang="en-GB" sz="2000" dirty="0" smtClean="0">
                          <a:latin typeface="Wingdings 2" panose="05020102010507070707" pitchFamily="18" charset="2"/>
                        </a:rPr>
                        <a:t>P</a:t>
                      </a:r>
                      <a:endParaRPr lang="en-GB" sz="2000" dirty="0">
                        <a:latin typeface="Wingdings 2" panose="05020102010507070707" pitchFamily="18" charset="2"/>
                      </a:endParaRPr>
                    </a:p>
                  </a:txBody>
                  <a:tcPr/>
                </a:tc>
              </a:tr>
              <a:tr h="360658">
                <a:tc>
                  <a:txBody>
                    <a:bodyPr/>
                    <a:lstStyle/>
                    <a:p>
                      <a:pPr marL="0" marR="0" lvl="1" indent="0" algn="l" defTabSz="914378"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Dead report</a:t>
                      </a:r>
                    </a:p>
                  </a:txBody>
                  <a:tcPr/>
                </a:tc>
                <a:tc>
                  <a:txBody>
                    <a:bodyPr/>
                    <a:lstStyle/>
                    <a:p>
                      <a:pPr algn="ctr"/>
                      <a:r>
                        <a:rPr lang="en-GB" sz="2000" dirty="0" smtClean="0">
                          <a:latin typeface="Wingdings 2" panose="05020102010507070707" pitchFamily="18" charset="2"/>
                        </a:rPr>
                        <a:t>P</a:t>
                      </a:r>
                      <a:endParaRPr lang="en-GB" sz="2000" dirty="0">
                        <a:latin typeface="Wingdings 2" panose="05020102010507070707" pitchFamily="18" charset="2"/>
                      </a:endParaRPr>
                    </a:p>
                  </a:txBody>
                  <a:tcPr/>
                </a:tc>
              </a:tr>
              <a:tr h="253712">
                <a:tc>
                  <a:txBody>
                    <a:bodyPr/>
                    <a:lstStyle/>
                    <a:p>
                      <a:pPr marL="0" marR="0" lvl="1" indent="0" algn="l" defTabSz="914378"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Portfolio AQ</a:t>
                      </a:r>
                    </a:p>
                  </a:txBody>
                  <a:tcPr/>
                </a:tc>
                <a:tc>
                  <a:txBody>
                    <a:bodyPr/>
                    <a:lstStyle/>
                    <a:p>
                      <a:pPr algn="ctr"/>
                      <a:r>
                        <a:rPr lang="en-GB" sz="2000" dirty="0" smtClean="0">
                          <a:latin typeface="Wingdings 2" panose="05020102010507070707" pitchFamily="18" charset="2"/>
                        </a:rPr>
                        <a:t>P</a:t>
                      </a:r>
                      <a:endParaRPr lang="en-GB" sz="2000" dirty="0">
                        <a:latin typeface="Wingdings 2" panose="05020102010507070707" pitchFamily="18" charset="2"/>
                      </a:endParaRPr>
                    </a:p>
                  </a:txBody>
                  <a:tcPr/>
                </a:tc>
              </a:tr>
              <a:tr h="360658">
                <a:tc>
                  <a:txBody>
                    <a:bodyPr/>
                    <a:lstStyle/>
                    <a:p>
                      <a:pPr marL="0" marR="0" lvl="1" indent="0" algn="l" defTabSz="914378"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Portfolio count</a:t>
                      </a:r>
                    </a:p>
                  </a:txBody>
                  <a:tcPr/>
                </a:tc>
                <a:tc>
                  <a:txBody>
                    <a:bodyPr/>
                    <a:lstStyle/>
                    <a:p>
                      <a:pPr algn="ctr"/>
                      <a:r>
                        <a:rPr lang="en-GB" sz="2000" dirty="0" smtClean="0">
                          <a:latin typeface="Wingdings 2" panose="05020102010507070707" pitchFamily="18" charset="2"/>
                        </a:rPr>
                        <a:t>P</a:t>
                      </a:r>
                      <a:endParaRPr lang="en-GB" sz="2000" dirty="0">
                        <a:latin typeface="Wingdings 2" panose="05020102010507070707" pitchFamily="18" charset="2"/>
                      </a:endParaRPr>
                    </a:p>
                  </a:txBody>
                  <a:tcPr/>
                </a:tc>
              </a:tr>
            </a:tbl>
          </a:graphicData>
        </a:graphic>
      </p:graphicFrame>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984" y="3818756"/>
            <a:ext cx="1432016" cy="10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49939" y="967115"/>
            <a:ext cx="5627167" cy="4216539"/>
          </a:xfrm>
          <a:prstGeom prst="rect">
            <a:avLst/>
          </a:prstGeom>
          <a:noFill/>
        </p:spPr>
        <p:txBody>
          <a:bodyPr wrap="square" rtlCol="0">
            <a:spAutoFit/>
          </a:bodyPr>
          <a:lstStyle/>
          <a:p>
            <a:r>
              <a:rPr lang="en-GB" sz="1200" b="1" dirty="0" smtClean="0"/>
              <a:t>Data Discovery Platform update:</a:t>
            </a:r>
            <a:endParaRPr lang="en-GB" sz="1200" b="1" dirty="0"/>
          </a:p>
          <a:p>
            <a:pPr marL="171450" indent="-171450">
              <a:buFont typeface="Arial" panose="020B0604020202020204" pitchFamily="34" charset="0"/>
              <a:buChar char="•"/>
            </a:pPr>
            <a:r>
              <a:rPr lang="en-GB" sz="1200" dirty="0" smtClean="0"/>
              <a:t>The </a:t>
            </a:r>
            <a:r>
              <a:rPr lang="en-GB" sz="1200" dirty="0"/>
              <a:t>Data Discovery Platform </a:t>
            </a:r>
            <a:r>
              <a:rPr lang="en-GB" sz="1200" dirty="0" smtClean="0"/>
              <a:t>Drop </a:t>
            </a:r>
            <a:r>
              <a:rPr lang="en-GB" sz="1200" dirty="0"/>
              <a:t>1 was delivered on time with no scope </a:t>
            </a:r>
            <a:r>
              <a:rPr lang="en-GB" sz="1200" dirty="0" smtClean="0"/>
              <a:t>deviation</a:t>
            </a:r>
          </a:p>
          <a:p>
            <a:pPr marL="171450" indent="-171450">
              <a:buFont typeface="Arial" panose="020B0604020202020204" pitchFamily="34" charset="0"/>
              <a:buChar char="•"/>
            </a:pPr>
            <a:r>
              <a:rPr lang="en-GB" sz="1200" dirty="0" smtClean="0"/>
              <a:t>Shipper feedback has been positive </a:t>
            </a:r>
          </a:p>
          <a:p>
            <a:pPr marL="171450" indent="-171450">
              <a:buFont typeface="Arial" panose="020B0604020202020204" pitchFamily="34" charset="0"/>
              <a:buChar char="•"/>
            </a:pPr>
            <a:r>
              <a:rPr lang="en-GB" sz="1200" dirty="0" smtClean="0"/>
              <a:t>Circa 50% </a:t>
            </a:r>
            <a:r>
              <a:rPr lang="en-GB" sz="1200" dirty="0"/>
              <a:t>(and this is rising) </a:t>
            </a:r>
            <a:r>
              <a:rPr lang="en-GB" sz="1200" dirty="0" smtClean="0"/>
              <a:t>of all Shippers are regularly using the product</a:t>
            </a:r>
          </a:p>
          <a:p>
            <a:endParaRPr lang="en-GB" sz="1200" dirty="0" smtClean="0"/>
          </a:p>
          <a:p>
            <a:endParaRPr lang="en-GB" sz="1200" dirty="0"/>
          </a:p>
          <a:p>
            <a:r>
              <a:rPr lang="en-GB" sz="1200" b="1" dirty="0" smtClean="0"/>
              <a:t>Alignment of the existing Shipper Pack and PARR report:</a:t>
            </a:r>
          </a:p>
          <a:p>
            <a:pPr marL="171450" indent="-171450">
              <a:buFont typeface="Arial" panose="020B0604020202020204" pitchFamily="34" charset="0"/>
              <a:buChar char="•"/>
            </a:pPr>
            <a:r>
              <a:rPr lang="en-GB" sz="1200" dirty="0"/>
              <a:t>The existing Shipper Pack and PARR have been reviewed and aligned to provide one truth</a:t>
            </a:r>
          </a:p>
          <a:p>
            <a:pPr marL="171450" indent="-171450">
              <a:buFont typeface="Arial" panose="020B0604020202020204" pitchFamily="34" charset="0"/>
              <a:buChar char="•"/>
            </a:pPr>
            <a:r>
              <a:rPr lang="en-GB" sz="1200" dirty="0"/>
              <a:t>Two PARR topics have not been included into the Shipper Pack as there is an open defect, they are:</a:t>
            </a:r>
          </a:p>
          <a:p>
            <a:pPr marL="628639" lvl="1" indent="-171450">
              <a:buFont typeface="Arial" panose="020B0604020202020204" pitchFamily="34" charset="0"/>
              <a:buChar char="•"/>
            </a:pPr>
            <a:r>
              <a:rPr lang="en-GB" sz="1200" dirty="0"/>
              <a:t>No </a:t>
            </a:r>
            <a:r>
              <a:rPr lang="en-GB" sz="1200" dirty="0" smtClean="0"/>
              <a:t>Meter Recorded </a:t>
            </a:r>
            <a:endParaRPr lang="en-GB" sz="1200" dirty="0"/>
          </a:p>
          <a:p>
            <a:pPr marL="628639" lvl="1" indent="-171450">
              <a:buFont typeface="Arial" panose="020B0604020202020204" pitchFamily="34" charset="0"/>
              <a:buChar char="•"/>
            </a:pPr>
            <a:r>
              <a:rPr lang="en-GB" sz="1200" dirty="0"/>
              <a:t>No </a:t>
            </a:r>
            <a:r>
              <a:rPr lang="en-GB" sz="1200" dirty="0" smtClean="0"/>
              <a:t>Meter Recorded </a:t>
            </a:r>
            <a:r>
              <a:rPr lang="en-GB" sz="1200" dirty="0"/>
              <a:t>with Data flow</a:t>
            </a:r>
          </a:p>
          <a:p>
            <a:pPr marL="171450" indent="-171450">
              <a:buFont typeface="Arial" panose="020B0604020202020204" pitchFamily="34" charset="0"/>
              <a:buChar char="•"/>
            </a:pPr>
            <a:r>
              <a:rPr lang="en-GB" sz="1200" dirty="0"/>
              <a:t>Once the defect is </a:t>
            </a:r>
            <a:r>
              <a:rPr lang="en-GB" sz="1200" dirty="0" smtClean="0"/>
              <a:t>resolved, </a:t>
            </a:r>
            <a:r>
              <a:rPr lang="en-GB" sz="1200" dirty="0"/>
              <a:t>the 2 topics will be included into the Shipper Pack</a:t>
            </a:r>
            <a:r>
              <a:rPr lang="en-GB" sz="1200" dirty="0">
                <a:solidFill>
                  <a:srgbClr val="FF0000"/>
                </a:solidFill>
              </a:rPr>
              <a:t> </a:t>
            </a:r>
            <a:r>
              <a:rPr lang="en-GB" sz="1200" dirty="0"/>
              <a:t>(please note they plan to resolve the defect in time for Septembers PARR / Shipper Pack)</a:t>
            </a:r>
          </a:p>
          <a:p>
            <a:pPr marL="171450" indent="-171450">
              <a:buFont typeface="Arial" panose="020B0604020202020204" pitchFamily="34" charset="0"/>
              <a:buChar char="•"/>
            </a:pPr>
            <a:endParaRPr lang="en-GB" sz="1200" dirty="0" smtClean="0"/>
          </a:p>
          <a:p>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2800" dirty="0"/>
          </a:p>
        </p:txBody>
      </p:sp>
    </p:spTree>
    <p:extLst>
      <p:ext uri="{BB962C8B-B14F-4D97-AF65-F5344CB8AC3E}">
        <p14:creationId xmlns:p14="http://schemas.microsoft.com/office/powerpoint/2010/main" val="3963322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0" y="714400"/>
            <a:ext cx="5174686" cy="178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Rectangle 105"/>
          <p:cNvSpPr/>
          <p:nvPr/>
        </p:nvSpPr>
        <p:spPr bwMode="auto">
          <a:xfrm>
            <a:off x="-1266" y="24317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smtClean="0">
                <a:solidFill>
                  <a:schemeClr val="bg1"/>
                </a:solidFill>
                <a:latin typeface="Arial" charset="0"/>
              </a:rPr>
              <a:t>Data Discovery Platform – Drop 2 Scope</a:t>
            </a:r>
            <a:endParaRPr lang="en-GB" sz="2000" b="1" dirty="0">
              <a:solidFill>
                <a:schemeClr val="bg1"/>
              </a:solidFill>
              <a:latin typeface="Arial" charset="0"/>
            </a:endParaRPr>
          </a:p>
        </p:txBody>
      </p:sp>
      <p:pic>
        <p:nvPicPr>
          <p:cNvPr id="107" name="Picture 106">
            <a:extLst>
              <a:ext uri="{FF2B5EF4-FFF2-40B4-BE49-F238E27FC236}">
                <a16:creationId xmlns=""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pic>
        <p:nvPicPr>
          <p:cNvPr id="108"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965753" y="3013323"/>
            <a:ext cx="3178483" cy="188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TextBox 108"/>
          <p:cNvSpPr txBox="1"/>
          <p:nvPr/>
        </p:nvSpPr>
        <p:spPr>
          <a:xfrm>
            <a:off x="6225993" y="781075"/>
            <a:ext cx="2955594" cy="1223412"/>
          </a:xfrm>
          <a:prstGeom prst="rect">
            <a:avLst/>
          </a:prstGeom>
          <a:noFill/>
        </p:spPr>
        <p:txBody>
          <a:bodyPr wrap="square" rtlCol="0">
            <a:spAutoFit/>
          </a:bodyPr>
          <a:lstStyle/>
          <a:p>
            <a:r>
              <a:rPr lang="en-GB" sz="1050" b="1" dirty="0"/>
              <a:t>Approach:</a:t>
            </a:r>
          </a:p>
          <a:p>
            <a:pPr marL="171450" indent="-171450">
              <a:buFont typeface="Arial" panose="020B0604020202020204" pitchFamily="34" charset="0"/>
              <a:buChar char="•"/>
            </a:pPr>
            <a:r>
              <a:rPr lang="en-GB" sz="1050" dirty="0"/>
              <a:t>Shipper MI </a:t>
            </a:r>
            <a:r>
              <a:rPr lang="en-GB" sz="1050" dirty="0" smtClean="0"/>
              <a:t>Drop </a:t>
            </a:r>
            <a:r>
              <a:rPr lang="en-GB" sz="1050" dirty="0"/>
              <a:t>2 will be an Agile </a:t>
            </a:r>
            <a:r>
              <a:rPr lang="en-GB" sz="1050" dirty="0" smtClean="0"/>
              <a:t>delivery</a:t>
            </a:r>
            <a:endParaRPr lang="en-GB" sz="1050" dirty="0"/>
          </a:p>
          <a:p>
            <a:pPr marL="171450" indent="-171450">
              <a:buFont typeface="Arial" panose="020B0604020202020204" pitchFamily="34" charset="0"/>
              <a:buChar char="•"/>
            </a:pPr>
            <a:r>
              <a:rPr lang="en-GB" sz="1050" dirty="0"/>
              <a:t>The delivery team will look to improve on the success of </a:t>
            </a:r>
            <a:r>
              <a:rPr lang="en-GB" sz="1050" dirty="0" smtClean="0"/>
              <a:t>Drop </a:t>
            </a:r>
            <a:r>
              <a:rPr lang="en-GB" sz="1050" dirty="0"/>
              <a:t>1</a:t>
            </a:r>
          </a:p>
          <a:p>
            <a:pPr marL="171450" indent="-171450">
              <a:buFont typeface="Arial" panose="020B0604020202020204" pitchFamily="34" charset="0"/>
              <a:buChar char="•"/>
            </a:pPr>
            <a:r>
              <a:rPr lang="en-GB" sz="1050" dirty="0"/>
              <a:t>Anything not delivered will go back into the product backlog and considered for future releases</a:t>
            </a:r>
          </a:p>
        </p:txBody>
      </p:sp>
      <p:sp>
        <p:nvSpPr>
          <p:cNvPr id="54" name="Rectangle 53"/>
          <p:cNvSpPr/>
          <p:nvPr/>
        </p:nvSpPr>
        <p:spPr>
          <a:xfrm>
            <a:off x="252661" y="2499742"/>
            <a:ext cx="6336704" cy="2354491"/>
          </a:xfrm>
          <a:prstGeom prst="rect">
            <a:avLst/>
          </a:prstGeom>
        </p:spPr>
        <p:txBody>
          <a:bodyPr wrap="square">
            <a:spAutoFit/>
          </a:bodyPr>
          <a:lstStyle/>
          <a:p>
            <a:r>
              <a:rPr lang="en-GB" sz="1050" b="1" dirty="0">
                <a:latin typeface="Arial" panose="020B0604020202020204" pitchFamily="34" charset="0"/>
                <a:cs typeface="Arial" panose="020B0604020202020204" pitchFamily="34" charset="0"/>
              </a:rPr>
              <a:t>What do we deliver:</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An online portal for Shippers to access </a:t>
            </a:r>
            <a:r>
              <a:rPr lang="en-US" sz="1050" dirty="0" smtClean="0">
                <a:latin typeface="Arial" panose="020B0604020202020204" pitchFamily="34" charset="0"/>
                <a:cs typeface="Arial" panose="020B0604020202020204" pitchFamily="34" charset="0"/>
              </a:rPr>
              <a:t>Read </a:t>
            </a:r>
            <a:r>
              <a:rPr lang="en-US" sz="1050" dirty="0">
                <a:latin typeface="Arial" panose="020B0604020202020204" pitchFamily="34" charset="0"/>
                <a:cs typeface="Arial" panose="020B0604020202020204" pitchFamily="34" charset="0"/>
              </a:rPr>
              <a:t>data</a:t>
            </a:r>
          </a:p>
          <a:p>
            <a:pPr marL="171450" indent="-1714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Produce pre-defined </a:t>
            </a:r>
            <a:r>
              <a:rPr lang="en-US" sz="1050" dirty="0">
                <a:latin typeface="Arial" panose="020B0604020202020204" pitchFamily="34" charset="0"/>
                <a:cs typeface="Arial" panose="020B0604020202020204" pitchFamily="34" charset="0"/>
              </a:rPr>
              <a:t>set of </a:t>
            </a:r>
            <a:r>
              <a:rPr lang="en-US" sz="1050" dirty="0" smtClean="0">
                <a:latin typeface="Arial" panose="020B0604020202020204" pitchFamily="34" charset="0"/>
                <a:cs typeface="Arial" panose="020B0604020202020204" pitchFamily="34" charset="0"/>
              </a:rPr>
              <a:t>dashboards for Read topics</a:t>
            </a: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dirty="0" smtClean="0">
                <a:latin typeface="Arial" panose="020B0604020202020204" pitchFamily="34" charset="0"/>
                <a:cs typeface="Arial" panose="020B0604020202020204" pitchFamily="34" charset="0"/>
              </a:rPr>
              <a:t>Increase the available data within the data discovery platform</a:t>
            </a:r>
            <a:endParaRPr lang="en-GB" sz="1050" dirty="0">
              <a:latin typeface="Arial" panose="020B0604020202020204" pitchFamily="34" charset="0"/>
              <a:cs typeface="Arial" panose="020B0604020202020204" pitchFamily="34" charset="0"/>
            </a:endParaRPr>
          </a:p>
          <a:p>
            <a:endParaRPr lang="en-US" sz="1050" dirty="0">
              <a:solidFill>
                <a:srgbClr val="FF0000"/>
              </a:solidFill>
              <a:latin typeface="Arial" panose="020B0604020202020204" pitchFamily="34" charset="0"/>
              <a:cs typeface="Arial" panose="020B0604020202020204" pitchFamily="34" charset="0"/>
            </a:endParaRPr>
          </a:p>
          <a:p>
            <a:r>
              <a:rPr lang="en-GB" sz="1050" b="1" dirty="0">
                <a:latin typeface="Arial" panose="020B0604020202020204" pitchFamily="34" charset="0"/>
                <a:cs typeface="Arial" panose="020B0604020202020204" pitchFamily="34" charset="0"/>
              </a:rPr>
              <a:t>Shippers Can: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Access MPRN </a:t>
            </a:r>
            <a:r>
              <a:rPr lang="en-GB" sz="1050" dirty="0" smtClean="0">
                <a:latin typeface="Arial" panose="020B0604020202020204" pitchFamily="34" charset="0"/>
                <a:cs typeface="Arial" panose="020B0604020202020204" pitchFamily="34" charset="0"/>
              </a:rPr>
              <a:t>Read </a:t>
            </a:r>
            <a:r>
              <a:rPr lang="en-GB" sz="1050" dirty="0">
                <a:latin typeface="Arial" panose="020B0604020202020204" pitchFamily="34" charset="0"/>
                <a:cs typeface="Arial" panose="020B0604020202020204" pitchFamily="34" charset="0"/>
              </a:rPr>
              <a:t>Data  via an online portal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Gain insight from predefined dashboards </a:t>
            </a:r>
            <a:r>
              <a:rPr lang="en-GB" sz="1050" dirty="0" smtClean="0">
                <a:latin typeface="Arial" panose="020B0604020202020204" pitchFamily="34" charset="0"/>
                <a:cs typeface="Arial" panose="020B0604020202020204" pitchFamily="34" charset="0"/>
              </a:rPr>
              <a:t>to </a:t>
            </a:r>
            <a:r>
              <a:rPr lang="en-GB" sz="1050" dirty="0">
                <a:latin typeface="Arial" panose="020B0604020202020204" pitchFamily="34" charset="0"/>
                <a:cs typeface="Arial" panose="020B0604020202020204" pitchFamily="34" charset="0"/>
              </a:rPr>
              <a:t>support </a:t>
            </a:r>
            <a:r>
              <a:rPr lang="en-GB" sz="1050" dirty="0" smtClean="0">
                <a:latin typeface="Arial" panose="020B0604020202020204" pitchFamily="34" charset="0"/>
                <a:cs typeface="Arial" panose="020B0604020202020204" pitchFamily="34" charset="0"/>
              </a:rPr>
              <a:t>meeting </a:t>
            </a:r>
            <a:r>
              <a:rPr lang="en-GB" sz="1050" dirty="0">
                <a:latin typeface="Arial" panose="020B0604020202020204" pitchFamily="34" charset="0"/>
                <a:cs typeface="Arial" panose="020B0604020202020204" pitchFamily="34" charset="0"/>
              </a:rPr>
              <a:t>industry obligations including:</a:t>
            </a:r>
          </a:p>
          <a:p>
            <a:pPr marL="742939" lvl="1" indent="-285750">
              <a:buFont typeface="Arial" panose="020B0604020202020204" pitchFamily="34" charset="0"/>
              <a:buChar char="•"/>
            </a:pPr>
            <a:r>
              <a:rPr lang="en-GB" sz="1050" dirty="0">
                <a:latin typeface="Arial" panose="020B0604020202020204" pitchFamily="34" charset="0"/>
                <a:cs typeface="Arial" panose="020B0604020202020204" pitchFamily="34" charset="0"/>
              </a:rPr>
              <a:t>Actual vs estimates </a:t>
            </a:r>
          </a:p>
          <a:p>
            <a:pPr marL="742939" lvl="1" indent="-285750">
              <a:buFont typeface="Arial" panose="020B0604020202020204" pitchFamily="34" charset="0"/>
              <a:buChar char="•"/>
            </a:pPr>
            <a:r>
              <a:rPr lang="en-GB" sz="1050" dirty="0">
                <a:latin typeface="Arial" panose="020B0604020202020204" pitchFamily="34" charset="0"/>
                <a:cs typeface="Arial" panose="020B0604020202020204" pitchFamily="34" charset="0"/>
              </a:rPr>
              <a:t>Estimate read trends</a:t>
            </a:r>
          </a:p>
          <a:p>
            <a:pPr marL="742939" lvl="1" indent="-285750">
              <a:buFont typeface="Arial" panose="020B0604020202020204" pitchFamily="34" charset="0"/>
              <a:buChar char="•"/>
            </a:pPr>
            <a:r>
              <a:rPr lang="en-GB" sz="1050" dirty="0">
                <a:latin typeface="Arial" panose="020B0604020202020204" pitchFamily="34" charset="0"/>
                <a:cs typeface="Arial" panose="020B0604020202020204" pitchFamily="34" charset="0"/>
              </a:rPr>
              <a:t>Transfer / Opening Read Performance </a:t>
            </a:r>
            <a:endParaRPr lang="en-GB" sz="1050" dirty="0" smtClean="0">
              <a:latin typeface="Arial" panose="020B0604020202020204" pitchFamily="34" charset="0"/>
              <a:cs typeface="Arial" panose="020B0604020202020204" pitchFamily="34" charset="0"/>
            </a:endParaRPr>
          </a:p>
          <a:p>
            <a:pPr marL="742939" lvl="1" indent="-285750">
              <a:buFont typeface="Arial" panose="020B0604020202020204" pitchFamily="34" charset="0"/>
              <a:buChar char="•"/>
            </a:pPr>
            <a:r>
              <a:rPr lang="en-GB" sz="1050" dirty="0" smtClean="0">
                <a:latin typeface="Arial" panose="020B0604020202020204" pitchFamily="34" charset="0"/>
                <a:cs typeface="Arial" panose="020B0604020202020204" pitchFamily="34" charset="0"/>
              </a:rPr>
              <a:t>No Reads (class 1, 2 &amp; 3)</a:t>
            </a:r>
            <a:endParaRPr lang="en-GB" sz="105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050" dirty="0" smtClean="0">
                <a:latin typeface="Arial" panose="020B0604020202020204" pitchFamily="34" charset="0"/>
                <a:cs typeface="Arial" panose="020B0604020202020204" pitchFamily="34" charset="0"/>
              </a:rPr>
              <a:t>Read data </a:t>
            </a:r>
            <a:r>
              <a:rPr lang="en-GB" sz="1050" dirty="0">
                <a:latin typeface="Arial" panose="020B0604020202020204" pitchFamily="34" charset="0"/>
                <a:cs typeface="Arial" panose="020B0604020202020204" pitchFamily="34" charset="0"/>
              </a:rPr>
              <a:t>availability increased from monthly to </a:t>
            </a:r>
            <a:r>
              <a:rPr lang="en-GB" sz="1050" dirty="0" smtClean="0">
                <a:latin typeface="Arial" panose="020B0604020202020204" pitchFamily="34" charset="0"/>
                <a:cs typeface="Arial" panose="020B0604020202020204" pitchFamily="34" charset="0"/>
              </a:rPr>
              <a:t>daily (where applicable)</a:t>
            </a:r>
            <a:endParaRPr lang="en-GB" sz="105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050" dirty="0" smtClean="0">
                <a:latin typeface="Arial" panose="020B0604020202020204" pitchFamily="34" charset="0"/>
                <a:cs typeface="Arial" panose="020B0604020202020204" pitchFamily="34" charset="0"/>
              </a:rPr>
              <a:t>Enhance the Portfolio dashboards (Drop 1) based on customer feedback / Beta team comments</a:t>
            </a:r>
            <a:endParaRPr lang="en-US" sz="800" dirty="0">
              <a:solidFill>
                <a:schemeClr val="tx2"/>
              </a:solidFill>
              <a:latin typeface="Arial" panose="020B0604020202020204" pitchFamily="34" charset="0"/>
              <a:cs typeface="Arial" panose="020B0604020202020204" pitchFamily="34" charset="0"/>
            </a:endParaRPr>
          </a:p>
        </p:txBody>
      </p:sp>
      <p:sp>
        <p:nvSpPr>
          <p:cNvPr id="111" name="Rectangle 110"/>
          <p:cNvSpPr/>
          <p:nvPr/>
        </p:nvSpPr>
        <p:spPr>
          <a:xfrm>
            <a:off x="16264" y="2571750"/>
            <a:ext cx="360040" cy="215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smtClean="0">
                <a:solidFill>
                  <a:schemeClr val="tx1"/>
                </a:solidFill>
              </a:rPr>
              <a:t>Reads </a:t>
            </a:r>
            <a:r>
              <a:rPr lang="en-GB" sz="1400" b="1" dirty="0">
                <a:solidFill>
                  <a:schemeClr val="tx1"/>
                </a:solidFill>
              </a:rPr>
              <a:t>- Data Package</a:t>
            </a:r>
          </a:p>
        </p:txBody>
      </p:sp>
    </p:spTree>
    <p:extLst>
      <p:ext uri="{BB962C8B-B14F-4D97-AF65-F5344CB8AC3E}">
        <p14:creationId xmlns:p14="http://schemas.microsoft.com/office/powerpoint/2010/main" val="3684262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 xmlns:a16="http://schemas.microsoft.com/office/drawing/2014/main" id="{DA2A92E4-3BC9-4772-A586-9677B095212B}"/>
              </a:ext>
            </a:extLst>
          </p:cNvPr>
          <p:cNvSpPr txBox="1">
            <a:spLocks/>
          </p:cNvSpPr>
          <p:nvPr/>
        </p:nvSpPr>
        <p:spPr>
          <a:xfrm>
            <a:off x="107505" y="57613"/>
            <a:ext cx="9027095" cy="497913"/>
          </a:xfrm>
          <a:prstGeom prst="rect">
            <a:avLst/>
          </a:prstGeom>
          <a:extLst/>
        </p:spPr>
        <p:txBody>
          <a:bodyPr vert="horz" lIns="91438" tIns="45719" rIns="91438" bIns="45719"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1400" dirty="0" smtClean="0">
                <a:solidFill>
                  <a:schemeClr val="bg1"/>
                </a:solidFill>
                <a:latin typeface="Arial" charset="0"/>
              </a:rPr>
              <a:t>APPENDIX:</a:t>
            </a:r>
            <a:r>
              <a:rPr lang="en-GB" sz="1400" dirty="0" smtClean="0">
                <a:solidFill>
                  <a:srgbClr val="FF0000"/>
                </a:solidFill>
                <a:latin typeface="Arial" charset="0"/>
              </a:rPr>
              <a:t> </a:t>
            </a:r>
            <a:r>
              <a:rPr lang="en-GB" sz="1400" dirty="0" smtClean="0">
                <a:solidFill>
                  <a:schemeClr val="bg1"/>
                </a:solidFill>
                <a:latin typeface="Arial" charset="0"/>
              </a:rPr>
              <a:t>Shipper Pack / PARR report alignment detail</a:t>
            </a:r>
            <a:endParaRPr lang="en-GB" sz="1400" dirty="0">
              <a:solidFill>
                <a:schemeClr val="bg1"/>
              </a:solidFill>
              <a:latin typeface="Arial" charset="0"/>
              <a:ea typeface="ＭＳ Ｐゴシック" pitchFamily="34" charset="-128"/>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239795594"/>
              </p:ext>
            </p:extLst>
          </p:nvPr>
        </p:nvGraphicFramePr>
        <p:xfrm>
          <a:off x="58224" y="725023"/>
          <a:ext cx="9024619" cy="3929426"/>
        </p:xfrm>
        <a:graphic>
          <a:graphicData uri="http://schemas.openxmlformats.org/drawingml/2006/table">
            <a:tbl>
              <a:tblPr firstRow="1" bandRow="1">
                <a:tableStyleId>{5C22544A-7EE6-4342-B048-85BDC9FD1C3A}</a:tableStyleId>
              </a:tblPr>
              <a:tblGrid>
                <a:gridCol w="2353415"/>
                <a:gridCol w="2734107"/>
                <a:gridCol w="3937097"/>
              </a:tblGrid>
              <a:tr h="242778">
                <a:tc>
                  <a:txBody>
                    <a:bodyPr/>
                    <a:lstStyle/>
                    <a:p>
                      <a:pPr>
                        <a:spcAft>
                          <a:spcPts val="0"/>
                        </a:spcAft>
                      </a:pPr>
                      <a:r>
                        <a:rPr lang="en-GB" sz="1200" b="1" dirty="0">
                          <a:effectLst/>
                          <a:latin typeface="Arial"/>
                          <a:ea typeface="Times New Roman"/>
                          <a:cs typeface="Times New Roman"/>
                        </a:rPr>
                        <a:t>PARR </a:t>
                      </a:r>
                      <a:r>
                        <a:rPr lang="en-GB" sz="1200" b="1" dirty="0" smtClean="0">
                          <a:effectLst/>
                          <a:latin typeface="Arial"/>
                          <a:ea typeface="Times New Roman"/>
                          <a:cs typeface="Times New Roman"/>
                        </a:rPr>
                        <a:t>Topic</a:t>
                      </a:r>
                      <a:endParaRPr lang="en-GB" sz="1200" dirty="0">
                        <a:effectLst/>
                        <a:latin typeface="Calibri"/>
                        <a:ea typeface="Times New Roman"/>
                        <a:cs typeface="Times New Roman"/>
                      </a:endParaRPr>
                    </a:p>
                  </a:txBody>
                  <a:tcPr marL="68580" marR="68580" marT="0" marB="0" anchor="ctr"/>
                </a:tc>
                <a:tc>
                  <a:txBody>
                    <a:bodyPr/>
                    <a:lstStyle/>
                    <a:p>
                      <a:pPr>
                        <a:spcAft>
                          <a:spcPts val="0"/>
                        </a:spcAft>
                      </a:pPr>
                      <a:r>
                        <a:rPr lang="en-GB" sz="1200" b="1" dirty="0">
                          <a:effectLst/>
                          <a:latin typeface="Arial"/>
                          <a:ea typeface="Times New Roman"/>
                          <a:cs typeface="Times New Roman"/>
                        </a:rPr>
                        <a:t>Shipper Performance Pack </a:t>
                      </a:r>
                      <a:r>
                        <a:rPr lang="en-GB" sz="1200" b="1" dirty="0" smtClean="0">
                          <a:effectLst/>
                          <a:latin typeface="Arial"/>
                          <a:ea typeface="Times New Roman"/>
                          <a:cs typeface="Times New Roman"/>
                        </a:rPr>
                        <a:t>Topic</a:t>
                      </a:r>
                      <a:endParaRPr lang="en-GB" sz="1200" dirty="0">
                        <a:effectLst/>
                        <a:latin typeface="Calibri"/>
                        <a:ea typeface="Times New Roman"/>
                        <a:cs typeface="Times New Roman"/>
                      </a:endParaRPr>
                    </a:p>
                  </a:txBody>
                  <a:tcPr marL="68580" marR="68580" marT="0" marB="0" anchor="ctr"/>
                </a:tc>
                <a:tc>
                  <a:txBody>
                    <a:bodyPr/>
                    <a:lstStyle/>
                    <a:p>
                      <a:pPr>
                        <a:spcAft>
                          <a:spcPts val="0"/>
                        </a:spcAft>
                      </a:pPr>
                      <a:r>
                        <a:rPr lang="en-GB" sz="1200" b="1" dirty="0" smtClean="0">
                          <a:effectLst/>
                          <a:latin typeface="Arial"/>
                          <a:ea typeface="Times New Roman"/>
                          <a:cs typeface="Times New Roman"/>
                        </a:rPr>
                        <a:t>Shipper Pack report changes</a:t>
                      </a:r>
                      <a:endParaRPr lang="en-GB" sz="1200" dirty="0">
                        <a:effectLst/>
                        <a:latin typeface="Calibri"/>
                        <a:ea typeface="Times New Roman"/>
                        <a:cs typeface="Times New Roman"/>
                      </a:endParaRPr>
                    </a:p>
                  </a:txBody>
                  <a:tcPr marL="68580" marR="68580" marT="0" marB="0" anchor="ctr"/>
                </a:tc>
              </a:tr>
              <a:tr h="378768">
                <a:tc>
                  <a:txBody>
                    <a:bodyPr/>
                    <a:lstStyle/>
                    <a:p>
                      <a:pPr>
                        <a:spcAft>
                          <a:spcPts val="0"/>
                        </a:spcAft>
                      </a:pPr>
                      <a:r>
                        <a:rPr lang="en-GB" sz="1200" dirty="0">
                          <a:solidFill>
                            <a:schemeClr val="tx1"/>
                          </a:solidFill>
                          <a:effectLst/>
                          <a:latin typeface="Arial"/>
                          <a:ea typeface="Times New Roman"/>
                          <a:cs typeface="Times New Roman"/>
                        </a:rPr>
                        <a:t>No Meter </a:t>
                      </a:r>
                      <a:r>
                        <a:rPr lang="en-GB" sz="1200" dirty="0" smtClean="0">
                          <a:solidFill>
                            <a:schemeClr val="tx1"/>
                          </a:solidFill>
                          <a:effectLst/>
                          <a:latin typeface="Arial"/>
                          <a:ea typeface="Times New Roman"/>
                          <a:cs typeface="Times New Roman"/>
                        </a:rPr>
                        <a:t>Recorded in Supply</a:t>
                      </a:r>
                      <a:r>
                        <a:rPr lang="en-GB" sz="1200" baseline="0" dirty="0" smtClean="0">
                          <a:solidFill>
                            <a:schemeClr val="tx1"/>
                          </a:solidFill>
                          <a:effectLst/>
                          <a:latin typeface="Arial"/>
                          <a:ea typeface="Times New Roman"/>
                          <a:cs typeface="Times New Roman"/>
                        </a:rPr>
                        <a:t> Point (SP) register</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a:effectLst/>
                          <a:latin typeface="Arial"/>
                          <a:ea typeface="Times New Roman"/>
                          <a:cs typeface="Times New Roman"/>
                        </a:rPr>
                        <a:t>Confirmed No Asset</a:t>
                      </a:r>
                      <a:endParaRPr lang="en-GB" sz="1200" dirty="0">
                        <a:effectLst/>
                        <a:latin typeface="Calibri"/>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effectLst/>
                          <a:latin typeface="+mn-lt"/>
                          <a:ea typeface="Times New Roman"/>
                          <a:cs typeface="Times New Roman"/>
                        </a:rPr>
                        <a:t>Due</a:t>
                      </a:r>
                      <a:r>
                        <a:rPr lang="en-GB" sz="1200" baseline="0" dirty="0" smtClean="0">
                          <a:solidFill>
                            <a:schemeClr val="tx1"/>
                          </a:solidFill>
                          <a:effectLst/>
                          <a:latin typeface="+mn-lt"/>
                          <a:ea typeface="Times New Roman"/>
                          <a:cs typeface="Times New Roman"/>
                        </a:rPr>
                        <a:t> a defect with the PARR topic, it has not been included in the latest Shipper Pack. </a:t>
                      </a:r>
                      <a:endParaRPr lang="en-GB" sz="1200" dirty="0" smtClean="0">
                        <a:solidFill>
                          <a:schemeClr val="tx1"/>
                        </a:solidFill>
                        <a:effectLst/>
                        <a:latin typeface="Calibri"/>
                        <a:ea typeface="Times New Roman"/>
                        <a:cs typeface="Times New Roman"/>
                      </a:endParaRPr>
                    </a:p>
                  </a:txBody>
                  <a:tcPr marL="68580" marR="68580" marT="0" marB="0" anchor="ctr"/>
                </a:tc>
              </a:tr>
              <a:tr h="378768">
                <a:tc>
                  <a:txBody>
                    <a:bodyPr/>
                    <a:lstStyle/>
                    <a:p>
                      <a:pPr>
                        <a:spcAft>
                          <a:spcPts val="0"/>
                        </a:spcAft>
                      </a:pPr>
                      <a:r>
                        <a:rPr lang="en-GB" sz="1200" dirty="0">
                          <a:solidFill>
                            <a:schemeClr val="tx1"/>
                          </a:solidFill>
                          <a:effectLst/>
                          <a:latin typeface="Arial"/>
                          <a:ea typeface="Times New Roman"/>
                          <a:cs typeface="Times New Roman"/>
                        </a:rPr>
                        <a:t>No Meter Recorded in SP and dataflow</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NA</a:t>
                      </a:r>
                      <a:endParaRPr lang="en-GB" sz="1200" dirty="0">
                        <a:effectLst/>
                        <a:latin typeface="Calibri"/>
                        <a:ea typeface="Times New Roman"/>
                        <a:cs typeface="Times New Roman"/>
                      </a:endParaRPr>
                    </a:p>
                  </a:txBody>
                  <a:tcPr marL="68580" marR="68580" marT="0" marB="0" anchor="ct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effectLst/>
                          <a:latin typeface="+mn-lt"/>
                          <a:ea typeface="Times New Roman"/>
                          <a:cs typeface="Times New Roman"/>
                        </a:rPr>
                        <a:t>Due</a:t>
                      </a:r>
                      <a:r>
                        <a:rPr lang="en-GB" sz="1200" baseline="0" dirty="0" smtClean="0">
                          <a:solidFill>
                            <a:schemeClr val="tx1"/>
                          </a:solidFill>
                          <a:effectLst/>
                          <a:latin typeface="+mn-lt"/>
                          <a:ea typeface="Times New Roman"/>
                          <a:cs typeface="Times New Roman"/>
                        </a:rPr>
                        <a:t> a defect with the PARR topic, it has not been included in the latest Shipper Pack. </a:t>
                      </a:r>
                      <a:endParaRPr lang="en-GB" sz="1200" dirty="0">
                        <a:solidFill>
                          <a:schemeClr val="tx1"/>
                        </a:solidFill>
                        <a:effectLst/>
                        <a:latin typeface="Calibri"/>
                        <a:ea typeface="Times New Roman"/>
                        <a:cs typeface="Times New Roman"/>
                      </a:endParaRPr>
                    </a:p>
                  </a:txBody>
                  <a:tcPr marL="68580" marR="68580" marT="0" marB="0" anchor="ctr"/>
                </a:tc>
              </a:tr>
              <a:tr h="378768">
                <a:tc>
                  <a:txBody>
                    <a:bodyPr/>
                    <a:lstStyle/>
                    <a:p>
                      <a:pPr>
                        <a:spcAft>
                          <a:spcPts val="0"/>
                        </a:spcAft>
                      </a:pPr>
                      <a:r>
                        <a:rPr lang="en-GB" sz="1200" dirty="0">
                          <a:solidFill>
                            <a:schemeClr val="tx1"/>
                          </a:solidFill>
                          <a:effectLst/>
                          <a:latin typeface="Arial"/>
                          <a:ea typeface="Times New Roman"/>
                          <a:cs typeface="Times New Roman"/>
                        </a:rPr>
                        <a:t>No Read for 1,2,3 or 4</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No Reads</a:t>
                      </a:r>
                      <a:endParaRPr lang="en-GB" sz="1200" dirty="0">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solidFill>
                            <a:srgbClr val="FF0000"/>
                          </a:solidFill>
                          <a:effectLst/>
                          <a:latin typeface="Arial"/>
                          <a:ea typeface="Times New Roman"/>
                          <a:cs typeface="Times New Roman"/>
                        </a:rPr>
                        <a:t>Align the topic from the PARR table</a:t>
                      </a:r>
                      <a:r>
                        <a:rPr lang="en-GB" sz="1200" baseline="0" dirty="0" smtClean="0">
                          <a:solidFill>
                            <a:srgbClr val="FF0000"/>
                          </a:solidFill>
                          <a:effectLst/>
                          <a:latin typeface="Arial"/>
                          <a:ea typeface="Times New Roman"/>
                          <a:cs typeface="Times New Roman"/>
                        </a:rPr>
                        <a:t>  and show actual count. </a:t>
                      </a:r>
                      <a:endParaRPr lang="en-GB" sz="1200" dirty="0">
                        <a:solidFill>
                          <a:srgbClr val="FF0000"/>
                        </a:solidFill>
                        <a:effectLst/>
                        <a:latin typeface="Calibri"/>
                        <a:ea typeface="Times New Roman"/>
                        <a:cs typeface="Times New Roman"/>
                      </a:endParaRPr>
                    </a:p>
                  </a:txBody>
                  <a:tcPr marL="68580" marR="68580" marT="0" marB="0" anchor="ctr"/>
                </a:tc>
              </a:tr>
              <a:tr h="378768">
                <a:tc>
                  <a:txBody>
                    <a:bodyPr/>
                    <a:lstStyle/>
                    <a:p>
                      <a:pPr>
                        <a:spcAft>
                          <a:spcPts val="0"/>
                        </a:spcAft>
                      </a:pPr>
                      <a:r>
                        <a:rPr lang="en-GB" sz="1200" dirty="0">
                          <a:solidFill>
                            <a:schemeClr val="tx1"/>
                          </a:solidFill>
                          <a:effectLst/>
                          <a:latin typeface="Arial"/>
                          <a:ea typeface="Times New Roman"/>
                          <a:cs typeface="Times New Roman"/>
                        </a:rPr>
                        <a:t>Standard Correction Factors</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Potentially Incorrect Correction</a:t>
                      </a:r>
                      <a:r>
                        <a:rPr lang="en-GB" sz="1200" baseline="0" dirty="0" smtClean="0">
                          <a:effectLst/>
                          <a:latin typeface="Arial"/>
                          <a:ea typeface="Times New Roman"/>
                          <a:cs typeface="Times New Roman"/>
                        </a:rPr>
                        <a:t> Factors</a:t>
                      </a:r>
                      <a:endParaRPr lang="en-GB" sz="1200" dirty="0">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solidFill>
                            <a:srgbClr val="FF0000"/>
                          </a:solidFill>
                          <a:effectLst/>
                          <a:latin typeface="Arial"/>
                          <a:ea typeface="Times New Roman"/>
                          <a:cs typeface="Times New Roman"/>
                        </a:rPr>
                        <a:t>PARR topic replaces Shipper Pack topic</a:t>
                      </a:r>
                      <a:endParaRPr lang="en-GB" sz="1200" dirty="0">
                        <a:solidFill>
                          <a:srgbClr val="FF0000"/>
                        </a:solidFill>
                        <a:effectLst/>
                        <a:latin typeface="Calibri"/>
                        <a:ea typeface="Times New Roman"/>
                        <a:cs typeface="Times New Roman"/>
                      </a:endParaRPr>
                    </a:p>
                  </a:txBody>
                  <a:tcPr marL="68580" marR="68580" marT="0" marB="0" anchor="ctr"/>
                </a:tc>
              </a:tr>
              <a:tr h="378768">
                <a:tc>
                  <a:txBody>
                    <a:bodyPr/>
                    <a:lstStyle/>
                    <a:p>
                      <a:pPr>
                        <a:spcAft>
                          <a:spcPts val="0"/>
                        </a:spcAft>
                      </a:pPr>
                      <a:r>
                        <a:rPr lang="en-GB" sz="1200" dirty="0">
                          <a:solidFill>
                            <a:schemeClr val="tx1"/>
                          </a:solidFill>
                          <a:effectLst/>
                          <a:latin typeface="Arial"/>
                          <a:ea typeface="Times New Roman"/>
                          <a:cs typeface="Times New Roman"/>
                        </a:rPr>
                        <a:t>Estimated &amp; Check Reads</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NA</a:t>
                      </a:r>
                      <a:endParaRPr lang="en-GB" sz="1200" dirty="0">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Include</a:t>
                      </a:r>
                      <a:r>
                        <a:rPr lang="en-GB" sz="1200" baseline="0" dirty="0" smtClean="0">
                          <a:effectLst/>
                          <a:latin typeface="Arial"/>
                          <a:ea typeface="Times New Roman"/>
                          <a:cs typeface="Times New Roman"/>
                        </a:rPr>
                        <a:t> PARR topic within the Shipper Pack (split by class)</a:t>
                      </a:r>
                      <a:endParaRPr lang="en-GB" sz="1200" dirty="0">
                        <a:effectLst/>
                        <a:latin typeface="Calibri"/>
                        <a:ea typeface="Times New Roman"/>
                        <a:cs typeface="Times New Roman"/>
                      </a:endParaRPr>
                    </a:p>
                  </a:txBody>
                  <a:tcPr marL="68580" marR="68580" marT="0" marB="0" anchor="ctr"/>
                </a:tc>
              </a:tr>
              <a:tr h="568153">
                <a:tc>
                  <a:txBody>
                    <a:bodyPr/>
                    <a:lstStyle/>
                    <a:p>
                      <a:pPr>
                        <a:spcAft>
                          <a:spcPts val="0"/>
                        </a:spcAft>
                      </a:pPr>
                      <a:r>
                        <a:rPr lang="en-GB" sz="1200" dirty="0">
                          <a:solidFill>
                            <a:schemeClr val="tx1"/>
                          </a:solidFill>
                          <a:effectLst/>
                          <a:latin typeface="Arial"/>
                          <a:ea typeface="Times New Roman"/>
                          <a:cs typeface="Times New Roman"/>
                        </a:rPr>
                        <a:t>Shipper Transfer Read Performance</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NA</a:t>
                      </a:r>
                      <a:endParaRPr lang="en-GB" sz="1200" dirty="0">
                        <a:effectLst/>
                        <a:latin typeface="Calibri"/>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Arial"/>
                          <a:ea typeface="Times New Roman"/>
                          <a:cs typeface="Times New Roman"/>
                        </a:rPr>
                        <a:t>Include</a:t>
                      </a:r>
                      <a:r>
                        <a:rPr lang="en-GB" sz="1200" baseline="0" dirty="0" smtClean="0">
                          <a:effectLst/>
                          <a:latin typeface="Arial"/>
                          <a:ea typeface="Times New Roman"/>
                          <a:cs typeface="Times New Roman"/>
                        </a:rPr>
                        <a:t> PARR topic within the </a:t>
                      </a:r>
                      <a:r>
                        <a:rPr lang="en-GB" sz="1200" baseline="0" dirty="0" smtClean="0">
                          <a:effectLst/>
                          <a:latin typeface="+mn-lt"/>
                          <a:ea typeface="Times New Roman"/>
                          <a:cs typeface="Times New Roman"/>
                        </a:rPr>
                        <a:t>Shipper Pack (split by class)</a:t>
                      </a:r>
                      <a:endParaRPr lang="en-GB" sz="1200" dirty="0" smtClean="0">
                        <a:effectLst/>
                        <a:latin typeface="Calibri"/>
                        <a:ea typeface="Times New Roman"/>
                        <a:cs typeface="Times New Roman"/>
                      </a:endParaRPr>
                    </a:p>
                    <a:p>
                      <a:pPr>
                        <a:spcAft>
                          <a:spcPts val="0"/>
                        </a:spcAft>
                      </a:pPr>
                      <a:endParaRPr lang="en-GB" sz="1200" dirty="0">
                        <a:effectLst/>
                        <a:latin typeface="Calibri"/>
                        <a:ea typeface="Times New Roman"/>
                        <a:cs typeface="Times New Roman"/>
                      </a:endParaRPr>
                    </a:p>
                  </a:txBody>
                  <a:tcPr marL="68580" marR="68580" marT="0" marB="0" anchor="ctr"/>
                </a:tc>
              </a:tr>
              <a:tr h="598450">
                <a:tc>
                  <a:txBody>
                    <a:bodyPr/>
                    <a:lstStyle/>
                    <a:p>
                      <a:pPr>
                        <a:spcAft>
                          <a:spcPts val="0"/>
                        </a:spcAft>
                      </a:pPr>
                      <a:r>
                        <a:rPr lang="en-GB" sz="1200" dirty="0">
                          <a:solidFill>
                            <a:schemeClr val="tx1"/>
                          </a:solidFill>
                          <a:effectLst/>
                          <a:latin typeface="Arial"/>
                          <a:ea typeface="Times New Roman"/>
                          <a:cs typeface="Times New Roman"/>
                        </a:rPr>
                        <a:t>Read Performance</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NA</a:t>
                      </a:r>
                      <a:endParaRPr lang="en-GB" sz="1200" dirty="0">
                        <a:effectLst/>
                        <a:latin typeface="Calibri"/>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Arial"/>
                          <a:ea typeface="Times New Roman"/>
                          <a:cs typeface="Times New Roman"/>
                        </a:rPr>
                        <a:t>Include</a:t>
                      </a:r>
                      <a:r>
                        <a:rPr lang="en-GB" sz="1200" baseline="0" dirty="0" smtClean="0">
                          <a:effectLst/>
                          <a:latin typeface="Arial"/>
                          <a:ea typeface="Times New Roman"/>
                          <a:cs typeface="Times New Roman"/>
                        </a:rPr>
                        <a:t> PARR topic within the Shipper Pack </a:t>
                      </a:r>
                      <a:r>
                        <a:rPr lang="en-GB" sz="1200" baseline="0" dirty="0" smtClean="0">
                          <a:effectLst/>
                          <a:latin typeface="+mn-lt"/>
                          <a:ea typeface="Times New Roman"/>
                          <a:cs typeface="Times New Roman"/>
                        </a:rPr>
                        <a:t>(split by class)</a:t>
                      </a:r>
                      <a:endParaRPr lang="en-GB" sz="1200" dirty="0" smtClean="0">
                        <a:effectLst/>
                        <a:latin typeface="Calibri"/>
                        <a:ea typeface="Times New Roman"/>
                        <a:cs typeface="Times New Roman"/>
                      </a:endParaRPr>
                    </a:p>
                    <a:p>
                      <a:pPr>
                        <a:spcAft>
                          <a:spcPts val="0"/>
                        </a:spcAft>
                      </a:pPr>
                      <a:endParaRPr lang="en-GB" sz="1200" dirty="0">
                        <a:effectLst/>
                        <a:latin typeface="Calibri"/>
                        <a:ea typeface="Times New Roman"/>
                        <a:cs typeface="Times New Roman"/>
                      </a:endParaRPr>
                    </a:p>
                  </a:txBody>
                  <a:tcPr marL="68580" marR="68580" marT="0" marB="0" anchor="ctr"/>
                </a:tc>
              </a:tr>
              <a:tr h="205017">
                <a:tc>
                  <a:txBody>
                    <a:bodyPr/>
                    <a:lstStyle/>
                    <a:p>
                      <a:pPr>
                        <a:spcAft>
                          <a:spcPts val="0"/>
                        </a:spcAft>
                      </a:pPr>
                      <a:r>
                        <a:rPr lang="en-GB" sz="1200" dirty="0">
                          <a:solidFill>
                            <a:schemeClr val="tx1"/>
                          </a:solidFill>
                          <a:effectLst/>
                          <a:latin typeface="Arial"/>
                          <a:ea typeface="Times New Roman"/>
                          <a:cs typeface="Times New Roman"/>
                        </a:rPr>
                        <a:t>Meter Read Validity Monitoring</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NA</a:t>
                      </a:r>
                      <a:endParaRPr lang="en-GB" sz="1200" dirty="0">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solidFill>
                            <a:srgbClr val="FF0000"/>
                          </a:solidFill>
                          <a:effectLst/>
                          <a:latin typeface="Arial"/>
                          <a:ea typeface="Times New Roman"/>
                          <a:cs typeface="Times New Roman"/>
                        </a:rPr>
                        <a:t>Include</a:t>
                      </a:r>
                      <a:r>
                        <a:rPr lang="en-GB" sz="1200" baseline="0" dirty="0" smtClean="0">
                          <a:solidFill>
                            <a:srgbClr val="FF0000"/>
                          </a:solidFill>
                          <a:effectLst/>
                          <a:latin typeface="Arial"/>
                          <a:ea typeface="Times New Roman"/>
                          <a:cs typeface="Times New Roman"/>
                        </a:rPr>
                        <a:t> PARR topic within the Shipper Pack</a:t>
                      </a:r>
                      <a:endParaRPr lang="en-GB" sz="1200" dirty="0">
                        <a:solidFill>
                          <a:srgbClr val="FF0000"/>
                        </a:solidFill>
                        <a:effectLst/>
                        <a:latin typeface="Calibri"/>
                        <a:ea typeface="Times New Roman"/>
                        <a:cs typeface="Times New Roman"/>
                      </a:endParaRPr>
                    </a:p>
                  </a:txBody>
                  <a:tcPr marL="68580" marR="68580" marT="0" marB="0" anchor="ctr"/>
                </a:tc>
              </a:tr>
              <a:tr h="210594">
                <a:tc>
                  <a:txBody>
                    <a:bodyPr/>
                    <a:lstStyle/>
                    <a:p>
                      <a:pPr>
                        <a:spcAft>
                          <a:spcPts val="0"/>
                        </a:spcAft>
                      </a:pPr>
                      <a:r>
                        <a:rPr lang="en-GB" sz="1200" dirty="0">
                          <a:solidFill>
                            <a:schemeClr val="tx1"/>
                          </a:solidFill>
                          <a:effectLst/>
                          <a:latin typeface="Arial"/>
                          <a:ea typeface="Times New Roman"/>
                          <a:cs typeface="Times New Roman"/>
                        </a:rPr>
                        <a:t>AQ Correction by Reason Code</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NA</a:t>
                      </a:r>
                      <a:endParaRPr lang="en-GB" sz="1200" dirty="0">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solidFill>
                            <a:srgbClr val="FF0000"/>
                          </a:solidFill>
                          <a:effectLst/>
                          <a:latin typeface="Arial"/>
                          <a:ea typeface="Times New Roman"/>
                          <a:cs typeface="Times New Roman"/>
                        </a:rPr>
                        <a:t>Include</a:t>
                      </a:r>
                      <a:r>
                        <a:rPr lang="en-GB" sz="1200" baseline="0" dirty="0" smtClean="0">
                          <a:solidFill>
                            <a:srgbClr val="FF0000"/>
                          </a:solidFill>
                          <a:effectLst/>
                          <a:latin typeface="Arial"/>
                          <a:ea typeface="Times New Roman"/>
                          <a:cs typeface="Times New Roman"/>
                        </a:rPr>
                        <a:t> PARR topic within the Shipper Pack</a:t>
                      </a:r>
                      <a:endParaRPr lang="en-GB" sz="1200" dirty="0">
                        <a:solidFill>
                          <a:srgbClr val="FF0000"/>
                        </a:solidFill>
                        <a:effectLst/>
                        <a:latin typeface="Calibri"/>
                        <a:ea typeface="Times New Roman"/>
                        <a:cs typeface="Times New Roman"/>
                      </a:endParaRPr>
                    </a:p>
                  </a:txBody>
                  <a:tcPr marL="68580" marR="68580" marT="0" marB="0" anchor="ctr"/>
                </a:tc>
              </a:tr>
              <a:tr h="210594">
                <a:tc>
                  <a:txBody>
                    <a:bodyPr/>
                    <a:lstStyle/>
                    <a:p>
                      <a:pPr>
                        <a:spcAft>
                          <a:spcPts val="0"/>
                        </a:spcAft>
                      </a:pPr>
                      <a:r>
                        <a:rPr lang="en-GB" sz="1200" dirty="0">
                          <a:solidFill>
                            <a:schemeClr val="tx1"/>
                          </a:solidFill>
                          <a:effectLst/>
                          <a:latin typeface="Arial"/>
                          <a:ea typeface="Times New Roman"/>
                          <a:cs typeface="Times New Roman"/>
                        </a:rPr>
                        <a:t>Replaced Meter Reads</a:t>
                      </a:r>
                      <a:endParaRPr lang="en-GB" sz="1200" dirty="0">
                        <a:solidFill>
                          <a:schemeClr val="tx1"/>
                        </a:solidFill>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effectLst/>
                          <a:latin typeface="Arial"/>
                          <a:ea typeface="Times New Roman"/>
                          <a:cs typeface="Times New Roman"/>
                        </a:rPr>
                        <a:t>NA</a:t>
                      </a:r>
                      <a:endParaRPr lang="en-GB" sz="1200" dirty="0">
                        <a:effectLst/>
                        <a:latin typeface="Calibri"/>
                        <a:ea typeface="Times New Roman"/>
                        <a:cs typeface="Times New Roman"/>
                      </a:endParaRPr>
                    </a:p>
                  </a:txBody>
                  <a:tcPr marL="68580" marR="68580" marT="0" marB="0" anchor="ctr"/>
                </a:tc>
                <a:tc>
                  <a:txBody>
                    <a:bodyPr/>
                    <a:lstStyle/>
                    <a:p>
                      <a:pPr>
                        <a:spcAft>
                          <a:spcPts val="0"/>
                        </a:spcAft>
                      </a:pPr>
                      <a:r>
                        <a:rPr lang="en-GB" sz="1200" dirty="0" smtClean="0">
                          <a:solidFill>
                            <a:srgbClr val="FF0000"/>
                          </a:solidFill>
                          <a:effectLst/>
                          <a:latin typeface="Arial"/>
                          <a:ea typeface="Times New Roman"/>
                          <a:cs typeface="Times New Roman"/>
                        </a:rPr>
                        <a:t>Include</a:t>
                      </a:r>
                      <a:r>
                        <a:rPr lang="en-GB" sz="1200" baseline="0" dirty="0" smtClean="0">
                          <a:solidFill>
                            <a:srgbClr val="FF0000"/>
                          </a:solidFill>
                          <a:effectLst/>
                          <a:latin typeface="Arial"/>
                          <a:ea typeface="Times New Roman"/>
                          <a:cs typeface="Times New Roman"/>
                        </a:rPr>
                        <a:t> PARR topic within the Shipper Pack</a:t>
                      </a:r>
                      <a:endParaRPr lang="en-GB" sz="1200" dirty="0">
                        <a:solidFill>
                          <a:srgbClr val="FF0000"/>
                        </a:solidFill>
                        <a:effectLst/>
                        <a:latin typeface="Calibri"/>
                        <a:ea typeface="Times New Roman"/>
                        <a:cs typeface="Times New Roman"/>
                      </a:endParaRPr>
                    </a:p>
                  </a:txBody>
                  <a:tcPr marL="68580" marR="68580" marT="0" marB="0" anchor="ctr"/>
                </a:tc>
              </a:tr>
            </a:tbl>
          </a:graphicData>
        </a:graphic>
      </p:graphicFrame>
      <p:sp>
        <p:nvSpPr>
          <p:cNvPr id="2" name="TextBox 1"/>
          <p:cNvSpPr txBox="1"/>
          <p:nvPr/>
        </p:nvSpPr>
        <p:spPr>
          <a:xfrm>
            <a:off x="395536" y="4659982"/>
            <a:ext cx="7272808" cy="307777"/>
          </a:xfrm>
          <a:prstGeom prst="rect">
            <a:avLst/>
          </a:prstGeom>
          <a:noFill/>
        </p:spPr>
        <p:txBody>
          <a:bodyPr wrap="square" rtlCol="0">
            <a:spAutoFit/>
          </a:bodyPr>
          <a:lstStyle/>
          <a:p>
            <a:r>
              <a:rPr lang="en-GB" sz="1400" dirty="0" smtClean="0"/>
              <a:t>**Topics marked in red have been provided  with low level information for Shippers**</a:t>
            </a:r>
            <a:endParaRPr lang="en-GB" sz="1400" dirty="0"/>
          </a:p>
        </p:txBody>
      </p:sp>
      <p:sp>
        <p:nvSpPr>
          <p:cNvPr id="6" name="Rectangle 5"/>
          <p:cNvSpPr/>
          <p:nvPr/>
        </p:nvSpPr>
        <p:spPr bwMode="auto">
          <a:xfrm>
            <a:off x="-1266" y="119349"/>
            <a:ext cx="9144000" cy="337741"/>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smtClean="0">
                <a:solidFill>
                  <a:schemeClr val="bg1"/>
                </a:solidFill>
              </a:rPr>
              <a:t>Shipper Pack PARR Alignment </a:t>
            </a:r>
            <a:r>
              <a:rPr lang="en-GB" sz="2000" b="1" dirty="0" smtClean="0">
                <a:solidFill>
                  <a:schemeClr val="bg1"/>
                </a:solidFill>
                <a:latin typeface="Arial" charset="0"/>
              </a:rPr>
              <a:t>– Appendix</a:t>
            </a:r>
            <a:endParaRPr lang="en-GB" sz="2000" b="1" dirty="0">
              <a:solidFill>
                <a:schemeClr val="bg1"/>
              </a:solidFill>
              <a:latin typeface="Arial" charset="0"/>
            </a:endParaRPr>
          </a:p>
        </p:txBody>
      </p:sp>
      <p:pic>
        <p:nvPicPr>
          <p:cNvPr id="8" name="Picture 7">
            <a:extLst>
              <a:ext uri="{FF2B5EF4-FFF2-40B4-BE49-F238E27FC236}">
                <a16:creationId xmlns="" xmlns:a16="http://schemas.microsoft.com/office/drawing/2014/main" id="{5FB77E06-41B8-44C0-8E7F-80DFB44FC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947" y="176389"/>
            <a:ext cx="548634" cy="548634"/>
          </a:xfrm>
          <a:prstGeom prst="rect">
            <a:avLst/>
          </a:prstGeom>
        </p:spPr>
      </p:pic>
    </p:spTree>
    <p:extLst>
      <p:ext uri="{BB962C8B-B14F-4D97-AF65-F5344CB8AC3E}">
        <p14:creationId xmlns:p14="http://schemas.microsoft.com/office/powerpoint/2010/main" val="3426669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26222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Data </a:t>
            </a:r>
            <a:r>
              <a:rPr lang="en-GB" sz="2000" b="1" dirty="0" smtClean="0">
                <a:solidFill>
                  <a:schemeClr val="bg1"/>
                </a:solidFill>
                <a:latin typeface="Arial" charset="0"/>
              </a:rPr>
              <a:t>Changes: PAFA XRNS </a:t>
            </a:r>
            <a:endParaRPr lang="en-GB" sz="2000" b="1" dirty="0">
              <a:solidFill>
                <a:schemeClr val="bg1"/>
              </a:solidFill>
              <a:latin typeface="Arial" charset="0"/>
            </a:endParaRPr>
          </a:p>
        </p:txBody>
      </p:sp>
      <p:pic>
        <p:nvPicPr>
          <p:cNvPr id="16" name="Picture 15">
            <a:extLst>
              <a:ext uri="{FF2B5EF4-FFF2-40B4-BE49-F238E27FC236}">
                <a16:creationId xmlns=""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 xmlns:a16="http://schemas.microsoft.com/office/drawing/2014/main" id="{862E908E-415A-4E45-891A-80EE81C5B2AB}"/>
              </a:ext>
            </a:extLst>
          </p:cNvPr>
          <p:cNvSpPr/>
          <p:nvPr/>
        </p:nvSpPr>
        <p:spPr>
          <a:xfrm>
            <a:off x="8244408" y="434158"/>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1" name="TextBox 10"/>
          <p:cNvSpPr txBox="1"/>
          <p:nvPr/>
        </p:nvSpPr>
        <p:spPr>
          <a:xfrm>
            <a:off x="148233" y="732740"/>
            <a:ext cx="4968552" cy="246221"/>
          </a:xfrm>
          <a:prstGeom prst="rect">
            <a:avLst/>
          </a:prstGeom>
          <a:noFill/>
        </p:spPr>
        <p:txBody>
          <a:bodyPr wrap="square" rtlCol="0">
            <a:spAutoFit/>
          </a:bodyPr>
          <a:lstStyle/>
          <a:p>
            <a:r>
              <a:rPr lang="en-GB" sz="1000" dirty="0" smtClean="0"/>
              <a:t>The below details the options around delivering the PAFA XRN Changes:</a:t>
            </a:r>
          </a:p>
        </p:txBody>
      </p:sp>
      <p:graphicFrame>
        <p:nvGraphicFramePr>
          <p:cNvPr id="18" name="Table 17"/>
          <p:cNvGraphicFramePr>
            <a:graphicFrameLocks noGrp="1"/>
          </p:cNvGraphicFramePr>
          <p:nvPr>
            <p:extLst>
              <p:ext uri="{D42A27DB-BD31-4B8C-83A1-F6EECF244321}">
                <p14:modId xmlns:p14="http://schemas.microsoft.com/office/powerpoint/2010/main" val="830682267"/>
              </p:ext>
            </p:extLst>
          </p:nvPr>
        </p:nvGraphicFramePr>
        <p:xfrm>
          <a:off x="157039" y="1005651"/>
          <a:ext cx="8678231" cy="3243064"/>
        </p:xfrm>
        <a:graphic>
          <a:graphicData uri="http://schemas.openxmlformats.org/drawingml/2006/table">
            <a:tbl>
              <a:tblPr firstRow="1" firstCol="1" bandRow="1">
                <a:tableStyleId>{69012ECD-51FC-41F1-AA8D-1B2483CD663E}</a:tableStyleId>
              </a:tblPr>
              <a:tblGrid>
                <a:gridCol w="1748094">
                  <a:extLst>
                    <a:ext uri="{9D8B030D-6E8A-4147-A177-3AD203B41FA5}">
                      <a16:colId xmlns="" xmlns:a16="http://schemas.microsoft.com/office/drawing/2014/main" val="20000"/>
                    </a:ext>
                  </a:extLst>
                </a:gridCol>
                <a:gridCol w="2376264">
                  <a:extLst>
                    <a:ext uri="{9D8B030D-6E8A-4147-A177-3AD203B41FA5}">
                      <a16:colId xmlns="" xmlns:a16="http://schemas.microsoft.com/office/drawing/2014/main" val="20006"/>
                    </a:ext>
                  </a:extLst>
                </a:gridCol>
                <a:gridCol w="2537649"/>
                <a:gridCol w="2016224"/>
              </a:tblGrid>
              <a:tr h="216024">
                <a:tc>
                  <a:txBody>
                    <a:bodyPr/>
                    <a:lstStyle/>
                    <a:p>
                      <a:pPr algn="ctr"/>
                      <a:r>
                        <a:rPr lang="en-GB" sz="1000" dirty="0" smtClean="0">
                          <a:solidFill>
                            <a:schemeClr val="bg1"/>
                          </a:solidFill>
                        </a:rPr>
                        <a:t>Change Proposals</a:t>
                      </a:r>
                      <a:endParaRPr lang="en-GB" sz="1000" b="1" dirty="0">
                        <a:solidFill>
                          <a:schemeClr val="bg1"/>
                        </a:solidFill>
                      </a:endParaRPr>
                    </a:p>
                  </a:txBody>
                  <a:tcPr anchor="ctr"/>
                </a:tc>
                <a:tc>
                  <a:txBody>
                    <a:bodyPr/>
                    <a:lstStyle/>
                    <a:p>
                      <a:pPr algn="ctr"/>
                      <a:r>
                        <a:rPr lang="en-GB" sz="1000" b="1" dirty="0" smtClean="0">
                          <a:solidFill>
                            <a:schemeClr val="bg1"/>
                          </a:solidFill>
                        </a:rPr>
                        <a:t>Option 1</a:t>
                      </a:r>
                      <a:endParaRPr lang="en-GB" sz="1000" b="1" dirty="0">
                        <a:solidFill>
                          <a:schemeClr val="bg1"/>
                        </a:solidFill>
                      </a:endParaRPr>
                    </a:p>
                  </a:txBody>
                  <a:tcPr anchor="ctr"/>
                </a:tc>
                <a:tc>
                  <a:txBody>
                    <a:bodyPr/>
                    <a:lstStyle/>
                    <a:p>
                      <a:pPr algn="ctr"/>
                      <a:r>
                        <a:rPr lang="en-GB" sz="1000" b="1" dirty="0" smtClean="0">
                          <a:solidFill>
                            <a:schemeClr val="bg1"/>
                          </a:solidFill>
                        </a:rPr>
                        <a:t>Option 2</a:t>
                      </a:r>
                      <a:endParaRPr lang="en-GB" sz="1000" b="1" dirty="0">
                        <a:solidFill>
                          <a:schemeClr val="bg1"/>
                        </a:solidFill>
                      </a:endParaRPr>
                    </a:p>
                  </a:txBody>
                  <a:tcPr anchor="ctr"/>
                </a:tc>
                <a:tc>
                  <a:txBody>
                    <a:bodyPr/>
                    <a:lstStyle/>
                    <a:p>
                      <a:pPr algn="ctr"/>
                      <a:r>
                        <a:rPr lang="en-GB" sz="1000" b="1" dirty="0" smtClean="0">
                          <a:solidFill>
                            <a:schemeClr val="bg1"/>
                          </a:solidFill>
                        </a:rPr>
                        <a:t>Option 3</a:t>
                      </a:r>
                      <a:endParaRPr lang="en-GB" sz="1000" b="1" dirty="0">
                        <a:solidFill>
                          <a:schemeClr val="bg1"/>
                        </a:solidFill>
                      </a:endParaRPr>
                    </a:p>
                  </a:txBody>
                  <a:tcPr anchor="ctr"/>
                </a:tc>
                <a:extLst>
                  <a:ext uri="{0D108BD9-81ED-4DB2-BD59-A6C34878D82A}">
                    <a16:rowId xmlns="" xmlns:a16="http://schemas.microsoft.com/office/drawing/2014/main" val="10000"/>
                  </a:ext>
                </a:extLst>
              </a:tr>
              <a:tr h="260216">
                <a:tc>
                  <a:txBody>
                    <a:bodyPr/>
                    <a:lstStyle/>
                    <a:p>
                      <a:pPr algn="r"/>
                      <a:r>
                        <a:rPr lang="en-GB" sz="1000" b="1" dirty="0" smtClean="0">
                          <a:solidFill>
                            <a:schemeClr val="tx1"/>
                          </a:solidFill>
                        </a:rPr>
                        <a:t>4795 </a:t>
                      </a:r>
                      <a:r>
                        <a:rPr lang="en-US" sz="1000" b="1" dirty="0" smtClean="0">
                          <a:solidFill>
                            <a:schemeClr val="tx1"/>
                          </a:solidFill>
                        </a:rPr>
                        <a:t>- </a:t>
                      </a:r>
                      <a:r>
                        <a:rPr lang="en-GB" sz="1000" b="1" kern="1200" dirty="0" smtClean="0">
                          <a:solidFill>
                            <a:schemeClr val="tx1"/>
                          </a:solidFill>
                          <a:effectLst/>
                          <a:latin typeface="+mn-lt"/>
                          <a:ea typeface="+mn-ea"/>
                          <a:cs typeface="+mn-cs"/>
                        </a:rPr>
                        <a:t>Amendments to the PARR (520a) reporting</a:t>
                      </a:r>
                      <a:endParaRPr lang="en-GB" sz="1000" b="1" dirty="0">
                        <a:solidFill>
                          <a:srgbClr val="FF0000"/>
                        </a:solidFill>
                      </a:endParaRPr>
                    </a:p>
                  </a:txBody>
                  <a:tcPr anchor="ctr">
                    <a:solidFill>
                      <a:schemeClr val="accent1">
                        <a:lumMod val="40000"/>
                        <a:lumOff val="60000"/>
                      </a:schemeClr>
                    </a:solidFill>
                  </a:tcPr>
                </a:tc>
                <a:tc gridSpan="3">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1000" dirty="0" smtClean="0"/>
                        <a:t>Change is In-flight delivery</a:t>
                      </a:r>
                      <a:r>
                        <a:rPr lang="en-GB" sz="1000" baseline="0" dirty="0" smtClean="0"/>
                        <a:t> </a:t>
                      </a:r>
                      <a:r>
                        <a:rPr lang="en-GB" sz="1000" dirty="0" smtClean="0"/>
                        <a:t>end of November.  This is being delivered under R and N platform.</a:t>
                      </a:r>
                    </a:p>
                  </a:txBody>
                  <a:tcPr anchor="ctr">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1"/>
                  </a:ext>
                </a:extLst>
              </a:tr>
              <a:tr h="648072">
                <a:tc>
                  <a:txBody>
                    <a:bodyPr/>
                    <a:lstStyle/>
                    <a:p>
                      <a:pPr marL="0" algn="r" defTabSz="914378" rtl="0" eaLnBrk="1" fontAlgn="b" latinLnBrk="0" hangingPunct="1"/>
                      <a:r>
                        <a:rPr lang="en-GB" sz="1000" b="1" kern="1200" dirty="0" smtClean="0">
                          <a:solidFill>
                            <a:schemeClr val="tx1"/>
                          </a:solidFill>
                          <a:effectLst/>
                          <a:latin typeface="+mn-lt"/>
                          <a:ea typeface="+mn-ea"/>
                          <a:cs typeface="+mn-cs"/>
                        </a:rPr>
                        <a:t>4876 - </a:t>
                      </a:r>
                      <a:r>
                        <a:rPr lang="en-US" sz="1000" b="1" kern="1200" dirty="0" smtClean="0">
                          <a:solidFill>
                            <a:schemeClr val="tx1"/>
                          </a:solidFill>
                          <a:effectLst/>
                          <a:latin typeface="+mn-lt"/>
                          <a:ea typeface="+mn-ea"/>
                          <a:cs typeface="+mn-cs"/>
                        </a:rPr>
                        <a:t>Changes to PARR reporting – provide further data to PAFA to aid analysis of performance reporting</a:t>
                      </a:r>
                      <a:endParaRPr lang="en-GB" sz="1000" b="1" dirty="0">
                        <a:solidFill>
                          <a:schemeClr val="tx1"/>
                        </a:solidFill>
                      </a:endParaRPr>
                    </a:p>
                  </a:txBody>
                  <a:tcPr anchor="ctr">
                    <a:solidFill>
                      <a:schemeClr val="accent1">
                        <a:lumMod val="40000"/>
                        <a:lumOff val="60000"/>
                      </a:schemeClr>
                    </a:solidFill>
                  </a:tcPr>
                </a:tc>
                <a:tc rowSpan="2">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900" u="sng" dirty="0" smtClean="0"/>
                        <a:t>Continue</a:t>
                      </a:r>
                      <a:r>
                        <a:rPr lang="en-GB" sz="900" u="sng" baseline="0" dirty="0" smtClean="0"/>
                        <a:t> to d</a:t>
                      </a:r>
                      <a:r>
                        <a:rPr lang="en-GB" sz="900" u="sng" dirty="0" smtClean="0"/>
                        <a:t>eliver reporting via Business Objects (with</a:t>
                      </a:r>
                      <a:r>
                        <a:rPr lang="en-GB" sz="900" u="sng" baseline="0" dirty="0" smtClean="0"/>
                        <a:t> call on priority v. other data changes made at ChMC)</a:t>
                      </a:r>
                      <a:r>
                        <a:rPr lang="en-GB" sz="900" u="sng" dirty="0" smtClean="0"/>
                        <a:t>;</a:t>
                      </a:r>
                    </a:p>
                    <a:p>
                      <a:pPr marL="171450" marR="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u="none" baseline="0" dirty="0" smtClean="0"/>
                        <a:t>Wouldn’t impact current trajectory of DDP scope </a:t>
                      </a:r>
                    </a:p>
                    <a:p>
                      <a:pPr marL="171450" marR="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u="none" dirty="0" smtClean="0"/>
                        <a:t>4876</a:t>
                      </a:r>
                      <a:r>
                        <a:rPr lang="en-GB" sz="900" u="none" baseline="0" dirty="0" smtClean="0"/>
                        <a:t> </a:t>
                      </a:r>
                      <a:r>
                        <a:rPr lang="en-GB" sz="900" b="1" u="none" dirty="0" smtClean="0"/>
                        <a:t>constitutes a</a:t>
                      </a:r>
                      <a:r>
                        <a:rPr lang="en-GB" sz="900" b="1" u="none" baseline="0" dirty="0" smtClean="0"/>
                        <a:t> large change </a:t>
                      </a:r>
                      <a:r>
                        <a:rPr lang="en-GB" sz="900" u="none" baseline="0" dirty="0" smtClean="0"/>
                        <a:t>to existing PARR reporting, which also might require further updates – is a BO delivery still the optimal route to deliver this?  </a:t>
                      </a:r>
                    </a:p>
                    <a:p>
                      <a:pPr marL="171450" marR="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u="none" baseline="0" dirty="0" smtClean="0"/>
                        <a:t>4779 is more appropriate for BO delivery approach as less complex  </a:t>
                      </a:r>
                      <a:endParaRPr lang="en-GB" sz="900" u="none" dirty="0" smtClean="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lang="en-GB" sz="900" u="sng" dirty="0" smtClean="0"/>
                        <a:t>Deliver the reporting requests through DDP</a:t>
                      </a:r>
                      <a:r>
                        <a:rPr lang="en-GB" sz="900" dirty="0" smtClean="0"/>
                        <a:t>.</a:t>
                      </a:r>
                    </a:p>
                    <a:p>
                      <a:pPr marL="171450" indent="-171450" algn="l">
                        <a:buFont typeface="Arial" panose="020B0604020202020204" pitchFamily="34" charset="0"/>
                        <a:buChar char="•"/>
                      </a:pPr>
                      <a:r>
                        <a:rPr lang="en-GB" sz="900" baseline="0" dirty="0" smtClean="0"/>
                        <a:t>Move the DDP team to focus on PAFA changes from Drop 3 (Dec delivery) or 4 (Feb delivery) </a:t>
                      </a:r>
                    </a:p>
                    <a:p>
                      <a:pPr marL="171450" indent="-171450" algn="l">
                        <a:buFont typeface="Arial" panose="020B0604020202020204" pitchFamily="34" charset="0"/>
                        <a:buChar char="•"/>
                      </a:pPr>
                      <a:r>
                        <a:rPr lang="en-GB" sz="900" baseline="0" dirty="0" smtClean="0"/>
                        <a:t>Estimated 4 drop duration to fulfil changes (July 2020)</a:t>
                      </a:r>
                    </a:p>
                    <a:p>
                      <a:pPr marL="171450" indent="-171450" algn="l">
                        <a:buFont typeface="Arial" panose="020B0604020202020204" pitchFamily="34" charset="0"/>
                        <a:buChar char="•"/>
                      </a:pPr>
                      <a:r>
                        <a:rPr lang="en-GB" sz="900" baseline="0" dirty="0" smtClean="0"/>
                        <a:t>Impact will be on progression of Shipper product on DDP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lang="en-GB" sz="900" u="sng" dirty="0" smtClean="0"/>
                        <a:t>Fund</a:t>
                      </a:r>
                      <a:r>
                        <a:rPr lang="en-GB" sz="900" u="sng" baseline="0" dirty="0" smtClean="0"/>
                        <a:t> a ring-fenced ‘PAC DDP Drop Team’</a:t>
                      </a:r>
                      <a:r>
                        <a:rPr lang="en-GB" sz="900" baseline="0" dirty="0" smtClean="0"/>
                        <a:t> </a:t>
                      </a:r>
                    </a:p>
                    <a:p>
                      <a:pPr marL="171450" indent="-171450" algn="l">
                        <a:buFont typeface="Arial" panose="020B0604020202020204" pitchFamily="34" charset="0"/>
                        <a:buChar char="•"/>
                      </a:pPr>
                      <a:r>
                        <a:rPr lang="en-GB" sz="900" baseline="0" dirty="0" smtClean="0"/>
                        <a:t>Deliver PAC changes alongside Shipper product focussing on the requests made through XRNS and access to DDP</a:t>
                      </a:r>
                    </a:p>
                    <a:p>
                      <a:pPr marL="171450" marR="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t>Would take an estimated 4-8 weeks to mobilise</a:t>
                      </a:r>
                    </a:p>
                    <a:p>
                      <a:pPr marL="171450" indent="-171450" algn="l">
                        <a:buFont typeface="Arial" panose="020B0604020202020204" pitchFamily="34" charset="0"/>
                        <a:buChar char="•"/>
                      </a:pPr>
                      <a:r>
                        <a:rPr lang="en-GB" sz="900" dirty="0" smtClean="0"/>
                        <a:t>If this option is viable further cost analysis can be under taken.</a:t>
                      </a:r>
                    </a:p>
                    <a:p>
                      <a:pPr marL="171450" indent="-171450" algn="l">
                        <a:buFont typeface="Arial" panose="020B0604020202020204" pitchFamily="34" charset="0"/>
                        <a:buChar char="•"/>
                      </a:pPr>
                      <a:r>
                        <a:rPr lang="en-GB" sz="900" dirty="0" smtClean="0"/>
                        <a:t>Consideration</a:t>
                      </a:r>
                      <a:r>
                        <a:rPr lang="en-GB" sz="900" baseline="0" dirty="0" smtClean="0"/>
                        <a:t> of BAU DDP activity would need to be made</a:t>
                      </a:r>
                      <a:endParaRPr lang="en-GB"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1608">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effectLst/>
                          <a:latin typeface="+mn-lt"/>
                          <a:ea typeface="+mn-ea"/>
                          <a:cs typeface="+mn-cs"/>
                        </a:rPr>
                        <a:t>4779 - </a:t>
                      </a:r>
                      <a:r>
                        <a:rPr lang="en-US" sz="1000" b="1" kern="1200" dirty="0" smtClean="0">
                          <a:solidFill>
                            <a:schemeClr val="tx1"/>
                          </a:solidFill>
                          <a:effectLst/>
                          <a:latin typeface="+mn-lt"/>
                          <a:ea typeface="+mn-ea"/>
                          <a:cs typeface="+mn-cs"/>
                        </a:rPr>
                        <a:t>UNC Modification 0657S - Adding AQ reporting to the PARR Schedule reporting suite</a:t>
                      </a:r>
                      <a:endParaRPr lang="en-GB" sz="1000" b="1" dirty="0">
                        <a:solidFill>
                          <a:schemeClr val="tx1"/>
                        </a:solidFill>
                      </a:endParaRPr>
                    </a:p>
                  </a:txBody>
                  <a:tcPr anchor="ctr">
                    <a:solidFill>
                      <a:schemeClr val="accent1">
                        <a:lumMod val="40000"/>
                        <a:lumOff val="60000"/>
                      </a:schemeClr>
                    </a:solidFill>
                  </a:tcPr>
                </a:tc>
                <a:tc vMerge="1">
                  <a: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GB"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576064">
                <a:tc>
                  <a:txBody>
                    <a:bodyPr/>
                    <a:lstStyle/>
                    <a:p>
                      <a:pPr algn="r"/>
                      <a:r>
                        <a:rPr lang="en-GB" sz="1000" b="1" kern="1200" dirty="0" smtClean="0">
                          <a:solidFill>
                            <a:schemeClr val="tx1"/>
                          </a:solidFill>
                          <a:effectLst/>
                          <a:latin typeface="+mn-lt"/>
                          <a:ea typeface="+mn-ea"/>
                          <a:cs typeface="+mn-cs"/>
                        </a:rPr>
                        <a:t>4864 - </a:t>
                      </a:r>
                      <a:r>
                        <a:rPr lang="en-US" sz="1000" b="1" kern="1200" dirty="0" smtClean="0">
                          <a:solidFill>
                            <a:schemeClr val="tx1"/>
                          </a:solidFill>
                          <a:effectLst/>
                          <a:latin typeface="+mn-lt"/>
                          <a:ea typeface="+mn-ea"/>
                          <a:cs typeface="+mn-cs"/>
                        </a:rPr>
                        <a:t>Supply of Meter Point data as part of the PARR Reports</a:t>
                      </a:r>
                      <a:endParaRPr lang="en-GB" sz="1000" b="1" dirty="0">
                        <a:solidFill>
                          <a:schemeClr val="tx1"/>
                        </a:solidFill>
                      </a:endParaRPr>
                    </a:p>
                  </a:txBody>
                  <a:tcPr anchor="ctr">
                    <a:solidFill>
                      <a:schemeClr val="accent1">
                        <a:lumMod val="40000"/>
                        <a:lumOff val="60000"/>
                      </a:schemeClr>
                    </a:solidFill>
                  </a:tcPr>
                </a:tc>
                <a:tc gridSpan="3">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1000" dirty="0" smtClean="0"/>
                        <a:t>Completed:</a:t>
                      </a:r>
                      <a:r>
                        <a:rPr lang="en-GB" sz="1000" baseline="0" dirty="0" smtClean="0"/>
                        <a:t> </a:t>
                      </a:r>
                      <a:r>
                        <a:rPr lang="en-GB" sz="1000" dirty="0" smtClean="0"/>
                        <a:t>Delivered as part of Drop</a:t>
                      </a:r>
                      <a:r>
                        <a:rPr lang="en-GB" sz="1000" baseline="0" dirty="0" smtClean="0"/>
                        <a:t> 1</a:t>
                      </a: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66641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E92D8-FEBE-4DDD-AD8B-03957BD623C8}"/>
              </a:ext>
            </a:extLst>
          </p:cNvPr>
          <p:cNvSpPr>
            <a:spLocks noGrp="1"/>
          </p:cNvSpPr>
          <p:nvPr>
            <p:ph type="title"/>
          </p:nvPr>
        </p:nvSpPr>
        <p:spPr/>
        <p:txBody>
          <a:bodyPr>
            <a:normAutofit fontScale="90000"/>
          </a:bodyPr>
          <a:lstStyle/>
          <a:p>
            <a:r>
              <a:rPr lang="en-GB" dirty="0" smtClean="0"/>
              <a:t>Potential Minor Release Drop 5 Timeline &amp; Scope</a:t>
            </a:r>
            <a:endParaRPr lang="en-GB" dirty="0"/>
          </a:p>
        </p:txBody>
      </p:sp>
      <p:sp>
        <p:nvSpPr>
          <p:cNvPr id="5" name="TextBox 4">
            <a:extLst>
              <a:ext uri="{FF2B5EF4-FFF2-40B4-BE49-F238E27FC236}">
                <a16:creationId xmlns:a16="http://schemas.microsoft.com/office/drawing/2014/main" xmlns="" id="{DFA77669-B323-43A7-AA90-FFEE9856EC44}"/>
              </a:ext>
            </a:extLst>
          </p:cNvPr>
          <p:cNvSpPr txBox="1"/>
          <p:nvPr/>
        </p:nvSpPr>
        <p:spPr>
          <a:xfrm>
            <a:off x="53752" y="843558"/>
            <a:ext cx="9036496" cy="2308324"/>
          </a:xfrm>
          <a:prstGeom prst="rect">
            <a:avLst/>
          </a:prstGeom>
          <a:noFill/>
        </p:spPr>
        <p:txBody>
          <a:bodyPr wrap="square" rtlCol="0">
            <a:spAutoFit/>
          </a:bodyPr>
          <a:lstStyle/>
          <a:p>
            <a:r>
              <a:rPr lang="en-GB" sz="1200" b="1" dirty="0">
                <a:solidFill>
                  <a:schemeClr val="tx2"/>
                </a:solidFill>
              </a:rPr>
              <a:t>Minor </a:t>
            </a:r>
            <a:r>
              <a:rPr lang="en-GB" sz="1200" b="1" dirty="0" smtClean="0">
                <a:solidFill>
                  <a:schemeClr val="tx2"/>
                </a:solidFill>
              </a:rPr>
              <a:t>Release Drop 5 </a:t>
            </a:r>
            <a:r>
              <a:rPr lang="en-GB" sz="1200" b="1" dirty="0">
                <a:solidFill>
                  <a:schemeClr val="tx2"/>
                </a:solidFill>
              </a:rPr>
              <a:t>Key Milestone Dates</a:t>
            </a:r>
            <a:r>
              <a:rPr lang="en-GB" sz="1200" b="1" dirty="0" smtClean="0">
                <a:solidFill>
                  <a:schemeClr val="tx2"/>
                </a:solidFill>
              </a:rPr>
              <a:t>:</a:t>
            </a:r>
          </a:p>
          <a:p>
            <a:endParaRPr lang="en-GB" sz="1200" b="1" dirty="0" smtClean="0">
              <a:solidFill>
                <a:schemeClr val="tx2"/>
              </a:solidFill>
            </a:endParaRPr>
          </a:p>
          <a:p>
            <a:r>
              <a:rPr lang="en-GB" sz="1200" b="1" dirty="0" smtClean="0">
                <a:solidFill>
                  <a:schemeClr val="tx2"/>
                </a:solidFill>
              </a:rPr>
              <a:t>		SPA Change		Drill Down Report	</a:t>
            </a:r>
          </a:p>
          <a:p>
            <a:r>
              <a:rPr lang="en-GB" sz="1200" b="1" dirty="0" smtClean="0">
                <a:solidFill>
                  <a:schemeClr val="tx2"/>
                </a:solidFill>
              </a:rPr>
              <a:t>Initiation 		14/6/19		23/7/19		</a:t>
            </a:r>
          </a:p>
          <a:p>
            <a:r>
              <a:rPr lang="en-GB" sz="1200" b="1" dirty="0" smtClean="0">
                <a:solidFill>
                  <a:schemeClr val="tx2"/>
                </a:solidFill>
              </a:rPr>
              <a:t>Design		29/6/19		23/7/19</a:t>
            </a:r>
          </a:p>
          <a:p>
            <a:r>
              <a:rPr lang="en-GB" sz="1200" b="1" dirty="0" smtClean="0">
                <a:solidFill>
                  <a:schemeClr val="tx2"/>
                </a:solidFill>
              </a:rPr>
              <a:t>Build 		12/7/19		3/8/19</a:t>
            </a:r>
          </a:p>
          <a:p>
            <a:r>
              <a:rPr lang="en-GB" sz="1200" b="1" dirty="0" smtClean="0">
                <a:solidFill>
                  <a:schemeClr val="tx2"/>
                </a:solidFill>
              </a:rPr>
              <a:t>Test 		9/8/19		30/8/19	</a:t>
            </a:r>
          </a:p>
          <a:p>
            <a:r>
              <a:rPr lang="en-GB" sz="1200" b="1" dirty="0" smtClean="0">
                <a:solidFill>
                  <a:schemeClr val="tx2"/>
                </a:solidFill>
              </a:rPr>
              <a:t>Implementation	7/9/19		7/9/19</a:t>
            </a:r>
          </a:p>
          <a:p>
            <a:r>
              <a:rPr lang="en-GB" sz="1200" b="1" dirty="0" smtClean="0">
                <a:solidFill>
                  <a:schemeClr val="tx2"/>
                </a:solidFill>
              </a:rPr>
              <a:t>Closedown		20/9/19		20/9/19</a:t>
            </a:r>
          </a:p>
          <a:p>
            <a:endParaRPr lang="en-GB" sz="1200" b="1" dirty="0" smtClean="0">
              <a:solidFill>
                <a:schemeClr val="tx2"/>
              </a:solidFill>
            </a:endParaRPr>
          </a:p>
          <a:p>
            <a:pPr marL="171450" indent="-171450">
              <a:buFont typeface="Arial" panose="020B0604020202020204" pitchFamily="34" charset="0"/>
              <a:buChar char="•"/>
            </a:pPr>
            <a:endParaRPr lang="en-GB" sz="1200" b="1" dirty="0">
              <a:solidFill>
                <a:schemeClr val="tx2"/>
              </a:solidFill>
            </a:endParaRPr>
          </a:p>
          <a:p>
            <a:pPr marL="285750" indent="-285750">
              <a:buFont typeface="Arial" panose="020B0604020202020204" pitchFamily="34" charset="0"/>
              <a:buChar char="•"/>
            </a:pPr>
            <a:endParaRPr lang="en-GB" sz="1200" b="1" dirty="0">
              <a:solidFill>
                <a:schemeClr val="tx2"/>
              </a:solidFill>
            </a:endParaRPr>
          </a:p>
        </p:txBody>
      </p:sp>
      <p:sp>
        <p:nvSpPr>
          <p:cNvPr id="81" name="Rectangle 80"/>
          <p:cNvSpPr/>
          <p:nvPr/>
        </p:nvSpPr>
        <p:spPr>
          <a:xfrm>
            <a:off x="5004048" y="3435846"/>
            <a:ext cx="335626" cy="334912"/>
          </a:xfrm>
          <a:prstGeom prst="rect">
            <a:avLst/>
          </a:prstGeom>
          <a:solidFill>
            <a:srgbClr val="7030A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Design</a:t>
            </a:r>
            <a:endParaRPr lang="en-GB" sz="700" b="1" dirty="0">
              <a:solidFill>
                <a:schemeClr val="bg1"/>
              </a:solidFill>
            </a:endParaRPr>
          </a:p>
        </p:txBody>
      </p:sp>
      <p:sp>
        <p:nvSpPr>
          <p:cNvPr id="82" name="Rectangle 81"/>
          <p:cNvSpPr/>
          <p:nvPr/>
        </p:nvSpPr>
        <p:spPr>
          <a:xfrm>
            <a:off x="5343469" y="3435846"/>
            <a:ext cx="351629" cy="334912"/>
          </a:xfrm>
          <a:prstGeom prst="rect">
            <a:avLst/>
          </a:prstGeom>
          <a:solidFill>
            <a:srgbClr val="7030A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Build</a:t>
            </a:r>
            <a:endParaRPr lang="en-GB" sz="700" b="1" dirty="0">
              <a:solidFill>
                <a:schemeClr val="bg1"/>
              </a:solidFill>
            </a:endParaRPr>
          </a:p>
        </p:txBody>
      </p:sp>
      <p:sp>
        <p:nvSpPr>
          <p:cNvPr id="83" name="Rectangle 82"/>
          <p:cNvSpPr/>
          <p:nvPr/>
        </p:nvSpPr>
        <p:spPr>
          <a:xfrm>
            <a:off x="5704365" y="3435846"/>
            <a:ext cx="307795" cy="334912"/>
          </a:xfrm>
          <a:prstGeom prst="rect">
            <a:avLst/>
          </a:prstGeom>
          <a:solidFill>
            <a:srgbClr val="7030A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ST &amp; Assurance</a:t>
            </a:r>
            <a:endParaRPr lang="en-GB" sz="700" b="1" dirty="0">
              <a:solidFill>
                <a:schemeClr val="bg1"/>
              </a:solidFill>
            </a:endParaRPr>
          </a:p>
        </p:txBody>
      </p:sp>
      <p:sp>
        <p:nvSpPr>
          <p:cNvPr id="84" name="Rectangle 83"/>
          <p:cNvSpPr/>
          <p:nvPr/>
        </p:nvSpPr>
        <p:spPr>
          <a:xfrm>
            <a:off x="6012160" y="3435846"/>
            <a:ext cx="82245" cy="334912"/>
          </a:xfrm>
          <a:prstGeom prst="rect">
            <a:avLst/>
          </a:prstGeom>
          <a:solidFill>
            <a:srgbClr val="7030A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CM</a:t>
            </a:r>
            <a:endParaRPr lang="en-GB" sz="700" b="1" dirty="0">
              <a:solidFill>
                <a:schemeClr val="bg1"/>
              </a:solidFill>
            </a:endParaRPr>
          </a:p>
        </p:txBody>
      </p:sp>
      <p:sp>
        <p:nvSpPr>
          <p:cNvPr id="85" name="Rectangle 84"/>
          <p:cNvSpPr/>
          <p:nvPr/>
        </p:nvSpPr>
        <p:spPr>
          <a:xfrm>
            <a:off x="6094405" y="3435846"/>
            <a:ext cx="226262" cy="334912"/>
          </a:xfrm>
          <a:prstGeom prst="rect">
            <a:avLst/>
          </a:prstGeom>
          <a:solidFill>
            <a:srgbClr val="7030A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 RT</a:t>
            </a:r>
            <a:endParaRPr lang="en-GB" sz="700" b="1" dirty="0">
              <a:solidFill>
                <a:schemeClr val="bg1"/>
              </a:solidFill>
            </a:endParaRPr>
          </a:p>
        </p:txBody>
      </p:sp>
      <p:sp>
        <p:nvSpPr>
          <p:cNvPr id="86" name="Rectangle 85"/>
          <p:cNvSpPr/>
          <p:nvPr/>
        </p:nvSpPr>
        <p:spPr>
          <a:xfrm>
            <a:off x="6320667" y="3435846"/>
            <a:ext cx="224898" cy="334912"/>
          </a:xfrm>
          <a:prstGeom prst="rect">
            <a:avLst/>
          </a:prstGeom>
          <a:solidFill>
            <a:srgbClr val="7030A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IMP</a:t>
            </a:r>
            <a:endParaRPr lang="en-GB" sz="700" b="1" dirty="0">
              <a:solidFill>
                <a:schemeClr val="bg1"/>
              </a:solidFill>
            </a:endParaRPr>
          </a:p>
        </p:txBody>
      </p:sp>
      <p:sp>
        <p:nvSpPr>
          <p:cNvPr id="87" name="Rectangle 86"/>
          <p:cNvSpPr/>
          <p:nvPr/>
        </p:nvSpPr>
        <p:spPr>
          <a:xfrm>
            <a:off x="6545565" y="3435846"/>
            <a:ext cx="356145" cy="334912"/>
          </a:xfrm>
          <a:prstGeom prst="rect">
            <a:avLst/>
          </a:prstGeom>
          <a:solidFill>
            <a:srgbClr val="7030A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PIS</a:t>
            </a:r>
            <a:endParaRPr lang="en-GB" sz="700" b="1" dirty="0">
              <a:solidFill>
                <a:schemeClr val="bg1"/>
              </a:solidFill>
            </a:endParaRPr>
          </a:p>
        </p:txBody>
      </p:sp>
      <p:sp>
        <p:nvSpPr>
          <p:cNvPr id="90" name="Rectangle 39"/>
          <p:cNvSpPr>
            <a:spLocks noChangeArrowheads="1"/>
          </p:cNvSpPr>
          <p:nvPr/>
        </p:nvSpPr>
        <p:spPr bwMode="auto">
          <a:xfrm>
            <a:off x="8676456" y="2807965"/>
            <a:ext cx="189134"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Dec</a:t>
            </a:r>
            <a:endParaRPr kumimoji="0" lang="en-US" altLang="en-US" sz="800" b="0" i="0" u="none" strike="noStrike" cap="none" normalizeH="0" baseline="0" dirty="0" smtClean="0">
              <a:ln>
                <a:noFill/>
              </a:ln>
              <a:solidFill>
                <a:schemeClr val="tx1"/>
              </a:solidFill>
              <a:effectLst/>
            </a:endParaRPr>
          </a:p>
        </p:txBody>
      </p:sp>
      <p:sp>
        <p:nvSpPr>
          <p:cNvPr id="109" name="Rectangle 108"/>
          <p:cNvSpPr/>
          <p:nvPr/>
        </p:nvSpPr>
        <p:spPr>
          <a:xfrm>
            <a:off x="539552" y="2660762"/>
            <a:ext cx="8424936" cy="2258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2019</a:t>
            </a:r>
            <a:endParaRPr lang="en-GB" sz="1200" dirty="0">
              <a:solidFill>
                <a:schemeClr val="tx1"/>
              </a:solidFill>
            </a:endParaRPr>
          </a:p>
        </p:txBody>
      </p:sp>
      <p:graphicFrame>
        <p:nvGraphicFramePr>
          <p:cNvPr id="110" name="Table 109"/>
          <p:cNvGraphicFramePr>
            <a:graphicFrameLocks noGrp="1"/>
          </p:cNvGraphicFramePr>
          <p:nvPr>
            <p:extLst>
              <p:ext uri="{D42A27DB-BD31-4B8C-83A1-F6EECF244321}">
                <p14:modId xmlns:p14="http://schemas.microsoft.com/office/powerpoint/2010/main" val="105200662"/>
              </p:ext>
            </p:extLst>
          </p:nvPr>
        </p:nvGraphicFramePr>
        <p:xfrm>
          <a:off x="539552" y="2869877"/>
          <a:ext cx="8424936" cy="243840"/>
        </p:xfrm>
        <a:graphic>
          <a:graphicData uri="http://schemas.openxmlformats.org/drawingml/2006/table">
            <a:tbl>
              <a:tblPr firstRow="1" bandRow="1">
                <a:tableStyleId>{5C22544A-7EE6-4342-B048-85BDC9FD1C3A}</a:tableStyleId>
              </a:tblPr>
              <a:tblGrid>
                <a:gridCol w="702078"/>
                <a:gridCol w="702078"/>
                <a:gridCol w="702078"/>
                <a:gridCol w="702078"/>
                <a:gridCol w="702078"/>
                <a:gridCol w="702078"/>
                <a:gridCol w="702078"/>
                <a:gridCol w="702078"/>
                <a:gridCol w="702078"/>
                <a:gridCol w="702078"/>
                <a:gridCol w="702078"/>
                <a:gridCol w="702078"/>
              </a:tblGrid>
              <a:tr h="226824">
                <a:tc>
                  <a:txBody>
                    <a:bodyPr/>
                    <a:lstStyle/>
                    <a:p>
                      <a:pPr algn="ctr"/>
                      <a:r>
                        <a:rPr lang="en-GB" sz="1000" dirty="0" smtClean="0">
                          <a:solidFill>
                            <a:schemeClr val="tx1"/>
                          </a:solidFill>
                        </a:rPr>
                        <a:t>Jan</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Feb</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Mar</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Apr</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May</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June</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July</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Aug</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Sept</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Oct</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Nov</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Dec</a:t>
                      </a:r>
                      <a:endParaRPr lang="en-GB" sz="1000" dirty="0">
                        <a:solidFill>
                          <a:schemeClr val="tx1"/>
                        </a:solidFill>
                      </a:endParaRPr>
                    </a:p>
                  </a:txBody>
                  <a:tcPr anchor="ctr">
                    <a:solidFill>
                      <a:srgbClr val="B1D6E8"/>
                    </a:solidFill>
                  </a:tcPr>
                </a:tc>
              </a:tr>
            </a:tbl>
          </a:graphicData>
        </a:graphic>
      </p:graphicFrame>
      <p:sp>
        <p:nvSpPr>
          <p:cNvPr id="111" name="Rectangle 110"/>
          <p:cNvSpPr/>
          <p:nvPr/>
        </p:nvSpPr>
        <p:spPr>
          <a:xfrm>
            <a:off x="197768" y="3003798"/>
            <a:ext cx="341784" cy="1296144"/>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err="1" smtClean="0">
                <a:solidFill>
                  <a:schemeClr val="tx1"/>
                </a:solidFill>
              </a:rPr>
              <a:t>MiR</a:t>
            </a:r>
            <a:r>
              <a:rPr lang="en-GB" sz="1100" b="1" dirty="0" smtClean="0">
                <a:solidFill>
                  <a:schemeClr val="tx1"/>
                </a:solidFill>
              </a:rPr>
              <a:t> Drop 5</a:t>
            </a:r>
            <a:endParaRPr lang="en-GB" sz="1100" b="1" dirty="0">
              <a:solidFill>
                <a:schemeClr val="tx1"/>
              </a:solidFill>
            </a:endParaRPr>
          </a:p>
        </p:txBody>
      </p:sp>
      <p:sp>
        <p:nvSpPr>
          <p:cNvPr id="129" name="Oval 116"/>
          <p:cNvSpPr>
            <a:spLocks noChangeArrowheads="1"/>
          </p:cNvSpPr>
          <p:nvPr/>
        </p:nvSpPr>
        <p:spPr bwMode="auto">
          <a:xfrm>
            <a:off x="5108555" y="3971308"/>
            <a:ext cx="126610" cy="109537"/>
          </a:xfrm>
          <a:prstGeom prst="ellipse">
            <a:avLst/>
          </a:prstGeom>
          <a:solidFill>
            <a:srgbClr val="00B05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 name="Rectangle 114"/>
          <p:cNvSpPr>
            <a:spLocks noChangeArrowheads="1"/>
          </p:cNvSpPr>
          <p:nvPr/>
        </p:nvSpPr>
        <p:spPr bwMode="auto">
          <a:xfrm>
            <a:off x="4820232" y="4203956"/>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10/07: Scope Approval</a:t>
            </a:r>
            <a:endParaRPr lang="en-US" altLang="en-US" dirty="0" smtClean="0">
              <a:solidFill>
                <a:prstClr val="black"/>
              </a:solidFill>
            </a:endParaRPr>
          </a:p>
        </p:txBody>
      </p:sp>
      <p:sp>
        <p:nvSpPr>
          <p:cNvPr id="17" name="Oval 116"/>
          <p:cNvSpPr>
            <a:spLocks noChangeArrowheads="1"/>
          </p:cNvSpPr>
          <p:nvPr/>
        </p:nvSpPr>
        <p:spPr bwMode="auto">
          <a:xfrm>
            <a:off x="6306506" y="3964473"/>
            <a:ext cx="126610" cy="109537"/>
          </a:xfrm>
          <a:prstGeom prst="ellipse">
            <a:avLst/>
          </a:prstGeom>
          <a:solidFill>
            <a:srgbClr val="00B05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Rectangle 114"/>
          <p:cNvSpPr>
            <a:spLocks noChangeArrowheads="1"/>
          </p:cNvSpPr>
          <p:nvPr/>
        </p:nvSpPr>
        <p:spPr bwMode="auto">
          <a:xfrm>
            <a:off x="6126916" y="4080845"/>
            <a:ext cx="7032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7/9  Go Live</a:t>
            </a:r>
            <a:endParaRPr lang="en-US" altLang="en-US" dirty="0" smtClean="0">
              <a:solidFill>
                <a:prstClr val="black"/>
              </a:solidFill>
            </a:endParaRPr>
          </a:p>
        </p:txBody>
      </p:sp>
    </p:spTree>
    <p:extLst>
      <p:ext uri="{BB962C8B-B14F-4D97-AF65-F5344CB8AC3E}">
        <p14:creationId xmlns:p14="http://schemas.microsoft.com/office/powerpoint/2010/main" val="4266952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26222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Data </a:t>
            </a:r>
            <a:r>
              <a:rPr lang="en-GB" sz="2000" b="1" dirty="0" smtClean="0">
                <a:solidFill>
                  <a:schemeClr val="bg1"/>
                </a:solidFill>
                <a:latin typeface="Arial" charset="0"/>
              </a:rPr>
              <a:t>Changes: PAFA Options: DDP Access</a:t>
            </a:r>
            <a:endParaRPr lang="en-GB" sz="2000" b="1" dirty="0">
              <a:solidFill>
                <a:schemeClr val="bg1"/>
              </a:solidFill>
              <a:latin typeface="Arial" charset="0"/>
            </a:endParaRPr>
          </a:p>
        </p:txBody>
      </p:sp>
      <p:pic>
        <p:nvPicPr>
          <p:cNvPr id="16" name="Picture 15">
            <a:extLst>
              <a:ext uri="{FF2B5EF4-FFF2-40B4-BE49-F238E27FC236}">
                <a16:creationId xmlns=""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 xmlns:a16="http://schemas.microsoft.com/office/drawing/2014/main" id="{862E908E-415A-4E45-891A-80EE81C5B2AB}"/>
              </a:ext>
            </a:extLst>
          </p:cNvPr>
          <p:cNvSpPr/>
          <p:nvPr/>
        </p:nvSpPr>
        <p:spPr>
          <a:xfrm>
            <a:off x="8244408" y="434158"/>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67868287"/>
              </p:ext>
            </p:extLst>
          </p:nvPr>
        </p:nvGraphicFramePr>
        <p:xfrm>
          <a:off x="145504" y="1440934"/>
          <a:ext cx="8928993" cy="2922632"/>
        </p:xfrm>
        <a:graphic>
          <a:graphicData uri="http://schemas.openxmlformats.org/drawingml/2006/table">
            <a:tbl>
              <a:tblPr firstRow="1" firstCol="1" bandRow="1">
                <a:tableStyleId>{69012ECD-51FC-41F1-AA8D-1B2483CD663E}</a:tableStyleId>
              </a:tblPr>
              <a:tblGrid>
                <a:gridCol w="1474168">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6"/>
                    </a:ext>
                  </a:extLst>
                </a:gridCol>
                <a:gridCol w="3278361">
                  <a:extLst>
                    <a:ext uri="{9D8B030D-6E8A-4147-A177-3AD203B41FA5}">
                      <a16:colId xmlns="" xmlns:a16="http://schemas.microsoft.com/office/drawing/2014/main" val="20012"/>
                    </a:ext>
                  </a:extLst>
                </a:gridCol>
              </a:tblGrid>
              <a:tr h="216024">
                <a:tc gridSpan="2">
                  <a:txBody>
                    <a:bodyPr/>
                    <a:lstStyle/>
                    <a:p>
                      <a:pPr algn="ctr"/>
                      <a:r>
                        <a:rPr lang="en-GB" sz="1000" b="1" dirty="0" smtClean="0">
                          <a:solidFill>
                            <a:schemeClr val="bg1"/>
                          </a:solidFill>
                        </a:rPr>
                        <a:t>Options</a:t>
                      </a:r>
                      <a:endParaRPr lang="en-GB" sz="1000" b="1" dirty="0">
                        <a:solidFill>
                          <a:schemeClr val="bg1"/>
                        </a:solidFill>
                      </a:endParaRPr>
                    </a:p>
                  </a:txBody>
                  <a:tcPr anchor="ctr"/>
                </a:tc>
                <a:tc hMerge="1">
                  <a:txBody>
                    <a:bodyPr/>
                    <a:lstStyle/>
                    <a:p>
                      <a:pPr algn="ctr"/>
                      <a:endParaRPr lang="en-GB" sz="1000" b="1" dirty="0">
                        <a:solidFill>
                          <a:schemeClr val="bg1"/>
                        </a:solidFill>
                      </a:endParaRPr>
                    </a:p>
                  </a:txBody>
                  <a:tcPr anchor="ctr"/>
                </a:tc>
                <a:tc>
                  <a:txBody>
                    <a:bodyPr/>
                    <a:lstStyle/>
                    <a:p>
                      <a:pPr algn="ctr"/>
                      <a:r>
                        <a:rPr lang="en-GB" sz="1000" b="1" dirty="0" smtClean="0">
                          <a:solidFill>
                            <a:schemeClr val="bg1"/>
                          </a:solidFill>
                        </a:rPr>
                        <a:t>Impact</a:t>
                      </a:r>
                      <a:endParaRPr lang="en-GB" sz="1000" b="1" dirty="0">
                        <a:solidFill>
                          <a:schemeClr val="bg1"/>
                        </a:solidFill>
                      </a:endParaRPr>
                    </a:p>
                  </a:txBody>
                  <a:tcPr anchor="ctr"/>
                </a:tc>
                <a:extLst>
                  <a:ext uri="{0D108BD9-81ED-4DB2-BD59-A6C34878D82A}">
                    <a16:rowId xmlns="" xmlns:a16="http://schemas.microsoft.com/office/drawing/2014/main" val="10000"/>
                  </a:ext>
                </a:extLst>
              </a:tr>
              <a:tr h="1124312">
                <a:tc>
                  <a:txBody>
                    <a:bodyPr/>
                    <a:lstStyle/>
                    <a:p>
                      <a:pPr algn="r"/>
                      <a:r>
                        <a:rPr lang="en-GB" sz="1000" b="1" dirty="0" smtClean="0">
                          <a:solidFill>
                            <a:schemeClr val="tx1"/>
                          </a:solidFill>
                        </a:rPr>
                        <a:t>Option</a:t>
                      </a:r>
                      <a:r>
                        <a:rPr lang="en-GB" sz="1000" b="1" baseline="0" dirty="0" smtClean="0">
                          <a:solidFill>
                            <a:schemeClr val="tx1"/>
                          </a:solidFill>
                        </a:rPr>
                        <a:t> 1: </a:t>
                      </a:r>
                    </a:p>
                    <a:p>
                      <a:pPr algn="r"/>
                      <a:r>
                        <a:rPr lang="en-GB" sz="1000" b="0" dirty="0" smtClean="0"/>
                        <a:t>Drop 3 December Delivery </a:t>
                      </a:r>
                      <a:endParaRPr lang="en-GB" sz="1000" b="0" dirty="0">
                        <a:solidFill>
                          <a:schemeClr val="tx1"/>
                        </a:solidFill>
                      </a:endParaRPr>
                    </a:p>
                  </a:txBody>
                  <a:tcPr anchor="ctr">
                    <a:solidFill>
                      <a:schemeClr val="accent1">
                        <a:lumMod val="40000"/>
                        <a:lumOff val="60000"/>
                      </a:schemeClr>
                    </a:solidFill>
                  </a:tcPr>
                </a:tc>
                <a:tc>
                  <a:txBody>
                    <a:bodyPr/>
                    <a:lstStyle/>
                    <a:p>
                      <a:pPr marL="171450" lvl="0" indent="-171450" algn="l" defTabSz="914378" rtl="0" eaLnBrk="1" latinLnBrk="0" hangingPunct="1">
                        <a:buFont typeface="Arial" panose="020B0604020202020204" pitchFamily="34" charset="0"/>
                        <a:buChar char="•"/>
                      </a:pPr>
                      <a:r>
                        <a:rPr lang="en-GB" sz="1000" kern="1200" dirty="0" smtClean="0">
                          <a:solidFill>
                            <a:schemeClr val="tx1"/>
                          </a:solidFill>
                          <a:latin typeface="+mn-lt"/>
                          <a:ea typeface="+mn-ea"/>
                          <a:cs typeface="+mn-cs"/>
                        </a:rPr>
                        <a:t>Focus on delivering access to PAFA to DDP and access to what shippers see already (if data permissions the same)</a:t>
                      </a:r>
                    </a:p>
                    <a:p>
                      <a:pPr marL="171450" lvl="0" indent="-171450" algn="l" defTabSz="914378" rtl="0" eaLnBrk="1" latinLnBrk="0" hangingPunct="1">
                        <a:buFont typeface="Arial" panose="020B0604020202020204" pitchFamily="34" charset="0"/>
                        <a:buChar char="•"/>
                      </a:pPr>
                      <a:r>
                        <a:rPr lang="en-GB" sz="1000" kern="1200" dirty="0" smtClean="0">
                          <a:solidFill>
                            <a:schemeClr val="tx1"/>
                          </a:solidFill>
                          <a:latin typeface="+mn-lt"/>
                          <a:ea typeface="+mn-ea"/>
                          <a:cs typeface="+mn-cs"/>
                        </a:rPr>
                        <a:t>Legal sign off that we can utilise existing licences to provide PAFA access (Legally are they a customer, or licence cost for</a:t>
                      </a:r>
                      <a:r>
                        <a:rPr lang="en-GB" sz="1000" kern="1200" baseline="0" dirty="0" smtClean="0">
                          <a:solidFill>
                            <a:schemeClr val="tx1"/>
                          </a:solidFill>
                          <a:latin typeface="+mn-lt"/>
                          <a:ea typeface="+mn-ea"/>
                          <a:cs typeface="+mn-cs"/>
                        </a:rPr>
                        <a:t> PAFA</a:t>
                      </a:r>
                      <a:r>
                        <a:rPr lang="en-GB" sz="1000" kern="1200" dirty="0" smtClean="0">
                          <a:solidFill>
                            <a:schemeClr val="tx1"/>
                          </a:solidFill>
                          <a:latin typeface="+mn-lt"/>
                          <a:ea typeface="+mn-ea"/>
                          <a:cs typeface="+mn-c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2" indent="0" algn="l" defTabSz="914378" rtl="0" eaLnBrk="1" fontAlgn="auto" latinLnBrk="0" hangingPunct="1">
                        <a:lnSpc>
                          <a:spcPct val="100000"/>
                        </a:lnSpc>
                        <a:spcBef>
                          <a:spcPts val="0"/>
                        </a:spcBef>
                        <a:spcAft>
                          <a:spcPts val="0"/>
                        </a:spcAft>
                        <a:buClrTx/>
                        <a:buSzTx/>
                        <a:buFontTx/>
                        <a:buNone/>
                        <a:tabLst/>
                        <a:defRPr/>
                      </a:pPr>
                      <a:r>
                        <a:rPr lang="en-GB" sz="1000" dirty="0" smtClean="0"/>
                        <a:t>Is a slower roll out for Shippers with the next roll out for shippers in 2020 after the October delivery.  It would</a:t>
                      </a:r>
                      <a:r>
                        <a:rPr lang="en-GB" sz="1000" baseline="0" dirty="0" smtClean="0"/>
                        <a:t> impact the ability to enrich the content for Shippers and not provide the detail that PAFA have requested.  </a:t>
                      </a:r>
                      <a:endParaRPr lang="en-GB"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23272">
                <a:tc>
                  <a:txBody>
                    <a:bodyPr/>
                    <a:lstStyle/>
                    <a:p>
                      <a:pPr lvl="0" algn="r"/>
                      <a:r>
                        <a:rPr lang="en-GB" sz="1000" u="none" dirty="0" smtClean="0"/>
                        <a:t>Option 2:</a:t>
                      </a:r>
                      <a:endParaRPr lang="en-GB" sz="1000" dirty="0" smtClean="0"/>
                    </a:p>
                    <a:p>
                      <a:pPr lvl="0" algn="r"/>
                      <a:r>
                        <a:rPr lang="en-GB" sz="1000" b="0" dirty="0" smtClean="0"/>
                        <a:t>Fund an additional resource to focus on  the PAFA access and Roll out alongside the Shipper MI product</a:t>
                      </a:r>
                      <a:endParaRPr lang="en-GB" sz="1000" b="0" dirty="0"/>
                    </a:p>
                  </a:txBody>
                  <a:tcPr anchor="ctr">
                    <a:solidFill>
                      <a:schemeClr val="accent1">
                        <a:lumMod val="40000"/>
                        <a:lumOff val="60000"/>
                      </a:schemeClr>
                    </a:solidFill>
                  </a:tcPr>
                </a:tc>
                <a:tc>
                  <a:txBody>
                    <a:bodyPr/>
                    <a:lstStyle/>
                    <a:p>
                      <a:pPr marL="171450" lvl="0" indent="-171450" algn="l" defTabSz="914378" rtl="0" eaLnBrk="1" latinLnBrk="0" hangingPunct="1">
                        <a:buFont typeface="Arial" panose="020B0604020202020204" pitchFamily="34" charset="0"/>
                        <a:buChar char="•"/>
                      </a:pPr>
                      <a:r>
                        <a:rPr lang="en-GB" sz="1000" kern="1200" dirty="0" smtClean="0">
                          <a:solidFill>
                            <a:schemeClr val="tx1"/>
                          </a:solidFill>
                          <a:latin typeface="+mn-lt"/>
                          <a:ea typeface="+mn-ea"/>
                          <a:cs typeface="+mn-cs"/>
                        </a:rPr>
                        <a:t>Cost: £45,000, high level estimate </a:t>
                      </a:r>
                    </a:p>
                    <a:p>
                      <a:pPr marL="171450" lvl="0" indent="-171450" algn="l" defTabSz="914378" rtl="0" eaLnBrk="1" latinLnBrk="0" hangingPunct="1">
                        <a:buFont typeface="Arial" panose="020B0604020202020204" pitchFamily="34" charset="0"/>
                        <a:buChar char="•"/>
                      </a:pPr>
                      <a:r>
                        <a:rPr lang="en-GB" sz="1000" kern="1200" dirty="0" smtClean="0">
                          <a:solidFill>
                            <a:schemeClr val="tx1"/>
                          </a:solidFill>
                          <a:latin typeface="+mn-lt"/>
                          <a:ea typeface="+mn-ea"/>
                          <a:cs typeface="+mn-cs"/>
                        </a:rPr>
                        <a:t>Will require a recruitment period</a:t>
                      </a:r>
                      <a:r>
                        <a:rPr lang="en-GB" sz="1000" kern="1200" baseline="0" dirty="0" smtClean="0">
                          <a:solidFill>
                            <a:schemeClr val="tx1"/>
                          </a:solidFill>
                          <a:latin typeface="+mn-lt"/>
                          <a:ea typeface="+mn-ea"/>
                          <a:cs typeface="+mn-cs"/>
                        </a:rPr>
                        <a:t> of around 4 to 6 weeks</a:t>
                      </a:r>
                      <a:endParaRPr lang="en-GB" sz="1000" kern="1200" dirty="0">
                        <a:solidFill>
                          <a:schemeClr val="tx1"/>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smtClean="0"/>
                        <a:t>This would expedite</a:t>
                      </a:r>
                      <a:r>
                        <a:rPr lang="en-GB" sz="1000" baseline="0" dirty="0" smtClean="0"/>
                        <a:t> access for PAFA and look at still increasing the content available to Shippers in parallel.</a:t>
                      </a: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pPr marL="0" marR="0" indent="0" algn="r" defTabSz="914378" rtl="0" eaLnBrk="1" fontAlgn="auto" latinLnBrk="0" hangingPunct="1">
                        <a:lnSpc>
                          <a:spcPct val="100000"/>
                        </a:lnSpc>
                        <a:spcBef>
                          <a:spcPts val="0"/>
                        </a:spcBef>
                        <a:spcAft>
                          <a:spcPts val="0"/>
                        </a:spcAft>
                        <a:buClrTx/>
                        <a:buSzTx/>
                        <a:buFontTx/>
                        <a:buNone/>
                        <a:tabLst/>
                        <a:defRPr/>
                      </a:pPr>
                      <a:r>
                        <a:rPr lang="en-GB" sz="1000" b="1" dirty="0" smtClean="0">
                          <a:solidFill>
                            <a:schemeClr val="tx1"/>
                          </a:solidFill>
                        </a:rPr>
                        <a:t>Option 3: </a:t>
                      </a:r>
                    </a:p>
                    <a:p>
                      <a:pPr marL="0" marR="0" indent="0" algn="r" defTabSz="914378"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Alternative</a:t>
                      </a:r>
                      <a:r>
                        <a:rPr lang="en-GB" sz="1000" b="0" baseline="0" dirty="0" smtClean="0">
                          <a:solidFill>
                            <a:schemeClr val="tx1"/>
                          </a:solidFill>
                        </a:rPr>
                        <a:t> Drop</a:t>
                      </a:r>
                      <a:endParaRPr lang="en-GB" sz="1000" b="0" dirty="0">
                        <a:solidFill>
                          <a:schemeClr val="tx1"/>
                        </a:solidFill>
                      </a:endParaRPr>
                    </a:p>
                  </a:txBody>
                  <a:tcPr anchor="ctr">
                    <a:solidFill>
                      <a:schemeClr val="accent1">
                        <a:lumMod val="40000"/>
                        <a:lumOff val="60000"/>
                      </a:schemeClr>
                    </a:solidFill>
                  </a:tcPr>
                </a:tc>
                <a:tc>
                  <a:txBody>
                    <a:bodyPr/>
                    <a:lstStyle/>
                    <a:p>
                      <a:pPr marL="171450" lvl="0" indent="-171450" algn="l" defTabSz="914378" rtl="0" eaLnBrk="1" latinLnBrk="0" hangingPunct="1">
                        <a:buFont typeface="Arial" panose="020B0604020202020204" pitchFamily="34" charset="0"/>
                        <a:buChar char="•"/>
                      </a:pPr>
                      <a:r>
                        <a:rPr lang="en-GB" sz="1000" kern="1200" dirty="0" smtClean="0">
                          <a:solidFill>
                            <a:schemeClr val="tx1"/>
                          </a:solidFill>
                          <a:latin typeface="+mn-lt"/>
                          <a:ea typeface="+mn-ea"/>
                          <a:cs typeface="+mn-cs"/>
                        </a:rPr>
                        <a:t>Drop 4 (February 2020) </a:t>
                      </a:r>
                      <a:r>
                        <a:rPr lang="en-GB" sz="1000" kern="1200" baseline="0" dirty="0" smtClean="0">
                          <a:solidFill>
                            <a:schemeClr val="tx1"/>
                          </a:solidFill>
                          <a:latin typeface="+mn-lt"/>
                          <a:ea typeface="+mn-ea"/>
                          <a:cs typeface="+mn-cs"/>
                        </a:rPr>
                        <a:t>or  Drop 5 (</a:t>
                      </a:r>
                      <a:r>
                        <a:rPr lang="en-GB" sz="1000" kern="1200" dirty="0" smtClean="0">
                          <a:solidFill>
                            <a:schemeClr val="tx1"/>
                          </a:solidFill>
                          <a:latin typeface="+mn-lt"/>
                          <a:ea typeface="+mn-ea"/>
                          <a:cs typeface="+mn-cs"/>
                        </a:rPr>
                        <a:t>April 2020)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378" rtl="0" eaLnBrk="1" fontAlgn="auto" latinLnBrk="0" hangingPunct="1">
                        <a:lnSpc>
                          <a:spcPct val="100000"/>
                        </a:lnSpc>
                        <a:spcBef>
                          <a:spcPts val="0"/>
                        </a:spcBef>
                        <a:spcAft>
                          <a:spcPts val="0"/>
                        </a:spcAft>
                        <a:buClrTx/>
                        <a:buSzTx/>
                        <a:buFontTx/>
                        <a:buNone/>
                        <a:tabLst/>
                        <a:defRPr/>
                      </a:pPr>
                      <a:r>
                        <a:rPr lang="en-GB" sz="1000" baseline="0" dirty="0" smtClean="0"/>
                        <a:t>Focus on XRN delivery through Business Object Reports,  continue to drive with Shipper roll out.  This will result in a richer content for PAFA at roll out.</a:t>
                      </a:r>
                      <a:endParaRPr lang="en-GB" dirty="0" smtClean="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266" y="688997"/>
            <a:ext cx="9035230" cy="553998"/>
          </a:xfrm>
          <a:prstGeom prst="rect">
            <a:avLst/>
          </a:prstGeom>
          <a:noFill/>
        </p:spPr>
        <p:txBody>
          <a:bodyPr wrap="square" rtlCol="0">
            <a:spAutoFit/>
          </a:bodyPr>
          <a:lstStyle/>
          <a:p>
            <a:pPr marL="171450" indent="-171450">
              <a:buFont typeface="Arial" panose="020B0604020202020204" pitchFamily="34" charset="0"/>
              <a:buChar char="•"/>
            </a:pPr>
            <a:r>
              <a:rPr lang="en-GB" sz="1000" dirty="0" smtClean="0"/>
              <a:t>This </a:t>
            </a:r>
            <a:r>
              <a:rPr lang="en-GB" sz="1000" dirty="0"/>
              <a:t>does not address the </a:t>
            </a:r>
            <a:r>
              <a:rPr lang="en-GB" sz="1000" dirty="0" smtClean="0"/>
              <a:t>XRNS raised </a:t>
            </a:r>
            <a:r>
              <a:rPr lang="en-GB" sz="1000" dirty="0"/>
              <a:t>this is focussed on access to </a:t>
            </a:r>
            <a:r>
              <a:rPr lang="en-GB" sz="1000" dirty="0" smtClean="0"/>
              <a:t>Data Discovery Platform (DDP) options</a:t>
            </a:r>
          </a:p>
          <a:p>
            <a:pPr marL="171450" indent="-171450">
              <a:buFont typeface="Arial" panose="020B0604020202020204" pitchFamily="34" charset="0"/>
              <a:buChar char="•"/>
            </a:pPr>
            <a:r>
              <a:rPr lang="en-GB" sz="1000" dirty="0" smtClean="0"/>
              <a:t>These options are based on the Data Items available to Shippers and dependant on any licence and legal discussions being completed</a:t>
            </a:r>
          </a:p>
          <a:p>
            <a:pPr marL="171450" indent="-171450">
              <a:buFont typeface="Arial" panose="020B0604020202020204" pitchFamily="34" charset="0"/>
              <a:buChar char="•"/>
            </a:pPr>
            <a:r>
              <a:rPr lang="en-GB" sz="1000" dirty="0" smtClean="0"/>
              <a:t>Any drop will require a Beta Test group from PAFA included in the Drop period</a:t>
            </a:r>
            <a:endParaRPr lang="en-GB" sz="1000" dirty="0"/>
          </a:p>
        </p:txBody>
      </p:sp>
      <p:sp>
        <p:nvSpPr>
          <p:cNvPr id="2" name="Rectangle 1"/>
          <p:cNvSpPr/>
          <p:nvPr/>
        </p:nvSpPr>
        <p:spPr>
          <a:xfrm>
            <a:off x="179512" y="4587974"/>
            <a:ext cx="8964488" cy="246221"/>
          </a:xfrm>
          <a:prstGeom prst="rect">
            <a:avLst/>
          </a:prstGeom>
        </p:spPr>
        <p:txBody>
          <a:bodyPr wrap="square">
            <a:spAutoFit/>
          </a:bodyPr>
          <a:lstStyle/>
          <a:p>
            <a:r>
              <a:rPr lang="en-GB" sz="1000" b="1" u="sng" dirty="0"/>
              <a:t>DISCUSSION POINT: Which option would you like to progress for PAFA access to DDP?</a:t>
            </a:r>
          </a:p>
        </p:txBody>
      </p:sp>
    </p:spTree>
    <p:extLst>
      <p:ext uri="{BB962C8B-B14F-4D97-AF65-F5344CB8AC3E}">
        <p14:creationId xmlns:p14="http://schemas.microsoft.com/office/powerpoint/2010/main" val="352817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F64D1-DD4B-479C-8274-060EA4CFB223}"/>
              </a:ext>
            </a:extLst>
          </p:cNvPr>
          <p:cNvSpPr>
            <a:spLocks noGrp="1"/>
          </p:cNvSpPr>
          <p:nvPr>
            <p:ph type="title"/>
          </p:nvPr>
        </p:nvSpPr>
        <p:spPr>
          <a:xfrm>
            <a:off x="457200" y="252545"/>
            <a:ext cx="8229600" cy="637580"/>
          </a:xfrm>
        </p:spPr>
        <p:txBody>
          <a:bodyPr>
            <a:normAutofit/>
          </a:bodyPr>
          <a:lstStyle/>
          <a:p>
            <a:r>
              <a:rPr lang="en-GB" sz="2400" dirty="0" smtClean="0"/>
              <a:t>7.3  XRN4828 </a:t>
            </a:r>
            <a:r>
              <a:rPr lang="en-GB" sz="2400" dirty="0"/>
              <a:t>November 2019 Release - Delivery Plan</a:t>
            </a:r>
            <a:endParaRPr lang="en-GB" sz="2400" dirty="0"/>
          </a:p>
        </p:txBody>
      </p:sp>
      <p:grpSp>
        <p:nvGrpSpPr>
          <p:cNvPr id="10" name="Group 9">
            <a:extLst>
              <a:ext uri="{FF2B5EF4-FFF2-40B4-BE49-F238E27FC236}">
                <a16:creationId xmlns="" xmlns:a16="http://schemas.microsoft.com/office/drawing/2014/main" id="{EEDE4AA0-BEE7-40EF-ADC2-D1B3EAA1B345}"/>
              </a:ext>
            </a:extLst>
          </p:cNvPr>
          <p:cNvGrpSpPr/>
          <p:nvPr/>
        </p:nvGrpSpPr>
        <p:grpSpPr>
          <a:xfrm>
            <a:off x="251520" y="987574"/>
            <a:ext cx="8594612" cy="3948379"/>
            <a:chOff x="137840" y="723530"/>
            <a:chExt cx="8017423" cy="3470879"/>
          </a:xfrm>
        </p:grpSpPr>
        <p:graphicFrame>
          <p:nvGraphicFramePr>
            <p:cNvPr id="4" name="Content Placeholder 3">
              <a:extLst>
                <a:ext uri="{FF2B5EF4-FFF2-40B4-BE49-F238E27FC236}">
                  <a16:creationId xmlns=""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3701389711"/>
                </p:ext>
              </p:extLst>
            </p:nvPr>
          </p:nvGraphicFramePr>
          <p:xfrm>
            <a:off x="137840" y="723530"/>
            <a:ext cx="8017423" cy="3470879"/>
          </p:xfrm>
          <a:graphic>
            <a:graphicData uri="http://schemas.openxmlformats.org/drawingml/2006/table">
              <a:tbl>
                <a:tblPr firstRow="1" bandRow="1"/>
                <a:tblGrid>
                  <a:gridCol w="1210676">
                    <a:extLst>
                      <a:ext uri="{9D8B030D-6E8A-4147-A177-3AD203B41FA5}">
                        <a16:colId xmlns="" xmlns:a16="http://schemas.microsoft.com/office/drawing/2014/main" val="20000"/>
                      </a:ext>
                    </a:extLst>
                  </a:gridCol>
                  <a:gridCol w="1881159">
                    <a:extLst>
                      <a:ext uri="{9D8B030D-6E8A-4147-A177-3AD203B41FA5}">
                        <a16:colId xmlns="" xmlns:a16="http://schemas.microsoft.com/office/drawing/2014/main" val="20001"/>
                      </a:ext>
                    </a:extLst>
                  </a:gridCol>
                  <a:gridCol w="1840713">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gridCol w="1789856">
                    <a:extLst>
                      <a:ext uri="{9D8B030D-6E8A-4147-A177-3AD203B41FA5}">
                        <a16:colId xmlns=""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11</a:t>
                        </a:r>
                        <a:r>
                          <a:rPr lang="en-GB" sz="1050" kern="1200" baseline="30000" dirty="0" smtClean="0">
                            <a:solidFill>
                              <a:schemeClr val="bg1"/>
                            </a:solidFill>
                            <a:latin typeface="Arial" panose="020B0604020202020204" pitchFamily="34" charset="0"/>
                            <a:ea typeface="+mn-ea"/>
                            <a:cs typeface="Arial" panose="020B0604020202020204" pitchFamily="34" charset="0"/>
                          </a:rPr>
                          <a:t>th</a:t>
                        </a:r>
                        <a:r>
                          <a:rPr lang="en-GB" sz="1050" kern="1200" baseline="0" dirty="0" smtClean="0">
                            <a:solidFill>
                              <a:schemeClr val="bg1"/>
                            </a:solidFill>
                            <a:latin typeface="Arial" panose="020B0604020202020204" pitchFamily="34" charset="0"/>
                            <a:ea typeface="+mn-ea"/>
                            <a:cs typeface="Arial" panose="020B0604020202020204" pitchFamily="34" charset="0"/>
                          </a:rPr>
                          <a:t> September</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Start Up, Initiation, Design, Build and System Test phases complete</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UAT execution commenced on 19/08 and is currently on track for 3/4 changes. The fourth change is still on track to be completed within contingency period</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Regression and Performance Test preparation in progress </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High level Implementation plan to be presented at </a:t>
                        </a:r>
                        <a:r>
                          <a:rPr kumimoji="0" lang="en-GB"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in September (included in following slides) </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Funding</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t>
                        </a:r>
                        <a:r>
                          <a:rPr kumimoji="0" lang="en-GB" sz="1050" b="0" i="0" u="none" strike="noStrike" kern="1200" cap="none" normalizeH="0" baseline="0" dirty="0" smtClean="0">
                            <a:ln>
                              <a:noFill/>
                            </a:ln>
                            <a:solidFill>
                              <a:schemeClr val="tx1"/>
                            </a:solidFill>
                            <a:effectLst/>
                            <a:latin typeface="+mn-lt"/>
                            <a:ea typeface="Verdana" pitchFamily="34" charset="0"/>
                            <a:cs typeface="Arial" panose="020B0604020202020204" pitchFamily="34" charset="0"/>
                          </a:rPr>
                          <a:t>BER for full delivery approved in April 2019, BER for XRN4866 UIG Recommendation approved at </a:t>
                        </a:r>
                        <a:r>
                          <a:rPr kumimoji="0" lang="en-GB" sz="1050" b="0" i="0" u="none" strike="noStrike" kern="1200" cap="none" normalizeH="0" baseline="0" dirty="0" err="1" smtClean="0">
                            <a:ln>
                              <a:noFill/>
                            </a:ln>
                            <a:solidFill>
                              <a:schemeClr val="tx1"/>
                            </a:solidFill>
                            <a:effectLst/>
                            <a:latin typeface="+mn-lt"/>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mn-lt"/>
                            <a:ea typeface="Verdana" pitchFamily="34" charset="0"/>
                            <a:cs typeface="Arial" panose="020B0604020202020204" pitchFamily="34" charset="0"/>
                          </a:rPr>
                          <a:t> on 12</a:t>
                        </a:r>
                        <a:r>
                          <a:rPr kumimoji="0" lang="en-GB" sz="1050" b="0" i="0" u="none" strike="noStrike" kern="1200" cap="none" normalizeH="0" baseline="30000" dirty="0" smtClean="0">
                            <a:ln>
                              <a:noFill/>
                            </a:ln>
                            <a:solidFill>
                              <a:schemeClr val="tx1"/>
                            </a:solidFill>
                            <a:effectLst/>
                            <a:latin typeface="+mn-lt"/>
                            <a:ea typeface="Verdana" pitchFamily="34" charset="0"/>
                            <a:cs typeface="Arial" panose="020B0604020202020204" pitchFamily="34" charset="0"/>
                          </a:rPr>
                          <a:t>th</a:t>
                        </a:r>
                        <a:r>
                          <a:rPr kumimoji="0" lang="en-GB" sz="1050" b="0" i="0" u="none" strike="noStrike" kern="1200" cap="none" normalizeH="0" baseline="0" dirty="0" smtClean="0">
                            <a:ln>
                              <a:noFill/>
                            </a:ln>
                            <a:solidFill>
                              <a:schemeClr val="tx1"/>
                            </a:solidFill>
                            <a:effectLst/>
                            <a:latin typeface="+mn-lt"/>
                            <a:ea typeface="Verdana" pitchFamily="34" charset="0"/>
                            <a:cs typeface="Arial" panose="020B0604020202020204" pitchFamily="34" charset="0"/>
                          </a:rPr>
                          <a:t> June.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There is a risk that the Nov 19 Release may be impacted by Pre-Production environment congestion due to multiple deliveries running in parallel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There is a risk that the implementation of November 19 is delayed as resources required to support the release are moved to support the Implementation of MOD 700 </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Cost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 BER with full delivery costs were approved at </a:t>
                        </a:r>
                        <a:r>
                          <a:rPr kumimoji="0" lang="en-GB"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in April 2019, </a:t>
                        </a:r>
                        <a:r>
                          <a:rPr kumimoji="0" lang="en-GB" sz="1050" b="0" i="0" u="none" strike="noStrike" kern="1200" cap="none" normalizeH="0" baseline="0" dirty="0" smtClean="0">
                            <a:ln>
                              <a:noFill/>
                            </a:ln>
                            <a:solidFill>
                              <a:schemeClr val="tx1"/>
                            </a:solidFill>
                            <a:effectLst/>
                            <a:latin typeface="+mn-lt"/>
                            <a:ea typeface="Verdana" pitchFamily="34" charset="0"/>
                            <a:cs typeface="Arial" panose="020B0604020202020204" pitchFamily="34" charset="0"/>
                          </a:rPr>
                          <a:t>BER for XRN4866 UIG Recommendation approved by </a:t>
                        </a:r>
                        <a:r>
                          <a:rPr kumimoji="0" lang="en-GB" sz="1050" b="0" i="0" u="none" strike="noStrike" kern="1200" cap="none" normalizeH="0" baseline="0" dirty="0" err="1" smtClean="0">
                            <a:ln>
                              <a:noFill/>
                            </a:ln>
                            <a:solidFill>
                              <a:schemeClr val="tx1"/>
                            </a:solidFill>
                            <a:effectLst/>
                            <a:latin typeface="+mn-lt"/>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mn-lt"/>
                            <a:ea typeface="Verdana" pitchFamily="34" charset="0"/>
                            <a:cs typeface="Arial" panose="020B0604020202020204" pitchFamily="34" charset="0"/>
                          </a:rPr>
                          <a:t> on 12</a:t>
                        </a:r>
                        <a:r>
                          <a:rPr kumimoji="0" lang="en-GB" sz="1050" b="0" i="0" u="none" strike="noStrike" kern="1200" cap="none" normalizeH="0" baseline="30000" dirty="0" smtClean="0">
                            <a:ln>
                              <a:noFill/>
                            </a:ln>
                            <a:solidFill>
                              <a:schemeClr val="tx1"/>
                            </a:solidFill>
                            <a:effectLst/>
                            <a:latin typeface="+mn-lt"/>
                            <a:ea typeface="Verdana" pitchFamily="34" charset="0"/>
                            <a:cs typeface="Arial" panose="020B0604020202020204" pitchFamily="34" charset="0"/>
                          </a:rPr>
                          <a:t>th</a:t>
                        </a:r>
                        <a:r>
                          <a:rPr kumimoji="0" lang="en-GB" sz="1050" b="0" i="0" u="none" strike="noStrike" kern="1200" cap="none" normalizeH="0" baseline="0" dirty="0" smtClean="0">
                            <a:ln>
                              <a:noFill/>
                            </a:ln>
                            <a:solidFill>
                              <a:schemeClr val="tx1"/>
                            </a:solidFill>
                            <a:effectLst/>
                            <a:latin typeface="+mn-lt"/>
                            <a:ea typeface="Verdana" pitchFamily="34" charset="0"/>
                            <a:cs typeface="Arial" panose="020B0604020202020204" pitchFamily="34" charset="0"/>
                          </a:rPr>
                          <a:t> June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a:t>
                        </a:r>
                        <a:r>
                          <a:rPr kumimoji="0" lang="en-US"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Xoserve</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SME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resources supporting multiple demands (e.g. BAU defects, Future Releases </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etc</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is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8"/>
                    </a:ext>
                  </a:extLst>
                </a:tr>
              </a:tbl>
            </a:graphicData>
          </a:graphic>
        </p:graphicFrame>
        <p:sp>
          <p:nvSpPr>
            <p:cNvPr id="8" name="Oval 7">
              <a:extLst>
                <a:ext uri="{FF2B5EF4-FFF2-40B4-BE49-F238E27FC236}">
                  <a16:creationId xmlns="" xmlns:a16="http://schemas.microsoft.com/office/drawing/2014/main" id="{0932F9EA-D945-459F-8F00-091B3CFCAABE}"/>
                </a:ext>
              </a:extLst>
            </p:cNvPr>
            <p:cNvSpPr/>
            <p:nvPr/>
          </p:nvSpPr>
          <p:spPr>
            <a:xfrm>
              <a:off x="7259096" y="1394296"/>
              <a:ext cx="204194" cy="213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9" name="Oval 8">
              <a:extLst>
                <a:ext uri="{FF2B5EF4-FFF2-40B4-BE49-F238E27FC236}">
                  <a16:creationId xmlns="" xmlns:a16="http://schemas.microsoft.com/office/drawing/2014/main" id="{1CD340F4-EC05-45B9-AB26-20BECCEF8858}"/>
                </a:ext>
              </a:extLst>
            </p:cNvPr>
            <p:cNvSpPr/>
            <p:nvPr/>
          </p:nvSpPr>
          <p:spPr>
            <a:xfrm>
              <a:off x="5606599" y="817130"/>
              <a:ext cx="196885" cy="1903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grpSp>
      <p:sp>
        <p:nvSpPr>
          <p:cNvPr id="11" name="Oval 10">
            <a:extLst>
              <a:ext uri="{FF2B5EF4-FFF2-40B4-BE49-F238E27FC236}">
                <a16:creationId xmlns=""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2" name="Oval 11">
            <a:extLst>
              <a:ext uri="{FF2B5EF4-FFF2-40B4-BE49-F238E27FC236}">
                <a16:creationId xmlns="" xmlns:a16="http://schemas.microsoft.com/office/drawing/2014/main" id="{07D341B2-AF9B-4E48-A146-835712CA3A8C}"/>
              </a:ext>
            </a:extLst>
          </p:cNvPr>
          <p:cNvSpPr/>
          <p:nvPr/>
        </p:nvSpPr>
        <p:spPr>
          <a:xfrm>
            <a:off x="4126217"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3" name="Oval 12">
            <a:extLst>
              <a:ext uri="{FF2B5EF4-FFF2-40B4-BE49-F238E27FC236}">
                <a16:creationId xmlns="" xmlns:a16="http://schemas.microsoft.com/office/drawing/2014/main" id="{B354495D-E22F-4490-B63B-9C96EEB69125}"/>
              </a:ext>
            </a:extLst>
          </p:cNvPr>
          <p:cNvSpPr/>
          <p:nvPr/>
        </p:nvSpPr>
        <p:spPr>
          <a:xfrm>
            <a:off x="2265362"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Tree>
    <p:extLst>
      <p:ext uri="{BB962C8B-B14F-4D97-AF65-F5344CB8AC3E}">
        <p14:creationId xmlns:p14="http://schemas.microsoft.com/office/powerpoint/2010/main" val="3130689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E92D8-FEBE-4DDD-AD8B-03957BD623C8}"/>
              </a:ext>
            </a:extLst>
          </p:cNvPr>
          <p:cNvSpPr>
            <a:spLocks noGrp="1"/>
          </p:cNvSpPr>
          <p:nvPr>
            <p:ph type="title"/>
          </p:nvPr>
        </p:nvSpPr>
        <p:spPr/>
        <p:txBody>
          <a:bodyPr/>
          <a:lstStyle/>
          <a:p>
            <a:r>
              <a:rPr lang="en-GB" dirty="0" smtClean="0"/>
              <a:t>XRN4828 </a:t>
            </a:r>
            <a:r>
              <a:rPr lang="en-GB" dirty="0"/>
              <a:t>- </a:t>
            </a:r>
            <a:r>
              <a:rPr lang="en-GB" dirty="0" smtClean="0"/>
              <a:t>Nov </a:t>
            </a:r>
            <a:r>
              <a:rPr lang="en-GB" dirty="0"/>
              <a:t>19 Release Timelines</a:t>
            </a:r>
          </a:p>
        </p:txBody>
      </p:sp>
      <p:sp>
        <p:nvSpPr>
          <p:cNvPr id="5" name="TextBox 4">
            <a:extLst>
              <a:ext uri="{FF2B5EF4-FFF2-40B4-BE49-F238E27FC236}">
                <a16:creationId xmlns="" xmlns:a16="http://schemas.microsoft.com/office/drawing/2014/main" id="{DFA77669-B323-43A7-AA90-FFEE9856EC44}"/>
              </a:ext>
            </a:extLst>
          </p:cNvPr>
          <p:cNvSpPr txBox="1"/>
          <p:nvPr/>
        </p:nvSpPr>
        <p:spPr>
          <a:xfrm>
            <a:off x="53752" y="704766"/>
            <a:ext cx="9036496" cy="1631216"/>
          </a:xfrm>
          <a:prstGeom prst="rect">
            <a:avLst/>
          </a:prstGeom>
          <a:noFill/>
        </p:spPr>
        <p:txBody>
          <a:bodyPr wrap="square" rtlCol="0">
            <a:spAutoFit/>
          </a:bodyPr>
          <a:lstStyle/>
          <a:p>
            <a:r>
              <a:rPr lang="en-GB" sz="1000" b="1" dirty="0">
                <a:solidFill>
                  <a:srgbClr val="1D3E61"/>
                </a:solidFill>
              </a:rPr>
              <a:t>Key Milestone Dates</a:t>
            </a:r>
            <a:r>
              <a:rPr lang="en-GB" sz="1000" b="1" dirty="0" smtClean="0">
                <a:solidFill>
                  <a:srgbClr val="1D3E61"/>
                </a:solidFill>
              </a:rPr>
              <a:t>:</a:t>
            </a:r>
          </a:p>
          <a:p>
            <a:endParaRPr lang="en-GB" sz="1000" b="1" dirty="0" smtClean="0">
              <a:solidFill>
                <a:srgbClr val="1D3E61"/>
              </a:solidFill>
            </a:endParaRPr>
          </a:p>
          <a:p>
            <a:pPr marL="285750" indent="-285750">
              <a:buFont typeface="Arial" panose="020B0604020202020204" pitchFamily="34" charset="0"/>
              <a:buChar char="•"/>
            </a:pPr>
            <a:r>
              <a:rPr lang="en-GB" sz="1000" b="1" dirty="0" smtClean="0">
                <a:solidFill>
                  <a:srgbClr val="1D3E61"/>
                </a:solidFill>
              </a:rPr>
              <a:t>Design Completion – 12/07/19</a:t>
            </a:r>
            <a:endParaRPr lang="en-GB" sz="1000" b="1" dirty="0">
              <a:solidFill>
                <a:srgbClr val="1D3E61"/>
              </a:solidFill>
            </a:endParaRPr>
          </a:p>
          <a:p>
            <a:pPr marL="285750" indent="-285750">
              <a:buFont typeface="Arial" panose="020B0604020202020204" pitchFamily="34" charset="0"/>
              <a:buChar char="•"/>
            </a:pPr>
            <a:r>
              <a:rPr lang="en-GB" sz="1000" b="1" dirty="0" smtClean="0">
                <a:solidFill>
                  <a:srgbClr val="1D3E61"/>
                </a:solidFill>
              </a:rPr>
              <a:t>Build &amp; Unit Test Completion – 02/08/19</a:t>
            </a:r>
            <a:endParaRPr lang="en-GB" sz="1000" b="1" dirty="0">
              <a:solidFill>
                <a:srgbClr val="1D3E61"/>
              </a:solidFill>
            </a:endParaRPr>
          </a:p>
          <a:p>
            <a:pPr marL="285750" indent="-285750">
              <a:buFont typeface="Arial" panose="020B0604020202020204" pitchFamily="34" charset="0"/>
              <a:buChar char="•"/>
            </a:pPr>
            <a:r>
              <a:rPr lang="en-GB" sz="1000" b="1" dirty="0" smtClean="0">
                <a:solidFill>
                  <a:srgbClr val="1D3E61"/>
                </a:solidFill>
              </a:rPr>
              <a:t>System &amp; UAT Completion – 27/09/19</a:t>
            </a:r>
            <a:endParaRPr lang="en-GB" sz="1000" b="1" dirty="0">
              <a:solidFill>
                <a:srgbClr val="1D3E61"/>
              </a:solidFill>
            </a:endParaRPr>
          </a:p>
          <a:p>
            <a:pPr marL="285750" indent="-285750">
              <a:buFont typeface="Arial" panose="020B0604020202020204" pitchFamily="34" charset="0"/>
              <a:buChar char="•"/>
            </a:pPr>
            <a:r>
              <a:rPr lang="en-GB" sz="1000" b="1" dirty="0" smtClean="0">
                <a:solidFill>
                  <a:srgbClr val="1D3E61"/>
                </a:solidFill>
              </a:rPr>
              <a:t>Regression Test Completion - 11/10/19</a:t>
            </a:r>
            <a:endParaRPr lang="en-GB" sz="1000" b="1" dirty="0">
              <a:solidFill>
                <a:srgbClr val="1D3E61"/>
              </a:solidFill>
            </a:endParaRPr>
          </a:p>
          <a:p>
            <a:pPr marL="285750" indent="-285750">
              <a:buFont typeface="Arial" panose="020B0604020202020204" pitchFamily="34" charset="0"/>
              <a:buChar char="•"/>
            </a:pPr>
            <a:r>
              <a:rPr lang="en-GB" sz="1000" b="1" dirty="0" smtClean="0">
                <a:solidFill>
                  <a:srgbClr val="1D3E61"/>
                </a:solidFill>
              </a:rPr>
              <a:t>Implementation – 09/11/19 </a:t>
            </a:r>
            <a:endParaRPr lang="en-GB" sz="1000" b="1" dirty="0">
              <a:solidFill>
                <a:srgbClr val="1D3E61"/>
              </a:solidFill>
            </a:endParaRPr>
          </a:p>
          <a:p>
            <a:pPr marL="285750" indent="-285750">
              <a:buFont typeface="Arial" panose="020B0604020202020204" pitchFamily="34" charset="0"/>
              <a:buChar char="•"/>
            </a:pPr>
            <a:r>
              <a:rPr lang="en-GB" sz="1000" b="1" dirty="0" smtClean="0">
                <a:solidFill>
                  <a:srgbClr val="1D3E61"/>
                </a:solidFill>
              </a:rPr>
              <a:t>PIS Completion – 06/12/19</a:t>
            </a:r>
          </a:p>
          <a:p>
            <a:endParaRPr lang="en-GB" sz="1000" dirty="0">
              <a:solidFill>
                <a:srgbClr val="1D3E61"/>
              </a:solidFill>
            </a:endParaRPr>
          </a:p>
          <a:p>
            <a:endParaRPr lang="en-GB" sz="1000" b="1" dirty="0">
              <a:solidFill>
                <a:srgbClr val="1D3E61"/>
              </a:solidFill>
            </a:endParaRPr>
          </a:p>
        </p:txBody>
      </p:sp>
      <p:sp>
        <p:nvSpPr>
          <p:cNvPr id="45" name="Rectangle 44"/>
          <p:cNvSpPr/>
          <p:nvPr/>
        </p:nvSpPr>
        <p:spPr>
          <a:xfrm>
            <a:off x="539552" y="2489870"/>
            <a:ext cx="8424936" cy="2258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2019</a:t>
            </a:r>
            <a:endParaRPr lang="en-GB" sz="1200" dirty="0">
              <a:solidFill>
                <a:schemeClr val="tx1"/>
              </a:solidFill>
            </a:endParaRPr>
          </a:p>
        </p:txBody>
      </p:sp>
      <p:graphicFrame>
        <p:nvGraphicFramePr>
          <p:cNvPr id="73" name="Table 72"/>
          <p:cNvGraphicFramePr>
            <a:graphicFrameLocks noGrp="1"/>
          </p:cNvGraphicFramePr>
          <p:nvPr>
            <p:extLst>
              <p:ext uri="{D42A27DB-BD31-4B8C-83A1-F6EECF244321}">
                <p14:modId xmlns:p14="http://schemas.microsoft.com/office/powerpoint/2010/main" val="1852509298"/>
              </p:ext>
            </p:extLst>
          </p:nvPr>
        </p:nvGraphicFramePr>
        <p:xfrm>
          <a:off x="539548" y="2715766"/>
          <a:ext cx="8424936" cy="243840"/>
        </p:xfrm>
        <a:graphic>
          <a:graphicData uri="http://schemas.openxmlformats.org/drawingml/2006/table">
            <a:tbl>
              <a:tblPr firstRow="1" bandRow="1">
                <a:tableStyleId>{5C22544A-7EE6-4342-B048-85BDC9FD1C3A}</a:tableStyleId>
              </a:tblPr>
              <a:tblGrid>
                <a:gridCol w="702078"/>
                <a:gridCol w="702078"/>
                <a:gridCol w="702078"/>
                <a:gridCol w="702078"/>
                <a:gridCol w="702078"/>
                <a:gridCol w="702078"/>
                <a:gridCol w="702078"/>
                <a:gridCol w="702078"/>
                <a:gridCol w="702078"/>
                <a:gridCol w="702078"/>
                <a:gridCol w="702078"/>
                <a:gridCol w="702078"/>
              </a:tblGrid>
              <a:tr h="226824">
                <a:tc>
                  <a:txBody>
                    <a:bodyPr/>
                    <a:lstStyle/>
                    <a:p>
                      <a:pPr algn="ctr"/>
                      <a:r>
                        <a:rPr lang="en-GB" sz="1000" dirty="0" smtClean="0">
                          <a:solidFill>
                            <a:schemeClr val="tx1"/>
                          </a:solidFill>
                        </a:rPr>
                        <a:t>Jan</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Feb</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Mar</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Apr</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May</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June</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July</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Aug</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Sept</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Oct</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Nov</a:t>
                      </a:r>
                      <a:endParaRPr lang="en-GB" sz="1000" dirty="0">
                        <a:solidFill>
                          <a:schemeClr val="tx1"/>
                        </a:solidFill>
                      </a:endParaRPr>
                    </a:p>
                  </a:txBody>
                  <a:tcPr anchor="ctr">
                    <a:solidFill>
                      <a:srgbClr val="B1D6E8"/>
                    </a:solidFill>
                  </a:tcPr>
                </a:tc>
                <a:tc>
                  <a:txBody>
                    <a:bodyPr/>
                    <a:lstStyle/>
                    <a:p>
                      <a:pPr algn="ctr"/>
                      <a:r>
                        <a:rPr lang="en-GB" sz="1000" dirty="0" smtClean="0">
                          <a:solidFill>
                            <a:schemeClr val="tx1"/>
                          </a:solidFill>
                        </a:rPr>
                        <a:t>Dec</a:t>
                      </a:r>
                      <a:endParaRPr lang="en-GB" sz="1000" dirty="0">
                        <a:solidFill>
                          <a:schemeClr val="tx1"/>
                        </a:solidFill>
                      </a:endParaRPr>
                    </a:p>
                  </a:txBody>
                  <a:tcPr anchor="ctr">
                    <a:solidFill>
                      <a:srgbClr val="B1D6E8"/>
                    </a:solidFill>
                  </a:tcPr>
                </a:tc>
              </a:tr>
            </a:tbl>
          </a:graphicData>
        </a:graphic>
      </p:graphicFrame>
      <p:sp>
        <p:nvSpPr>
          <p:cNvPr id="74" name="Rectangle 73"/>
          <p:cNvSpPr/>
          <p:nvPr/>
        </p:nvSpPr>
        <p:spPr>
          <a:xfrm>
            <a:off x="197768" y="3003798"/>
            <a:ext cx="341784" cy="1296144"/>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smtClean="0">
                <a:solidFill>
                  <a:schemeClr val="tx1"/>
                </a:solidFill>
              </a:rPr>
              <a:t>XRN4828</a:t>
            </a:r>
          </a:p>
          <a:p>
            <a:pPr algn="ctr"/>
            <a:r>
              <a:rPr lang="en-GB" sz="1100" b="1" dirty="0" smtClean="0">
                <a:solidFill>
                  <a:schemeClr val="tx1"/>
                </a:solidFill>
              </a:rPr>
              <a:t>Nov-19</a:t>
            </a:r>
            <a:endParaRPr lang="en-GB" sz="1100" b="1" dirty="0">
              <a:solidFill>
                <a:schemeClr val="tx1"/>
              </a:solidFill>
            </a:endParaRPr>
          </a:p>
        </p:txBody>
      </p:sp>
      <p:sp>
        <p:nvSpPr>
          <p:cNvPr id="77" name="Flowchart: Process 76"/>
          <p:cNvSpPr/>
          <p:nvPr/>
        </p:nvSpPr>
        <p:spPr>
          <a:xfrm>
            <a:off x="2699792" y="3363838"/>
            <a:ext cx="936104"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HLD &amp; Change Pack Production</a:t>
            </a:r>
            <a:endParaRPr lang="en-GB" sz="800" dirty="0">
              <a:solidFill>
                <a:schemeClr val="tx1"/>
              </a:solidFill>
            </a:endParaRPr>
          </a:p>
        </p:txBody>
      </p:sp>
      <p:sp>
        <p:nvSpPr>
          <p:cNvPr id="120" name="Flowchart: Process 119"/>
          <p:cNvSpPr/>
          <p:nvPr/>
        </p:nvSpPr>
        <p:spPr>
          <a:xfrm>
            <a:off x="4355976" y="3363838"/>
            <a:ext cx="396044"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Design</a:t>
            </a:r>
            <a:endParaRPr lang="en-GB" sz="800" dirty="0">
              <a:solidFill>
                <a:schemeClr val="tx1"/>
              </a:solidFill>
            </a:endParaRPr>
          </a:p>
        </p:txBody>
      </p:sp>
      <p:sp>
        <p:nvSpPr>
          <p:cNvPr id="121" name="Flowchart: Process 120"/>
          <p:cNvSpPr/>
          <p:nvPr/>
        </p:nvSpPr>
        <p:spPr>
          <a:xfrm>
            <a:off x="4752020" y="3363838"/>
            <a:ext cx="468052"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Build &amp; FUT</a:t>
            </a:r>
            <a:endParaRPr lang="en-GB" sz="800" dirty="0">
              <a:solidFill>
                <a:schemeClr val="tx1"/>
              </a:solidFill>
            </a:endParaRPr>
          </a:p>
        </p:txBody>
      </p:sp>
      <p:sp>
        <p:nvSpPr>
          <p:cNvPr id="122" name="Flowchart: Process 121"/>
          <p:cNvSpPr/>
          <p:nvPr/>
        </p:nvSpPr>
        <p:spPr>
          <a:xfrm>
            <a:off x="5220072" y="3363838"/>
            <a:ext cx="540060"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ST &amp; SIT</a:t>
            </a:r>
            <a:endParaRPr lang="en-GB" sz="800" dirty="0">
              <a:solidFill>
                <a:schemeClr val="tx1"/>
              </a:solidFill>
            </a:endParaRPr>
          </a:p>
        </p:txBody>
      </p:sp>
      <p:sp>
        <p:nvSpPr>
          <p:cNvPr id="123" name="Flowchart: Process 122"/>
          <p:cNvSpPr/>
          <p:nvPr/>
        </p:nvSpPr>
        <p:spPr>
          <a:xfrm>
            <a:off x="5724128" y="3363838"/>
            <a:ext cx="504056" cy="36004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UAT</a:t>
            </a:r>
            <a:endParaRPr lang="en-GB" sz="800" dirty="0">
              <a:solidFill>
                <a:schemeClr val="tx1"/>
              </a:solidFill>
            </a:endParaRPr>
          </a:p>
        </p:txBody>
      </p:sp>
      <p:sp>
        <p:nvSpPr>
          <p:cNvPr id="124" name="Flowchart: Process 123"/>
          <p:cNvSpPr/>
          <p:nvPr/>
        </p:nvSpPr>
        <p:spPr>
          <a:xfrm>
            <a:off x="6228184" y="3363838"/>
            <a:ext cx="288032" cy="36004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RT </a:t>
            </a:r>
            <a:endParaRPr lang="en-GB" sz="800" dirty="0">
              <a:solidFill>
                <a:schemeClr val="tx1"/>
              </a:solidFill>
            </a:endParaRPr>
          </a:p>
        </p:txBody>
      </p:sp>
      <p:sp>
        <p:nvSpPr>
          <p:cNvPr id="125" name="Flowchart: Process 124"/>
          <p:cNvSpPr/>
          <p:nvPr/>
        </p:nvSpPr>
        <p:spPr>
          <a:xfrm>
            <a:off x="6516216" y="3363838"/>
            <a:ext cx="288032" cy="36004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solidFill>
                  <a:schemeClr val="tx1"/>
                </a:solidFill>
              </a:rPr>
              <a:t>PT</a:t>
            </a:r>
            <a:endParaRPr lang="en-GB" sz="550" dirty="0">
              <a:solidFill>
                <a:schemeClr val="tx1"/>
              </a:solidFill>
            </a:endParaRPr>
          </a:p>
        </p:txBody>
      </p:sp>
      <p:sp>
        <p:nvSpPr>
          <p:cNvPr id="129" name="Flowchart: Process 128"/>
          <p:cNvSpPr/>
          <p:nvPr/>
        </p:nvSpPr>
        <p:spPr>
          <a:xfrm>
            <a:off x="6804248" y="3363838"/>
            <a:ext cx="576064" cy="36004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Test Cont.</a:t>
            </a:r>
            <a:endParaRPr lang="en-GB" sz="800" dirty="0">
              <a:solidFill>
                <a:schemeClr val="tx1"/>
              </a:solidFill>
            </a:endParaRPr>
          </a:p>
        </p:txBody>
      </p:sp>
      <p:sp>
        <p:nvSpPr>
          <p:cNvPr id="154" name="Flowchart: Process 153"/>
          <p:cNvSpPr/>
          <p:nvPr/>
        </p:nvSpPr>
        <p:spPr>
          <a:xfrm>
            <a:off x="7740352" y="3363838"/>
            <a:ext cx="1080120" cy="36004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PIS</a:t>
            </a:r>
            <a:endParaRPr lang="en-GB" sz="800" dirty="0">
              <a:solidFill>
                <a:schemeClr val="tx1"/>
              </a:solidFill>
            </a:endParaRPr>
          </a:p>
        </p:txBody>
      </p:sp>
      <p:sp>
        <p:nvSpPr>
          <p:cNvPr id="155" name="Rectangle 114"/>
          <p:cNvSpPr>
            <a:spLocks noChangeArrowheads="1"/>
          </p:cNvSpPr>
          <p:nvPr/>
        </p:nvSpPr>
        <p:spPr bwMode="auto">
          <a:xfrm>
            <a:off x="1187624" y="4091250"/>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04/02: EQR Approval</a:t>
            </a:r>
            <a:endParaRPr lang="en-US" altLang="en-US" dirty="0" smtClean="0">
              <a:solidFill>
                <a:prstClr val="black"/>
              </a:solidFill>
            </a:endParaRPr>
          </a:p>
        </p:txBody>
      </p:sp>
      <p:sp>
        <p:nvSpPr>
          <p:cNvPr id="156" name="Oval 116"/>
          <p:cNvSpPr>
            <a:spLocks noChangeArrowheads="1"/>
          </p:cNvSpPr>
          <p:nvPr/>
        </p:nvSpPr>
        <p:spPr bwMode="auto">
          <a:xfrm>
            <a:off x="3046957" y="4011910"/>
            <a:ext cx="126610" cy="109537"/>
          </a:xfrm>
          <a:prstGeom prst="ellipse">
            <a:avLst/>
          </a:prstGeom>
          <a:solidFill>
            <a:srgbClr val="0070C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 name="Rectangle 114"/>
          <p:cNvSpPr>
            <a:spLocks noChangeArrowheads="1"/>
          </p:cNvSpPr>
          <p:nvPr/>
        </p:nvSpPr>
        <p:spPr bwMode="auto">
          <a:xfrm>
            <a:off x="2716615" y="4163258"/>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10/04: BER Approval</a:t>
            </a:r>
            <a:endParaRPr lang="en-US" altLang="en-US" dirty="0" smtClean="0">
              <a:solidFill>
                <a:prstClr val="black"/>
              </a:solidFill>
            </a:endParaRPr>
          </a:p>
        </p:txBody>
      </p:sp>
      <p:sp>
        <p:nvSpPr>
          <p:cNvPr id="158" name="Oval 116"/>
          <p:cNvSpPr>
            <a:spLocks noChangeArrowheads="1"/>
          </p:cNvSpPr>
          <p:nvPr/>
        </p:nvSpPr>
        <p:spPr bwMode="auto">
          <a:xfrm>
            <a:off x="3635896" y="4012234"/>
            <a:ext cx="126610" cy="109537"/>
          </a:xfrm>
          <a:prstGeom prst="ellipse">
            <a:avLst/>
          </a:prstGeom>
          <a:solidFill>
            <a:srgbClr val="0070C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 name="Rectangle 114"/>
          <p:cNvSpPr>
            <a:spLocks noChangeArrowheads="1"/>
          </p:cNvSpPr>
          <p:nvPr/>
        </p:nvSpPr>
        <p:spPr bwMode="auto">
          <a:xfrm>
            <a:off x="3364687" y="4153129"/>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08/05: Change Pack Approval</a:t>
            </a:r>
            <a:endParaRPr lang="en-US" altLang="en-US" dirty="0" smtClean="0">
              <a:solidFill>
                <a:prstClr val="black"/>
              </a:solidFill>
            </a:endParaRPr>
          </a:p>
        </p:txBody>
      </p:sp>
      <p:sp>
        <p:nvSpPr>
          <p:cNvPr id="165" name="Rectangle 114"/>
          <p:cNvSpPr>
            <a:spLocks noChangeArrowheads="1"/>
          </p:cNvSpPr>
          <p:nvPr/>
        </p:nvSpPr>
        <p:spPr bwMode="auto">
          <a:xfrm>
            <a:off x="7380312" y="3837697"/>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GO LIVE 09/11/19 - TBC</a:t>
            </a:r>
            <a:endParaRPr lang="en-US" altLang="en-US" dirty="0" smtClean="0">
              <a:solidFill>
                <a:prstClr val="black"/>
              </a:solidFill>
            </a:endParaRPr>
          </a:p>
        </p:txBody>
      </p:sp>
      <p:sp>
        <p:nvSpPr>
          <p:cNvPr id="166" name="Oval 116"/>
          <p:cNvSpPr>
            <a:spLocks noChangeArrowheads="1"/>
          </p:cNvSpPr>
          <p:nvPr/>
        </p:nvSpPr>
        <p:spPr bwMode="auto">
          <a:xfrm>
            <a:off x="1493062" y="3974381"/>
            <a:ext cx="126610" cy="109537"/>
          </a:xfrm>
          <a:prstGeom prst="ellipse">
            <a:avLst/>
          </a:prstGeom>
          <a:solidFill>
            <a:srgbClr val="0070C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lowchart: Process 23"/>
          <p:cNvSpPr/>
          <p:nvPr/>
        </p:nvSpPr>
        <p:spPr>
          <a:xfrm>
            <a:off x="7380312" y="3363838"/>
            <a:ext cx="360040" cy="36004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solidFill>
                  <a:schemeClr val="tx1"/>
                </a:solidFill>
              </a:rPr>
              <a:t>IDR </a:t>
            </a:r>
            <a:endParaRPr lang="en-GB" sz="600" dirty="0">
              <a:solidFill>
                <a:schemeClr val="tx1"/>
              </a:solidFill>
            </a:endParaRPr>
          </a:p>
        </p:txBody>
      </p:sp>
      <p:sp>
        <p:nvSpPr>
          <p:cNvPr id="78" name="5-Point Star 77"/>
          <p:cNvSpPr/>
          <p:nvPr/>
        </p:nvSpPr>
        <p:spPr>
          <a:xfrm>
            <a:off x="7668344" y="3508178"/>
            <a:ext cx="144016" cy="1436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3468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899592" y="2087480"/>
            <a:ext cx="7128792" cy="1293134"/>
          </a:xfr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eaLnBrk="1" hangingPunct="1"/>
            <a:r>
              <a:rPr lang="en-GB" sz="3200" dirty="0" smtClean="0">
                <a:solidFill>
                  <a:srgbClr val="1D3E61"/>
                </a:solidFill>
                <a:latin typeface="Calibri" panose="020F0502020204030204" pitchFamily="34" charset="0"/>
                <a:cs typeface="Calibri" panose="020F0502020204030204" pitchFamily="34" charset="0"/>
              </a:rPr>
              <a:t>UK Link Nov19 Release: </a:t>
            </a:r>
            <a:br>
              <a:rPr lang="en-GB" sz="3200" dirty="0" smtClean="0">
                <a:solidFill>
                  <a:srgbClr val="1D3E61"/>
                </a:solidFill>
                <a:latin typeface="Calibri" panose="020F0502020204030204" pitchFamily="34" charset="0"/>
                <a:cs typeface="Calibri" panose="020F0502020204030204" pitchFamily="34" charset="0"/>
              </a:rPr>
            </a:br>
            <a:r>
              <a:rPr lang="en-GB" sz="3200" dirty="0" smtClean="0">
                <a:solidFill>
                  <a:srgbClr val="1D3E61"/>
                </a:solidFill>
                <a:latin typeface="Calibri" panose="020F0502020204030204" pitchFamily="34" charset="0"/>
                <a:cs typeface="Calibri" panose="020F0502020204030204" pitchFamily="34" charset="0"/>
              </a:rPr>
              <a:t>XRN4828 Implementation Approach</a:t>
            </a:r>
            <a:endParaRPr lang="en-GB" sz="3200" dirty="0">
              <a:solidFill>
                <a:srgbClr val="1D3E6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5093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nSpc>
                <a:spcPct val="98000"/>
              </a:lnSpc>
              <a:tabLst>
                <a:tab pos="457200" algn="l"/>
              </a:tabLst>
            </a:pPr>
            <a:r>
              <a:rPr lang="en-GB" sz="2800" dirty="0" smtClean="0">
                <a:solidFill>
                  <a:srgbClr val="3E5AA8"/>
                </a:solidFill>
                <a:latin typeface="+mn-lt"/>
                <a:ea typeface="Verdana" panose="020B0604030504040204" pitchFamily="34" charset="0"/>
                <a:cs typeface="Verdana" panose="020B0604030504040204" pitchFamily="34" charset="0"/>
              </a:rPr>
              <a:t>Implementation Approach</a:t>
            </a:r>
            <a:endParaRPr lang="en-GB" sz="2800" dirty="0">
              <a:solidFill>
                <a:srgbClr val="3E5AA8"/>
              </a:solidFill>
              <a:latin typeface="+mn-lt"/>
              <a:ea typeface="Verdana" panose="020B0604030504040204" pitchFamily="34" charset="0"/>
              <a:cs typeface="Verdana" panose="020B0604030504040204" pitchFamily="34" charset="0"/>
            </a:endParaRPr>
          </a:p>
        </p:txBody>
      </p:sp>
      <p:sp>
        <p:nvSpPr>
          <p:cNvPr id="7" name="Rectangle 6"/>
          <p:cNvSpPr/>
          <p:nvPr/>
        </p:nvSpPr>
        <p:spPr bwMode="auto">
          <a:xfrm>
            <a:off x="7432079" y="4329422"/>
            <a:ext cx="1584176" cy="75608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4" name="TextBox 3"/>
          <p:cNvSpPr txBox="1"/>
          <p:nvPr/>
        </p:nvSpPr>
        <p:spPr>
          <a:xfrm>
            <a:off x="215329" y="4338947"/>
            <a:ext cx="8806309" cy="461665"/>
          </a:xfrm>
          <a:prstGeom prst="rect">
            <a:avLst/>
          </a:prstGeom>
          <a:noFill/>
        </p:spPr>
        <p:txBody>
          <a:bodyPr wrap="square" rtlCol="0">
            <a:spAutoFit/>
          </a:bodyPr>
          <a:lstStyle/>
          <a:p>
            <a:r>
              <a:rPr lang="en-GB" sz="1200" dirty="0" smtClean="0"/>
              <a:t>Above timings for file processing and implementation start time  will be confirmed as part of the File Level Transition Plan however deployment will be between 5 to 7 a.m. on 9</a:t>
            </a:r>
            <a:r>
              <a:rPr lang="en-GB" sz="1200" baseline="30000" dirty="0" smtClean="0"/>
              <a:t>th</a:t>
            </a:r>
            <a:r>
              <a:rPr lang="en-GB" sz="1200" dirty="0" smtClean="0"/>
              <a:t> Nov2019 </a:t>
            </a:r>
            <a:endParaRPr lang="en-GB" dirty="0"/>
          </a:p>
        </p:txBody>
      </p:sp>
      <p:sp>
        <p:nvSpPr>
          <p:cNvPr id="29" name="5-Point Star 28"/>
          <p:cNvSpPr/>
          <p:nvPr/>
        </p:nvSpPr>
        <p:spPr bwMode="auto">
          <a:xfrm>
            <a:off x="153417" y="4395913"/>
            <a:ext cx="144016" cy="144016"/>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C000"/>
              </a:solidFill>
              <a:effectLst/>
              <a:latin typeface="Arial" charset="0"/>
            </a:endParaRPr>
          </a:p>
        </p:txBody>
      </p:sp>
      <p:pic>
        <p:nvPicPr>
          <p:cNvPr id="8" name="Picture 7"/>
          <p:cNvPicPr/>
          <p:nvPr/>
        </p:nvPicPr>
        <p:blipFill>
          <a:blip r:embed="rId2"/>
          <a:stretch>
            <a:fillRect/>
          </a:stretch>
        </p:blipFill>
        <p:spPr>
          <a:xfrm>
            <a:off x="153417" y="650776"/>
            <a:ext cx="8070750" cy="3528392"/>
          </a:xfrm>
          <a:prstGeom prst="rect">
            <a:avLst/>
          </a:prstGeom>
        </p:spPr>
      </p:pic>
    </p:spTree>
    <p:extLst>
      <p:ext uri="{BB962C8B-B14F-4D97-AF65-F5344CB8AC3E}">
        <p14:creationId xmlns:p14="http://schemas.microsoft.com/office/powerpoint/2010/main" val="3492624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nSpc>
                <a:spcPct val="98000"/>
              </a:lnSpc>
              <a:tabLst>
                <a:tab pos="457200" algn="l"/>
              </a:tabLst>
            </a:pPr>
            <a:r>
              <a:rPr lang="en-GB" sz="2800" dirty="0" smtClean="0">
                <a:solidFill>
                  <a:srgbClr val="3E5AA8"/>
                </a:solidFill>
                <a:latin typeface="+mn-lt"/>
                <a:ea typeface="Verdana" panose="020B0604030504040204" pitchFamily="34" charset="0"/>
                <a:cs typeface="Verdana" panose="020B0604030504040204" pitchFamily="34" charset="0"/>
              </a:rPr>
              <a:t>Implementation Approach</a:t>
            </a:r>
            <a:endParaRPr lang="en-GB" sz="2800" dirty="0">
              <a:solidFill>
                <a:srgbClr val="3E5AA8"/>
              </a:solidFill>
              <a:latin typeface="+mn-lt"/>
              <a:ea typeface="Verdana" panose="020B0604030504040204" pitchFamily="34" charset="0"/>
              <a:cs typeface="Verdana" panose="020B0604030504040204" pitchFamily="34" charset="0"/>
            </a:endParaRPr>
          </a:p>
        </p:txBody>
      </p:sp>
      <p:sp>
        <p:nvSpPr>
          <p:cNvPr id="7" name="Rectangle 6"/>
          <p:cNvSpPr/>
          <p:nvPr/>
        </p:nvSpPr>
        <p:spPr bwMode="auto">
          <a:xfrm>
            <a:off x="7432079" y="4329422"/>
            <a:ext cx="1584176" cy="75608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3" name="TextBox 2"/>
          <p:cNvSpPr txBox="1"/>
          <p:nvPr/>
        </p:nvSpPr>
        <p:spPr>
          <a:xfrm>
            <a:off x="225425" y="820906"/>
            <a:ext cx="8688388" cy="2554545"/>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smtClean="0"/>
              <a:t>Changes of Nov19 will be implemented on 9</a:t>
            </a:r>
            <a:r>
              <a:rPr lang="en-GB" sz="1600" baseline="30000" dirty="0" smtClean="0"/>
              <a:t>th</a:t>
            </a:r>
            <a:r>
              <a:rPr lang="en-GB" sz="1600" dirty="0" smtClean="0"/>
              <a:t> Nov</a:t>
            </a:r>
          </a:p>
          <a:p>
            <a:endParaRPr lang="en-GB" sz="1600" dirty="0" smtClean="0"/>
          </a:p>
          <a:p>
            <a:pPr marL="285750" indent="-285750">
              <a:buFont typeface="Courier New" panose="02070309020205020404" pitchFamily="49" charset="0"/>
              <a:buChar char="o"/>
            </a:pPr>
            <a:r>
              <a:rPr lang="en-GB" sz="1600" dirty="0" smtClean="0"/>
              <a:t>Implementation activities involve:</a:t>
            </a:r>
          </a:p>
          <a:p>
            <a:endParaRPr lang="en-GB" sz="1600" dirty="0" smtClean="0"/>
          </a:p>
          <a:p>
            <a:pPr marL="742950" lvl="1" indent="-285750">
              <a:buFont typeface="Wingdings" panose="05000000000000000000" pitchFamily="2" charset="2"/>
              <a:buChar char="§"/>
            </a:pPr>
            <a:r>
              <a:rPr lang="en-GB" sz="1600" dirty="0" smtClean="0"/>
              <a:t>Code transports in SAP ISU, SAP PO, Marketflow, SAP BW systems</a:t>
            </a:r>
          </a:p>
          <a:p>
            <a:pPr marL="742950" lvl="1" indent="-285750">
              <a:buFont typeface="Wingdings" panose="05000000000000000000" pitchFamily="2" charset="2"/>
              <a:buChar char="§"/>
            </a:pPr>
            <a:r>
              <a:rPr lang="en-US" sz="1600" dirty="0"/>
              <a:t>Post implementation </a:t>
            </a:r>
            <a:r>
              <a:rPr lang="en-US" sz="1600" dirty="0" smtClean="0"/>
              <a:t>monitoring of files (including those where new file formats are introduced) </a:t>
            </a:r>
          </a:p>
          <a:p>
            <a:pPr marL="742950" lvl="1" indent="-285750">
              <a:buFont typeface="Wingdings" panose="05000000000000000000" pitchFamily="2" charset="2"/>
              <a:buChar char="§"/>
            </a:pPr>
            <a:r>
              <a:rPr lang="en-US" sz="1600" dirty="0" smtClean="0"/>
              <a:t>First usage monitoring after Go-live </a:t>
            </a:r>
            <a:endParaRPr lang="en-GB" sz="1600" dirty="0" smtClean="0"/>
          </a:p>
          <a:p>
            <a:endParaRPr lang="en-GB" sz="1600" dirty="0"/>
          </a:p>
          <a:p>
            <a:pPr marL="285750" indent="-285750">
              <a:buFont typeface="Courier New" panose="02070309020205020404" pitchFamily="49" charset="0"/>
              <a:buChar char="o"/>
            </a:pPr>
            <a:endParaRPr lang="en-GB" sz="1600" dirty="0" smtClean="0"/>
          </a:p>
        </p:txBody>
      </p:sp>
    </p:spTree>
    <p:extLst>
      <p:ext uri="{BB962C8B-B14F-4D97-AF65-F5344CB8AC3E}">
        <p14:creationId xmlns:p14="http://schemas.microsoft.com/office/powerpoint/2010/main" val="1441743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27B77B7F39148B9CB17AE711C8D35" ma:contentTypeVersion="0" ma:contentTypeDescription="Create a new document." ma:contentTypeScope="" ma:versionID="159d718f6c29ca5e1f84b5e6d7132f4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A723BE-B83E-44FD-90E1-73FE10FBD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3.xml><?xml version="1.0" encoding="utf-8"?>
<ds:datastoreItem xmlns:ds="http://schemas.openxmlformats.org/officeDocument/2006/customXml" ds:itemID="{211B2E31-4703-4F4D-BB47-74A8364BAC36}">
  <ds:schemaRef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2946</TotalTime>
  <Words>4553</Words>
  <Application>Microsoft Office PowerPoint</Application>
  <PresentationFormat>On-screen Show (16:9)</PresentationFormat>
  <Paragraphs>977</Paragraphs>
  <Slides>40</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Presentation</vt:lpstr>
      <vt:lpstr>Worksheet</vt:lpstr>
      <vt:lpstr>7.1 XRN4665 End User Categories (EUC) – Project Update</vt:lpstr>
      <vt:lpstr>XRN 4665 - EUC Release Timelines</vt:lpstr>
      <vt:lpstr>7.2 XRN 4954 Minor Release Drop 5 - Project Update</vt:lpstr>
      <vt:lpstr>Potential Minor Release Drop 5 Timeline &amp; Scope</vt:lpstr>
      <vt:lpstr>7.3  XRN4828 November 2019 Release - Delivery Plan</vt:lpstr>
      <vt:lpstr>XRN4828 - Nov 19 Release Timelines</vt:lpstr>
      <vt:lpstr>UK Link Nov19 Release:  XRN4828 Implementation Approach</vt:lpstr>
      <vt:lpstr>Implementation Approach</vt:lpstr>
      <vt:lpstr>Implementation Approach</vt:lpstr>
      <vt:lpstr>Option 1 File Formats – All impacted File Formats Transition Plan</vt:lpstr>
      <vt:lpstr>7.4 XRN4996 June 2020 – Project Update </vt:lpstr>
      <vt:lpstr>XRN4996 - June 20 Release Timelines</vt:lpstr>
      <vt:lpstr>June 20 Release Summary</vt:lpstr>
      <vt:lpstr>7.5 XRN4914 MOD 0651- Retrospective Data Update Provision –  Proof of Concept Progress update</vt:lpstr>
      <vt:lpstr>XRN4914 MOD 0651- Retrospective Data Update Provision –  Proof of Concept – What we have done to date and next steps</vt:lpstr>
      <vt:lpstr>UK Link Change Impacts and Release Update</vt:lpstr>
      <vt:lpstr>Agenda</vt:lpstr>
      <vt:lpstr>Release Scoping Approach</vt:lpstr>
      <vt:lpstr>Release Scoping - Capture</vt:lpstr>
      <vt:lpstr>Release Scoping - Capture</vt:lpstr>
      <vt:lpstr>Why 120 Points?</vt:lpstr>
      <vt:lpstr>June 2020 Changes</vt:lpstr>
      <vt:lpstr>Managing Scope Changes</vt:lpstr>
      <vt:lpstr>Managing Scope Changes</vt:lpstr>
      <vt:lpstr>Minor Release Scoping</vt:lpstr>
      <vt:lpstr>UK Link CHmc Update</vt:lpstr>
      <vt:lpstr>2019 / 2020 UK Link Delivery Timeline</vt:lpstr>
      <vt:lpstr>2019 / 2020 UK Link Governance Timeline</vt:lpstr>
      <vt:lpstr>Change Index – UK Link Allocated Change</vt:lpstr>
      <vt:lpstr>Change Index – UK Link Unallocated External Impacting Changes  </vt:lpstr>
      <vt:lpstr>UK Link 3 Year POAP</vt:lpstr>
      <vt:lpstr>7.7 Change Assurance Health Check - EUC Project Change 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National Grid</cp:lastModifiedBy>
  <cp:revision>123</cp:revision>
  <dcterms:created xsi:type="dcterms:W3CDTF">2018-09-02T17:12:15Z</dcterms:created>
  <dcterms:modified xsi:type="dcterms:W3CDTF">2019-09-03T15:39:09Z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12985838</vt:i4>
  </property>
  <property fmtid="{D5CDD505-2E9C-101B-9397-08002B2CF9AE}" pid="3" name="_NewReviewCycle">
    <vt:lpwstr/>
  </property>
  <property fmtid="{D5CDD505-2E9C-101B-9397-08002B2CF9AE}" pid="4" name="_EmailSubject">
    <vt:lpwstr>R&amp;N ChMC Slides</vt:lpwstr>
  </property>
  <property fmtid="{D5CDD505-2E9C-101B-9397-08002B2CF9AE}" pid="5" name="_AuthorEmail">
    <vt:lpwstr>julie.bretherton@xoserve.com</vt:lpwstr>
  </property>
  <property fmtid="{D5CDD505-2E9C-101B-9397-08002B2CF9AE}" pid="6" name="_AuthorEmailDisplayName">
    <vt:lpwstr>Bretherton, Julie</vt:lpwstr>
  </property>
  <property fmtid="{D5CDD505-2E9C-101B-9397-08002B2CF9AE}" pid="7" name="_PreviousAdHocReviewCycleID">
    <vt:i4>-790363153</vt:i4>
  </property>
  <property fmtid="{D5CDD505-2E9C-101B-9397-08002B2CF9AE}" pid="8" name="ContentTypeId">
    <vt:lpwstr>0x0101006E927B77B7F39148B9CB17AE711C8D35</vt:lpwstr>
  </property>
</Properties>
</file>