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8" r:id="rId5"/>
    <p:sldId id="524" r:id="rId6"/>
    <p:sldId id="525" r:id="rId7"/>
    <p:sldId id="526" r:id="rId8"/>
    <p:sldId id="527" r:id="rId9"/>
    <p:sldId id="528" r:id="rId10"/>
    <p:sldId id="529" r:id="rId11"/>
    <p:sldId id="522" r:id="rId12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1D6E8"/>
    <a:srgbClr val="FFFFFF"/>
    <a:srgbClr val="40D1F5"/>
    <a:srgbClr val="84B8DA"/>
    <a:srgbClr val="9C4877"/>
    <a:srgbClr val="2B80B1"/>
    <a:srgbClr val="9CCB3B"/>
    <a:srgbClr val="F5835D"/>
    <a:srgbClr val="E7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540" autoAdjust="0"/>
    <p:restoredTop sz="94643"/>
  </p:normalViewPr>
  <p:slideViewPr>
    <p:cSldViewPr>
      <p:cViewPr varScale="1">
        <p:scale>
          <a:sx n="96" d="100"/>
          <a:sy n="96" d="100"/>
        </p:scale>
        <p:origin x="-402" y="-84"/>
      </p:cViewPr>
      <p:guideLst>
        <p:guide orient="horz" pos="162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145E9-62B4-49D2-BD31-39FCD43A7299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CC813-0B18-4962-90C5-BDEEA702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00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11/09/2019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167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5" tIns="46067" rIns="92135" bIns="4606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2135" tIns="46067" rIns="92135" bIns="460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9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93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93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93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93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9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Amendment Invoice </a:t>
            </a:r>
            <a:br>
              <a:rPr lang="en-GB" dirty="0" smtClean="0"/>
            </a:br>
            <a:r>
              <a:rPr lang="en-GB" dirty="0" smtClean="0"/>
              <a:t>Contract Management Committee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18</a:t>
            </a:r>
            <a:r>
              <a:rPr lang="en-GB" baseline="30000" dirty="0" smtClean="0"/>
              <a:t>th</a:t>
            </a:r>
            <a:r>
              <a:rPr lang="en-GB" dirty="0" smtClean="0"/>
              <a:t> September 2019</a:t>
            </a:r>
          </a:p>
          <a:p>
            <a:endParaRPr lang="en-GB" dirty="0"/>
          </a:p>
          <a:p>
            <a:r>
              <a:rPr lang="en-GB" dirty="0" smtClean="0"/>
              <a:t>Dan Donovan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>
            <a:off x="5940152" y="1376817"/>
            <a:ext cx="0" cy="350780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400" dirty="0" smtClean="0"/>
              <a:t>Summary Resolution Plan</a:t>
            </a:r>
            <a:endParaRPr lang="en-GB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6533305" y="1347614"/>
            <a:ext cx="1100" cy="34937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98588" y="1347614"/>
            <a:ext cx="0" cy="3507804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18433" y="1347614"/>
            <a:ext cx="1100" cy="34937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83716" y="1347614"/>
            <a:ext cx="0" cy="3507804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18520" y="1347614"/>
            <a:ext cx="1100" cy="34937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83803" y="1347614"/>
            <a:ext cx="0" cy="3507804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403648" y="1347614"/>
            <a:ext cx="1100" cy="34937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1454857" y="995564"/>
            <a:ext cx="792088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Apr</a:t>
            </a:r>
            <a:endParaRPr lang="en-GB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2306267" y="995564"/>
            <a:ext cx="792088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May</a:t>
            </a:r>
            <a:endParaRPr lang="en-GB" sz="1400" dirty="0"/>
          </a:p>
        </p:txBody>
      </p:sp>
      <p:sp>
        <p:nvSpPr>
          <p:cNvPr id="27" name="Rounded Rectangle 26"/>
          <p:cNvSpPr/>
          <p:nvPr/>
        </p:nvSpPr>
        <p:spPr>
          <a:xfrm>
            <a:off x="3157677" y="995564"/>
            <a:ext cx="792088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Jun</a:t>
            </a:r>
            <a:endParaRPr lang="en-GB" sz="1400" dirty="0"/>
          </a:p>
        </p:txBody>
      </p:sp>
      <p:sp>
        <p:nvSpPr>
          <p:cNvPr id="28" name="Rounded Rectangle 27"/>
          <p:cNvSpPr/>
          <p:nvPr/>
        </p:nvSpPr>
        <p:spPr>
          <a:xfrm>
            <a:off x="4009087" y="995564"/>
            <a:ext cx="792088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Jul</a:t>
            </a:r>
            <a:endParaRPr lang="en-GB" sz="1400" dirty="0"/>
          </a:p>
        </p:txBody>
      </p:sp>
      <p:sp>
        <p:nvSpPr>
          <p:cNvPr id="29" name="Rounded Rectangle 28"/>
          <p:cNvSpPr/>
          <p:nvPr/>
        </p:nvSpPr>
        <p:spPr>
          <a:xfrm>
            <a:off x="4860497" y="995564"/>
            <a:ext cx="792088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Aug</a:t>
            </a:r>
            <a:endParaRPr lang="en-GB" sz="1400" dirty="0"/>
          </a:p>
        </p:txBody>
      </p:sp>
      <p:sp>
        <p:nvSpPr>
          <p:cNvPr id="30" name="Rounded Rectangle 29"/>
          <p:cNvSpPr/>
          <p:nvPr/>
        </p:nvSpPr>
        <p:spPr>
          <a:xfrm>
            <a:off x="5711908" y="995564"/>
            <a:ext cx="792088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Sept</a:t>
            </a:r>
            <a:endParaRPr lang="en-GB" sz="1400" dirty="0"/>
          </a:p>
        </p:txBody>
      </p:sp>
      <p:sp>
        <p:nvSpPr>
          <p:cNvPr id="31" name="Pentagon 30"/>
          <p:cNvSpPr/>
          <p:nvPr/>
        </p:nvSpPr>
        <p:spPr>
          <a:xfrm>
            <a:off x="1462054" y="1995686"/>
            <a:ext cx="1643498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Mobilise</a:t>
            </a:r>
            <a:endParaRPr lang="en-GB" sz="7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6576004" y="994037"/>
            <a:ext cx="792088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Oct</a:t>
            </a:r>
            <a:endParaRPr lang="en-GB" sz="1400" dirty="0"/>
          </a:p>
        </p:txBody>
      </p:sp>
      <p:sp>
        <p:nvSpPr>
          <p:cNvPr id="33" name="Rounded Rectangle 32"/>
          <p:cNvSpPr/>
          <p:nvPr/>
        </p:nvSpPr>
        <p:spPr>
          <a:xfrm>
            <a:off x="7440100" y="987574"/>
            <a:ext cx="1380372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Nov onwards</a:t>
            </a:r>
            <a:endParaRPr lang="en-GB" sz="14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380312" y="1346087"/>
            <a:ext cx="1100" cy="34937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142603" y="1392210"/>
            <a:ext cx="1152128" cy="491130"/>
          </a:xfrm>
          <a:prstGeom prst="roundRect">
            <a:avLst/>
          </a:prstGeom>
          <a:solidFill>
            <a:srgbClr val="00B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ASP / AML Mismatches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36749" y="1979723"/>
            <a:ext cx="1152128" cy="491130"/>
          </a:xfrm>
          <a:prstGeom prst="roundRect">
            <a:avLst/>
          </a:prstGeom>
          <a:solidFill>
            <a:srgbClr val="FF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Exceptions</a:t>
            </a:r>
          </a:p>
          <a:p>
            <a:pPr algn="ctr"/>
            <a:r>
              <a:rPr lang="en-GB" sz="1200" b="1" dirty="0"/>
              <a:t>(LSPs)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36749" y="2567236"/>
            <a:ext cx="1152128" cy="491130"/>
          </a:xfrm>
          <a:prstGeom prst="roundRect">
            <a:avLst/>
          </a:prstGeom>
          <a:solidFill>
            <a:srgbClr val="FF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Exceptions</a:t>
            </a:r>
          </a:p>
          <a:p>
            <a:pPr algn="ctr"/>
            <a:r>
              <a:rPr lang="en-GB" sz="1200" b="1" dirty="0"/>
              <a:t>(SSPs)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42603" y="3154749"/>
            <a:ext cx="1152128" cy="49113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Exclusions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36749" y="3742262"/>
            <a:ext cx="1152128" cy="491130"/>
          </a:xfrm>
          <a:prstGeom prst="roundRect">
            <a:avLst/>
          </a:prstGeom>
          <a:solidFill>
            <a:srgbClr val="00B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Defects</a:t>
            </a:r>
            <a:endParaRPr lang="en-GB" sz="1200" b="1" dirty="0"/>
          </a:p>
        </p:txBody>
      </p:sp>
      <p:sp>
        <p:nvSpPr>
          <p:cNvPr id="40" name="Rounded Rectangle 39"/>
          <p:cNvSpPr/>
          <p:nvPr/>
        </p:nvSpPr>
        <p:spPr>
          <a:xfrm>
            <a:off x="136749" y="4329776"/>
            <a:ext cx="1152128" cy="491130"/>
          </a:xfrm>
          <a:prstGeom prst="roundRect">
            <a:avLst/>
          </a:prstGeom>
          <a:solidFill>
            <a:srgbClr val="FF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MI / Reporting</a:t>
            </a:r>
          </a:p>
        </p:txBody>
      </p:sp>
      <p:sp>
        <p:nvSpPr>
          <p:cNvPr id="41" name="Pentagon 40"/>
          <p:cNvSpPr/>
          <p:nvPr/>
        </p:nvSpPr>
        <p:spPr>
          <a:xfrm>
            <a:off x="3174934" y="1995872"/>
            <a:ext cx="4193158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/>
              <a:t>Backlog Clearance</a:t>
            </a:r>
          </a:p>
        </p:txBody>
      </p:sp>
      <p:sp>
        <p:nvSpPr>
          <p:cNvPr id="42" name="Pentagon 41"/>
          <p:cNvSpPr/>
          <p:nvPr/>
        </p:nvSpPr>
        <p:spPr>
          <a:xfrm>
            <a:off x="4860496" y="2254829"/>
            <a:ext cx="3887967" cy="216024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Operating within SLA</a:t>
            </a:r>
            <a:endParaRPr lang="en-GB" sz="700" b="1" dirty="0"/>
          </a:p>
        </p:txBody>
      </p:sp>
      <p:sp>
        <p:nvSpPr>
          <p:cNvPr id="43" name="Pentagon 42"/>
          <p:cNvSpPr/>
          <p:nvPr/>
        </p:nvSpPr>
        <p:spPr>
          <a:xfrm>
            <a:off x="1462054" y="2571750"/>
            <a:ext cx="1643498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Mobilise</a:t>
            </a:r>
            <a:endParaRPr lang="en-GB" sz="700" b="1" dirty="0"/>
          </a:p>
        </p:txBody>
      </p:sp>
      <p:sp>
        <p:nvSpPr>
          <p:cNvPr id="44" name="Pentagon 43"/>
          <p:cNvSpPr/>
          <p:nvPr/>
        </p:nvSpPr>
        <p:spPr>
          <a:xfrm>
            <a:off x="3174933" y="2571936"/>
            <a:ext cx="5573529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/>
              <a:t>Backlog Clearance</a:t>
            </a:r>
          </a:p>
        </p:txBody>
      </p:sp>
      <p:sp>
        <p:nvSpPr>
          <p:cNvPr id="45" name="Pentagon 44"/>
          <p:cNvSpPr/>
          <p:nvPr/>
        </p:nvSpPr>
        <p:spPr>
          <a:xfrm>
            <a:off x="4860497" y="2842342"/>
            <a:ext cx="3887967" cy="216024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Operating within SLA</a:t>
            </a:r>
            <a:endParaRPr lang="en-GB" sz="700" b="1" dirty="0"/>
          </a:p>
        </p:txBody>
      </p:sp>
      <p:sp>
        <p:nvSpPr>
          <p:cNvPr id="46" name="Pentagon 45"/>
          <p:cNvSpPr/>
          <p:nvPr/>
        </p:nvSpPr>
        <p:spPr>
          <a:xfrm>
            <a:off x="1453902" y="1399946"/>
            <a:ext cx="4244686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RCA activities</a:t>
            </a:r>
            <a:endParaRPr lang="en-GB" sz="700" b="1" dirty="0"/>
          </a:p>
        </p:txBody>
      </p:sp>
      <p:sp>
        <p:nvSpPr>
          <p:cNvPr id="47" name="Pentagon 46"/>
          <p:cNvSpPr/>
          <p:nvPr/>
        </p:nvSpPr>
        <p:spPr>
          <a:xfrm>
            <a:off x="5724128" y="1667316"/>
            <a:ext cx="3024333" cy="216024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Operating within SLA</a:t>
            </a:r>
            <a:endParaRPr lang="en-GB" sz="700" b="1" dirty="0"/>
          </a:p>
        </p:txBody>
      </p:sp>
      <p:sp>
        <p:nvSpPr>
          <p:cNvPr id="48" name="Pentagon 47"/>
          <p:cNvSpPr/>
          <p:nvPr/>
        </p:nvSpPr>
        <p:spPr>
          <a:xfrm>
            <a:off x="1462054" y="3164455"/>
            <a:ext cx="1643498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Mobilise</a:t>
            </a:r>
            <a:endParaRPr lang="en-GB" sz="700" b="1" dirty="0"/>
          </a:p>
        </p:txBody>
      </p:sp>
      <p:sp>
        <p:nvSpPr>
          <p:cNvPr id="49" name="Pentagon 48"/>
          <p:cNvSpPr/>
          <p:nvPr/>
        </p:nvSpPr>
        <p:spPr>
          <a:xfrm>
            <a:off x="3174934" y="3164641"/>
            <a:ext cx="4193158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/>
              <a:t>Backlog Clearance</a:t>
            </a:r>
          </a:p>
        </p:txBody>
      </p:sp>
      <p:sp>
        <p:nvSpPr>
          <p:cNvPr id="50" name="Pentagon 49"/>
          <p:cNvSpPr/>
          <p:nvPr/>
        </p:nvSpPr>
        <p:spPr>
          <a:xfrm>
            <a:off x="4067948" y="3429924"/>
            <a:ext cx="4680516" cy="216024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Operating within SLA</a:t>
            </a:r>
            <a:endParaRPr lang="en-GB" sz="700" b="1" dirty="0"/>
          </a:p>
        </p:txBody>
      </p:sp>
      <p:sp>
        <p:nvSpPr>
          <p:cNvPr id="51" name="Pentagon 50"/>
          <p:cNvSpPr/>
          <p:nvPr/>
        </p:nvSpPr>
        <p:spPr>
          <a:xfrm>
            <a:off x="1453901" y="3742262"/>
            <a:ext cx="2495863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Backlog Clearance</a:t>
            </a:r>
            <a:endParaRPr lang="en-GB" sz="700" b="1" dirty="0"/>
          </a:p>
        </p:txBody>
      </p:sp>
      <p:sp>
        <p:nvSpPr>
          <p:cNvPr id="52" name="Pentagon 51"/>
          <p:cNvSpPr/>
          <p:nvPr/>
        </p:nvSpPr>
        <p:spPr>
          <a:xfrm>
            <a:off x="4860497" y="4028867"/>
            <a:ext cx="3887964" cy="216024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Operating within SLA</a:t>
            </a:r>
            <a:endParaRPr lang="en-GB" sz="700" b="1" dirty="0"/>
          </a:p>
        </p:txBody>
      </p:sp>
      <p:sp>
        <p:nvSpPr>
          <p:cNvPr id="53" name="Pentagon 52"/>
          <p:cNvSpPr/>
          <p:nvPr/>
        </p:nvSpPr>
        <p:spPr>
          <a:xfrm>
            <a:off x="1453900" y="4329776"/>
            <a:ext cx="4198685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Deploy MI solution</a:t>
            </a:r>
            <a:endParaRPr lang="en-GB" sz="700" b="1" dirty="0"/>
          </a:p>
        </p:txBody>
      </p:sp>
      <p:sp>
        <p:nvSpPr>
          <p:cNvPr id="54" name="Pentagon 53"/>
          <p:cNvSpPr/>
          <p:nvPr/>
        </p:nvSpPr>
        <p:spPr>
          <a:xfrm>
            <a:off x="4860032" y="4587974"/>
            <a:ext cx="3887964" cy="216024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Operating within SLA</a:t>
            </a:r>
            <a:endParaRPr lang="en-GB" sz="7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22917" y="4803998"/>
            <a:ext cx="5052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solidFill>
                  <a:srgbClr val="FF0000"/>
                </a:solidFill>
              </a:rPr>
              <a:t>Today</a:t>
            </a:r>
            <a:endParaRPr lang="en-GB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6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400" dirty="0" smtClean="0"/>
              <a:t>Supporting Information Mismatches</a:t>
            </a:r>
            <a:endParaRPr lang="en-GB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903812"/>
              </p:ext>
            </p:extLst>
          </p:nvPr>
        </p:nvGraphicFramePr>
        <p:xfrm>
          <a:off x="6876256" y="123478"/>
          <a:ext cx="2088232" cy="4709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202284"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solidFill>
                            <a:schemeClr val="bg1"/>
                          </a:solidFill>
                        </a:rPr>
                        <a:t>SLA</a:t>
                      </a:r>
                      <a:endParaRPr lang="en-GB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 smtClean="0"/>
                        <a:t>Mismatches are corrected ‘in cycle’ and associated defects are cleared in time for the second following cycle from detection. 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 smtClean="0"/>
                        <a:t>Correction of mismatches should be invisible to shippers. During transition to this any correction files issued are delivered within </a:t>
                      </a:r>
                      <a:r>
                        <a:rPr lang="en-GB" sz="700" b="1" dirty="0" smtClean="0"/>
                        <a:t>3 business</a:t>
                      </a:r>
                      <a:r>
                        <a:rPr lang="en-GB" sz="700" dirty="0" smtClean="0"/>
                        <a:t> days of payment due date issue and meet communicated quality and format requirements on first delivery.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 smtClean="0"/>
                        <a:t>There should be no unresolved causes to  mismatches of more than </a:t>
                      </a:r>
                      <a:r>
                        <a:rPr lang="en-GB" sz="700" b="1" dirty="0" smtClean="0"/>
                        <a:t>2 invoice cycles </a:t>
                      </a:r>
                      <a:r>
                        <a:rPr lang="en-GB" sz="700" dirty="0" smtClean="0"/>
                        <a:t>in age.</a:t>
                      </a:r>
                      <a:r>
                        <a:rPr lang="en-GB" sz="700" b="1" dirty="0" smtClean="0"/>
                        <a:t> </a:t>
                      </a:r>
                      <a:endParaRPr lang="en-GB" sz="700" dirty="0"/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r>
                        <a:rPr lang="en-US" sz="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Date to operate within SLA</a:t>
                      </a:r>
                      <a:endParaRPr lang="en-US" sz="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/>
                        <a:t>August 2019</a:t>
                      </a:r>
                      <a:endParaRPr lang="en-GB" sz="800" b="0" dirty="0"/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74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</a:rPr>
                        <a:t>Current </a:t>
                      </a:r>
                      <a:r>
                        <a:rPr lang="en-GB" sz="800" b="1" baseline="0" dirty="0" smtClean="0">
                          <a:solidFill>
                            <a:schemeClr val="bg1"/>
                          </a:solidFill>
                        </a:rPr>
                        <a:t> SLA RAG Status </a:t>
                      </a:r>
                      <a:r>
                        <a:rPr lang="en-GB" sz="800" b="0" baseline="0" dirty="0" smtClean="0">
                          <a:solidFill>
                            <a:schemeClr val="bg1"/>
                          </a:solidFill>
                        </a:rPr>
                        <a:t>(ASP only)</a:t>
                      </a:r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</a:rPr>
                        <a:t>Green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</a:rPr>
                        <a:t>RAG</a:t>
                      </a:r>
                      <a:r>
                        <a:rPr lang="en-GB" sz="800" b="1" baseline="0" dirty="0" smtClean="0">
                          <a:solidFill>
                            <a:schemeClr val="bg1"/>
                          </a:solidFill>
                        </a:rPr>
                        <a:t> Justification</a:t>
                      </a:r>
                      <a:endParaRPr lang="en-GB" sz="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504568"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 MPRNs out of the 180,536 LSPs that were billed incurred an ASP mismatch. The</a:t>
                      </a:r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is an increase on last month’s post Nexus low of 65 MPRNs with a mismatch</a:t>
                      </a: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92.31% of ASP and 100% of AML mismatch correction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 files issued to customers within SLA  of PDD -3 days. Some customers experienced quality issues with their Jul-19 AML correction file (instances of duplicate file headers).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 smtClean="0"/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2" descr="C:\Users\alex.stuart\OneDrive - Xoserve Limited\PowerPoint Icons\Business Blue\12 (3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76" y="4083918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lex.stuart\OneDrive - Xoserve Limited\PowerPoint Icons\Business Blue\12 (3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912" y="4083918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427984" y="4011910"/>
            <a:ext cx="1944216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100% </a:t>
            </a:r>
            <a:r>
              <a:rPr lang="en-GB" sz="1200" b="0" u="sng" dirty="0" smtClean="0">
                <a:solidFill>
                  <a:schemeClr val="tx1"/>
                </a:solidFill>
              </a:rPr>
              <a:t>AML</a:t>
            </a:r>
            <a:r>
              <a:rPr lang="en-GB" sz="1200" b="0" dirty="0" smtClean="0">
                <a:solidFill>
                  <a:schemeClr val="tx1"/>
                </a:solidFill>
              </a:rPr>
              <a:t> offline correction files issued to customers ahead of payment due date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556048" y="4011910"/>
            <a:ext cx="1944216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92% </a:t>
            </a:r>
            <a:r>
              <a:rPr lang="en-GB" sz="1200" b="0" u="sng" dirty="0" smtClean="0">
                <a:solidFill>
                  <a:schemeClr val="tx1"/>
                </a:solidFill>
              </a:rPr>
              <a:t>ASP</a:t>
            </a:r>
            <a:r>
              <a:rPr lang="en-GB" sz="1200" b="0" dirty="0" smtClean="0">
                <a:solidFill>
                  <a:schemeClr val="tx1"/>
                </a:solidFill>
              </a:rPr>
              <a:t> offline correction files issued to customers ahead of payment due date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93837" y="3075806"/>
            <a:ext cx="3054027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Mismatch instances are at the lowest since Nexus go-live, however failure to issue all correction files to all customers ahead of Payment Due Date minus 3 business days is causing SLA failure.</a:t>
            </a:r>
            <a:endParaRPr lang="en-GB" sz="1000" b="0" dirty="0" smtClean="0">
              <a:solidFill>
                <a:schemeClr val="tx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561656" y="3147814"/>
            <a:ext cx="3054027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Provision of a single ASP file, followed by a single AML file remains a delivery target for January 2020.</a:t>
            </a:r>
            <a:endParaRPr lang="en-GB" sz="1000" b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131817"/>
              </p:ext>
            </p:extLst>
          </p:nvPr>
        </p:nvGraphicFramePr>
        <p:xfrm>
          <a:off x="401762" y="771550"/>
          <a:ext cx="6042446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6" imgW="8772570" imgH="2990940" progId="Excel.Sheet.12">
                  <p:embed/>
                </p:oleObj>
              </mc:Choice>
              <mc:Fallback>
                <p:oleObj name="Worksheet" r:id="rId6" imgW="8772570" imgH="29909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1762" y="771550"/>
                        <a:ext cx="6042446" cy="230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686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400" dirty="0" smtClean="0"/>
              <a:t>Exceptions</a:t>
            </a:r>
            <a:endParaRPr lang="en-GB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522939"/>
              </p:ext>
            </p:extLst>
          </p:nvPr>
        </p:nvGraphicFramePr>
        <p:xfrm>
          <a:off x="6876256" y="483518"/>
          <a:ext cx="2088232" cy="4251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216024"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solidFill>
                            <a:schemeClr val="bg1"/>
                          </a:solidFill>
                        </a:rPr>
                        <a:t>SLA</a:t>
                      </a:r>
                      <a:endParaRPr lang="en-GB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Known exceptions are corrected ‘in cycle’; new exceptions within the gift of Xoserve and its partners to correct are cleared in time for the second cycle from detection, as is any defect that caused the exception.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Exception backlogs should be no more than </a:t>
                      </a:r>
                      <a:r>
                        <a:rPr lang="en-GB" sz="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 </a:t>
                      </a: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old.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r>
                        <a:rPr lang="en-US" sz="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Date to operate within SLA</a:t>
                      </a:r>
                      <a:endParaRPr lang="en-US" sz="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/>
                        <a:t>August 2019</a:t>
                      </a:r>
                      <a:endParaRPr lang="en-GB" sz="800" b="0" dirty="0"/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74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</a:rPr>
                        <a:t>Current </a:t>
                      </a:r>
                      <a:r>
                        <a:rPr lang="en-GB" sz="800" b="1" baseline="0" dirty="0" smtClean="0">
                          <a:solidFill>
                            <a:schemeClr val="bg1"/>
                          </a:solidFill>
                        </a:rPr>
                        <a:t> SLA RAG Status</a:t>
                      </a:r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</a:rPr>
                        <a:t>Red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</a:rPr>
                        <a:t>RAG</a:t>
                      </a:r>
                      <a:r>
                        <a:rPr lang="en-GB" sz="800" b="1" baseline="0" dirty="0" smtClean="0">
                          <a:solidFill>
                            <a:schemeClr val="bg1"/>
                          </a:solidFill>
                        </a:rPr>
                        <a:t> Justification</a:t>
                      </a:r>
                      <a:endParaRPr lang="en-GB" sz="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Exception backlog clearance continues to trend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 downwards.</a:t>
                      </a:r>
                      <a:endParaRPr lang="en-GB" sz="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Despite reductions in backlog exceptions,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 the number of LSP and SSP reconciliations held off the AMS as a result of an exception remains high. Provision of the exception/exclusion MI from 27</a:t>
                      </a:r>
                      <a:r>
                        <a:rPr lang="en-GB" sz="7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 Sep’19 will highlight all such exceptions. 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RAG status to remain at Red until the provision of all exception and exclusion MI to enable tracking of exclusion resolutions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 in-line with target SLA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51520" y="907107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>
              <a:spcAft>
                <a:spcPts val="300"/>
              </a:spcAft>
            </a:pPr>
            <a:r>
              <a:rPr lang="en-GB" sz="800" dirty="0" smtClean="0">
                <a:solidFill>
                  <a:schemeClr val="tx2"/>
                </a:solidFill>
              </a:rPr>
              <a:t>What is an exception?</a:t>
            </a:r>
          </a:p>
          <a:p>
            <a:pPr marL="171450" indent="-171450" algn="l">
              <a:spcAft>
                <a:spcPts val="300"/>
              </a:spcAft>
              <a:buFont typeface="Arial" charset="0"/>
              <a:buChar char="•"/>
            </a:pPr>
            <a:r>
              <a:rPr lang="en-US" sz="800" b="0" dirty="0">
                <a:solidFill>
                  <a:schemeClr val="tx2"/>
                </a:solidFill>
              </a:rPr>
              <a:t>Business or Technical processing errors generated within our system, that cause </a:t>
            </a:r>
            <a:r>
              <a:rPr lang="en-US" sz="800" b="0" dirty="0" smtClean="0">
                <a:solidFill>
                  <a:schemeClr val="tx2"/>
                </a:solidFill>
              </a:rPr>
              <a:t>reconciliations at individual sites, </a:t>
            </a:r>
            <a:r>
              <a:rPr lang="en-US" sz="800" b="0" dirty="0">
                <a:solidFill>
                  <a:schemeClr val="tx2"/>
                </a:solidFill>
              </a:rPr>
              <a:t>to be held back </a:t>
            </a:r>
            <a:r>
              <a:rPr lang="en-US" sz="800" b="0" dirty="0" smtClean="0">
                <a:solidFill>
                  <a:schemeClr val="tx2"/>
                </a:solidFill>
              </a:rPr>
              <a:t>off </a:t>
            </a:r>
            <a:r>
              <a:rPr lang="en-US" sz="800" b="0" dirty="0">
                <a:solidFill>
                  <a:schemeClr val="tx2"/>
                </a:solidFill>
              </a:rPr>
              <a:t>the Amendment Invoice until resolved. </a:t>
            </a:r>
          </a:p>
          <a:p>
            <a:pPr algn="l">
              <a:spcAft>
                <a:spcPts val="300"/>
              </a:spcAft>
            </a:pPr>
            <a:endParaRPr lang="en-GB" sz="600" b="0" dirty="0">
              <a:solidFill>
                <a:schemeClr val="tx2"/>
              </a:solidFill>
            </a:endParaRPr>
          </a:p>
        </p:txBody>
      </p:sp>
      <p:pic>
        <p:nvPicPr>
          <p:cNvPr id="9" name="Picture 4" descr="C:\Users\alex.stuart\OneDrive - Xoserve Limited\PowerPoint Icons\Business Blue\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61" y="2017531"/>
            <a:ext cx="752575" cy="7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659657" y="1995686"/>
            <a:ext cx="3326704" cy="7744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200" dirty="0" smtClean="0">
                <a:solidFill>
                  <a:schemeClr val="tx1"/>
                </a:solidFill>
              </a:rPr>
              <a:t>241,115 </a:t>
            </a:r>
            <a:r>
              <a:rPr lang="en-GB" sz="1200" b="0" dirty="0" smtClean="0">
                <a:solidFill>
                  <a:schemeClr val="tx1"/>
                </a:solidFill>
              </a:rPr>
              <a:t>distinct MPRNs currently have unresolved exceptions within our systems (as of 6</a:t>
            </a:r>
            <a:r>
              <a:rPr lang="en-GB" sz="1200" b="0" baseline="30000" dirty="0" smtClean="0">
                <a:solidFill>
                  <a:schemeClr val="tx1"/>
                </a:solidFill>
              </a:rPr>
              <a:t>th</a:t>
            </a:r>
            <a:r>
              <a:rPr lang="en-GB" sz="1200" b="0" dirty="0" smtClean="0">
                <a:solidFill>
                  <a:schemeClr val="tx1"/>
                </a:solidFill>
              </a:rPr>
              <a:t> September).</a:t>
            </a:r>
          </a:p>
          <a:p>
            <a:pPr algn="l"/>
            <a:endParaRPr lang="en-GB" sz="1200" b="0" dirty="0" smtClean="0">
              <a:solidFill>
                <a:schemeClr val="tx1"/>
              </a:solidFill>
            </a:endParaRPr>
          </a:p>
          <a:p>
            <a:r>
              <a:rPr lang="en-GB" sz="1200" b="0" i="1" dirty="0" smtClean="0">
                <a:solidFill>
                  <a:schemeClr val="tx1"/>
                </a:solidFill>
              </a:rPr>
              <a:t>(269,920 in May-19, 166,903 in Jun-19)</a:t>
            </a:r>
            <a:endParaRPr lang="en-GB" sz="900" b="0" i="1" dirty="0">
              <a:solidFill>
                <a:schemeClr val="tx1"/>
              </a:solidFill>
            </a:endParaRPr>
          </a:p>
        </p:txBody>
      </p:sp>
      <p:pic>
        <p:nvPicPr>
          <p:cNvPr id="13" name="Picture 3" descr="C:\Users\alex.stuart\OneDrive - Xoserve Limited\PowerPoint Icons\Business Blue\0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88" y="3246088"/>
            <a:ext cx="824319" cy="82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691680" y="3246088"/>
            <a:ext cx="3672408" cy="7744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200" dirty="0" smtClean="0">
                <a:solidFill>
                  <a:schemeClr val="tx1"/>
                </a:solidFill>
              </a:rPr>
              <a:t>Customer MI </a:t>
            </a:r>
            <a:r>
              <a:rPr lang="en-GB" sz="1200" b="0" dirty="0" smtClean="0">
                <a:solidFill>
                  <a:schemeClr val="tx1"/>
                </a:solidFill>
              </a:rPr>
              <a:t>outlining all reconciliations and their status </a:t>
            </a:r>
            <a:r>
              <a:rPr lang="en-GB" sz="1200" b="0" i="1" dirty="0" smtClean="0">
                <a:solidFill>
                  <a:schemeClr val="tx1"/>
                </a:solidFill>
              </a:rPr>
              <a:t>(invoiced, in exception, in exclusion</a:t>
            </a:r>
            <a:r>
              <a:rPr lang="en-GB" sz="1200" b="0" dirty="0" smtClean="0">
                <a:solidFill>
                  <a:schemeClr val="tx1"/>
                </a:solidFill>
              </a:rPr>
              <a:t>) in development. Currently at risk of being available for next billing cycle.</a:t>
            </a:r>
            <a:endParaRPr lang="en-GB" sz="900" b="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5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400" dirty="0" smtClean="0"/>
              <a:t>Exclusions</a:t>
            </a:r>
            <a:endParaRPr lang="en-GB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879794"/>
              </p:ext>
            </p:extLst>
          </p:nvPr>
        </p:nvGraphicFramePr>
        <p:xfrm>
          <a:off x="6876256" y="477914"/>
          <a:ext cx="2088232" cy="4144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216024"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solidFill>
                            <a:schemeClr val="bg1"/>
                          </a:solidFill>
                        </a:rPr>
                        <a:t>SLA</a:t>
                      </a:r>
                      <a:endParaRPr lang="en-GB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Known exclusions are executed ‘in cycle’; new exclusions within the gift of Xoserve and its partners to correct are cleared in time for the second cycle from detection, as is the defect that caused the exclusion.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Exclusion backlogs should be no more than </a:t>
                      </a:r>
                      <a:r>
                        <a:rPr lang="en-GB" sz="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</a:t>
                      </a: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old.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Correction of billed exclusions should be performed no later than </a:t>
                      </a:r>
                      <a:r>
                        <a:rPr lang="en-GB" sz="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 </a:t>
                      </a: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after detection.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r>
                        <a:rPr lang="en-US" sz="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Date to operate within SLA</a:t>
                      </a:r>
                      <a:endParaRPr lang="en-US" sz="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/>
                        <a:t>July 2019</a:t>
                      </a:r>
                      <a:endParaRPr lang="en-GB" sz="800" b="0" dirty="0"/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74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</a:rPr>
                        <a:t>Current </a:t>
                      </a:r>
                      <a:r>
                        <a:rPr lang="en-GB" sz="800" b="1" baseline="0" dirty="0" smtClean="0">
                          <a:solidFill>
                            <a:schemeClr val="bg1"/>
                          </a:solidFill>
                        </a:rPr>
                        <a:t> SLA RAG Status</a:t>
                      </a:r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</a:rPr>
                        <a:t>Amber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</a:rPr>
                        <a:t>RAG</a:t>
                      </a:r>
                      <a:r>
                        <a:rPr lang="en-GB" sz="800" b="1" baseline="0" dirty="0" smtClean="0">
                          <a:solidFill>
                            <a:schemeClr val="bg1"/>
                          </a:solidFill>
                        </a:rPr>
                        <a:t> Justification</a:t>
                      </a:r>
                      <a:endParaRPr lang="en-GB" sz="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040876"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c.18,000 distinct sites released from bill blocks over the last three months. 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Cataloguing of the majority of exclusion scenarios complete and signed-off by Xoserve business teams.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RAG status to remain at Amber until the provision of all exception and exclusion MI to enable tracking of exclusion resolutions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 in-line with target SLA.</a:t>
                      </a:r>
                      <a:endParaRPr lang="en-GB" sz="7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251520" y="907107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>
              <a:spcAft>
                <a:spcPts val="300"/>
              </a:spcAft>
            </a:pPr>
            <a:r>
              <a:rPr lang="en-GB" sz="800" dirty="0" smtClean="0">
                <a:solidFill>
                  <a:schemeClr val="tx2"/>
                </a:solidFill>
              </a:rPr>
              <a:t>What is an exclusion?</a:t>
            </a:r>
          </a:p>
          <a:p>
            <a:pPr marL="171450" indent="-171450" algn="l">
              <a:spcAft>
                <a:spcPts val="300"/>
              </a:spcAft>
              <a:buFont typeface="Arial" charset="0"/>
              <a:buChar char="•"/>
            </a:pPr>
            <a:r>
              <a:rPr lang="en-US" sz="800" b="0" dirty="0" smtClean="0">
                <a:solidFill>
                  <a:schemeClr val="tx2"/>
                </a:solidFill>
              </a:rPr>
              <a:t>Until </a:t>
            </a:r>
            <a:r>
              <a:rPr lang="en-US" sz="800" b="0" dirty="0">
                <a:solidFill>
                  <a:schemeClr val="tx2"/>
                </a:solidFill>
              </a:rPr>
              <a:t>permanent system fixes are </a:t>
            </a:r>
            <a:r>
              <a:rPr lang="en-US" sz="800" b="0" dirty="0" smtClean="0">
                <a:solidFill>
                  <a:schemeClr val="tx2"/>
                </a:solidFill>
              </a:rPr>
              <a:t>deployed to address charge calculation errors, </a:t>
            </a:r>
            <a:r>
              <a:rPr lang="en-US" sz="800" b="0" dirty="0">
                <a:solidFill>
                  <a:schemeClr val="tx2"/>
                </a:solidFill>
              </a:rPr>
              <a:t>monthly profiling of new reconciliations </a:t>
            </a:r>
            <a:r>
              <a:rPr lang="en-US" sz="800" b="0" dirty="0" smtClean="0">
                <a:solidFill>
                  <a:schemeClr val="tx2"/>
                </a:solidFill>
              </a:rPr>
              <a:t>received </a:t>
            </a:r>
            <a:r>
              <a:rPr lang="en-US" sz="800" b="0" dirty="0">
                <a:solidFill>
                  <a:schemeClr val="tx2"/>
                </a:solidFill>
              </a:rPr>
              <a:t>that relate to the scenario of the open defect is performed, </a:t>
            </a:r>
            <a:r>
              <a:rPr lang="en-US" sz="800" b="0" dirty="0" smtClean="0">
                <a:solidFill>
                  <a:schemeClr val="tx2"/>
                </a:solidFill>
              </a:rPr>
              <a:t>with “bill blocks” applied to that MPRN to </a:t>
            </a:r>
            <a:r>
              <a:rPr lang="en-US" sz="800" b="0" u="sng" dirty="0">
                <a:solidFill>
                  <a:schemeClr val="tx2"/>
                </a:solidFill>
              </a:rPr>
              <a:t>safeguard the accuracy of the amendment charge calculations</a:t>
            </a:r>
            <a:r>
              <a:rPr lang="en-US" sz="800" b="0" dirty="0">
                <a:solidFill>
                  <a:schemeClr val="tx2"/>
                </a:solidFill>
              </a:rPr>
              <a:t> by exclusion from the AMS. </a:t>
            </a:r>
            <a:endParaRPr lang="en-US" sz="800" b="0" dirty="0" smtClean="0">
              <a:solidFill>
                <a:schemeClr val="tx2"/>
              </a:solidFill>
            </a:endParaRPr>
          </a:p>
          <a:p>
            <a:pPr algn="l">
              <a:spcAft>
                <a:spcPts val="300"/>
              </a:spcAft>
            </a:pPr>
            <a:endParaRPr lang="en-GB" sz="600" b="0" dirty="0">
              <a:solidFill>
                <a:schemeClr val="tx2"/>
              </a:solidFill>
            </a:endParaRPr>
          </a:p>
        </p:txBody>
      </p:sp>
      <p:pic>
        <p:nvPicPr>
          <p:cNvPr id="6" name="Picture 4" descr="C:\Users\alex.stuart\OneDrive - Xoserve Limited\PowerPoint Icons\Business Blue\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69" y="1861228"/>
            <a:ext cx="752575" cy="7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727684" y="1869338"/>
            <a:ext cx="3420380" cy="7744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200" dirty="0" smtClean="0">
                <a:solidFill>
                  <a:schemeClr val="tx1"/>
                </a:solidFill>
              </a:rPr>
              <a:t>1,733 </a:t>
            </a:r>
            <a:r>
              <a:rPr lang="en-GB" sz="1200" b="0" dirty="0" smtClean="0">
                <a:solidFill>
                  <a:schemeClr val="tx1"/>
                </a:solidFill>
              </a:rPr>
              <a:t>distinct MPRNs currently have bill blocks placed upon them</a:t>
            </a:r>
          </a:p>
          <a:p>
            <a:pPr algn="l"/>
            <a:endParaRPr lang="en-GB" sz="1200" b="0" i="1" dirty="0" smtClean="0">
              <a:solidFill>
                <a:schemeClr val="tx1"/>
              </a:solidFill>
            </a:endParaRPr>
          </a:p>
          <a:p>
            <a:r>
              <a:rPr lang="en-GB" sz="1200" b="0" i="1" dirty="0" smtClean="0">
                <a:solidFill>
                  <a:schemeClr val="tx1"/>
                </a:solidFill>
              </a:rPr>
              <a:t>(20,466 in May-19, 5,043 in Jun-19)</a:t>
            </a:r>
            <a:endParaRPr lang="en-GB" sz="1200" b="0" i="1" dirty="0">
              <a:solidFill>
                <a:schemeClr val="tx1"/>
              </a:solidFill>
            </a:endParaRPr>
          </a:p>
        </p:txBody>
      </p:sp>
      <p:pic>
        <p:nvPicPr>
          <p:cNvPr id="9" name="Picture 3" descr="C:\Users\alex.stuart\OneDrive - Xoserve Limited\PowerPoint Icons\Business Blue\0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88" y="3246088"/>
            <a:ext cx="824319" cy="82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691680" y="3246088"/>
            <a:ext cx="3672408" cy="7744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200" dirty="0" smtClean="0">
                <a:solidFill>
                  <a:schemeClr val="tx1"/>
                </a:solidFill>
              </a:rPr>
              <a:t>Customer MI </a:t>
            </a:r>
            <a:r>
              <a:rPr lang="en-GB" sz="1200" b="0" dirty="0" smtClean="0">
                <a:solidFill>
                  <a:schemeClr val="tx1"/>
                </a:solidFill>
              </a:rPr>
              <a:t>outlining all reconciliations and their status </a:t>
            </a:r>
            <a:r>
              <a:rPr lang="en-GB" sz="1200" b="0" i="1" dirty="0" smtClean="0">
                <a:solidFill>
                  <a:schemeClr val="tx1"/>
                </a:solidFill>
              </a:rPr>
              <a:t>(invoiced, in exception, in exclusion</a:t>
            </a:r>
            <a:r>
              <a:rPr lang="en-GB" sz="1200" b="0" dirty="0" smtClean="0">
                <a:solidFill>
                  <a:schemeClr val="tx1"/>
                </a:solidFill>
              </a:rPr>
              <a:t>) in development. Currently at risk of being available for next billing cycle.</a:t>
            </a:r>
            <a:endParaRPr lang="en-GB" sz="900" b="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54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400" dirty="0" smtClean="0"/>
              <a:t>Defects</a:t>
            </a:r>
            <a:endParaRPr lang="en-GB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522797"/>
              </p:ext>
            </p:extLst>
          </p:nvPr>
        </p:nvGraphicFramePr>
        <p:xfrm>
          <a:off x="6876256" y="483518"/>
          <a:ext cx="2088232" cy="3718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216024"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solidFill>
                            <a:schemeClr val="bg1"/>
                          </a:solidFill>
                        </a:rPr>
                        <a:t>SLA</a:t>
                      </a:r>
                      <a:endParaRPr lang="en-GB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Defects, including associated data fixes, within the gift of Xoserve and its partners to resolve should be cleared within </a:t>
                      </a:r>
                      <a:r>
                        <a:rPr lang="en-GB" sz="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 </a:t>
                      </a: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being raised.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r>
                        <a:rPr lang="en-US" sz="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Date to operate within SLA</a:t>
                      </a:r>
                      <a:endParaRPr lang="en-US" sz="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/>
                        <a:t>August 2019</a:t>
                      </a:r>
                      <a:endParaRPr lang="en-GB" sz="800" b="0" dirty="0"/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74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</a:rPr>
                        <a:t>Current </a:t>
                      </a:r>
                      <a:r>
                        <a:rPr lang="en-GB" sz="800" b="1" baseline="0" dirty="0" smtClean="0">
                          <a:solidFill>
                            <a:schemeClr val="bg1"/>
                          </a:solidFill>
                        </a:rPr>
                        <a:t> SLA RAG Status</a:t>
                      </a:r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</a:rPr>
                        <a:t>Green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</a:rPr>
                        <a:t>RAG</a:t>
                      </a:r>
                      <a:r>
                        <a:rPr lang="en-GB" sz="800" b="1" baseline="0" dirty="0" smtClean="0">
                          <a:solidFill>
                            <a:schemeClr val="bg1"/>
                          </a:solidFill>
                        </a:rPr>
                        <a:t> Justification</a:t>
                      </a:r>
                      <a:endParaRPr lang="en-GB" sz="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AML/ASP</a:t>
                      </a:r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defects currently open of which 7 were raised in July and 1 in August. 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One defect did not meet the SLA – highly complex with multiple resolution options. May require a design change.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3 defects now deployed, data fixes are outstanding for completion in mid September.</a:t>
                      </a:r>
                      <a:endParaRPr lang="en-GB" sz="7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All current known defects, identified pre and post revised commercial agreement, on track to be resolved in-line with SLA.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7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2" descr="C:\Users\alex.stuart\OneDrive - Xoserve Limited\PowerPoint Icons\Business Blue\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62" y="93692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586001" y="843558"/>
            <a:ext cx="1769975" cy="1224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400" dirty="0" smtClean="0">
                <a:solidFill>
                  <a:schemeClr val="tx1"/>
                </a:solidFill>
              </a:rPr>
              <a:t>8 (down from 17)</a:t>
            </a:r>
          </a:p>
          <a:p>
            <a:r>
              <a:rPr lang="en-GB" sz="1200" b="0" dirty="0" smtClean="0">
                <a:solidFill>
                  <a:schemeClr val="tx1"/>
                </a:solidFill>
              </a:rPr>
              <a:t>Defects currently open and awaiting fix deployment</a:t>
            </a:r>
            <a:endParaRPr lang="en-GB" sz="1100" b="0" dirty="0">
              <a:solidFill>
                <a:schemeClr val="tx1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92" y="1779662"/>
            <a:ext cx="558165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7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400" dirty="0" smtClean="0"/>
              <a:t>MI / Reporting</a:t>
            </a:r>
            <a:endParaRPr lang="en-GB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761571"/>
              </p:ext>
            </p:extLst>
          </p:nvPr>
        </p:nvGraphicFramePr>
        <p:xfrm>
          <a:off x="6876256" y="483518"/>
          <a:ext cx="2088232" cy="3509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216024"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solidFill>
                            <a:schemeClr val="bg1"/>
                          </a:solidFill>
                        </a:rPr>
                        <a:t>SLA</a:t>
                      </a:r>
                      <a:endParaRPr lang="en-GB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MPRN recs received are accounted for and valued; allocation across invoices, exceptions, exclusions and mismatches is shared at shipper level with individual shippers at the end of each invoice cycle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Exceptions, Exclusions and mismatches are communicated within </a:t>
                      </a:r>
                      <a:r>
                        <a:rPr lang="en-GB" sz="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business days </a:t>
                      </a:r>
                      <a:r>
                        <a:rPr lang="en-GB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following  invoice receipt. 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r>
                        <a:rPr lang="en-US" sz="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Date to operate within SLA</a:t>
                      </a:r>
                      <a:endParaRPr lang="en-US" sz="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/>
                        <a:t>August 2019</a:t>
                      </a:r>
                      <a:endParaRPr lang="en-GB" sz="800" b="0" dirty="0"/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74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</a:rPr>
                        <a:t>Current </a:t>
                      </a:r>
                      <a:r>
                        <a:rPr lang="en-GB" sz="800" b="1" baseline="0" dirty="0" smtClean="0">
                          <a:solidFill>
                            <a:schemeClr val="bg1"/>
                          </a:solidFill>
                        </a:rPr>
                        <a:t> SLA RAG Status</a:t>
                      </a:r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</a:rPr>
                        <a:t>Red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bg1"/>
                          </a:solidFill>
                        </a:rPr>
                        <a:t>RAG</a:t>
                      </a:r>
                      <a:r>
                        <a:rPr lang="en-GB" sz="800" b="1" baseline="0" dirty="0" smtClean="0">
                          <a:solidFill>
                            <a:schemeClr val="bg1"/>
                          </a:solidFill>
                        </a:rPr>
                        <a:t> Justification</a:t>
                      </a:r>
                      <a:endParaRPr lang="en-GB" sz="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Testing of exception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and exclusion reports complete, awaiting transport of reports to production. 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All reports, including provision of customer monthly summaries, are being targeted to be available from 27</a:t>
                      </a:r>
                      <a:r>
                        <a:rPr lang="en-US" sz="7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September.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Title 1">
            <a:extLst>
              <a:ext uri="{FF2B5EF4-FFF2-40B4-BE49-F238E27FC236}">
                <a16:creationId xmlns:a16="http://schemas.microsoft.com/office/drawing/2014/main" xmlns="" id="{343E47B2-6C81-204B-BF33-B65B32A7FA00}"/>
              </a:ext>
            </a:extLst>
          </p:cNvPr>
          <p:cNvSpPr txBox="1">
            <a:spLocks/>
          </p:cNvSpPr>
          <p:nvPr/>
        </p:nvSpPr>
        <p:spPr>
          <a:xfrm>
            <a:off x="883965" y="1873584"/>
            <a:ext cx="763284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1200" b="1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sz="1050" b="0" dirty="0">
              <a:solidFill>
                <a:srgbClr val="FF0000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343E47B2-6C81-204B-BF33-B65B32A7FA00}"/>
              </a:ext>
            </a:extLst>
          </p:cNvPr>
          <p:cNvSpPr txBox="1">
            <a:spLocks/>
          </p:cNvSpPr>
          <p:nvPr/>
        </p:nvSpPr>
        <p:spPr>
          <a:xfrm>
            <a:off x="1194107" y="2859782"/>
            <a:ext cx="4241989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1200" b="1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 smtClean="0">
                <a:solidFill>
                  <a:schemeClr val="tx1"/>
                </a:solidFill>
              </a:rPr>
              <a:t>External exception and exclusion reports will be issued 2 days after the Amendment invoice issue date. For the Aug-19 billing period this is 27</a:t>
            </a:r>
            <a:r>
              <a:rPr lang="en-GB" baseline="30000" dirty="0" smtClean="0">
                <a:solidFill>
                  <a:schemeClr val="tx1"/>
                </a:solidFill>
              </a:rPr>
              <a:t>th</a:t>
            </a:r>
            <a:r>
              <a:rPr lang="en-GB" dirty="0" smtClean="0">
                <a:solidFill>
                  <a:schemeClr val="tx1"/>
                </a:solidFill>
              </a:rPr>
              <a:t> September.  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xmlns="" id="{343E47B2-6C81-204B-BF33-B65B32A7FA00}"/>
              </a:ext>
            </a:extLst>
          </p:cNvPr>
          <p:cNvSpPr txBox="1">
            <a:spLocks/>
          </p:cNvSpPr>
          <p:nvPr/>
        </p:nvSpPr>
        <p:spPr>
          <a:xfrm>
            <a:off x="1099989" y="2067694"/>
            <a:ext cx="4264099" cy="510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1200" b="1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 smtClean="0">
                <a:solidFill>
                  <a:schemeClr val="tx1"/>
                </a:solidFill>
              </a:rPr>
              <a:t>Issues identified in UAT, reports have been updated and are in the process of being retested.</a:t>
            </a:r>
            <a:endParaRPr lang="en-GB" b="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alex.stuart\OneDrive - Xoserve Limited\PowerPoint Icons\Business Blue\13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79" y="2139702"/>
            <a:ext cx="517001" cy="51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 bwMode="auto">
          <a:xfrm>
            <a:off x="13029485" y="4222348"/>
            <a:ext cx="0" cy="361435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18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400" dirty="0" smtClean="0"/>
              <a:t>Summary Resolution One Pager</a:t>
            </a:r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478961"/>
              </p:ext>
            </p:extLst>
          </p:nvPr>
        </p:nvGraphicFramePr>
        <p:xfrm>
          <a:off x="107504" y="843558"/>
          <a:ext cx="8928993" cy="4197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1"/>
                <a:gridCol w="1656184"/>
                <a:gridCol w="1872207"/>
                <a:gridCol w="1872208"/>
                <a:gridCol w="1728193"/>
              </a:tblGrid>
              <a:tr h="240751"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dirty="0" smtClean="0">
                          <a:solidFill>
                            <a:schemeClr val="bg1"/>
                          </a:solidFill>
                        </a:rPr>
                        <a:t>Mismatches</a:t>
                      </a:r>
                      <a:endParaRPr lang="en-GB" sz="1000" b="1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Exceptions</a:t>
                      </a:r>
                      <a:endParaRPr lang="en-GB" sz="1000" b="1" u="sng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Exclusions</a:t>
                      </a:r>
                      <a:endParaRPr lang="en-GB" sz="1000" b="1" u="sng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Defects</a:t>
                      </a:r>
                      <a:endParaRPr lang="en-GB" sz="1000" b="1" u="sng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MI / Reporting</a:t>
                      </a:r>
                      <a:endParaRPr lang="en-GB" sz="1000" b="1" u="sng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340336">
                <a:tc>
                  <a:txBody>
                    <a:bodyPr/>
                    <a:lstStyle/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dirty="0" smtClean="0"/>
                        <a:t>Mismatches are corrected ‘in cycle’ and associated defects are cleared in time for the second following cycle from detection. 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dirty="0" smtClean="0"/>
                        <a:t>Correction of mismatches should be invisible to shippers. During transition to this any correction files issued are delivered within </a:t>
                      </a:r>
                      <a:r>
                        <a:rPr lang="en-GB" sz="600" b="1" dirty="0" smtClean="0"/>
                        <a:t>3 business</a:t>
                      </a:r>
                      <a:r>
                        <a:rPr lang="en-GB" sz="600" dirty="0" smtClean="0"/>
                        <a:t> days of payment due date issue and meet communicated quality and format requirements on first delivery.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dirty="0" smtClean="0"/>
                        <a:t>There should be no unresolved causes to  mismatches of more than </a:t>
                      </a:r>
                      <a:r>
                        <a:rPr lang="en-GB" sz="600" b="1" dirty="0" smtClean="0"/>
                        <a:t>2 invoice cycles </a:t>
                      </a:r>
                      <a:r>
                        <a:rPr lang="en-GB" sz="600" dirty="0" smtClean="0"/>
                        <a:t>in age.</a:t>
                      </a:r>
                      <a:r>
                        <a:rPr lang="en-GB" sz="600" b="1" dirty="0" smtClean="0"/>
                        <a:t> 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Known exceptions are corrected ‘in cycle’; new exceptions within the gift of Xoserve and its partners to correct are cleared in time for the second cycle from detection, as is any defect that caused the exception.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Exception backlogs should be no more than </a:t>
                      </a:r>
                      <a:r>
                        <a:rPr lang="en-GB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 </a:t>
                      </a: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old.</a:t>
                      </a:r>
                    </a:p>
                    <a:p>
                      <a:pPr marL="0" lvl="0" indent="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None/>
                      </a:pPr>
                      <a:endParaRPr lang="en-GB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Known exclusions are executed ‘in cycle’; new exclusions within the gift of Xoserve and its partners to correct are cleared in time for the second cycle from detection, as is the defect that caused the exclusion.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Exclusion backlogs should be no more than </a:t>
                      </a:r>
                      <a:r>
                        <a:rPr lang="en-GB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</a:t>
                      </a: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old.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Correction of billed exclusions should be performed no later than </a:t>
                      </a:r>
                      <a:r>
                        <a:rPr lang="en-GB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 </a:t>
                      </a: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after detection.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Defects, including associated data fixes, within the gift of Xoserve and its partners to resolve should be cleared within </a:t>
                      </a:r>
                      <a:r>
                        <a:rPr lang="en-GB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 </a:t>
                      </a: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being raised.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MPRN recs received are accounted for and valued; allocation across invoices, exceptions, exclusions and mismatches is shared at shipper level with individual shippers at the end of each invoice cycle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Exceptions, Exclusions and mismatches are communicated within </a:t>
                      </a:r>
                      <a:r>
                        <a:rPr lang="en-GB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business days </a:t>
                      </a: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following  invoice receipt. 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81">
                <a:tc grid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7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r>
                        <a:rPr lang="en-US" sz="7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Date to operate within SLA</a:t>
                      </a:r>
                      <a:endParaRPr lang="en-US" sz="7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95611"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/>
                        <a:t>September 2019</a:t>
                      </a:r>
                      <a:endParaRPr lang="en-GB" sz="700" b="0" dirty="0"/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 smtClean="0"/>
                        <a:t>August 2019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/>
                        <a:t>July 2019</a:t>
                      </a:r>
                      <a:endParaRPr lang="en-GB" sz="700" b="0" dirty="0"/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/>
                        <a:t>August 2019</a:t>
                      </a:r>
                      <a:endParaRPr lang="en-GB" sz="700" b="0" dirty="0"/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/>
                        <a:t>August 2019</a:t>
                      </a:r>
                      <a:endParaRPr lang="en-GB" sz="700" b="0" dirty="0"/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81">
                <a:tc gridSpan="5">
                  <a:txBody>
                    <a:bodyPr/>
                    <a:lstStyle/>
                    <a:p>
                      <a:pPr algn="ctr"/>
                      <a:r>
                        <a:rPr lang="en-GB" sz="700" b="1" dirty="0" smtClean="0">
                          <a:solidFill>
                            <a:schemeClr val="bg1"/>
                          </a:solidFill>
                        </a:rPr>
                        <a:t>Current </a:t>
                      </a:r>
                      <a:r>
                        <a:rPr lang="en-GB" sz="700" b="1" baseline="0" dirty="0" smtClean="0">
                          <a:solidFill>
                            <a:schemeClr val="bg1"/>
                          </a:solidFill>
                        </a:rPr>
                        <a:t> SLA RAG Status</a:t>
                      </a:r>
                      <a:endParaRPr lang="en-GB" sz="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820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 smtClean="0">
                          <a:solidFill>
                            <a:schemeClr val="bg1"/>
                          </a:solidFill>
                        </a:rPr>
                        <a:t>Green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Amber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 smtClean="0">
                          <a:solidFill>
                            <a:schemeClr val="bg1"/>
                          </a:solidFill>
                        </a:rPr>
                        <a:t>Green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 smtClean="0">
                          <a:solidFill>
                            <a:schemeClr val="bg1"/>
                          </a:solidFill>
                        </a:rPr>
                        <a:t>Red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5611">
                <a:tc gridSpan="5">
                  <a:txBody>
                    <a:bodyPr/>
                    <a:lstStyle/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7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 smtClean="0">
                          <a:solidFill>
                            <a:schemeClr val="bg1"/>
                          </a:solidFill>
                        </a:rPr>
                        <a:t>RAG</a:t>
                      </a:r>
                      <a:r>
                        <a:rPr lang="en-GB" sz="700" b="1" baseline="0" dirty="0" smtClean="0">
                          <a:solidFill>
                            <a:schemeClr val="bg1"/>
                          </a:solidFill>
                        </a:rPr>
                        <a:t> Justification</a:t>
                      </a:r>
                      <a:endParaRPr lang="en-GB" sz="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162637"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92% of ASP and 100% of AML correction file s issued 3 days prior to PDD.</a:t>
                      </a:r>
                    </a:p>
                    <a:p>
                      <a:pPr marL="171450" lvl="0" indent="-1714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Development of merged ASP &amp; AML files has commenced.</a:t>
                      </a:r>
                    </a:p>
                    <a:p>
                      <a:pPr marL="171450" lvl="0" indent="-1714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UAT due to start mid Oct</a:t>
                      </a:r>
                      <a:r>
                        <a:rPr lang="en-GB" sz="600" b="1" baseline="0" dirty="0" smtClean="0">
                          <a:solidFill>
                            <a:schemeClr val="tx1"/>
                          </a:solidFill>
                        </a:rPr>
                        <a:t>ob</a:t>
                      </a: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er with merged files available for the Nov-19 billing period (issued 27</a:t>
                      </a:r>
                      <a:r>
                        <a:rPr lang="en-GB" sz="6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 December). </a:t>
                      </a:r>
                    </a:p>
                    <a:p>
                      <a:pPr marL="171450" lvl="0" indent="-1714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Merged file will be in line with ASP &amp; AML file formats.</a:t>
                      </a:r>
                    </a:p>
                    <a:p>
                      <a:pPr marL="171450" lvl="0" indent="-17145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High level plan to be shared and key milestones tracked.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dirty="0" smtClean="0">
                          <a:solidFill>
                            <a:schemeClr val="tx1"/>
                          </a:solidFill>
                        </a:rPr>
                        <a:t>Despite reductions in backlog exceptions,</a:t>
                      </a: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 the number of LSP and SSP reconciliations held off the AMS as a result of an exception remains high. Provision of the exception/exclusion MI from 27</a:t>
                      </a:r>
                      <a:r>
                        <a:rPr lang="en-GB" sz="6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 Sep’19 will highlight all such exceptions. 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dirty="0" smtClean="0">
                          <a:solidFill>
                            <a:schemeClr val="tx1"/>
                          </a:solidFill>
                        </a:rPr>
                        <a:t>RAG status to remain at Red until the provision of all exception and exclusion MI to enable tracking of exclusion resolutions</a:t>
                      </a: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 in-line with target SLA.</a:t>
                      </a:r>
                      <a:endParaRPr lang="en-GB" sz="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6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c.18,000 distinct sites released from bill blocks over the last three months. 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Cataloguing of the majority of exclusion scenarios complete and signed-off by Xoserve business teams.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dirty="0" smtClean="0">
                          <a:solidFill>
                            <a:schemeClr val="tx1"/>
                          </a:solidFill>
                        </a:rPr>
                        <a:t>RAG status to remain at Amber until the provision of all exception and exclusion MI to enable tracking of exclusion resolutions</a:t>
                      </a: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 in-line with target SLA.</a:t>
                      </a:r>
                      <a:endParaRPr lang="en-GB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AML/ASP</a:t>
                      </a:r>
                      <a:r>
                        <a:rPr lang="en-GB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defects currently open of which 7 were raised in July and 1 in August. 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One defect did not meet the SLA – highly complex with multiple resolution options. May require a design change.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3 defects now deployed, data fixes are outstanding for completion in mid September.</a:t>
                      </a:r>
                      <a:endParaRPr lang="en-GB" sz="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All current known defects, identified pre and post revised commercial agreement, on track to be resolved in-line with SLA.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6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Issues identified in UAT and report changes required.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Reports have been updated and are in the process of being retested. 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All reports, including provision of customer monthly summaries, are being targeted to be available from 27</a:t>
                      </a:r>
                      <a:r>
                        <a:rPr lang="en-US" sz="6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 September. 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Red status because reports were due to be issued in August 2019 for July billing period.</a:t>
                      </a:r>
                      <a:endParaRPr lang="en-US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9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16029</TotalTime>
  <Words>1730</Words>
  <Application>Microsoft Office PowerPoint</Application>
  <PresentationFormat>On-screen Show (16:9)</PresentationFormat>
  <Paragraphs>172</Paragraphs>
  <Slides>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Worksheet</vt:lpstr>
      <vt:lpstr>Amendment Invoice  Contract Management Committee Update</vt:lpstr>
      <vt:lpstr>Summary Resolution Plan</vt:lpstr>
      <vt:lpstr>Supporting Information Mismatches</vt:lpstr>
      <vt:lpstr>Exceptions</vt:lpstr>
      <vt:lpstr>Exclusions</vt:lpstr>
      <vt:lpstr>Defects</vt:lpstr>
      <vt:lpstr>MI / Reporting</vt:lpstr>
      <vt:lpstr>Summary Resolution One Pager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334</cp:revision>
  <cp:lastPrinted>2019-08-29T08:21:32Z</cp:lastPrinted>
  <dcterms:created xsi:type="dcterms:W3CDTF">2018-09-02T17:12:15Z</dcterms:created>
  <dcterms:modified xsi:type="dcterms:W3CDTF">2019-09-11T07:32:42Z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-1316394079</vt:i4>
  </property>
  <property fmtid="{D5CDD505-2E9C-101B-9397-08002B2CF9AE}" pid="3" name="_NewReviewCycle">
    <vt:lpwstr/>
  </property>
  <property fmtid="{D5CDD505-2E9C-101B-9397-08002B2CF9AE}" pid="4" name="_EmailSubject">
    <vt:lpwstr>Agenda Items for CoMC</vt:lpwstr>
  </property>
  <property fmtid="{D5CDD505-2E9C-101B-9397-08002B2CF9AE}" pid="5" name="_AuthorEmail">
    <vt:lpwstr>angela.clarke@xoserve.com</vt:lpwstr>
  </property>
  <property fmtid="{D5CDD505-2E9C-101B-9397-08002B2CF9AE}" pid="6" name="_AuthorEmailDisplayName">
    <vt:lpwstr>Clarke, Angela</vt:lpwstr>
  </property>
  <property fmtid="{D5CDD505-2E9C-101B-9397-08002B2CF9AE}" pid="7" name="_PreviousAdHocReviewCycleID">
    <vt:i4>-2044770799</vt:i4>
  </property>
  <property fmtid="{D5CDD505-2E9C-101B-9397-08002B2CF9AE}" pid="8" name="ContentTypeId">
    <vt:lpwstr>0x0101006E927B77B7F39148B9CB17AE711C8D35</vt:lpwstr>
  </property>
</Properties>
</file>