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3"/>
  </p:notesMasterIdLst>
  <p:sldIdLst>
    <p:sldId id="298" r:id="rId6"/>
    <p:sldId id="299" r:id="rId7"/>
    <p:sldId id="356" r:id="rId8"/>
    <p:sldId id="355" r:id="rId9"/>
    <p:sldId id="363" r:id="rId10"/>
    <p:sldId id="352" r:id="rId11"/>
    <p:sldId id="257" r:id="rId12"/>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D096B0-83E8-430C-9998-F986067222B9}" v="16" dt="2019-10-07T09:13:49.2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37" autoAdjust="0"/>
  </p:normalViewPr>
  <p:slideViewPr>
    <p:cSldViewPr>
      <p:cViewPr varScale="1">
        <p:scale>
          <a:sx n="83" d="100"/>
          <a:sy n="83"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93713"/>
          </a:xfrm>
          <a:prstGeom prst="rect">
            <a:avLst/>
          </a:prstGeom>
        </p:spPr>
        <p:txBody>
          <a:bodyPr vert="horz" lIns="91430" tIns="45715" rIns="91430" bIns="45715" rtlCol="0"/>
          <a:lstStyle>
            <a:lvl1pPr algn="l">
              <a:defRPr sz="1200"/>
            </a:lvl1pPr>
          </a:lstStyle>
          <a:p>
            <a:endParaRPr lang="en-GB" dirty="0"/>
          </a:p>
        </p:txBody>
      </p:sp>
      <p:sp>
        <p:nvSpPr>
          <p:cNvPr id="3" name="Date Placeholder 2"/>
          <p:cNvSpPr>
            <a:spLocks noGrp="1"/>
          </p:cNvSpPr>
          <p:nvPr>
            <p:ph type="dt" idx="1"/>
          </p:nvPr>
        </p:nvSpPr>
        <p:spPr>
          <a:xfrm>
            <a:off x="3809079" y="1"/>
            <a:ext cx="2914015" cy="493713"/>
          </a:xfrm>
          <a:prstGeom prst="rect">
            <a:avLst/>
          </a:prstGeom>
        </p:spPr>
        <p:txBody>
          <a:bodyPr vert="horz" lIns="91430" tIns="45715" rIns="91430" bIns="45715" rtlCol="0"/>
          <a:lstStyle>
            <a:lvl1pPr algn="r">
              <a:defRPr sz="1200"/>
            </a:lvl1pPr>
          </a:lstStyle>
          <a:p>
            <a:fld id="{30CC7C86-2D66-4C55-8F99-E153512351BA}" type="datetimeFigureOut">
              <a:rPr lang="en-GB" smtClean="0"/>
              <a:t>08/10/2019</a:t>
            </a:fld>
            <a:endParaRPr lang="en-GB" dirty="0"/>
          </a:p>
        </p:txBody>
      </p:sp>
      <p:sp>
        <p:nvSpPr>
          <p:cNvPr id="4" name="Slide Image Placeholder 3"/>
          <p:cNvSpPr>
            <a:spLocks noGrp="1" noRot="1" noChangeAspect="1"/>
          </p:cNvSpPr>
          <p:nvPr>
            <p:ph type="sldImg" idx="2"/>
          </p:nvPr>
        </p:nvSpPr>
        <p:spPr>
          <a:xfrm>
            <a:off x="71438" y="741363"/>
            <a:ext cx="6581775" cy="3702050"/>
          </a:xfrm>
          <a:prstGeom prst="rect">
            <a:avLst/>
          </a:prstGeom>
          <a:noFill/>
          <a:ln w="12700">
            <a:solidFill>
              <a:prstClr val="black"/>
            </a:solidFill>
          </a:ln>
        </p:spPr>
        <p:txBody>
          <a:bodyPr vert="horz" lIns="91430" tIns="45715" rIns="91430" bIns="45715" rtlCol="0" anchor="ctr"/>
          <a:lstStyle/>
          <a:p>
            <a:endParaRPr lang="en-GB" dirty="0"/>
          </a:p>
        </p:txBody>
      </p:sp>
      <p:sp>
        <p:nvSpPr>
          <p:cNvPr id="5" name="Notes Placeholder 4"/>
          <p:cNvSpPr>
            <a:spLocks noGrp="1"/>
          </p:cNvSpPr>
          <p:nvPr>
            <p:ph type="body" sz="quarter" idx="3"/>
          </p:nvPr>
        </p:nvSpPr>
        <p:spPr>
          <a:xfrm>
            <a:off x="672465" y="4690270"/>
            <a:ext cx="5379720" cy="4443413"/>
          </a:xfrm>
          <a:prstGeom prst="rect">
            <a:avLst/>
          </a:prstGeom>
        </p:spPr>
        <p:txBody>
          <a:bodyPr vert="horz" lIns="91430" tIns="45715" rIns="91430"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8825"/>
            <a:ext cx="2914015" cy="493713"/>
          </a:xfrm>
          <a:prstGeom prst="rect">
            <a:avLst/>
          </a:prstGeom>
        </p:spPr>
        <p:txBody>
          <a:bodyPr vert="horz" lIns="91430" tIns="45715" rIns="91430" bIns="45715"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378825"/>
            <a:ext cx="2914015" cy="493713"/>
          </a:xfrm>
          <a:prstGeom prst="rect">
            <a:avLst/>
          </a:prstGeom>
        </p:spPr>
        <p:txBody>
          <a:bodyPr vert="horz" lIns="91430" tIns="45715" rIns="91430" bIns="45715"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2570387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2443589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2869233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8" y="741363"/>
            <a:ext cx="6581775"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55930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8"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1836378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513841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p:spPr>
        <p:txBody>
          <a:bodyPr/>
          <a:lstStyle>
            <a:lvl1pPr>
              <a:defRPr/>
            </a:lvl1pPr>
          </a:lstStyle>
          <a:p>
            <a:pPr defTabSz="457200" fontAlgn="base">
              <a:spcBef>
                <a:spcPct val="0"/>
              </a:spcBef>
              <a:spcAft>
                <a:spcPct val="0"/>
              </a:spcAft>
              <a:defRPr/>
            </a:pPr>
            <a:fld id="{E502D9C5-17AE-4038-9F2D-B14BAC7D8A12}"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9704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fld id="{10AA87E4-1071-4181-ADC0-8B22760010CB}"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85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990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6" name="TextBox 5"/>
          <p:cNvSpPr txBox="1"/>
          <p:nvPr/>
        </p:nvSpPr>
        <p:spPr>
          <a:xfrm>
            <a:off x="8604448" y="195488"/>
            <a:ext cx="648072" cy="276999"/>
          </a:xfrm>
          <a:prstGeom prst="rect">
            <a:avLst/>
          </a:prstGeom>
          <a:noFill/>
        </p:spPr>
        <p:txBody>
          <a:bodyPr wrap="square" rtlCol="0">
            <a:spAutoFit/>
          </a:bodyPr>
          <a:lstStyle/>
          <a:p>
            <a:pPr defTabSz="457200" fontAlgn="base">
              <a:spcBef>
                <a:spcPct val="0"/>
              </a:spcBef>
              <a:spcAft>
                <a:spcPct val="0"/>
              </a:spcAft>
            </a:pPr>
            <a:fld id="{D86480B0-6847-4D27-B3EC-F99462D2DA11}" type="slidenum">
              <a:rPr lang="en-GB" sz="1200" smtClean="0">
                <a:solidFill>
                  <a:srgbClr val="000000"/>
                </a:solidFill>
                <a:ea typeface="ＭＳ Ｐゴシック" pitchFamily="34" charset="-128"/>
              </a:rPr>
              <a:pPr defTabSz="457200" fontAlgn="base">
                <a:spcBef>
                  <a:spcPct val="0"/>
                </a:spcBef>
                <a:spcAft>
                  <a:spcPct val="0"/>
                </a:spcAft>
              </a:pPr>
              <a:t>‹#›</a:t>
            </a:fld>
            <a:endParaRPr lang="en-GB" sz="1400" dirty="0">
              <a:solidFill>
                <a:srgbClr val="000000"/>
              </a:solidFill>
              <a:ea typeface="ＭＳ Ｐゴシック" pitchFamily="34" charset="-128"/>
            </a:endParaRPr>
          </a:p>
        </p:txBody>
      </p:sp>
    </p:spTree>
    <p:extLst>
      <p:ext uri="{BB962C8B-B14F-4D97-AF65-F5344CB8AC3E}">
        <p14:creationId xmlns:p14="http://schemas.microsoft.com/office/powerpoint/2010/main" val="292508890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Progress Report</a:t>
            </a:r>
          </a:p>
        </p:txBody>
      </p:sp>
      <p:sp>
        <p:nvSpPr>
          <p:cNvPr id="3" name="Subtitle 2"/>
          <p:cNvSpPr>
            <a:spLocks noGrp="1"/>
          </p:cNvSpPr>
          <p:nvPr>
            <p:ph type="subTitle" idx="1"/>
          </p:nvPr>
        </p:nvSpPr>
        <p:spPr/>
        <p:txBody>
          <a:bodyPr/>
          <a:lstStyle/>
          <a:p>
            <a:r>
              <a:rPr lang="en-GB" dirty="0"/>
              <a:t> Contract Management Committee 16/10/19</a:t>
            </a:r>
          </a:p>
        </p:txBody>
      </p:sp>
    </p:spTree>
    <p:extLst>
      <p:ext uri="{BB962C8B-B14F-4D97-AF65-F5344CB8AC3E}">
        <p14:creationId xmlns:p14="http://schemas.microsoft.com/office/powerpoint/2010/main" val="4153817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lnSpcReduction="20000"/>
          </a:bodyPr>
          <a:lstStyle/>
          <a:p>
            <a:r>
              <a:rPr lang="en-GB" sz="1500" dirty="0"/>
              <a:t>Modification 0658: ‘CDSP to identify and develop improvements to LDZ settlement processes’ approved by Ofgem on 6th July 2018</a:t>
            </a:r>
          </a:p>
          <a:p>
            <a:pPr lvl="1"/>
            <a:r>
              <a:rPr lang="en-GB" sz="1500" dirty="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p>
          <a:p>
            <a:r>
              <a:rPr lang="en-GB" sz="1500" dirty="0"/>
              <a:t>BER for Change Reference Number XRN4695: ‘Investigating causes and contributors to levels and volatility of Unidentified Gas’ approved at ChMC on 11th July 2018</a:t>
            </a:r>
          </a:p>
          <a:p>
            <a:pPr lvl="1"/>
            <a:r>
              <a:rPr lang="en-GB" sz="1500" dirty="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p>
          <a:p>
            <a:r>
              <a:rPr lang="en-GB" sz="1500" dirty="0"/>
              <a:t>The following slides provide: </a:t>
            </a:r>
          </a:p>
          <a:p>
            <a:pPr lvl="1"/>
            <a:r>
              <a:rPr lang="en-GB" sz="1500" dirty="0"/>
              <a:t>Task Force dashboard </a:t>
            </a:r>
          </a:p>
          <a:p>
            <a:pPr lvl="1"/>
            <a:r>
              <a:rPr lang="en-GB" sz="1500" dirty="0"/>
              <a:t>POAP</a:t>
            </a:r>
          </a:p>
          <a:p>
            <a:pPr lvl="1"/>
            <a:r>
              <a:rPr lang="en-GB" sz="1500" dirty="0">
                <a:latin typeface="Arial"/>
                <a:cs typeface="Arial"/>
              </a:rPr>
              <a:t>Recommendation stats</a:t>
            </a:r>
          </a:p>
          <a:p>
            <a:pPr lvl="1"/>
            <a:r>
              <a:rPr lang="en-GB" sz="1500" dirty="0"/>
              <a:t>Reporting on budget</a:t>
            </a:r>
          </a:p>
          <a:p>
            <a:pPr lvl="1"/>
            <a:r>
              <a:rPr lang="en-GB" sz="1600" dirty="0"/>
              <a:t>UIG Task Force Activities migration post October 19</a:t>
            </a:r>
            <a:endParaRPr lang="en-GB" sz="1500" dirty="0"/>
          </a:p>
          <a:p>
            <a:endParaRPr lang="en-GB" dirty="0"/>
          </a:p>
        </p:txBody>
      </p:sp>
    </p:spTree>
    <p:extLst>
      <p:ext uri="{BB962C8B-B14F-4D97-AF65-F5344CB8AC3E}">
        <p14:creationId xmlns:p14="http://schemas.microsoft.com/office/powerpoint/2010/main" val="94975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 Dashboard</a:t>
            </a:r>
          </a:p>
        </p:txBody>
      </p:sp>
      <p:sp>
        <p:nvSpPr>
          <p:cNvPr id="5" name="Oval 9">
            <a:extLst>
              <a:ext uri="{FF2B5EF4-FFF2-40B4-BE49-F238E27FC236}">
                <a16:creationId xmlns:a16="http://schemas.microsoft.com/office/drawing/2014/main" id="{02D4E185-FBF5-3446-B3E1-6F3AB6C27A45}"/>
              </a:ext>
            </a:extLst>
          </p:cNvPr>
          <p:cNvSpPr>
            <a:spLocks noChangeAspect="1" noChangeArrowheads="1"/>
          </p:cNvSpPr>
          <p:nvPr/>
        </p:nvSpPr>
        <p:spPr bwMode="gray">
          <a:xfrm>
            <a:off x="1979712" y="1131912"/>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G</a:t>
            </a:r>
          </a:p>
        </p:txBody>
      </p:sp>
      <p:graphicFrame>
        <p:nvGraphicFramePr>
          <p:cNvPr id="6" name="Table 5">
            <a:extLst>
              <a:ext uri="{FF2B5EF4-FFF2-40B4-BE49-F238E27FC236}">
                <a16:creationId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3240264563"/>
              </p:ext>
            </p:extLst>
          </p:nvPr>
        </p:nvGraphicFramePr>
        <p:xfrm>
          <a:off x="247134" y="638207"/>
          <a:ext cx="1240410" cy="1514532"/>
        </p:xfrm>
        <a:graphic>
          <a:graphicData uri="http://schemas.openxmlformats.org/drawingml/2006/table">
            <a:tbl>
              <a:tblPr firstRow="1" bandRow="1">
                <a:tableStyleId>{5C22544A-7EE6-4342-B048-85BDC9FD1C3A}</a:tableStyleId>
              </a:tblPr>
              <a:tblGrid>
                <a:gridCol w="620205">
                  <a:extLst>
                    <a:ext uri="{9D8B030D-6E8A-4147-A177-3AD203B41FA5}">
                      <a16:colId xmlns:a16="http://schemas.microsoft.com/office/drawing/2014/main" val="20001"/>
                    </a:ext>
                  </a:extLst>
                </a:gridCol>
                <a:gridCol w="620205">
                  <a:extLst>
                    <a:ext uri="{9D8B030D-6E8A-4147-A177-3AD203B41FA5}">
                      <a16:colId xmlns:a16="http://schemas.microsoft.com/office/drawing/2014/main" val="3698224449"/>
                    </a:ext>
                  </a:extLst>
                </a:gridCol>
              </a:tblGrid>
              <a:tr h="180884">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7" name="Table 6">
            <a:extLst>
              <a:ext uri="{FF2B5EF4-FFF2-40B4-BE49-F238E27FC236}">
                <a16:creationId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2020525257"/>
              </p:ext>
            </p:extLst>
          </p:nvPr>
        </p:nvGraphicFramePr>
        <p:xfrm>
          <a:off x="251519" y="2376671"/>
          <a:ext cx="3469742" cy="2253609"/>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val="20000"/>
                    </a:ext>
                  </a:extLst>
                </a:gridCol>
                <a:gridCol w="733439">
                  <a:extLst>
                    <a:ext uri="{9D8B030D-6E8A-4147-A177-3AD203B41FA5}">
                      <a16:colId xmlns:a16="http://schemas.microsoft.com/office/drawing/2014/main" val="20002"/>
                    </a:ext>
                  </a:extLst>
                </a:gridCol>
                <a:gridCol w="504055">
                  <a:extLst>
                    <a:ext uri="{9D8B030D-6E8A-4147-A177-3AD203B41FA5}">
                      <a16:colId xmlns:a16="http://schemas.microsoft.com/office/drawing/2014/main" val="20003"/>
                    </a:ext>
                  </a:extLst>
                </a:gridCol>
              </a:tblGrid>
              <a:tr h="336105">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370938">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September</a:t>
                      </a:r>
                      <a:r>
                        <a:rPr lang="en-GB" sz="800" kern="1200" baseline="0" dirty="0">
                          <a:solidFill>
                            <a:schemeClr val="tx2"/>
                          </a:solidFill>
                          <a:latin typeface="+mj-lt"/>
                          <a:ea typeface="Calibri" panose="020F0502020204030204" pitchFamily="34" charset="0"/>
                          <a:cs typeface="Times New Roman" panose="02020603050405020304" pitchFamily="18" charset="0"/>
                        </a:rPr>
                        <a:t> UIG Work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23/09/19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0234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September Change</a:t>
                      </a:r>
                      <a:r>
                        <a:rPr lang="en-GB" sz="800" kern="1200" baseline="0" dirty="0">
                          <a:solidFill>
                            <a:schemeClr val="tx2"/>
                          </a:solidFill>
                          <a:latin typeface="+mj-lt"/>
                          <a:ea typeface="Calibri" panose="020F0502020204030204" pitchFamily="34" charset="0"/>
                          <a:cs typeface="Times New Roman" panose="02020603050405020304" pitchFamily="18" charset="0"/>
                        </a:rPr>
                        <a: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11/09/19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887630650"/>
                  </a:ext>
                </a:extLst>
              </a:tr>
              <a:tr h="40234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September Contract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18/09/19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505133341"/>
                  </a:ext>
                </a:extLst>
              </a:tr>
              <a:tr h="370938">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Executive Summary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w/c 09/09/19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1225005"/>
                  </a:ext>
                </a:extLst>
              </a:tr>
              <a:tr h="370938">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Work Group 674</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17/09/19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778076949"/>
                  </a:ext>
                </a:extLst>
              </a:tr>
            </a:tbl>
          </a:graphicData>
        </a:graphic>
      </p:graphicFrame>
      <p:graphicFrame>
        <p:nvGraphicFramePr>
          <p:cNvPr id="8" name="Table 7">
            <a:extLst>
              <a:ext uri="{FF2B5EF4-FFF2-40B4-BE49-F238E27FC236}">
                <a16:creationId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73407191"/>
              </p:ext>
            </p:extLst>
          </p:nvPr>
        </p:nvGraphicFramePr>
        <p:xfrm>
          <a:off x="4355976" y="2377827"/>
          <a:ext cx="3528392" cy="260985"/>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20000"/>
                    </a:ext>
                  </a:extLst>
                </a:gridCol>
                <a:gridCol w="720080">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tblGrid>
              <a:tr h="260985">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CB52235E-B02C-D446-8E73-FC4656F5C1A2}"/>
              </a:ext>
            </a:extLst>
          </p:cNvPr>
          <p:cNvSpPr txBox="1"/>
          <p:nvPr/>
        </p:nvSpPr>
        <p:spPr>
          <a:xfrm>
            <a:off x="1835696" y="752388"/>
            <a:ext cx="2304256" cy="307777"/>
          </a:xfrm>
          <a:prstGeom prst="rect">
            <a:avLst/>
          </a:prstGeom>
          <a:noFill/>
        </p:spPr>
        <p:txBody>
          <a:bodyPr wrap="squar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997304728"/>
              </p:ext>
            </p:extLst>
          </p:nvPr>
        </p:nvGraphicFramePr>
        <p:xfrm>
          <a:off x="4355976" y="2646030"/>
          <a:ext cx="3528392" cy="1930896"/>
        </p:xfrm>
        <a:graphic>
          <a:graphicData uri="http://schemas.openxmlformats.org/drawingml/2006/table">
            <a:tbl>
              <a:tblPr firstRow="1" bandRow="1">
                <a:tableStyleId>{5C22544A-7EE6-4342-B048-85BDC9FD1C3A}</a:tableStyleId>
              </a:tblPr>
              <a:tblGrid>
                <a:gridCol w="2330976">
                  <a:extLst>
                    <a:ext uri="{9D8B030D-6E8A-4147-A177-3AD203B41FA5}">
                      <a16:colId xmlns:a16="http://schemas.microsoft.com/office/drawing/2014/main" val="20000"/>
                    </a:ext>
                  </a:extLst>
                </a:gridCol>
                <a:gridCol w="693360">
                  <a:extLst>
                    <a:ext uri="{9D8B030D-6E8A-4147-A177-3AD203B41FA5}">
                      <a16:colId xmlns:a16="http://schemas.microsoft.com/office/drawing/2014/main" val="20001"/>
                    </a:ext>
                  </a:extLst>
                </a:gridCol>
                <a:gridCol w="504056">
                  <a:extLst>
                    <a:ext uri="{9D8B030D-6E8A-4147-A177-3AD203B41FA5}">
                      <a16:colId xmlns:a16="http://schemas.microsoft.com/office/drawing/2014/main" val="20002"/>
                    </a:ext>
                  </a:extLst>
                </a:gridCol>
              </a:tblGrid>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dirty="0">
                          <a:solidFill>
                            <a:schemeClr val="tx2"/>
                          </a:solidFill>
                          <a:latin typeface="+mj-lt"/>
                          <a:ea typeface="Calibri" panose="020F0502020204030204" pitchFamily="34" charset="0"/>
                          <a:cs typeface="Times New Roman" panose="02020603050405020304" pitchFamily="18" charset="0"/>
                        </a:rPr>
                        <a:t>Support</a:t>
                      </a:r>
                      <a:r>
                        <a:rPr lang="en-GB" sz="800" b="0" kern="1200" baseline="0" dirty="0">
                          <a:solidFill>
                            <a:schemeClr val="tx2"/>
                          </a:solidFill>
                          <a:latin typeface="+mj-lt"/>
                          <a:ea typeface="Calibri" panose="020F0502020204030204" pitchFamily="34" charset="0"/>
                          <a:cs typeface="Times New Roman" panose="02020603050405020304" pitchFamily="18" charset="0"/>
                        </a:rPr>
                        <a:t> Mod development (All)</a:t>
                      </a:r>
                      <a:endParaRPr lang="en-GB" sz="800" b="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0" kern="1200" baseline="0" dirty="0">
                          <a:solidFill>
                            <a:schemeClr val="tx2"/>
                          </a:solidFill>
                          <a:latin typeface="+mj-lt"/>
                          <a:ea typeface="Calibri" charset="0"/>
                          <a:cs typeface="Times New Roman" panose="02020603050405020304" pitchFamily="18" charset="0"/>
                        </a:rPr>
                        <a:t>01/03/19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Development of automated UIG reporting </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End of June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FF0000"/>
                          </a:solidFill>
                          <a:effectLst/>
                          <a:latin typeface="+mn-lt"/>
                          <a:ea typeface="+mn-ea"/>
                          <a:cs typeface="+mn-cs"/>
                        </a:rPr>
                        <a:t>R</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Commence UIG Task Force close down/extension</a:t>
                      </a:r>
                      <a:r>
                        <a:rPr lang="en-GB" sz="800" kern="1200" baseline="0" dirty="0">
                          <a:solidFill>
                            <a:schemeClr val="tx2"/>
                          </a:solidFill>
                          <a:latin typeface="+mj-lt"/>
                          <a:ea typeface="Calibri" panose="020F0502020204030204" pitchFamily="34" charset="0"/>
                          <a:cs typeface="Times New Roman" panose="02020603050405020304" pitchFamily="18" charset="0"/>
                        </a:rPr>
                        <a:t> options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01/07/19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October Change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09/10/19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239802089"/>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October Contract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16/10/19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155352999"/>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Executive Summary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w/c 14/10/19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821441398"/>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October UIG Work Group</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22/10/10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912508688"/>
                  </a:ext>
                </a:extLst>
              </a:tr>
            </a:tbl>
          </a:graphicData>
        </a:graphic>
      </p:graphicFrame>
    </p:spTree>
    <p:extLst>
      <p:ext uri="{BB962C8B-B14F-4D97-AF65-F5344CB8AC3E}">
        <p14:creationId xmlns:p14="http://schemas.microsoft.com/office/powerpoint/2010/main" val="334627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Plan on Page new</a:t>
            </a:r>
          </a:p>
        </p:txBody>
      </p:sp>
      <p:sp>
        <p:nvSpPr>
          <p:cNvPr id="15" name="Rectangle 14">
            <a:extLst>
              <a:ext uri="{FF2B5EF4-FFF2-40B4-BE49-F238E27FC236}">
                <a16:creationId xmlns:a16="http://schemas.microsoft.com/office/drawing/2014/main" id="{B64306B3-3585-5E46-BA3A-D8B3C1223180}"/>
              </a:ext>
            </a:extLst>
          </p:cNvPr>
          <p:cNvSpPr/>
          <p:nvPr/>
        </p:nvSpPr>
        <p:spPr bwMode="auto">
          <a:xfrm>
            <a:off x="5508104" y="195488"/>
            <a:ext cx="3456384" cy="387845"/>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6" name="Diamond 15">
            <a:extLst>
              <a:ext uri="{FF2B5EF4-FFF2-40B4-BE49-F238E27FC236}">
                <a16:creationId xmlns:a16="http://schemas.microsoft.com/office/drawing/2014/main" id="{386EECE8-E9BF-8E4C-B2B2-6087159F6123}"/>
              </a:ext>
            </a:extLst>
          </p:cNvPr>
          <p:cNvSpPr/>
          <p:nvPr/>
        </p:nvSpPr>
        <p:spPr>
          <a:xfrm>
            <a:off x="6300192" y="26250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7" name="TextBox 16">
            <a:extLst>
              <a:ext uri="{FF2B5EF4-FFF2-40B4-BE49-F238E27FC236}">
                <a16:creationId xmlns:a16="http://schemas.microsoft.com/office/drawing/2014/main" id="{F6B8063B-A63C-804E-BE6B-8BA555583BC4}"/>
              </a:ext>
            </a:extLst>
          </p:cNvPr>
          <p:cNvSpPr txBox="1"/>
          <p:nvPr/>
        </p:nvSpPr>
        <p:spPr>
          <a:xfrm>
            <a:off x="6479195" y="262500"/>
            <a:ext cx="613087" cy="221018"/>
          </a:xfrm>
          <a:prstGeom prst="rect">
            <a:avLst/>
          </a:prstGeom>
          <a:noFill/>
        </p:spPr>
        <p:txBody>
          <a:bodyPr wrap="square" lIns="18000" tIns="18000" rIns="18000" bIns="18000" rtlCol="0">
            <a:spAutoFit/>
          </a:bodyPr>
          <a:lstStyle/>
          <a:p>
            <a:r>
              <a:rPr lang="en-US" sz="600" dirty="0"/>
              <a:t>Delivery team milestone</a:t>
            </a:r>
          </a:p>
        </p:txBody>
      </p:sp>
      <p:sp>
        <p:nvSpPr>
          <p:cNvPr id="18" name="Diamond 17">
            <a:extLst>
              <a:ext uri="{FF2B5EF4-FFF2-40B4-BE49-F238E27FC236}">
                <a16:creationId xmlns:a16="http://schemas.microsoft.com/office/drawing/2014/main" id="{5F6F08A8-4516-2149-B434-0B4218F20DA7}"/>
              </a:ext>
            </a:extLst>
          </p:cNvPr>
          <p:cNvSpPr/>
          <p:nvPr/>
        </p:nvSpPr>
        <p:spPr>
          <a:xfrm>
            <a:off x="7236296" y="254952"/>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9" name="TextBox 18">
            <a:extLst>
              <a:ext uri="{FF2B5EF4-FFF2-40B4-BE49-F238E27FC236}">
                <a16:creationId xmlns:a16="http://schemas.microsoft.com/office/drawing/2014/main" id="{B28A795C-A89F-7E4F-AFD7-DF1859237223}"/>
              </a:ext>
            </a:extLst>
          </p:cNvPr>
          <p:cNvSpPr txBox="1"/>
          <p:nvPr/>
        </p:nvSpPr>
        <p:spPr>
          <a:xfrm>
            <a:off x="7415298" y="254951"/>
            <a:ext cx="613087" cy="221018"/>
          </a:xfrm>
          <a:prstGeom prst="rect">
            <a:avLst/>
          </a:prstGeom>
          <a:noFill/>
        </p:spPr>
        <p:txBody>
          <a:bodyPr wrap="square" lIns="18000" tIns="18000" rIns="18000" bIns="18000" rtlCol="0">
            <a:spAutoFit/>
          </a:bodyPr>
          <a:lstStyle/>
          <a:p>
            <a:r>
              <a:rPr lang="en-US" sz="600" dirty="0"/>
              <a:t>Advanced Analytics</a:t>
            </a:r>
          </a:p>
        </p:txBody>
      </p:sp>
      <p:sp>
        <p:nvSpPr>
          <p:cNvPr id="20" name="Triangle 152">
            <a:extLst>
              <a:ext uri="{FF2B5EF4-FFF2-40B4-BE49-F238E27FC236}">
                <a16:creationId xmlns:a16="http://schemas.microsoft.com/office/drawing/2014/main" id="{AC124C8C-4F66-FD40-BCE9-4399FC098415}"/>
              </a:ext>
            </a:extLst>
          </p:cNvPr>
          <p:cNvSpPr/>
          <p:nvPr/>
        </p:nvSpPr>
        <p:spPr>
          <a:xfrm>
            <a:off x="8188370" y="298801"/>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21" name="TextBox 20">
            <a:extLst>
              <a:ext uri="{FF2B5EF4-FFF2-40B4-BE49-F238E27FC236}">
                <a16:creationId xmlns:a16="http://schemas.microsoft.com/office/drawing/2014/main" id="{AD6031FF-D932-4F45-9D83-CFA5F6CB41C5}"/>
              </a:ext>
            </a:extLst>
          </p:cNvPr>
          <p:cNvSpPr txBox="1"/>
          <p:nvPr/>
        </p:nvSpPr>
        <p:spPr>
          <a:xfrm>
            <a:off x="8207389" y="265606"/>
            <a:ext cx="613087" cy="128685"/>
          </a:xfrm>
          <a:prstGeom prst="rect">
            <a:avLst/>
          </a:prstGeom>
          <a:noFill/>
        </p:spPr>
        <p:txBody>
          <a:bodyPr wrap="square" lIns="18000" tIns="18000" rIns="18000" bIns="18000" rtlCol="0">
            <a:spAutoFit/>
          </a:bodyPr>
          <a:lstStyle/>
          <a:p>
            <a:pPr algn="r"/>
            <a:r>
              <a:rPr lang="en-US" sz="600" dirty="0"/>
              <a:t>Governance</a:t>
            </a:r>
          </a:p>
        </p:txBody>
      </p:sp>
      <p:sp>
        <p:nvSpPr>
          <p:cNvPr id="22" name="Oval 21"/>
          <p:cNvSpPr>
            <a:spLocks noChangeAspect="1"/>
          </p:cNvSpPr>
          <p:nvPr/>
        </p:nvSpPr>
        <p:spPr bwMode="auto">
          <a:xfrm>
            <a:off x="5580112" y="284746"/>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23" name="TextBox 22">
            <a:extLst>
              <a:ext uri="{FF2B5EF4-FFF2-40B4-BE49-F238E27FC236}">
                <a16:creationId xmlns:a16="http://schemas.microsoft.com/office/drawing/2014/main" id="{F6B8063B-A63C-804E-BE6B-8BA555583BC4}"/>
              </a:ext>
            </a:extLst>
          </p:cNvPr>
          <p:cNvSpPr txBox="1"/>
          <p:nvPr/>
        </p:nvSpPr>
        <p:spPr>
          <a:xfrm>
            <a:off x="5724132" y="262500"/>
            <a:ext cx="613087" cy="221018"/>
          </a:xfrm>
          <a:prstGeom prst="rect">
            <a:avLst/>
          </a:prstGeom>
          <a:noFill/>
        </p:spPr>
        <p:txBody>
          <a:bodyPr wrap="square" lIns="18000" tIns="18000" rIns="18000" bIns="18000" rtlCol="0">
            <a:spAutoFit/>
          </a:bodyPr>
          <a:lstStyle/>
          <a:p>
            <a:r>
              <a:rPr lang="en-US" sz="600" dirty="0"/>
              <a:t>Completed activity </a:t>
            </a:r>
          </a:p>
        </p:txBody>
      </p:sp>
      <p:graphicFrame>
        <p:nvGraphicFramePr>
          <p:cNvPr id="25" name="Table 24">
            <a:extLst>
              <a:ext uri="{FF2B5EF4-FFF2-40B4-BE49-F238E27FC236}">
                <a16:creationId xmlns:a16="http://schemas.microsoft.com/office/drawing/2014/main" id="{67DD9588-713D-6541-B74F-36D3C98AF17D}"/>
              </a:ext>
            </a:extLst>
          </p:cNvPr>
          <p:cNvGraphicFramePr>
            <a:graphicFrameLocks noGrp="1"/>
          </p:cNvGraphicFramePr>
          <p:nvPr>
            <p:extLst>
              <p:ext uri="{D42A27DB-BD31-4B8C-83A1-F6EECF244321}">
                <p14:modId xmlns:p14="http://schemas.microsoft.com/office/powerpoint/2010/main" val="2853345470"/>
              </p:ext>
            </p:extLst>
          </p:nvPr>
        </p:nvGraphicFramePr>
        <p:xfrm>
          <a:off x="138006" y="722977"/>
          <a:ext cx="7818370" cy="4010600"/>
        </p:xfrm>
        <a:graphic>
          <a:graphicData uri="http://schemas.openxmlformats.org/drawingml/2006/table">
            <a:tbl>
              <a:tblPr firstRow="1" bandRow="1">
                <a:tableStyleId>{69CF1AB2-1976-4502-BF36-3FF5EA218861}</a:tableStyleId>
              </a:tblPr>
              <a:tblGrid>
                <a:gridCol w="154142">
                  <a:extLst>
                    <a:ext uri="{9D8B030D-6E8A-4147-A177-3AD203B41FA5}">
                      <a16:colId xmlns:a16="http://schemas.microsoft.com/office/drawing/2014/main" val="4177888447"/>
                    </a:ext>
                  </a:extLst>
                </a:gridCol>
                <a:gridCol w="292543">
                  <a:extLst>
                    <a:ext uri="{9D8B030D-6E8A-4147-A177-3AD203B41FA5}">
                      <a16:colId xmlns:a16="http://schemas.microsoft.com/office/drawing/2014/main" val="3013069579"/>
                    </a:ext>
                  </a:extLst>
                </a:gridCol>
                <a:gridCol w="292543">
                  <a:extLst>
                    <a:ext uri="{9D8B030D-6E8A-4147-A177-3AD203B41FA5}">
                      <a16:colId xmlns:a16="http://schemas.microsoft.com/office/drawing/2014/main" val="1475387405"/>
                    </a:ext>
                  </a:extLst>
                </a:gridCol>
                <a:gridCol w="292543">
                  <a:extLst>
                    <a:ext uri="{9D8B030D-6E8A-4147-A177-3AD203B41FA5}">
                      <a16:colId xmlns:a16="http://schemas.microsoft.com/office/drawing/2014/main" val="4167404248"/>
                    </a:ext>
                  </a:extLst>
                </a:gridCol>
                <a:gridCol w="292543">
                  <a:extLst>
                    <a:ext uri="{9D8B030D-6E8A-4147-A177-3AD203B41FA5}">
                      <a16:colId xmlns:a16="http://schemas.microsoft.com/office/drawing/2014/main" val="1882720330"/>
                    </a:ext>
                  </a:extLst>
                </a:gridCol>
                <a:gridCol w="292543">
                  <a:extLst>
                    <a:ext uri="{9D8B030D-6E8A-4147-A177-3AD203B41FA5}">
                      <a16:colId xmlns:a16="http://schemas.microsoft.com/office/drawing/2014/main" val="20006"/>
                    </a:ext>
                  </a:extLst>
                </a:gridCol>
                <a:gridCol w="292543">
                  <a:extLst>
                    <a:ext uri="{9D8B030D-6E8A-4147-A177-3AD203B41FA5}">
                      <a16:colId xmlns:a16="http://schemas.microsoft.com/office/drawing/2014/main" val="20007"/>
                    </a:ext>
                  </a:extLst>
                </a:gridCol>
                <a:gridCol w="292543">
                  <a:extLst>
                    <a:ext uri="{9D8B030D-6E8A-4147-A177-3AD203B41FA5}">
                      <a16:colId xmlns:a16="http://schemas.microsoft.com/office/drawing/2014/main" val="20008"/>
                    </a:ext>
                  </a:extLst>
                </a:gridCol>
                <a:gridCol w="292543">
                  <a:extLst>
                    <a:ext uri="{9D8B030D-6E8A-4147-A177-3AD203B41FA5}">
                      <a16:colId xmlns:a16="http://schemas.microsoft.com/office/drawing/2014/main" val="20009"/>
                    </a:ext>
                  </a:extLst>
                </a:gridCol>
                <a:gridCol w="304165">
                  <a:extLst>
                    <a:ext uri="{9D8B030D-6E8A-4147-A177-3AD203B41FA5}">
                      <a16:colId xmlns:a16="http://schemas.microsoft.com/office/drawing/2014/main" val="20010"/>
                    </a:ext>
                  </a:extLst>
                </a:gridCol>
                <a:gridCol w="292543">
                  <a:extLst>
                    <a:ext uri="{9D8B030D-6E8A-4147-A177-3AD203B41FA5}">
                      <a16:colId xmlns:a16="http://schemas.microsoft.com/office/drawing/2014/main" val="20011"/>
                    </a:ext>
                  </a:extLst>
                </a:gridCol>
                <a:gridCol w="292543">
                  <a:extLst>
                    <a:ext uri="{9D8B030D-6E8A-4147-A177-3AD203B41FA5}">
                      <a16:colId xmlns:a16="http://schemas.microsoft.com/office/drawing/2014/main" val="20012"/>
                    </a:ext>
                  </a:extLst>
                </a:gridCol>
                <a:gridCol w="292543">
                  <a:extLst>
                    <a:ext uri="{9D8B030D-6E8A-4147-A177-3AD203B41FA5}">
                      <a16:colId xmlns:a16="http://schemas.microsoft.com/office/drawing/2014/main" val="20013"/>
                    </a:ext>
                  </a:extLst>
                </a:gridCol>
                <a:gridCol w="292543">
                  <a:extLst>
                    <a:ext uri="{9D8B030D-6E8A-4147-A177-3AD203B41FA5}">
                      <a16:colId xmlns:a16="http://schemas.microsoft.com/office/drawing/2014/main" val="20014"/>
                    </a:ext>
                  </a:extLst>
                </a:gridCol>
                <a:gridCol w="292543">
                  <a:extLst>
                    <a:ext uri="{9D8B030D-6E8A-4147-A177-3AD203B41FA5}">
                      <a16:colId xmlns:a16="http://schemas.microsoft.com/office/drawing/2014/main" val="20015"/>
                    </a:ext>
                  </a:extLst>
                </a:gridCol>
                <a:gridCol w="292543">
                  <a:extLst>
                    <a:ext uri="{9D8B030D-6E8A-4147-A177-3AD203B41FA5}">
                      <a16:colId xmlns:a16="http://schemas.microsoft.com/office/drawing/2014/main" val="20016"/>
                    </a:ext>
                  </a:extLst>
                </a:gridCol>
                <a:gridCol w="292543">
                  <a:extLst>
                    <a:ext uri="{9D8B030D-6E8A-4147-A177-3AD203B41FA5}">
                      <a16:colId xmlns:a16="http://schemas.microsoft.com/office/drawing/2014/main" val="20017"/>
                    </a:ext>
                  </a:extLst>
                </a:gridCol>
                <a:gridCol w="292543">
                  <a:extLst>
                    <a:ext uri="{9D8B030D-6E8A-4147-A177-3AD203B41FA5}">
                      <a16:colId xmlns:a16="http://schemas.microsoft.com/office/drawing/2014/main" val="20023"/>
                    </a:ext>
                  </a:extLst>
                </a:gridCol>
                <a:gridCol w="292543">
                  <a:extLst>
                    <a:ext uri="{9D8B030D-6E8A-4147-A177-3AD203B41FA5}">
                      <a16:colId xmlns:a16="http://schemas.microsoft.com/office/drawing/2014/main" val="20019"/>
                    </a:ext>
                  </a:extLst>
                </a:gridCol>
                <a:gridCol w="292543">
                  <a:extLst>
                    <a:ext uri="{9D8B030D-6E8A-4147-A177-3AD203B41FA5}">
                      <a16:colId xmlns:a16="http://schemas.microsoft.com/office/drawing/2014/main" val="20020"/>
                    </a:ext>
                  </a:extLst>
                </a:gridCol>
                <a:gridCol w="292543">
                  <a:extLst>
                    <a:ext uri="{9D8B030D-6E8A-4147-A177-3AD203B41FA5}">
                      <a16:colId xmlns:a16="http://schemas.microsoft.com/office/drawing/2014/main" val="20021"/>
                    </a:ext>
                  </a:extLst>
                </a:gridCol>
                <a:gridCol w="292543">
                  <a:extLst>
                    <a:ext uri="{9D8B030D-6E8A-4147-A177-3AD203B41FA5}">
                      <a16:colId xmlns:a16="http://schemas.microsoft.com/office/drawing/2014/main" val="20022"/>
                    </a:ext>
                  </a:extLst>
                </a:gridCol>
                <a:gridCol w="292543">
                  <a:extLst>
                    <a:ext uri="{9D8B030D-6E8A-4147-A177-3AD203B41FA5}">
                      <a16:colId xmlns:a16="http://schemas.microsoft.com/office/drawing/2014/main" val="20027"/>
                    </a:ext>
                  </a:extLst>
                </a:gridCol>
                <a:gridCol w="304165">
                  <a:extLst>
                    <a:ext uri="{9D8B030D-6E8A-4147-A177-3AD203B41FA5}">
                      <a16:colId xmlns:a16="http://schemas.microsoft.com/office/drawing/2014/main" val="20024"/>
                    </a:ext>
                  </a:extLst>
                </a:gridCol>
                <a:gridCol w="304165">
                  <a:extLst>
                    <a:ext uri="{9D8B030D-6E8A-4147-A177-3AD203B41FA5}">
                      <a16:colId xmlns:a16="http://schemas.microsoft.com/office/drawing/2014/main" val="20025"/>
                    </a:ext>
                  </a:extLst>
                </a:gridCol>
                <a:gridCol w="304165">
                  <a:extLst>
                    <a:ext uri="{9D8B030D-6E8A-4147-A177-3AD203B41FA5}">
                      <a16:colId xmlns:a16="http://schemas.microsoft.com/office/drawing/2014/main" val="20026"/>
                    </a:ext>
                  </a:extLst>
                </a:gridCol>
                <a:gridCol w="304165">
                  <a:extLst>
                    <a:ext uri="{9D8B030D-6E8A-4147-A177-3AD203B41FA5}">
                      <a16:colId xmlns:a16="http://schemas.microsoft.com/office/drawing/2014/main" val="20028"/>
                    </a:ext>
                  </a:extLst>
                </a:gridCol>
              </a:tblGrid>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May</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June</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a:solidFill>
                            <a:schemeClr val="bg1"/>
                          </a:solidFill>
                        </a:rPr>
                        <a:t>July</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August</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a:solidFill>
                            <a:schemeClr val="bg1"/>
                          </a:solidFill>
                        </a:rPr>
                        <a:t>September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October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endParaRPr lang="en-GB"/>
                    </a:p>
                  </a:txBody>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2645138973"/>
                  </a:ext>
                </a:extLst>
              </a:tr>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06/05</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13/05</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20/05</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27/05</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03/06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10/06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17/06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24/06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01/07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08/07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15/07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22/07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29/07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05/08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12/08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19/08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26/08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02/09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09/09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16/09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23/09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30/09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07/10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14/10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21/10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28/10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4105972714"/>
                  </a:ext>
                </a:extLst>
              </a:tr>
              <a:tr h="3636000">
                <a:tc>
                  <a:txBody>
                    <a:bodyPr/>
                    <a:lstStyle/>
                    <a:p>
                      <a:pPr algn="ctr"/>
                      <a:endParaRPr lang="en-US" sz="600" b="0" dirty="0">
                        <a:solidFill>
                          <a:schemeClr val="bg1"/>
                        </a:solidFill>
                      </a:endParaRPr>
                    </a:p>
                  </a:txBody>
                  <a:tcPr marL="36000" marR="36000" marT="36000" marB="36000" vert="vert270">
                    <a:lnL w="3175" cap="flat" cmpd="sng" algn="ctr">
                      <a:solidFill>
                        <a:schemeClr val="tx1">
                          <a:lumMod val="50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1149007"/>
                  </a:ext>
                </a:extLst>
              </a:tr>
            </a:tbl>
          </a:graphicData>
        </a:graphic>
      </p:graphicFrame>
      <p:sp>
        <p:nvSpPr>
          <p:cNvPr id="29" name="Rectangle 28">
            <a:extLst>
              <a:ext uri="{FF2B5EF4-FFF2-40B4-BE49-F238E27FC236}">
                <a16:creationId xmlns:a16="http://schemas.microsoft.com/office/drawing/2014/main" id="{F3EB2757-1D02-F943-B54B-ECECCBAAC990}"/>
              </a:ext>
            </a:extLst>
          </p:cNvPr>
          <p:cNvSpPr/>
          <p:nvPr/>
        </p:nvSpPr>
        <p:spPr>
          <a:xfrm>
            <a:off x="323528" y="3291830"/>
            <a:ext cx="7632846" cy="24656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Issue analysis and tracking (Investigation Tracker updated and published bi-weekly)</a:t>
            </a:r>
          </a:p>
        </p:txBody>
      </p:sp>
      <p:sp>
        <p:nvSpPr>
          <p:cNvPr id="115" name="Rectangle 114">
            <a:extLst>
              <a:ext uri="{FF2B5EF4-FFF2-40B4-BE49-F238E27FC236}">
                <a16:creationId xmlns:a16="http://schemas.microsoft.com/office/drawing/2014/main" id="{8B803917-08C4-B347-AB2A-57446C6406BD}"/>
              </a:ext>
            </a:extLst>
          </p:cNvPr>
          <p:cNvSpPr/>
          <p:nvPr/>
        </p:nvSpPr>
        <p:spPr>
          <a:xfrm>
            <a:off x="368352" y="2465648"/>
            <a:ext cx="7588023" cy="248529"/>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Findings template and Recommendation Packs</a:t>
            </a:r>
          </a:p>
        </p:txBody>
      </p:sp>
      <p:sp>
        <p:nvSpPr>
          <p:cNvPr id="120" name="Rectangle 119">
            <a:extLst>
              <a:ext uri="{FF2B5EF4-FFF2-40B4-BE49-F238E27FC236}">
                <a16:creationId xmlns:a16="http://schemas.microsoft.com/office/drawing/2014/main" id="{72FAFA24-C1FC-B24F-9807-690D8DF306C9}"/>
              </a:ext>
            </a:extLst>
          </p:cNvPr>
          <p:cNvSpPr/>
          <p:nvPr/>
        </p:nvSpPr>
        <p:spPr>
          <a:xfrm>
            <a:off x="323527" y="2715764"/>
            <a:ext cx="7632848" cy="267709"/>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Investigation Analysis</a:t>
            </a:r>
            <a:endParaRPr lang="en-US" sz="600" i="1" kern="0" dirty="0">
              <a:solidFill>
                <a:srgbClr val="000000"/>
              </a:solidFill>
              <a:ea typeface="ＭＳ Ｐゴシック" pitchFamily="34" charset="-128"/>
            </a:endParaRPr>
          </a:p>
        </p:txBody>
      </p:sp>
      <p:sp>
        <p:nvSpPr>
          <p:cNvPr id="63" name="Rectangle 62">
            <a:extLst>
              <a:ext uri="{FF2B5EF4-FFF2-40B4-BE49-F238E27FC236}">
                <a16:creationId xmlns:a16="http://schemas.microsoft.com/office/drawing/2014/main" id="{8B803917-08C4-B347-AB2A-57446C6406BD}"/>
              </a:ext>
            </a:extLst>
          </p:cNvPr>
          <p:cNvSpPr/>
          <p:nvPr/>
        </p:nvSpPr>
        <p:spPr>
          <a:xfrm>
            <a:off x="323528" y="2094954"/>
            <a:ext cx="7632848" cy="199672"/>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Xoserve owned Recommendation options – update and publish recommendation tracker in line with UIG working group meetings</a:t>
            </a:r>
          </a:p>
        </p:txBody>
      </p:sp>
      <p:sp>
        <p:nvSpPr>
          <p:cNvPr id="47" name="Rectangle 46">
            <a:extLst>
              <a:ext uri="{FF2B5EF4-FFF2-40B4-BE49-F238E27FC236}">
                <a16:creationId xmlns:a16="http://schemas.microsoft.com/office/drawing/2014/main" id="{8B803917-08C4-B347-AB2A-57446C6406BD}"/>
              </a:ext>
            </a:extLst>
          </p:cNvPr>
          <p:cNvSpPr/>
          <p:nvPr/>
        </p:nvSpPr>
        <p:spPr>
          <a:xfrm>
            <a:off x="323527" y="3003798"/>
            <a:ext cx="7632847" cy="243976"/>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Support Mod development</a:t>
            </a:r>
          </a:p>
        </p:txBody>
      </p:sp>
      <p:sp>
        <p:nvSpPr>
          <p:cNvPr id="54" name="Triangle 123">
            <a:extLst>
              <a:ext uri="{FF2B5EF4-FFF2-40B4-BE49-F238E27FC236}">
                <a16:creationId xmlns:a16="http://schemas.microsoft.com/office/drawing/2014/main" id="{6F9210BC-760F-B640-8FBC-6D5BC3A96AFB}"/>
              </a:ext>
            </a:extLst>
          </p:cNvPr>
          <p:cNvSpPr/>
          <p:nvPr/>
        </p:nvSpPr>
        <p:spPr>
          <a:xfrm>
            <a:off x="420090"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55" name="TextBox 54">
            <a:extLst>
              <a:ext uri="{FF2B5EF4-FFF2-40B4-BE49-F238E27FC236}">
                <a16:creationId xmlns:a16="http://schemas.microsoft.com/office/drawing/2014/main" id="{6ECF800B-C755-FD4C-8704-BB42D910CD1F}"/>
              </a:ext>
            </a:extLst>
          </p:cNvPr>
          <p:cNvSpPr txBox="1"/>
          <p:nvPr/>
        </p:nvSpPr>
        <p:spPr>
          <a:xfrm>
            <a:off x="107504"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08/05 DSC ChMC</a:t>
            </a:r>
          </a:p>
        </p:txBody>
      </p:sp>
      <p:sp>
        <p:nvSpPr>
          <p:cNvPr id="62" name="Triangle 123">
            <a:extLst>
              <a:ext uri="{FF2B5EF4-FFF2-40B4-BE49-F238E27FC236}">
                <a16:creationId xmlns:a16="http://schemas.microsoft.com/office/drawing/2014/main" id="{6F9210BC-760F-B640-8FBC-6D5BC3A96AFB}"/>
              </a:ext>
            </a:extLst>
          </p:cNvPr>
          <p:cNvSpPr/>
          <p:nvPr/>
        </p:nvSpPr>
        <p:spPr>
          <a:xfrm>
            <a:off x="1860250"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66" name="TextBox 65">
            <a:extLst>
              <a:ext uri="{FF2B5EF4-FFF2-40B4-BE49-F238E27FC236}">
                <a16:creationId xmlns:a16="http://schemas.microsoft.com/office/drawing/2014/main" id="{6ECF800B-C755-FD4C-8704-BB42D910CD1F}"/>
              </a:ext>
            </a:extLst>
          </p:cNvPr>
          <p:cNvSpPr txBox="1"/>
          <p:nvPr/>
        </p:nvSpPr>
        <p:spPr>
          <a:xfrm>
            <a:off x="1547664"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12/06 DSC ChMC</a:t>
            </a:r>
          </a:p>
        </p:txBody>
      </p:sp>
      <p:sp>
        <p:nvSpPr>
          <p:cNvPr id="83" name="Triangle 123">
            <a:extLst>
              <a:ext uri="{FF2B5EF4-FFF2-40B4-BE49-F238E27FC236}">
                <a16:creationId xmlns:a16="http://schemas.microsoft.com/office/drawing/2014/main" id="{6F9210BC-760F-B640-8FBC-6D5BC3A96AFB}"/>
              </a:ext>
            </a:extLst>
          </p:cNvPr>
          <p:cNvSpPr/>
          <p:nvPr/>
        </p:nvSpPr>
        <p:spPr>
          <a:xfrm>
            <a:off x="924146"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4" name="TextBox 83">
            <a:extLst>
              <a:ext uri="{FF2B5EF4-FFF2-40B4-BE49-F238E27FC236}">
                <a16:creationId xmlns:a16="http://schemas.microsoft.com/office/drawing/2014/main" id="{6ECF800B-C755-FD4C-8704-BB42D910CD1F}"/>
              </a:ext>
            </a:extLst>
          </p:cNvPr>
          <p:cNvSpPr txBox="1"/>
          <p:nvPr/>
        </p:nvSpPr>
        <p:spPr>
          <a:xfrm>
            <a:off x="683568" y="4315273"/>
            <a:ext cx="738076"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20&amp;21/05 UIG WG</a:t>
            </a:r>
          </a:p>
        </p:txBody>
      </p:sp>
      <p:sp>
        <p:nvSpPr>
          <p:cNvPr id="85" name="Triangle 123">
            <a:extLst>
              <a:ext uri="{FF2B5EF4-FFF2-40B4-BE49-F238E27FC236}">
                <a16:creationId xmlns:a16="http://schemas.microsoft.com/office/drawing/2014/main" id="{6F9210BC-760F-B640-8FBC-6D5BC3A96AFB}"/>
              </a:ext>
            </a:extLst>
          </p:cNvPr>
          <p:cNvSpPr/>
          <p:nvPr/>
        </p:nvSpPr>
        <p:spPr>
          <a:xfrm>
            <a:off x="2339752"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6" name="TextBox 85">
            <a:extLst>
              <a:ext uri="{FF2B5EF4-FFF2-40B4-BE49-F238E27FC236}">
                <a16:creationId xmlns:a16="http://schemas.microsoft.com/office/drawing/2014/main" id="{6ECF800B-C755-FD4C-8704-BB42D910CD1F}"/>
              </a:ext>
            </a:extLst>
          </p:cNvPr>
          <p:cNvSpPr txBox="1"/>
          <p:nvPr/>
        </p:nvSpPr>
        <p:spPr>
          <a:xfrm>
            <a:off x="2195736"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24/06 UIG WG</a:t>
            </a:r>
          </a:p>
        </p:txBody>
      </p:sp>
      <p:sp>
        <p:nvSpPr>
          <p:cNvPr id="89" name="Triangle 123">
            <a:extLst>
              <a:ext uri="{FF2B5EF4-FFF2-40B4-BE49-F238E27FC236}">
                <a16:creationId xmlns:a16="http://schemas.microsoft.com/office/drawing/2014/main" id="{6F9210BC-760F-B640-8FBC-6D5BC3A96AFB}"/>
              </a:ext>
            </a:extLst>
          </p:cNvPr>
          <p:cNvSpPr/>
          <p:nvPr/>
        </p:nvSpPr>
        <p:spPr>
          <a:xfrm>
            <a:off x="809263"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0" name="TextBox 89">
            <a:extLst>
              <a:ext uri="{FF2B5EF4-FFF2-40B4-BE49-F238E27FC236}">
                <a16:creationId xmlns:a16="http://schemas.microsoft.com/office/drawing/2014/main" id="{6ECF800B-C755-FD4C-8704-BB42D910CD1F}"/>
              </a:ext>
            </a:extLst>
          </p:cNvPr>
          <p:cNvSpPr txBox="1"/>
          <p:nvPr/>
        </p:nvSpPr>
        <p:spPr>
          <a:xfrm>
            <a:off x="467544"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15/05 CoMC</a:t>
            </a:r>
          </a:p>
        </p:txBody>
      </p:sp>
      <p:sp>
        <p:nvSpPr>
          <p:cNvPr id="91" name="Triangle 123">
            <a:extLst>
              <a:ext uri="{FF2B5EF4-FFF2-40B4-BE49-F238E27FC236}">
                <a16:creationId xmlns:a16="http://schemas.microsoft.com/office/drawing/2014/main" id="{6F9210BC-760F-B640-8FBC-6D5BC3A96AFB}"/>
              </a:ext>
            </a:extLst>
          </p:cNvPr>
          <p:cNvSpPr/>
          <p:nvPr/>
        </p:nvSpPr>
        <p:spPr>
          <a:xfrm>
            <a:off x="2393439"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2" name="TextBox 91">
            <a:extLst>
              <a:ext uri="{FF2B5EF4-FFF2-40B4-BE49-F238E27FC236}">
                <a16:creationId xmlns:a16="http://schemas.microsoft.com/office/drawing/2014/main" id="{6ECF800B-C755-FD4C-8704-BB42D910CD1F}"/>
              </a:ext>
            </a:extLst>
          </p:cNvPr>
          <p:cNvSpPr txBox="1"/>
          <p:nvPr/>
        </p:nvSpPr>
        <p:spPr>
          <a:xfrm>
            <a:off x="2051720"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19/06 CoMC</a:t>
            </a:r>
          </a:p>
        </p:txBody>
      </p:sp>
      <p:sp>
        <p:nvSpPr>
          <p:cNvPr id="71" name="Triangle 123">
            <a:extLst>
              <a:ext uri="{FF2B5EF4-FFF2-40B4-BE49-F238E27FC236}">
                <a16:creationId xmlns:a16="http://schemas.microsoft.com/office/drawing/2014/main" id="{6F9210BC-760F-B640-8FBC-6D5BC3A96AFB}"/>
              </a:ext>
            </a:extLst>
          </p:cNvPr>
          <p:cNvSpPr/>
          <p:nvPr/>
        </p:nvSpPr>
        <p:spPr>
          <a:xfrm>
            <a:off x="3131840"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2" name="TextBox 71">
            <a:extLst>
              <a:ext uri="{FF2B5EF4-FFF2-40B4-BE49-F238E27FC236}">
                <a16:creationId xmlns:a16="http://schemas.microsoft.com/office/drawing/2014/main" id="{6ECF800B-C755-FD4C-8704-BB42D910CD1F}"/>
              </a:ext>
            </a:extLst>
          </p:cNvPr>
          <p:cNvSpPr txBox="1"/>
          <p:nvPr/>
        </p:nvSpPr>
        <p:spPr>
          <a:xfrm>
            <a:off x="2771800"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10/07 DSC ChMC</a:t>
            </a:r>
          </a:p>
        </p:txBody>
      </p:sp>
      <p:sp>
        <p:nvSpPr>
          <p:cNvPr id="77" name="Triangle 123">
            <a:extLst>
              <a:ext uri="{FF2B5EF4-FFF2-40B4-BE49-F238E27FC236}">
                <a16:creationId xmlns:a16="http://schemas.microsoft.com/office/drawing/2014/main" id="{6F9210BC-760F-B640-8FBC-6D5BC3A96AFB}"/>
              </a:ext>
            </a:extLst>
          </p:cNvPr>
          <p:cNvSpPr/>
          <p:nvPr/>
        </p:nvSpPr>
        <p:spPr>
          <a:xfrm>
            <a:off x="4283968"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8" name="TextBox 77">
            <a:extLst>
              <a:ext uri="{FF2B5EF4-FFF2-40B4-BE49-F238E27FC236}">
                <a16:creationId xmlns:a16="http://schemas.microsoft.com/office/drawing/2014/main" id="{6ECF800B-C755-FD4C-8704-BB42D910CD1F}"/>
              </a:ext>
            </a:extLst>
          </p:cNvPr>
          <p:cNvSpPr txBox="1"/>
          <p:nvPr/>
        </p:nvSpPr>
        <p:spPr>
          <a:xfrm>
            <a:off x="3923928"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07/08 DSC ChMC</a:t>
            </a:r>
          </a:p>
        </p:txBody>
      </p:sp>
      <p:sp>
        <p:nvSpPr>
          <p:cNvPr id="79" name="Triangle 123">
            <a:extLst>
              <a:ext uri="{FF2B5EF4-FFF2-40B4-BE49-F238E27FC236}">
                <a16:creationId xmlns:a16="http://schemas.microsoft.com/office/drawing/2014/main" id="{6F9210BC-760F-B640-8FBC-6D5BC3A96AFB}"/>
              </a:ext>
            </a:extLst>
          </p:cNvPr>
          <p:cNvSpPr/>
          <p:nvPr/>
        </p:nvSpPr>
        <p:spPr>
          <a:xfrm>
            <a:off x="5796136"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0" name="TextBox 79">
            <a:extLst>
              <a:ext uri="{FF2B5EF4-FFF2-40B4-BE49-F238E27FC236}">
                <a16:creationId xmlns:a16="http://schemas.microsoft.com/office/drawing/2014/main" id="{6ECF800B-C755-FD4C-8704-BB42D910CD1F}"/>
              </a:ext>
            </a:extLst>
          </p:cNvPr>
          <p:cNvSpPr txBox="1"/>
          <p:nvPr/>
        </p:nvSpPr>
        <p:spPr>
          <a:xfrm>
            <a:off x="5418454"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11/09 DSC ChMC</a:t>
            </a:r>
          </a:p>
        </p:txBody>
      </p:sp>
      <p:sp>
        <p:nvSpPr>
          <p:cNvPr id="81" name="Triangle 123">
            <a:extLst>
              <a:ext uri="{FF2B5EF4-FFF2-40B4-BE49-F238E27FC236}">
                <a16:creationId xmlns:a16="http://schemas.microsoft.com/office/drawing/2014/main" id="{6F9210BC-760F-B640-8FBC-6D5BC3A96AFB}"/>
              </a:ext>
            </a:extLst>
          </p:cNvPr>
          <p:cNvSpPr/>
          <p:nvPr/>
        </p:nvSpPr>
        <p:spPr>
          <a:xfrm>
            <a:off x="3354776"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5" name="TextBox 94">
            <a:extLst>
              <a:ext uri="{FF2B5EF4-FFF2-40B4-BE49-F238E27FC236}">
                <a16:creationId xmlns:a16="http://schemas.microsoft.com/office/drawing/2014/main" id="{6ECF800B-C755-FD4C-8704-BB42D910CD1F}"/>
              </a:ext>
            </a:extLst>
          </p:cNvPr>
          <p:cNvSpPr txBox="1"/>
          <p:nvPr/>
        </p:nvSpPr>
        <p:spPr>
          <a:xfrm>
            <a:off x="3013057"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17/07 CoMC</a:t>
            </a:r>
          </a:p>
        </p:txBody>
      </p:sp>
      <p:sp>
        <p:nvSpPr>
          <p:cNvPr id="96" name="Triangle 123">
            <a:extLst>
              <a:ext uri="{FF2B5EF4-FFF2-40B4-BE49-F238E27FC236}">
                <a16:creationId xmlns:a16="http://schemas.microsoft.com/office/drawing/2014/main" id="{6F9210BC-760F-B640-8FBC-6D5BC3A96AFB}"/>
              </a:ext>
            </a:extLst>
          </p:cNvPr>
          <p:cNvSpPr/>
          <p:nvPr/>
        </p:nvSpPr>
        <p:spPr>
          <a:xfrm>
            <a:off x="4625687"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7" name="TextBox 96">
            <a:extLst>
              <a:ext uri="{FF2B5EF4-FFF2-40B4-BE49-F238E27FC236}">
                <a16:creationId xmlns:a16="http://schemas.microsoft.com/office/drawing/2014/main" id="{6ECF800B-C755-FD4C-8704-BB42D910CD1F}"/>
              </a:ext>
            </a:extLst>
          </p:cNvPr>
          <p:cNvSpPr txBox="1"/>
          <p:nvPr/>
        </p:nvSpPr>
        <p:spPr>
          <a:xfrm>
            <a:off x="4283968"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14/08 CoMC</a:t>
            </a:r>
          </a:p>
        </p:txBody>
      </p:sp>
      <p:sp>
        <p:nvSpPr>
          <p:cNvPr id="98" name="Triangle 123">
            <a:extLst>
              <a:ext uri="{FF2B5EF4-FFF2-40B4-BE49-F238E27FC236}">
                <a16:creationId xmlns:a16="http://schemas.microsoft.com/office/drawing/2014/main" id="{6F9210BC-760F-B640-8FBC-6D5BC3A96AFB}"/>
              </a:ext>
            </a:extLst>
          </p:cNvPr>
          <p:cNvSpPr/>
          <p:nvPr/>
        </p:nvSpPr>
        <p:spPr>
          <a:xfrm>
            <a:off x="5993839"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3" name="TextBox 102">
            <a:extLst>
              <a:ext uri="{FF2B5EF4-FFF2-40B4-BE49-F238E27FC236}">
                <a16:creationId xmlns:a16="http://schemas.microsoft.com/office/drawing/2014/main" id="{6ECF800B-C755-FD4C-8704-BB42D910CD1F}"/>
              </a:ext>
            </a:extLst>
          </p:cNvPr>
          <p:cNvSpPr txBox="1"/>
          <p:nvPr/>
        </p:nvSpPr>
        <p:spPr>
          <a:xfrm>
            <a:off x="5652120"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18/09 CoMC</a:t>
            </a:r>
          </a:p>
        </p:txBody>
      </p:sp>
      <p:sp>
        <p:nvSpPr>
          <p:cNvPr id="104" name="Triangle 123">
            <a:extLst>
              <a:ext uri="{FF2B5EF4-FFF2-40B4-BE49-F238E27FC236}">
                <a16:creationId xmlns:a16="http://schemas.microsoft.com/office/drawing/2014/main" id="{6F9210BC-760F-B640-8FBC-6D5BC3A96AFB}"/>
              </a:ext>
            </a:extLst>
          </p:cNvPr>
          <p:cNvSpPr/>
          <p:nvPr/>
        </p:nvSpPr>
        <p:spPr>
          <a:xfrm>
            <a:off x="3570800" y="4155926"/>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5" name="TextBox 104">
            <a:extLst>
              <a:ext uri="{FF2B5EF4-FFF2-40B4-BE49-F238E27FC236}">
                <a16:creationId xmlns:a16="http://schemas.microsoft.com/office/drawing/2014/main" id="{6ECF800B-C755-FD4C-8704-BB42D910CD1F}"/>
              </a:ext>
            </a:extLst>
          </p:cNvPr>
          <p:cNvSpPr txBox="1"/>
          <p:nvPr/>
        </p:nvSpPr>
        <p:spPr>
          <a:xfrm>
            <a:off x="3275856" y="4319692"/>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23/07 UIG WG</a:t>
            </a:r>
          </a:p>
        </p:txBody>
      </p:sp>
      <p:sp>
        <p:nvSpPr>
          <p:cNvPr id="106" name="Triangle 123">
            <a:extLst>
              <a:ext uri="{FF2B5EF4-FFF2-40B4-BE49-F238E27FC236}">
                <a16:creationId xmlns:a16="http://schemas.microsoft.com/office/drawing/2014/main" id="{6F9210BC-760F-B640-8FBC-6D5BC3A96AFB}"/>
              </a:ext>
            </a:extLst>
          </p:cNvPr>
          <p:cNvSpPr/>
          <p:nvPr/>
        </p:nvSpPr>
        <p:spPr>
          <a:xfrm>
            <a:off x="4866944"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7" name="TextBox 106">
            <a:extLst>
              <a:ext uri="{FF2B5EF4-FFF2-40B4-BE49-F238E27FC236}">
                <a16:creationId xmlns:a16="http://schemas.microsoft.com/office/drawing/2014/main" id="{6ECF800B-C755-FD4C-8704-BB42D910CD1F}"/>
              </a:ext>
            </a:extLst>
          </p:cNvPr>
          <p:cNvSpPr txBox="1"/>
          <p:nvPr/>
        </p:nvSpPr>
        <p:spPr>
          <a:xfrm>
            <a:off x="4572000"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20/08 UIG WG</a:t>
            </a:r>
          </a:p>
        </p:txBody>
      </p:sp>
      <p:sp>
        <p:nvSpPr>
          <p:cNvPr id="108" name="Triangle 123">
            <a:extLst>
              <a:ext uri="{FF2B5EF4-FFF2-40B4-BE49-F238E27FC236}">
                <a16:creationId xmlns:a16="http://schemas.microsoft.com/office/drawing/2014/main" id="{6F9210BC-760F-B640-8FBC-6D5BC3A96AFB}"/>
              </a:ext>
            </a:extLst>
          </p:cNvPr>
          <p:cNvSpPr/>
          <p:nvPr/>
        </p:nvSpPr>
        <p:spPr>
          <a:xfrm>
            <a:off x="6163088"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9" name="TextBox 108">
            <a:extLst>
              <a:ext uri="{FF2B5EF4-FFF2-40B4-BE49-F238E27FC236}">
                <a16:creationId xmlns:a16="http://schemas.microsoft.com/office/drawing/2014/main" id="{6ECF800B-C755-FD4C-8704-BB42D910CD1F}"/>
              </a:ext>
            </a:extLst>
          </p:cNvPr>
          <p:cNvSpPr txBox="1"/>
          <p:nvPr/>
        </p:nvSpPr>
        <p:spPr>
          <a:xfrm>
            <a:off x="5868144"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23/09 UIG WG</a:t>
            </a:r>
          </a:p>
        </p:txBody>
      </p:sp>
      <p:sp>
        <p:nvSpPr>
          <p:cNvPr id="64" name="TextBox 63">
            <a:extLst>
              <a:ext uri="{FF2B5EF4-FFF2-40B4-BE49-F238E27FC236}">
                <a16:creationId xmlns:a16="http://schemas.microsoft.com/office/drawing/2014/main" id="{8DE52843-4138-1442-9B64-C4E1D836BDAC}"/>
              </a:ext>
            </a:extLst>
          </p:cNvPr>
          <p:cNvSpPr txBox="1"/>
          <p:nvPr/>
        </p:nvSpPr>
        <p:spPr>
          <a:xfrm>
            <a:off x="1376791"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01/06/Exec Summary </a:t>
            </a:r>
          </a:p>
        </p:txBody>
      </p:sp>
      <p:sp>
        <p:nvSpPr>
          <p:cNvPr id="65" name="Diamond 64">
            <a:extLst>
              <a:ext uri="{FF2B5EF4-FFF2-40B4-BE49-F238E27FC236}">
                <a16:creationId xmlns:a16="http://schemas.microsoft.com/office/drawing/2014/main" id="{386EECE8-E9BF-8E4C-B2B2-6087159F6123}"/>
              </a:ext>
            </a:extLst>
          </p:cNvPr>
          <p:cNvSpPr/>
          <p:nvPr/>
        </p:nvSpPr>
        <p:spPr>
          <a:xfrm>
            <a:off x="1331640"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68" name="TextBox 67">
            <a:extLst>
              <a:ext uri="{FF2B5EF4-FFF2-40B4-BE49-F238E27FC236}">
                <a16:creationId xmlns:a16="http://schemas.microsoft.com/office/drawing/2014/main" id="{8DE52843-4138-1442-9B64-C4E1D836BDAC}"/>
              </a:ext>
            </a:extLst>
          </p:cNvPr>
          <p:cNvSpPr txBox="1"/>
          <p:nvPr/>
        </p:nvSpPr>
        <p:spPr>
          <a:xfrm>
            <a:off x="2672935"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01/07 Exec Summary </a:t>
            </a:r>
          </a:p>
        </p:txBody>
      </p:sp>
      <p:sp>
        <p:nvSpPr>
          <p:cNvPr id="69" name="Diamond 68">
            <a:extLst>
              <a:ext uri="{FF2B5EF4-FFF2-40B4-BE49-F238E27FC236}">
                <a16:creationId xmlns:a16="http://schemas.microsoft.com/office/drawing/2014/main" id="{386EECE8-E9BF-8E4C-B2B2-6087159F6123}"/>
              </a:ext>
            </a:extLst>
          </p:cNvPr>
          <p:cNvSpPr/>
          <p:nvPr/>
        </p:nvSpPr>
        <p:spPr>
          <a:xfrm>
            <a:off x="2627784"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3" name="TextBox 92">
            <a:extLst>
              <a:ext uri="{FF2B5EF4-FFF2-40B4-BE49-F238E27FC236}">
                <a16:creationId xmlns:a16="http://schemas.microsoft.com/office/drawing/2014/main" id="{8DE52843-4138-1442-9B64-C4E1D836BDAC}"/>
              </a:ext>
            </a:extLst>
          </p:cNvPr>
          <p:cNvSpPr txBox="1"/>
          <p:nvPr/>
        </p:nvSpPr>
        <p:spPr>
          <a:xfrm>
            <a:off x="4113095"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05/08 Exec Summary </a:t>
            </a:r>
          </a:p>
        </p:txBody>
      </p:sp>
      <p:sp>
        <p:nvSpPr>
          <p:cNvPr id="94" name="Diamond 93">
            <a:extLst>
              <a:ext uri="{FF2B5EF4-FFF2-40B4-BE49-F238E27FC236}">
                <a16:creationId xmlns:a16="http://schemas.microsoft.com/office/drawing/2014/main" id="{386EECE8-E9BF-8E4C-B2B2-6087159F6123}"/>
              </a:ext>
            </a:extLst>
          </p:cNvPr>
          <p:cNvSpPr/>
          <p:nvPr/>
        </p:nvSpPr>
        <p:spPr>
          <a:xfrm>
            <a:off x="4067944"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9" name="TextBox 98">
            <a:extLst>
              <a:ext uri="{FF2B5EF4-FFF2-40B4-BE49-F238E27FC236}">
                <a16:creationId xmlns:a16="http://schemas.microsoft.com/office/drawing/2014/main" id="{8DE52843-4138-1442-9B64-C4E1D836BDAC}"/>
              </a:ext>
            </a:extLst>
          </p:cNvPr>
          <p:cNvSpPr txBox="1"/>
          <p:nvPr/>
        </p:nvSpPr>
        <p:spPr>
          <a:xfrm>
            <a:off x="5409239"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09/09 Exec Summary </a:t>
            </a:r>
          </a:p>
        </p:txBody>
      </p:sp>
      <p:sp>
        <p:nvSpPr>
          <p:cNvPr id="100" name="Diamond 99">
            <a:extLst>
              <a:ext uri="{FF2B5EF4-FFF2-40B4-BE49-F238E27FC236}">
                <a16:creationId xmlns:a16="http://schemas.microsoft.com/office/drawing/2014/main" id="{386EECE8-E9BF-8E4C-B2B2-6087159F6123}"/>
              </a:ext>
            </a:extLst>
          </p:cNvPr>
          <p:cNvSpPr/>
          <p:nvPr/>
        </p:nvSpPr>
        <p:spPr>
          <a:xfrm>
            <a:off x="5688136" y="185167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cxnSp>
        <p:nvCxnSpPr>
          <p:cNvPr id="26" name="Straight Connector 25">
            <a:extLst>
              <a:ext uri="{FF2B5EF4-FFF2-40B4-BE49-F238E27FC236}">
                <a16:creationId xmlns:a16="http://schemas.microsoft.com/office/drawing/2014/main" id="{9E42E2F7-1B55-0246-A79F-66DE70F6DB26}"/>
              </a:ext>
            </a:extLst>
          </p:cNvPr>
          <p:cNvCxnSpPr>
            <a:cxnSpLocks/>
          </p:cNvCxnSpPr>
          <p:nvPr/>
        </p:nvCxnSpPr>
        <p:spPr>
          <a:xfrm>
            <a:off x="6732240" y="987990"/>
            <a:ext cx="0" cy="374400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8B803917-08C4-B347-AB2A-57446C6406BD}"/>
              </a:ext>
            </a:extLst>
          </p:cNvPr>
          <p:cNvSpPr/>
          <p:nvPr/>
        </p:nvSpPr>
        <p:spPr>
          <a:xfrm>
            <a:off x="323528" y="4491542"/>
            <a:ext cx="7632846"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Review/draft updates to UIG user guide ongoing</a:t>
            </a:r>
          </a:p>
        </p:txBody>
      </p:sp>
      <p:sp>
        <p:nvSpPr>
          <p:cNvPr id="102" name="TextBox 101">
            <a:extLst>
              <a:ext uri="{FF2B5EF4-FFF2-40B4-BE49-F238E27FC236}">
                <a16:creationId xmlns:a16="http://schemas.microsoft.com/office/drawing/2014/main" id="{8DE52843-4138-1442-9B64-C4E1D836BDAC}"/>
              </a:ext>
            </a:extLst>
          </p:cNvPr>
          <p:cNvSpPr txBox="1"/>
          <p:nvPr/>
        </p:nvSpPr>
        <p:spPr>
          <a:xfrm>
            <a:off x="7540921" y="1543314"/>
            <a:ext cx="484655" cy="405683"/>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 BAU Publish UIG Investigation guide V.2 </a:t>
            </a:r>
          </a:p>
        </p:txBody>
      </p:sp>
      <p:sp>
        <p:nvSpPr>
          <p:cNvPr id="110" name="Diamond 109">
            <a:extLst>
              <a:ext uri="{FF2B5EF4-FFF2-40B4-BE49-F238E27FC236}">
                <a16:creationId xmlns:a16="http://schemas.microsoft.com/office/drawing/2014/main" id="{386EECE8-E9BF-8E4C-B2B2-6087159F6123}"/>
              </a:ext>
            </a:extLst>
          </p:cNvPr>
          <p:cNvSpPr/>
          <p:nvPr/>
        </p:nvSpPr>
        <p:spPr>
          <a:xfrm>
            <a:off x="7776368" y="134761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1" name="Diamond 110">
            <a:extLst>
              <a:ext uri="{FF2B5EF4-FFF2-40B4-BE49-F238E27FC236}">
                <a16:creationId xmlns:a16="http://schemas.microsoft.com/office/drawing/2014/main" id="{386EECE8-E9BF-8E4C-B2B2-6087159F6123}"/>
              </a:ext>
            </a:extLst>
          </p:cNvPr>
          <p:cNvSpPr/>
          <p:nvPr/>
        </p:nvSpPr>
        <p:spPr>
          <a:xfrm>
            <a:off x="2915816" y="388821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2" name="TextBox 111">
            <a:extLst>
              <a:ext uri="{FF2B5EF4-FFF2-40B4-BE49-F238E27FC236}">
                <a16:creationId xmlns:a16="http://schemas.microsoft.com/office/drawing/2014/main" id="{8DE52843-4138-1442-9B64-C4E1D836BDAC}"/>
              </a:ext>
            </a:extLst>
          </p:cNvPr>
          <p:cNvSpPr txBox="1"/>
          <p:nvPr/>
        </p:nvSpPr>
        <p:spPr>
          <a:xfrm>
            <a:off x="3131840" y="3939903"/>
            <a:ext cx="4824534" cy="128685"/>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01/07 create close out activity plan</a:t>
            </a:r>
          </a:p>
        </p:txBody>
      </p:sp>
      <p:sp>
        <p:nvSpPr>
          <p:cNvPr id="113" name="Triangle 123">
            <a:extLst>
              <a:ext uri="{FF2B5EF4-FFF2-40B4-BE49-F238E27FC236}">
                <a16:creationId xmlns:a16="http://schemas.microsoft.com/office/drawing/2014/main" id="{6F9210BC-760F-B640-8FBC-6D5BC3A96AFB}"/>
              </a:ext>
            </a:extLst>
          </p:cNvPr>
          <p:cNvSpPr/>
          <p:nvPr/>
        </p:nvSpPr>
        <p:spPr>
          <a:xfrm>
            <a:off x="6876256"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14" name="TextBox 113">
            <a:extLst>
              <a:ext uri="{FF2B5EF4-FFF2-40B4-BE49-F238E27FC236}">
                <a16:creationId xmlns:a16="http://schemas.microsoft.com/office/drawing/2014/main" id="{6ECF800B-C755-FD4C-8704-BB42D910CD1F}"/>
              </a:ext>
            </a:extLst>
          </p:cNvPr>
          <p:cNvSpPr txBox="1"/>
          <p:nvPr/>
        </p:nvSpPr>
        <p:spPr>
          <a:xfrm>
            <a:off x="6498574"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09/10 DSC ChMC</a:t>
            </a:r>
          </a:p>
        </p:txBody>
      </p:sp>
      <p:sp>
        <p:nvSpPr>
          <p:cNvPr id="116" name="Triangle 123">
            <a:extLst>
              <a:ext uri="{FF2B5EF4-FFF2-40B4-BE49-F238E27FC236}">
                <a16:creationId xmlns:a16="http://schemas.microsoft.com/office/drawing/2014/main" id="{6F9210BC-760F-B640-8FBC-6D5BC3A96AFB}"/>
              </a:ext>
            </a:extLst>
          </p:cNvPr>
          <p:cNvSpPr/>
          <p:nvPr/>
        </p:nvSpPr>
        <p:spPr>
          <a:xfrm>
            <a:off x="7073959"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17" name="TextBox 116">
            <a:extLst>
              <a:ext uri="{FF2B5EF4-FFF2-40B4-BE49-F238E27FC236}">
                <a16:creationId xmlns:a16="http://schemas.microsoft.com/office/drawing/2014/main" id="{6ECF800B-C755-FD4C-8704-BB42D910CD1F}"/>
              </a:ext>
            </a:extLst>
          </p:cNvPr>
          <p:cNvSpPr txBox="1"/>
          <p:nvPr/>
        </p:nvSpPr>
        <p:spPr>
          <a:xfrm>
            <a:off x="6732240"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16/10 CoMC</a:t>
            </a:r>
          </a:p>
        </p:txBody>
      </p:sp>
      <p:sp>
        <p:nvSpPr>
          <p:cNvPr id="67" name="TextBox 66">
            <a:extLst>
              <a:ext uri="{FF2B5EF4-FFF2-40B4-BE49-F238E27FC236}">
                <a16:creationId xmlns:a16="http://schemas.microsoft.com/office/drawing/2014/main" id="{A00E7BEA-1415-4914-A1F1-402FB141B1D2}"/>
              </a:ext>
            </a:extLst>
          </p:cNvPr>
          <p:cNvSpPr txBox="1"/>
          <p:nvPr/>
        </p:nvSpPr>
        <p:spPr>
          <a:xfrm>
            <a:off x="6820841" y="1655970"/>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14/10 Exec Summary </a:t>
            </a:r>
          </a:p>
        </p:txBody>
      </p:sp>
      <p:sp>
        <p:nvSpPr>
          <p:cNvPr id="70" name="Diamond 69">
            <a:extLst>
              <a:ext uri="{FF2B5EF4-FFF2-40B4-BE49-F238E27FC236}">
                <a16:creationId xmlns:a16="http://schemas.microsoft.com/office/drawing/2014/main" id="{6F7DA0A7-1277-4BB9-9DBD-FEDCA811300E}"/>
              </a:ext>
            </a:extLst>
          </p:cNvPr>
          <p:cNvSpPr/>
          <p:nvPr/>
        </p:nvSpPr>
        <p:spPr>
          <a:xfrm>
            <a:off x="7099738"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73" name="Triangle 123">
            <a:extLst>
              <a:ext uri="{FF2B5EF4-FFF2-40B4-BE49-F238E27FC236}">
                <a16:creationId xmlns:a16="http://schemas.microsoft.com/office/drawing/2014/main" id="{0A556E35-63C5-464C-AA16-4070AC28D237}"/>
              </a:ext>
            </a:extLst>
          </p:cNvPr>
          <p:cNvSpPr/>
          <p:nvPr/>
        </p:nvSpPr>
        <p:spPr>
          <a:xfrm>
            <a:off x="7459232"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4" name="TextBox 73">
            <a:extLst>
              <a:ext uri="{FF2B5EF4-FFF2-40B4-BE49-F238E27FC236}">
                <a16:creationId xmlns:a16="http://schemas.microsoft.com/office/drawing/2014/main" id="{1AA96ADB-E693-4800-9383-A32E635B8189}"/>
              </a:ext>
            </a:extLst>
          </p:cNvPr>
          <p:cNvSpPr txBox="1"/>
          <p:nvPr/>
        </p:nvSpPr>
        <p:spPr>
          <a:xfrm>
            <a:off x="7164288"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22/10 UIG WG</a:t>
            </a:r>
          </a:p>
        </p:txBody>
      </p:sp>
    </p:spTree>
    <p:extLst>
      <p:ext uri="{BB962C8B-B14F-4D97-AF65-F5344CB8AC3E}">
        <p14:creationId xmlns:p14="http://schemas.microsoft.com/office/powerpoint/2010/main" val="1174216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own Arrow 36"/>
          <p:cNvSpPr/>
          <p:nvPr/>
        </p:nvSpPr>
        <p:spPr>
          <a:xfrm>
            <a:off x="6300192"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7" name="Down Arrow 56"/>
          <p:cNvSpPr/>
          <p:nvPr/>
        </p:nvSpPr>
        <p:spPr>
          <a:xfrm>
            <a:off x="5436096"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title"/>
          </p:nvPr>
        </p:nvSpPr>
        <p:spPr>
          <a:xfrm>
            <a:off x="457200" y="123478"/>
            <a:ext cx="8229600" cy="539940"/>
          </a:xfrm>
        </p:spPr>
        <p:txBody>
          <a:bodyPr>
            <a:normAutofit/>
          </a:bodyPr>
          <a:lstStyle/>
          <a:p>
            <a:r>
              <a:rPr lang="en-GB" dirty="0"/>
              <a:t>Recommendations - where we are</a:t>
            </a:r>
          </a:p>
        </p:txBody>
      </p:sp>
      <p:sp>
        <p:nvSpPr>
          <p:cNvPr id="24" name="Rectangle 23"/>
          <p:cNvSpPr/>
          <p:nvPr/>
        </p:nvSpPr>
        <p:spPr>
          <a:xfrm>
            <a:off x="3851920" y="1986686"/>
            <a:ext cx="1440160" cy="122970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rPr>
              <a:t>4 lines MOD –  (3.2.1) = 3 MODS – 1 sponsored Total  0692), 2 sponsored British Gas 0690 &amp; 0691</a:t>
            </a:r>
          </a:p>
        </p:txBody>
      </p:sp>
      <p:sp>
        <p:nvSpPr>
          <p:cNvPr id="33" name="Down Arrow 32"/>
          <p:cNvSpPr/>
          <p:nvPr/>
        </p:nvSpPr>
        <p:spPr>
          <a:xfrm>
            <a:off x="726762" y="1473630"/>
            <a:ext cx="732784" cy="18954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5" name="Down Arrow 34"/>
          <p:cNvSpPr/>
          <p:nvPr/>
        </p:nvSpPr>
        <p:spPr>
          <a:xfrm>
            <a:off x="4199256"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2" name="Rectangle 21"/>
          <p:cNvSpPr/>
          <p:nvPr/>
        </p:nvSpPr>
        <p:spPr>
          <a:xfrm>
            <a:off x="604910" y="3405464"/>
            <a:ext cx="4255122" cy="334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22 Future review</a:t>
            </a:r>
          </a:p>
        </p:txBody>
      </p:sp>
      <p:sp>
        <p:nvSpPr>
          <p:cNvPr id="38" name="Rectangle 37"/>
          <p:cNvSpPr/>
          <p:nvPr/>
        </p:nvSpPr>
        <p:spPr>
          <a:xfrm>
            <a:off x="2123729" y="1986686"/>
            <a:ext cx="878733"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4 lines MOD 0681 – EON</a:t>
            </a:r>
          </a:p>
        </p:txBody>
      </p:sp>
      <p:sp>
        <p:nvSpPr>
          <p:cNvPr id="39" name="Down Arrow 38"/>
          <p:cNvSpPr/>
          <p:nvPr/>
        </p:nvSpPr>
        <p:spPr>
          <a:xfrm>
            <a:off x="2195736"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3" name="Rectangle 42"/>
          <p:cNvSpPr/>
          <p:nvPr/>
        </p:nvSpPr>
        <p:spPr>
          <a:xfrm>
            <a:off x="7760389" y="1492254"/>
            <a:ext cx="1276107" cy="20712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53 CLOSED</a:t>
            </a:r>
          </a:p>
        </p:txBody>
      </p:sp>
      <p:sp>
        <p:nvSpPr>
          <p:cNvPr id="6" name="TextBox 5"/>
          <p:cNvSpPr txBox="1"/>
          <p:nvPr/>
        </p:nvSpPr>
        <p:spPr>
          <a:xfrm>
            <a:off x="7691113" y="4700632"/>
            <a:ext cx="929752" cy="400110"/>
          </a:xfrm>
          <a:prstGeom prst="rect">
            <a:avLst/>
          </a:prstGeom>
          <a:noFill/>
        </p:spPr>
        <p:txBody>
          <a:bodyPr wrap="square" rtlCol="0">
            <a:spAutoFit/>
          </a:bodyPr>
          <a:lstStyle/>
          <a:p>
            <a:r>
              <a:rPr lang="en-GB" sz="1000" dirty="0">
                <a:solidFill>
                  <a:prstClr val="black"/>
                </a:solidFill>
              </a:rPr>
              <a:t>As at 30/09/19</a:t>
            </a:r>
          </a:p>
        </p:txBody>
      </p:sp>
      <p:sp>
        <p:nvSpPr>
          <p:cNvPr id="51" name="Rectangle 50"/>
          <p:cNvSpPr/>
          <p:nvPr/>
        </p:nvSpPr>
        <p:spPr>
          <a:xfrm>
            <a:off x="2987824" y="1986686"/>
            <a:ext cx="907372" cy="123467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9 lines MOD – Scottish Power (12.2) = 1 MOD – sponsored 0693R</a:t>
            </a:r>
          </a:p>
        </p:txBody>
      </p:sp>
      <p:sp>
        <p:nvSpPr>
          <p:cNvPr id="52" name="Down Arrow 51"/>
          <p:cNvSpPr/>
          <p:nvPr/>
        </p:nvSpPr>
        <p:spPr>
          <a:xfrm>
            <a:off x="3059832"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 name="Bent Arrow 3"/>
          <p:cNvSpPr/>
          <p:nvPr/>
        </p:nvSpPr>
        <p:spPr>
          <a:xfrm rot="5400000">
            <a:off x="7854275" y="1117163"/>
            <a:ext cx="389390" cy="2880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2" name="Rectangle 41"/>
          <p:cNvSpPr/>
          <p:nvPr/>
        </p:nvSpPr>
        <p:spPr>
          <a:xfrm>
            <a:off x="7760390" y="1710346"/>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11 do nothing</a:t>
            </a:r>
          </a:p>
        </p:txBody>
      </p:sp>
      <p:sp>
        <p:nvSpPr>
          <p:cNvPr id="44" name="Rectangle 43"/>
          <p:cNvSpPr/>
          <p:nvPr/>
        </p:nvSpPr>
        <p:spPr>
          <a:xfrm>
            <a:off x="7760390" y="1928437"/>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2 BAU</a:t>
            </a:r>
          </a:p>
        </p:txBody>
      </p:sp>
      <p:sp>
        <p:nvSpPr>
          <p:cNvPr id="49" name="Rectangle 48"/>
          <p:cNvSpPr/>
          <p:nvPr/>
        </p:nvSpPr>
        <p:spPr>
          <a:xfrm>
            <a:off x="7760390" y="2146529"/>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13 completed</a:t>
            </a:r>
          </a:p>
        </p:txBody>
      </p:sp>
      <p:sp>
        <p:nvSpPr>
          <p:cNvPr id="50" name="Rectangle 49"/>
          <p:cNvSpPr/>
          <p:nvPr/>
        </p:nvSpPr>
        <p:spPr>
          <a:xfrm>
            <a:off x="7760390" y="2364622"/>
            <a:ext cx="1276107" cy="47715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27 other options progressed</a:t>
            </a:r>
          </a:p>
        </p:txBody>
      </p:sp>
      <p:sp>
        <p:nvSpPr>
          <p:cNvPr id="64" name="Rectangle 63"/>
          <p:cNvSpPr/>
          <p:nvPr/>
        </p:nvSpPr>
        <p:spPr>
          <a:xfrm>
            <a:off x="2555776" y="4038766"/>
            <a:ext cx="720080" cy="405192"/>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8 review November</a:t>
            </a:r>
            <a:endParaRPr lang="en-GB" sz="900" dirty="0">
              <a:solidFill>
                <a:prstClr val="white"/>
              </a:solidFill>
            </a:endParaRPr>
          </a:p>
        </p:txBody>
      </p:sp>
      <p:sp>
        <p:nvSpPr>
          <p:cNvPr id="65" name="Down Arrow 64"/>
          <p:cNvSpPr/>
          <p:nvPr/>
        </p:nvSpPr>
        <p:spPr>
          <a:xfrm>
            <a:off x="2555776" y="3740039"/>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66" name="Rectangle 65"/>
          <p:cNvSpPr/>
          <p:nvPr/>
        </p:nvSpPr>
        <p:spPr>
          <a:xfrm>
            <a:off x="3851920" y="4038766"/>
            <a:ext cx="720080" cy="405192"/>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8 review December</a:t>
            </a:r>
            <a:endParaRPr lang="en-GB" sz="900" dirty="0">
              <a:solidFill>
                <a:prstClr val="white"/>
              </a:solidFill>
            </a:endParaRPr>
          </a:p>
        </p:txBody>
      </p:sp>
      <p:sp>
        <p:nvSpPr>
          <p:cNvPr id="67" name="Down Arrow 66"/>
          <p:cNvSpPr/>
          <p:nvPr/>
        </p:nvSpPr>
        <p:spPr>
          <a:xfrm>
            <a:off x="3886448" y="3740039"/>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0" name="Rectangle 19"/>
          <p:cNvSpPr/>
          <p:nvPr/>
        </p:nvSpPr>
        <p:spPr>
          <a:xfrm>
            <a:off x="251520" y="1005459"/>
            <a:ext cx="7645650" cy="468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14 finding &amp; recommendations = 95 recommendation lines</a:t>
            </a:r>
          </a:p>
        </p:txBody>
      </p:sp>
      <p:sp>
        <p:nvSpPr>
          <p:cNvPr id="61" name="Rectangle 60"/>
          <p:cNvSpPr/>
          <p:nvPr/>
        </p:nvSpPr>
        <p:spPr>
          <a:xfrm>
            <a:off x="5292081" y="1986686"/>
            <a:ext cx="876800"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2 lines Xoserve drafted MODs 3.2.5</a:t>
            </a:r>
          </a:p>
        </p:txBody>
      </p:sp>
      <p:sp>
        <p:nvSpPr>
          <p:cNvPr id="41" name="Rectangle 40"/>
          <p:cNvSpPr/>
          <p:nvPr/>
        </p:nvSpPr>
        <p:spPr>
          <a:xfrm>
            <a:off x="6156177" y="1986686"/>
            <a:ext cx="878201"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1 line MOD 0699 Scottish Power</a:t>
            </a:r>
          </a:p>
        </p:txBody>
      </p:sp>
      <p:sp>
        <p:nvSpPr>
          <p:cNvPr id="30" name="Rectangle 29"/>
          <p:cNvSpPr/>
          <p:nvPr/>
        </p:nvSpPr>
        <p:spPr>
          <a:xfrm>
            <a:off x="1259632" y="4043272"/>
            <a:ext cx="720080" cy="40068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6 review October</a:t>
            </a:r>
            <a:endParaRPr lang="en-GB" sz="900" dirty="0">
              <a:solidFill>
                <a:prstClr val="white"/>
              </a:solidFill>
            </a:endParaRPr>
          </a:p>
        </p:txBody>
      </p:sp>
      <p:sp>
        <p:nvSpPr>
          <p:cNvPr id="31" name="Down Arrow 30"/>
          <p:cNvSpPr/>
          <p:nvPr/>
        </p:nvSpPr>
        <p:spPr>
          <a:xfrm>
            <a:off x="1259632" y="3744545"/>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Tree>
    <p:extLst>
      <p:ext uri="{BB962C8B-B14F-4D97-AF65-F5344CB8AC3E}">
        <p14:creationId xmlns:p14="http://schemas.microsoft.com/office/powerpoint/2010/main" val="1646615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Task Force Funding</a:t>
            </a:r>
          </a:p>
        </p:txBody>
      </p:sp>
      <p:pic>
        <p:nvPicPr>
          <p:cNvPr id="3" name="Picture 2">
            <a:extLst>
              <a:ext uri="{FF2B5EF4-FFF2-40B4-BE49-F238E27FC236}">
                <a16:creationId xmlns:a16="http://schemas.microsoft.com/office/drawing/2014/main" id="{EFB73541-3896-4A01-9433-36B35A1554FB}"/>
              </a:ext>
            </a:extLst>
          </p:cNvPr>
          <p:cNvPicPr>
            <a:picLocks noChangeAspect="1"/>
          </p:cNvPicPr>
          <p:nvPr/>
        </p:nvPicPr>
        <p:blipFill>
          <a:blip r:embed="rId3"/>
          <a:stretch>
            <a:fillRect/>
          </a:stretch>
        </p:blipFill>
        <p:spPr>
          <a:xfrm>
            <a:off x="593812" y="761058"/>
            <a:ext cx="7956376" cy="4125367"/>
          </a:xfrm>
          <a:prstGeom prst="rect">
            <a:avLst/>
          </a:prstGeom>
        </p:spPr>
      </p:pic>
    </p:spTree>
    <p:extLst>
      <p:ext uri="{BB962C8B-B14F-4D97-AF65-F5344CB8AC3E}">
        <p14:creationId xmlns:p14="http://schemas.microsoft.com/office/powerpoint/2010/main" val="981284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89094" y="87475"/>
            <a:ext cx="6380466" cy="432048"/>
          </a:xfrm>
        </p:spPr>
        <p:txBody>
          <a:bodyPr vert="horz" lIns="68580" tIns="34290" rIns="68580" bIns="34290" rtlCol="0" anchor="ctr">
            <a:normAutofit/>
          </a:bodyPr>
          <a:lstStyle/>
          <a:p>
            <a:pPr algn="l"/>
            <a:r>
              <a:rPr lang="en-GB" sz="1800" dirty="0"/>
              <a:t>UIG Task Force Activities migration post October 19</a:t>
            </a:r>
          </a:p>
        </p:txBody>
      </p:sp>
      <p:graphicFrame>
        <p:nvGraphicFramePr>
          <p:cNvPr id="5" name="Table 4"/>
          <p:cNvGraphicFramePr>
            <a:graphicFrameLocks noGrp="1"/>
          </p:cNvGraphicFramePr>
          <p:nvPr>
            <p:extLst>
              <p:ext uri="{D42A27DB-BD31-4B8C-83A1-F6EECF244321}">
                <p14:modId xmlns:p14="http://schemas.microsoft.com/office/powerpoint/2010/main" val="2863502895"/>
              </p:ext>
            </p:extLst>
          </p:nvPr>
        </p:nvGraphicFramePr>
        <p:xfrm>
          <a:off x="683568" y="602136"/>
          <a:ext cx="7632848" cy="4316730"/>
        </p:xfrm>
        <a:graphic>
          <a:graphicData uri="http://schemas.openxmlformats.org/drawingml/2006/table">
            <a:tbl>
              <a:tblPr firstRow="1" bandRow="1">
                <a:tableStyleId>{5940675A-B579-460E-94D1-54222C63F5DA}</a:tableStyleId>
              </a:tblPr>
              <a:tblGrid>
                <a:gridCol w="2544283">
                  <a:extLst>
                    <a:ext uri="{9D8B030D-6E8A-4147-A177-3AD203B41FA5}">
                      <a16:colId xmlns:a16="http://schemas.microsoft.com/office/drawing/2014/main" val="20000"/>
                    </a:ext>
                  </a:extLst>
                </a:gridCol>
                <a:gridCol w="2609521">
                  <a:extLst>
                    <a:ext uri="{9D8B030D-6E8A-4147-A177-3AD203B41FA5}">
                      <a16:colId xmlns:a16="http://schemas.microsoft.com/office/drawing/2014/main" val="20001"/>
                    </a:ext>
                  </a:extLst>
                </a:gridCol>
                <a:gridCol w="2479044">
                  <a:extLst>
                    <a:ext uri="{9D8B030D-6E8A-4147-A177-3AD203B41FA5}">
                      <a16:colId xmlns:a16="http://schemas.microsoft.com/office/drawing/2014/main" val="20003"/>
                    </a:ext>
                  </a:extLst>
                </a:gridCol>
              </a:tblGrid>
              <a:tr h="537210">
                <a:tc>
                  <a:txBody>
                    <a:bodyPr/>
                    <a:lstStyle/>
                    <a:p>
                      <a:pPr algn="ctr"/>
                      <a:r>
                        <a:rPr lang="en-GB" sz="1000" b="1" u="sng" dirty="0">
                          <a:solidFill>
                            <a:schemeClr val="bg1"/>
                          </a:solidFill>
                        </a:rPr>
                        <a:t>Pre</a:t>
                      </a:r>
                      <a:r>
                        <a:rPr lang="en-GB" sz="1000" b="1" u="sng" baseline="0" dirty="0">
                          <a:solidFill>
                            <a:schemeClr val="bg1"/>
                          </a:solidFill>
                        </a:rPr>
                        <a:t> November Task Force</a:t>
                      </a:r>
                      <a:endParaRPr lang="en-GB" sz="1000" b="1" u="sng" dirty="0">
                        <a:solidFill>
                          <a:schemeClr val="bg1"/>
                        </a:solidFill>
                      </a:endParaRPr>
                    </a:p>
                  </a:txBody>
                  <a:tcPr marL="68580" marR="6858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a:solidFill>
                            <a:schemeClr val="bg1"/>
                          </a:solidFill>
                          <a:latin typeface="+mn-lt"/>
                          <a:ea typeface="+mn-ea"/>
                          <a:cs typeface="+mn-cs"/>
                        </a:rPr>
                        <a:t>Post October Customer</a:t>
                      </a:r>
                      <a:r>
                        <a:rPr lang="en-GB" sz="1000" b="1" u="sng" kern="1200" baseline="0">
                          <a:solidFill>
                            <a:schemeClr val="bg1"/>
                          </a:solidFill>
                          <a:latin typeface="+mn-lt"/>
                          <a:ea typeface="+mn-ea"/>
                          <a:cs typeface="+mn-cs"/>
                        </a:rPr>
                        <a:t> Support Services Team</a:t>
                      </a:r>
                      <a:endParaRPr lang="en-GB" sz="1000" b="1" u="sng" kern="1200">
                        <a:solidFill>
                          <a:schemeClr val="bg1"/>
                        </a:solidFill>
                        <a:latin typeface="+mn-lt"/>
                        <a:ea typeface="+mn-ea"/>
                        <a:cs typeface="+mn-cs"/>
                      </a:endParaRPr>
                    </a:p>
                  </a:txBody>
                  <a:tcPr marL="68580" marR="6858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a:solidFill>
                            <a:schemeClr val="bg1"/>
                          </a:solidFill>
                          <a:latin typeface="+mn-lt"/>
                          <a:ea typeface="+mn-ea"/>
                          <a:cs typeface="+mn-cs"/>
                        </a:rPr>
                        <a:t>Post Oct</a:t>
                      </a:r>
                      <a:r>
                        <a:rPr lang="en-GB" sz="1000" b="1" u="sng" kern="1200" baseline="0">
                          <a:solidFill>
                            <a:schemeClr val="bg1"/>
                          </a:solidFill>
                          <a:latin typeface="+mn-lt"/>
                          <a:ea typeface="+mn-ea"/>
                          <a:cs typeface="+mn-cs"/>
                        </a:rPr>
                        <a:t> Customer Change Team </a:t>
                      </a:r>
                      <a:endParaRPr lang="en-GB" sz="1000" b="1" u="sng" kern="1200">
                        <a:solidFill>
                          <a:schemeClr val="bg1"/>
                        </a:solidFill>
                        <a:latin typeface="+mn-lt"/>
                        <a:ea typeface="+mn-ea"/>
                        <a:cs typeface="+mn-cs"/>
                      </a:endParaRPr>
                    </a:p>
                  </a:txBody>
                  <a:tcPr marL="68580" marR="6858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760470">
                <a:tc>
                  <a:txBody>
                    <a:bodyPr/>
                    <a:lstStyle/>
                    <a:p>
                      <a:pPr marL="0" lvl="0" indent="0">
                        <a:spcAft>
                          <a:spcPts val="400"/>
                        </a:spcAft>
                        <a:buFont typeface="Arial" panose="020B0604020202020204" pitchFamily="34" charset="0"/>
                        <a:buNone/>
                      </a:pPr>
                      <a:r>
                        <a:rPr lang="en-GB" sz="700" b="1" baseline="0" dirty="0"/>
                        <a:t>Existing activities which will migrate</a:t>
                      </a:r>
                    </a:p>
                    <a:p>
                      <a:pPr marL="71755" marR="0" lvl="0" indent="-71755"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dirty="0">
                          <a:solidFill>
                            <a:schemeClr val="tx1"/>
                          </a:solidFill>
                          <a:latin typeface="+mn-lt"/>
                          <a:ea typeface="+mn-ea"/>
                          <a:cs typeface="+mn-cs"/>
                        </a:rPr>
                        <a:t>Daily UIG Box account management</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baseline="0" dirty="0"/>
                        <a:t>Monthly UIG Executive Summary</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baseline="0" dirty="0"/>
                        <a:t>Creation of UIG monthly dashboard stats</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dirty="0">
                          <a:solidFill>
                            <a:schemeClr val="tx1"/>
                          </a:solidFill>
                          <a:latin typeface="+mn-lt"/>
                          <a:ea typeface="+mn-ea"/>
                          <a:cs typeface="+mn-cs"/>
                        </a:rPr>
                        <a:t>Web page ownership updates &amp; maintenance</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dirty="0">
                          <a:solidFill>
                            <a:schemeClr val="tx1"/>
                          </a:solidFill>
                          <a:latin typeface="+mn-lt"/>
                          <a:ea typeface="+mn-ea"/>
                          <a:cs typeface="+mn-cs"/>
                        </a:rPr>
                        <a:t>UIG Work Group attendance</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dirty="0">
                          <a:solidFill>
                            <a:schemeClr val="tx1"/>
                          </a:solidFill>
                          <a:latin typeface="+mn-lt"/>
                          <a:ea typeface="+mn-ea"/>
                          <a:cs typeface="+mn-cs"/>
                        </a:rPr>
                        <a:t>UIG Work Group Task Force recommendation tracking</a:t>
                      </a:r>
                    </a:p>
                    <a:p>
                      <a:pPr marL="72000" lvl="0" indent="-72000">
                        <a:spcAft>
                          <a:spcPts val="400"/>
                        </a:spcAft>
                        <a:buFont typeface="Arial" panose="020B0604020202020204" pitchFamily="34" charset="0"/>
                        <a:buChar char="•"/>
                      </a:pPr>
                      <a:r>
                        <a:rPr lang="en-GB" sz="700" baseline="0" dirty="0"/>
                        <a:t>UIG data sources creation</a:t>
                      </a:r>
                    </a:p>
                    <a:p>
                      <a:pPr marL="72000" lvl="0" indent="-72000">
                        <a:spcAft>
                          <a:spcPts val="400"/>
                        </a:spcAft>
                        <a:buFont typeface="Arial" panose="020B0604020202020204" pitchFamily="34" charset="0"/>
                        <a:buChar char="•"/>
                      </a:pPr>
                      <a:r>
                        <a:rPr lang="en-GB" sz="700" baseline="0" dirty="0"/>
                        <a:t>UIG modification alignment creation &amp; publication</a:t>
                      </a:r>
                    </a:p>
                    <a:p>
                      <a:pPr marL="72000" lvl="0" indent="-72000">
                        <a:spcAft>
                          <a:spcPts val="400"/>
                        </a:spcAft>
                        <a:buFont typeface="Arial" panose="020B0604020202020204" pitchFamily="34" charset="0"/>
                        <a:buChar char="•"/>
                      </a:pPr>
                      <a:r>
                        <a:rPr lang="en-GB" sz="700" baseline="0" dirty="0"/>
                        <a:t>Machine Learning new analysis</a:t>
                      </a:r>
                    </a:p>
                    <a:p>
                      <a:pPr marL="71755" lvl="0" indent="-71755">
                        <a:spcAft>
                          <a:spcPts val="400"/>
                        </a:spcAft>
                        <a:buFont typeface="Arial" panose="020B0604020202020204" pitchFamily="34" charset="0"/>
                        <a:buChar char="•"/>
                      </a:pPr>
                      <a:r>
                        <a:rPr lang="en-GB" sz="700" baseline="0" dirty="0"/>
                        <a:t>Budget mapping and forecast</a:t>
                      </a:r>
                    </a:p>
                    <a:p>
                      <a:pPr marL="0" marR="0" lvl="0" indent="0" algn="l" rtl="0" eaLnBrk="1" fontAlgn="auto" latinLnBrk="0" hangingPunct="1">
                        <a:lnSpc>
                          <a:spcPct val="100000"/>
                        </a:lnSpc>
                        <a:spcBef>
                          <a:spcPts val="0"/>
                        </a:spcBef>
                        <a:spcAft>
                          <a:spcPts val="400"/>
                        </a:spcAft>
                        <a:buFont typeface="Arial" panose="020B0604020202020204" pitchFamily="34" charset="0"/>
                        <a:buNone/>
                      </a:pPr>
                      <a:r>
                        <a:rPr lang="en-GB" sz="700" b="1" dirty="0"/>
                        <a:t>.</a:t>
                      </a:r>
                      <a:r>
                        <a:rPr lang="en-GB" sz="700" b="0" dirty="0"/>
                        <a:t> Support development of new online UIG interactive reporting</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endParaRPr lang="en-GB" sz="700" b="1" baseline="0" dirty="0"/>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lang="en-GB" sz="700" b="1" baseline="0" dirty="0"/>
                        <a:t>Activities which will cease</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lang="en-GB" sz="700" baseline="0" dirty="0"/>
                        <a:t>Representation at </a:t>
                      </a:r>
                      <a:r>
                        <a:rPr lang="en-GB" sz="700" baseline="0" dirty="0" err="1"/>
                        <a:t>ChMC</a:t>
                      </a:r>
                      <a:r>
                        <a:rPr lang="en-GB" sz="700" baseline="0" dirty="0"/>
                        <a:t> &amp; </a:t>
                      </a:r>
                      <a:r>
                        <a:rPr lang="en-GB" sz="700" baseline="0" dirty="0" err="1"/>
                        <a:t>CoMC</a:t>
                      </a:r>
                      <a:r>
                        <a:rPr lang="en-GB" sz="700" baseline="0" dirty="0"/>
                        <a:t> </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endParaRPr lang="en-GB" sz="700" b="1" baseline="0" dirty="0"/>
                    </a:p>
                    <a:p>
                      <a:pPr marL="71755" marR="0" lvl="0" indent="-71755"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endParaRPr lang="en-GB" sz="700" baseline="0" dirty="0"/>
                    </a:p>
                    <a:p>
                      <a:pPr marL="71755" marR="0" lvl="0" indent="-71755" algn="l" rtl="0" eaLnBrk="1" fontAlgn="auto" latinLnBrk="0" hangingPunct="1">
                        <a:lnSpc>
                          <a:spcPct val="100000"/>
                        </a:lnSpc>
                        <a:spcBef>
                          <a:spcPts val="0"/>
                        </a:spcBef>
                        <a:spcAft>
                          <a:spcPts val="400"/>
                        </a:spcAft>
                        <a:buFont typeface="Arial" panose="020B0604020202020204" pitchFamily="34" charset="0"/>
                        <a:buChar char="•"/>
                      </a:pPr>
                      <a:endParaRPr lang="en-GB" sz="700" baseline="0" dirty="0"/>
                    </a:p>
                  </a:txBody>
                  <a:tcPr marL="68580" marR="68580">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lang="en-GB" sz="700" b="1" kern="1200" baseline="0" dirty="0">
                          <a:solidFill>
                            <a:schemeClr val="tx1"/>
                          </a:solidFill>
                          <a:latin typeface="+mn-lt"/>
                          <a:ea typeface="+mn-ea"/>
                          <a:cs typeface="+mn-cs"/>
                        </a:rPr>
                        <a:t>Existing activities which will be migrated</a:t>
                      </a:r>
                    </a:p>
                    <a:p>
                      <a:pPr marL="71755" lvl="0" indent="-71755"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Daily UIG Box account management</a:t>
                      </a:r>
                    </a:p>
                    <a:p>
                      <a:pPr marL="72000" lvl="0" indent="-72000"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Monthly UIG Executive Summary</a:t>
                      </a:r>
                    </a:p>
                    <a:p>
                      <a:pPr marL="72000" lvl="0" indent="-72000"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Creation of UIG monthly dashboard stats</a:t>
                      </a:r>
                    </a:p>
                    <a:p>
                      <a:pPr marL="72000" lvl="0" indent="-72000"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Web page ownership updates &amp; maintenance</a:t>
                      </a:r>
                    </a:p>
                    <a:p>
                      <a:pPr marL="72000" lvl="0" indent="-72000"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UIG Work Group attendance</a:t>
                      </a:r>
                    </a:p>
                    <a:p>
                      <a:pPr marL="72000" lvl="0" indent="-72000"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UIG Work Group Task Force recommendation tracking</a:t>
                      </a:r>
                    </a:p>
                    <a:p>
                      <a:pPr marL="72000" lvl="0" indent="-72000"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UIG data sources maintenance</a:t>
                      </a:r>
                    </a:p>
                    <a:p>
                      <a:pPr marL="72000" lvl="0" indent="-72000"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UIG modification alignment pack maintenance</a:t>
                      </a:r>
                    </a:p>
                    <a:p>
                      <a:pPr marL="72000" lvl="0" indent="-72000" algn="l" defTabSz="914400" rtl="0" eaLnBrk="1" latinLnBrk="0" hangingPunct="1">
                        <a:spcAft>
                          <a:spcPts val="400"/>
                        </a:spcAft>
                        <a:buFont typeface="Arial" panose="020B0604020202020204" pitchFamily="34" charset="0"/>
                        <a:buChar char="•"/>
                      </a:pPr>
                      <a:r>
                        <a:rPr lang="en-GB" sz="700" baseline="0" dirty="0"/>
                        <a:t>Machine Learning</a:t>
                      </a:r>
                      <a:r>
                        <a:rPr lang="en-GB" sz="700" kern="1200" baseline="0" dirty="0">
                          <a:solidFill>
                            <a:schemeClr val="tx1"/>
                          </a:solidFill>
                          <a:latin typeface="+mn-lt"/>
                          <a:ea typeface="+mn-ea"/>
                          <a:cs typeface="+mn-cs"/>
                        </a:rPr>
                        <a:t> outstanding analysis</a:t>
                      </a:r>
                    </a:p>
                    <a:p>
                      <a:pPr marL="72000" lvl="0" indent="-72000"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Budget monitoring for UIG activities</a:t>
                      </a:r>
                    </a:p>
                    <a:p>
                      <a:pPr marL="71755" marR="0" lvl="0" indent="-71755" algn="l" rtl="0" eaLnBrk="1" fontAlgn="auto" latinLnBrk="0" hangingPunct="1">
                        <a:lnSpc>
                          <a:spcPct val="100000"/>
                        </a:lnSpc>
                        <a:spcBef>
                          <a:spcPts val="0"/>
                        </a:spcBef>
                        <a:spcAft>
                          <a:spcPts val="400"/>
                        </a:spcAft>
                        <a:buFont typeface="Arial" panose="020B0604020202020204" pitchFamily="34" charset="0"/>
                        <a:buChar char="•"/>
                      </a:pPr>
                      <a:r>
                        <a:rPr lang="en-GB" sz="700" kern="1200" baseline="0" dirty="0">
                          <a:solidFill>
                            <a:schemeClr val="tx1"/>
                          </a:solidFill>
                          <a:latin typeface="+mn-lt"/>
                          <a:ea typeface="+mn-ea"/>
                          <a:cs typeface="+mn-cs"/>
                        </a:rPr>
                        <a:t>Outstanding CP 4853 Interim process to monitor and manually load rejected reads into UK Link where the read was rejected for reason MRE00458 only.  Manual work around to be closed out end of October 19.</a:t>
                      </a:r>
                      <a:endParaRPr lang="en-GB" sz="700" kern="1200" dirty="0">
                        <a:solidFill>
                          <a:schemeClr val="tx1"/>
                        </a:solidFill>
                        <a:latin typeface="+mn-lt"/>
                        <a:ea typeface="+mn-ea"/>
                        <a:cs typeface="+mn-cs"/>
                      </a:endParaRPr>
                    </a:p>
                    <a:p>
                      <a:pPr marL="71755" marR="0" lvl="0" indent="-71755" algn="l">
                        <a:lnSpc>
                          <a:spcPct val="100000"/>
                        </a:lnSpc>
                        <a:spcBef>
                          <a:spcPts val="0"/>
                        </a:spcBef>
                        <a:spcAft>
                          <a:spcPts val="400"/>
                        </a:spcAft>
                        <a:buFont typeface="Arial" panose="020B0604020202020204" pitchFamily="34" charset="0"/>
                        <a:buChar char="•"/>
                      </a:pPr>
                      <a:r>
                        <a:rPr lang="en-GB" sz="700" b="0" i="0" u="none" strike="noStrike" kern="1200" baseline="0" noProof="0" dirty="0"/>
                        <a:t>UIG brochure version 2 creation &amp; publication</a:t>
                      </a:r>
                      <a:r>
                        <a:rPr lang="en-GB" sz="700" kern="1200" baseline="0" dirty="0">
                          <a:solidFill>
                            <a:schemeClr val="tx1"/>
                          </a:solidFill>
                          <a:latin typeface="+mn-lt"/>
                          <a:ea typeface="+mn-ea"/>
                          <a:cs typeface="+mn-cs"/>
                        </a:rPr>
                        <a:t> </a:t>
                      </a:r>
                    </a:p>
                    <a:p>
                      <a:pPr marL="71755" marR="0" lvl="0" indent="-71755" algn="l">
                        <a:lnSpc>
                          <a:spcPct val="100000"/>
                        </a:lnSpc>
                        <a:spcBef>
                          <a:spcPts val="0"/>
                        </a:spcBef>
                        <a:spcAft>
                          <a:spcPts val="400"/>
                        </a:spcAft>
                        <a:buFont typeface="Arial" panose="020B0604020202020204" pitchFamily="34" charset="0"/>
                        <a:buChar char="•"/>
                      </a:pPr>
                      <a:r>
                        <a:rPr lang="en-GB" sz="700" b="0" i="0" u="none" strike="noStrike" kern="1200" baseline="0" noProof="0" dirty="0"/>
                        <a:t>Re-purpose the existing "Lines of investigation tracker" </a:t>
                      </a:r>
                      <a:endParaRPr lang="en-GB" sz="700" kern="1200" baseline="0" dirty="0">
                        <a:solidFill>
                          <a:schemeClr val="tx1"/>
                        </a:solidFill>
                        <a:latin typeface="+mn-lt"/>
                        <a:ea typeface="+mn-ea"/>
                        <a:cs typeface="+mn-cs"/>
                      </a:endParaRPr>
                    </a:p>
                    <a:p>
                      <a:pPr marL="71755" marR="0" lvl="0" indent="-71755" algn="l">
                        <a:lnSpc>
                          <a:spcPct val="100000"/>
                        </a:lnSpc>
                        <a:spcBef>
                          <a:spcPts val="0"/>
                        </a:spcBef>
                        <a:spcAft>
                          <a:spcPts val="400"/>
                        </a:spcAft>
                        <a:buFont typeface="Arial" panose="020B0604020202020204" pitchFamily="34" charset="0"/>
                        <a:buChar char="•"/>
                      </a:pPr>
                      <a:r>
                        <a:rPr lang="en-GB" sz="700" b="0" i="0" u="none" strike="noStrike" kern="1200" baseline="0" noProof="0" dirty="0"/>
                        <a:t>Work with Customer Change team to develop formal project close down</a:t>
                      </a:r>
                    </a:p>
                    <a:p>
                      <a:pPr marL="0" marR="0" lvl="0" indent="0" algn="l">
                        <a:lnSpc>
                          <a:spcPct val="100000"/>
                        </a:lnSpc>
                        <a:spcBef>
                          <a:spcPts val="0"/>
                        </a:spcBef>
                        <a:spcAft>
                          <a:spcPts val="400"/>
                        </a:spcAft>
                        <a:buNone/>
                      </a:pPr>
                      <a:r>
                        <a:rPr lang="en-GB" sz="700" b="1" kern="1200" baseline="0" dirty="0">
                          <a:solidFill>
                            <a:schemeClr val="tx1"/>
                          </a:solidFill>
                          <a:latin typeface="+mn-lt"/>
                          <a:ea typeface="+mn-ea"/>
                          <a:cs typeface="+mn-cs"/>
                        </a:rPr>
                        <a:t>New activities which will commence</a:t>
                      </a:r>
                    </a:p>
                    <a:p>
                      <a:pPr marL="171450" marR="0" lvl="0" indent="-171450" algn="l">
                        <a:lnSpc>
                          <a:spcPct val="100000"/>
                        </a:lnSpc>
                        <a:spcBef>
                          <a:spcPts val="0"/>
                        </a:spcBef>
                        <a:spcAft>
                          <a:spcPts val="400"/>
                        </a:spcAft>
                        <a:buFont typeface="Arial"/>
                        <a:buChar char="•"/>
                      </a:pPr>
                      <a:r>
                        <a:rPr lang="en-GB" sz="700" b="0" i="0" u="none" strike="noStrike" kern="1200" baseline="0" noProof="0" dirty="0">
                          <a:solidFill>
                            <a:schemeClr val="tx1"/>
                          </a:solidFill>
                          <a:latin typeface="Arial"/>
                        </a:rPr>
                        <a:t>Support maintenance of new online UIG interactive reporting</a:t>
                      </a:r>
                      <a:endParaRPr lang="en-GB" sz="1400" dirty="0"/>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lang="en-GB" sz="700" b="1" kern="1200" dirty="0" err="1">
                          <a:solidFill>
                            <a:schemeClr val="tx1"/>
                          </a:solidFill>
                          <a:latin typeface="+mn-lt"/>
                          <a:ea typeface="+mn-ea"/>
                          <a:cs typeface="+mn-cs"/>
                        </a:rPr>
                        <a:t>Adhoc</a:t>
                      </a:r>
                      <a:r>
                        <a:rPr lang="en-GB" sz="700" b="1" kern="1200" dirty="0">
                          <a:solidFill>
                            <a:schemeClr val="tx1"/>
                          </a:solidFill>
                          <a:latin typeface="+mn-lt"/>
                          <a:ea typeface="+mn-ea"/>
                          <a:cs typeface="+mn-cs"/>
                        </a:rPr>
                        <a:t> new UIG related requests</a:t>
                      </a:r>
                    </a:p>
                    <a:p>
                      <a:pPr marL="71755" marR="0" lvl="0" indent="-71755"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dirty="0">
                          <a:solidFill>
                            <a:schemeClr val="tx1"/>
                          </a:solidFill>
                          <a:latin typeface="+mn-lt"/>
                          <a:ea typeface="+mn-ea"/>
                          <a:cs typeface="+mn-cs"/>
                        </a:rPr>
                        <a:t>One</a:t>
                      </a:r>
                      <a:r>
                        <a:rPr lang="en-GB" sz="700" kern="1200" baseline="0" dirty="0">
                          <a:solidFill>
                            <a:schemeClr val="tx1"/>
                          </a:solidFill>
                          <a:latin typeface="+mn-lt"/>
                          <a:ea typeface="+mn-ea"/>
                          <a:cs typeface="+mn-cs"/>
                        </a:rPr>
                        <a:t> off activities e.g. simulations/</a:t>
                      </a:r>
                      <a:r>
                        <a:rPr lang="en-GB" sz="700" kern="1200" baseline="0" dirty="0" err="1">
                          <a:solidFill>
                            <a:schemeClr val="tx1"/>
                          </a:solidFill>
                          <a:latin typeface="+mn-lt"/>
                          <a:ea typeface="+mn-ea"/>
                          <a:cs typeface="+mn-cs"/>
                        </a:rPr>
                        <a:t>adhoc</a:t>
                      </a:r>
                      <a:r>
                        <a:rPr lang="en-GB" sz="700" kern="1200" baseline="0" dirty="0">
                          <a:solidFill>
                            <a:schemeClr val="tx1"/>
                          </a:solidFill>
                          <a:latin typeface="+mn-lt"/>
                          <a:ea typeface="+mn-ea"/>
                          <a:cs typeface="+mn-cs"/>
                        </a:rPr>
                        <a:t> UIG reporting requests – considered by Customer Support Services and/or directed to raise CP</a:t>
                      </a:r>
                      <a:endParaRPr lang="en-GB" sz="700" kern="1200" dirty="0">
                        <a:solidFill>
                          <a:schemeClr val="tx1"/>
                        </a:solidFill>
                        <a:latin typeface="+mn-lt"/>
                        <a:ea typeface="+mn-ea"/>
                        <a:cs typeface="+mn-cs"/>
                      </a:endParaRPr>
                    </a:p>
                  </a:txBody>
                  <a:tcPr marL="68580" marR="68580">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dirty="0">
                          <a:solidFill>
                            <a:schemeClr val="tx1"/>
                          </a:solidFill>
                          <a:latin typeface="+mn-lt"/>
                          <a:ea typeface="+mn-ea"/>
                          <a:cs typeface="+mn-cs"/>
                        </a:rPr>
                        <a:t>Live CP4866 Removal of validation on uncorrected read due November release</a:t>
                      </a:r>
                    </a:p>
                    <a:p>
                      <a:pPr marL="71755" marR="0" lvl="0" indent="-71755" algn="l" rtl="0" eaLnBrk="1" fontAlgn="auto" latinLnBrk="0" hangingPunct="1">
                        <a:lnSpc>
                          <a:spcPct val="100000"/>
                        </a:lnSpc>
                        <a:spcBef>
                          <a:spcPts val="0"/>
                        </a:spcBef>
                        <a:spcAft>
                          <a:spcPts val="400"/>
                        </a:spcAft>
                        <a:buFont typeface="Arial" panose="020B0604020202020204" pitchFamily="34" charset="0"/>
                        <a:buChar char="•"/>
                      </a:pPr>
                      <a:r>
                        <a:rPr lang="en-GB" sz="700" i="0" kern="1200" baseline="0">
                          <a:solidFill>
                            <a:schemeClr val="tx1"/>
                          </a:solidFill>
                          <a:latin typeface="+mn-lt"/>
                          <a:ea typeface="+mn-ea"/>
                          <a:cs typeface="+mn-cs"/>
                        </a:rPr>
                        <a:t>Work </a:t>
                      </a:r>
                      <a:r>
                        <a:rPr lang="en-GB" sz="700" i="0" kern="1200" baseline="0" dirty="0">
                          <a:solidFill>
                            <a:schemeClr val="tx1"/>
                          </a:solidFill>
                          <a:latin typeface="+mn-lt"/>
                          <a:ea typeface="+mn-ea"/>
                          <a:cs typeface="+mn-cs"/>
                        </a:rPr>
                        <a:t>with Customer Team complete outstanding UIG related CR's.</a:t>
                      </a:r>
                    </a:p>
                    <a:p>
                      <a:pPr marL="71755" marR="0" lvl="0" indent="-71755" algn="l">
                        <a:lnSpc>
                          <a:spcPct val="100000"/>
                        </a:lnSpc>
                        <a:spcBef>
                          <a:spcPts val="0"/>
                        </a:spcBef>
                        <a:spcAft>
                          <a:spcPts val="400"/>
                        </a:spcAft>
                        <a:buFont typeface="Arial" panose="020B0604020202020204" pitchFamily="34" charset="0"/>
                        <a:buChar char="•"/>
                      </a:pPr>
                      <a:r>
                        <a:rPr lang="en-GB" sz="700" kern="1200" baseline="0" dirty="0">
                          <a:solidFill>
                            <a:schemeClr val="tx1"/>
                          </a:solidFill>
                          <a:latin typeface="+mn-lt"/>
                          <a:ea typeface="+mn-ea"/>
                          <a:cs typeface="+mn-cs"/>
                        </a:rPr>
                        <a:t>Newly identified Modifications &amp; CRs</a:t>
                      </a:r>
                      <a:endParaRPr lang="en-GB" sz="1400" dirty="0"/>
                    </a:p>
                    <a:p>
                      <a:pPr marL="0" marR="0" lvl="0" indent="0" algn="l" defTabSz="914400" rtl="0" eaLnBrk="1" fontAlgn="auto" latinLnBrk="0" hangingPunct="1">
                        <a:lnSpc>
                          <a:spcPct val="100000"/>
                        </a:lnSpc>
                        <a:spcBef>
                          <a:spcPts val="0"/>
                        </a:spcBef>
                        <a:spcAft>
                          <a:spcPts val="400"/>
                        </a:spcAft>
                        <a:buClrTx/>
                        <a:buSzTx/>
                        <a:buNone/>
                        <a:tabLst/>
                        <a:defRPr/>
                      </a:pPr>
                      <a:endParaRPr lang="en-GB" sz="700" kern="1200" baseline="0" dirty="0">
                        <a:solidFill>
                          <a:schemeClr val="tx1"/>
                        </a:solidFill>
                        <a:latin typeface="+mn-lt"/>
                        <a:ea typeface="+mn-ea"/>
                        <a:cs typeface="+mn-cs"/>
                      </a:endParaRPr>
                    </a:p>
                  </a:txBody>
                  <a:tcPr marL="68580" marR="68580">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1791857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9" ma:contentTypeDescription="Create a new document." ma:contentTypeScope="" ma:versionID="33698781227c1022c60780d45ee3bba1">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8a8ccb695699b7d0890b7f0e4043351"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1B2E31-4703-4F4D-BB47-74A8364BAC36}">
  <ds:schemaRefs>
    <ds:schemaRef ds:uri="http://purl.org/dc/dcmitype/"/>
    <ds:schemaRef ds:uri="http://www.w3.org/XML/1998/namespace"/>
    <ds:schemaRef ds:uri="http://schemas.microsoft.com/office/2006/documentManagement/types"/>
    <ds:schemaRef ds:uri="3092569d-7549-4f1f-b838-122d264c6bd8"/>
    <ds:schemaRef ds:uri="01f7a547-d57a-44ce-a211-81869c79743b"/>
    <ds:schemaRef ds:uri="http://schemas.microsoft.com/office/infopath/2007/PartnerControls"/>
    <ds:schemaRef ds:uri="http://schemas.microsoft.com/office/2006/metadata/properties"/>
    <ds:schemaRef ds:uri="http://purl.org/dc/term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8478C2F2-8E6E-4F3E-94FC-B80843DED6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26359</TotalTime>
  <Words>835</Words>
  <Application>Microsoft Office PowerPoint</Application>
  <PresentationFormat>On-screen Show (16:9)</PresentationFormat>
  <Paragraphs>228</Paragraphs>
  <Slides>7</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Wingdings</vt:lpstr>
      <vt:lpstr>Office Theme</vt:lpstr>
      <vt:lpstr>xoserve templates</vt:lpstr>
      <vt:lpstr>UIG Task Force Progress Report</vt:lpstr>
      <vt:lpstr>Background</vt:lpstr>
      <vt:lpstr>UIG Task Force: Dashboard</vt:lpstr>
      <vt:lpstr>Plan on Page new</vt:lpstr>
      <vt:lpstr>Recommendations - where we are</vt:lpstr>
      <vt:lpstr>Overview Of Task Force Funding</vt:lpstr>
      <vt:lpstr>UIG Task Force Activities migration post October 19</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Clarke, Angela</cp:lastModifiedBy>
  <cp:revision>188</cp:revision>
  <cp:lastPrinted>2019-09-02T07:43:52Z</cp:lastPrinted>
  <dcterms:created xsi:type="dcterms:W3CDTF">2018-09-02T17:12:15Z</dcterms:created>
  <dcterms:modified xsi:type="dcterms:W3CDTF">2019-10-08T14:20:57Z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