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89" r:id="rId4"/>
  </p:sldMasterIdLst>
  <p:notesMasterIdLst>
    <p:notesMasterId r:id="rId32"/>
  </p:notesMasterIdLst>
  <p:handoutMasterIdLst>
    <p:handoutMasterId r:id="rId33"/>
  </p:handoutMasterIdLst>
  <p:sldIdLst>
    <p:sldId id="474" r:id="rId5"/>
    <p:sldId id="491" r:id="rId6"/>
    <p:sldId id="475" r:id="rId7"/>
    <p:sldId id="493" r:id="rId8"/>
    <p:sldId id="574" r:id="rId9"/>
    <p:sldId id="492" r:id="rId10"/>
    <p:sldId id="496" r:id="rId11"/>
    <p:sldId id="495" r:id="rId12"/>
    <p:sldId id="497" r:id="rId13"/>
    <p:sldId id="505" r:id="rId14"/>
    <p:sldId id="506" r:id="rId15"/>
    <p:sldId id="507" r:id="rId16"/>
    <p:sldId id="508" r:id="rId17"/>
    <p:sldId id="511" r:id="rId18"/>
    <p:sldId id="514" r:id="rId19"/>
    <p:sldId id="517" r:id="rId20"/>
    <p:sldId id="518" r:id="rId21"/>
    <p:sldId id="520" r:id="rId22"/>
    <p:sldId id="522" r:id="rId23"/>
    <p:sldId id="524" r:id="rId24"/>
    <p:sldId id="526" r:id="rId25"/>
    <p:sldId id="527" r:id="rId26"/>
    <p:sldId id="529" r:id="rId27"/>
    <p:sldId id="531" r:id="rId28"/>
    <p:sldId id="532" r:id="rId29"/>
    <p:sldId id="534" r:id="rId30"/>
    <p:sldId id="535" r:id="rId31"/>
  </p:sldIdLst>
  <p:sldSz cx="12192000" cy="6858000"/>
  <p:notesSz cx="6724650" cy="9774238"/>
  <p:defaultTextStyle>
    <a:defPPr>
      <a:defRPr lang="en-GB"/>
    </a:defPPr>
    <a:lvl1pPr algn="l" defTabSz="457200" rtl="0" eaLnBrk="0" fontAlgn="base" hangingPunct="0">
      <a:spcBef>
        <a:spcPct val="0"/>
      </a:spcBef>
      <a:spcAft>
        <a:spcPct val="0"/>
      </a:spcAft>
      <a:defRPr kern="1200">
        <a:solidFill>
          <a:schemeClr val="tx1"/>
        </a:solidFill>
        <a:latin typeface="Lucida Grande"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MS PGothic" pitchFamily="34" charset="-128"/>
        <a:cs typeface="+mn-cs"/>
      </a:defRPr>
    </a:lvl5pPr>
    <a:lvl6pPr marL="2286000" algn="l" defTabSz="914400" rtl="0" eaLnBrk="1" latinLnBrk="0" hangingPunct="1">
      <a:defRPr kern="1200">
        <a:solidFill>
          <a:schemeClr val="tx1"/>
        </a:solidFill>
        <a:latin typeface="Lucida Grande" charset="0"/>
        <a:ea typeface="MS PGothic" pitchFamily="34" charset="-128"/>
        <a:cs typeface="+mn-cs"/>
      </a:defRPr>
    </a:lvl6pPr>
    <a:lvl7pPr marL="2743200" algn="l" defTabSz="914400" rtl="0" eaLnBrk="1" latinLnBrk="0" hangingPunct="1">
      <a:defRPr kern="1200">
        <a:solidFill>
          <a:schemeClr val="tx1"/>
        </a:solidFill>
        <a:latin typeface="Lucida Grande" charset="0"/>
        <a:ea typeface="MS PGothic" pitchFamily="34" charset="-128"/>
        <a:cs typeface="+mn-cs"/>
      </a:defRPr>
    </a:lvl7pPr>
    <a:lvl8pPr marL="3200400" algn="l" defTabSz="914400" rtl="0" eaLnBrk="1" latinLnBrk="0" hangingPunct="1">
      <a:defRPr kern="1200">
        <a:solidFill>
          <a:schemeClr val="tx1"/>
        </a:solidFill>
        <a:latin typeface="Lucida Grande" charset="0"/>
        <a:ea typeface="MS PGothic" pitchFamily="34" charset="-128"/>
        <a:cs typeface="+mn-cs"/>
      </a:defRPr>
    </a:lvl8pPr>
    <a:lvl9pPr marL="3657600" algn="l" defTabSz="914400" rtl="0" eaLnBrk="1" latinLnBrk="0" hangingPunct="1">
      <a:defRPr kern="1200">
        <a:solidFill>
          <a:schemeClr val="tx1"/>
        </a:solidFill>
        <a:latin typeface="Lucida Grande" charset="0"/>
        <a:ea typeface="MS PGothic" pitchFamily="34" charset="-128"/>
        <a:cs typeface="+mn-cs"/>
      </a:defRPr>
    </a:lvl9pPr>
  </p:defaultTextStyle>
  <p:extLst>
    <p:ext uri="{EFAFB233-063F-42B5-8137-9DF3F51BA10A}">
      <p15:sldGuideLst xmlns:p15="http://schemas.microsoft.com/office/powerpoint/2012/main">
        <p15:guide id="3" pos="7559" userDrawn="1">
          <p15:clr>
            <a:srgbClr val="A4A3A4"/>
          </p15:clr>
        </p15:guide>
        <p15:guide id="4" orient="horz" pos="7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say, Douglas" initials="RD" lastIdx="6" clrIdx="0">
    <p:extLst>
      <p:ext uri="{19B8F6BF-5375-455C-9EA6-DF929625EA0E}">
        <p15:presenceInfo xmlns:p15="http://schemas.microsoft.com/office/powerpoint/2012/main" userId="S-1-5-21-484763869-2147084303-725345543-12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5D4"/>
    <a:srgbClr val="51B7B5"/>
    <a:srgbClr val="244062"/>
    <a:srgbClr val="DBEACB"/>
    <a:srgbClr val="C7DFF7"/>
    <a:srgbClr val="A7C4E0"/>
    <a:srgbClr val="A7DEC0"/>
    <a:srgbClr val="B8C9D9"/>
    <a:srgbClr val="595959"/>
    <a:srgbClr val="7E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39CDF6-3104-4525-9288-6F5C2CF97A4C}" v="115" dt="2019-10-01T10:35:45.7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4382" autoAdjust="0"/>
  </p:normalViewPr>
  <p:slideViewPr>
    <p:cSldViewPr snapToObjects="1">
      <p:cViewPr varScale="1">
        <p:scale>
          <a:sx n="85" d="100"/>
          <a:sy n="85" d="100"/>
        </p:scale>
        <p:origin x="528" y="90"/>
      </p:cViewPr>
      <p:guideLst>
        <p:guide pos="7559"/>
        <p:guide orient="horz" pos="73"/>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748" cy="489259"/>
          </a:xfrm>
          <a:prstGeom prst="rect">
            <a:avLst/>
          </a:prstGeom>
        </p:spPr>
        <p:txBody>
          <a:bodyPr vert="horz" lIns="90206" tIns="45103" rIns="90206" bIns="45103" rtlCol="0"/>
          <a:lstStyle>
            <a:lvl1pPr algn="l">
              <a:defRPr sz="1200"/>
            </a:lvl1pPr>
          </a:lstStyle>
          <a:p>
            <a:endParaRPr lang="en-GB" dirty="0"/>
          </a:p>
        </p:txBody>
      </p:sp>
      <p:sp>
        <p:nvSpPr>
          <p:cNvPr id="3" name="Date Placeholder 2"/>
          <p:cNvSpPr>
            <a:spLocks noGrp="1"/>
          </p:cNvSpPr>
          <p:nvPr>
            <p:ph type="dt" sz="quarter" idx="1"/>
          </p:nvPr>
        </p:nvSpPr>
        <p:spPr>
          <a:xfrm>
            <a:off x="3808332" y="0"/>
            <a:ext cx="2914748" cy="489259"/>
          </a:xfrm>
          <a:prstGeom prst="rect">
            <a:avLst/>
          </a:prstGeom>
        </p:spPr>
        <p:txBody>
          <a:bodyPr vert="horz" lIns="90206" tIns="45103" rIns="90206" bIns="45103" rtlCol="0"/>
          <a:lstStyle>
            <a:lvl1pPr algn="r">
              <a:defRPr sz="1200"/>
            </a:lvl1pPr>
          </a:lstStyle>
          <a:p>
            <a:fld id="{61782CB3-6871-DC4D-AC2F-32BC655FA82D}" type="datetimeFigureOut">
              <a:rPr lang="en-GB" smtClean="0"/>
              <a:t>01/10/2019</a:t>
            </a:fld>
            <a:endParaRPr lang="en-GB" dirty="0"/>
          </a:p>
        </p:txBody>
      </p:sp>
      <p:sp>
        <p:nvSpPr>
          <p:cNvPr id="4" name="Footer Placeholder 3"/>
          <p:cNvSpPr>
            <a:spLocks noGrp="1"/>
          </p:cNvSpPr>
          <p:nvPr>
            <p:ph type="ftr" sz="quarter" idx="2"/>
          </p:nvPr>
        </p:nvSpPr>
        <p:spPr>
          <a:xfrm>
            <a:off x="0" y="9284979"/>
            <a:ext cx="2914748" cy="489259"/>
          </a:xfrm>
          <a:prstGeom prst="rect">
            <a:avLst/>
          </a:prstGeom>
        </p:spPr>
        <p:txBody>
          <a:bodyPr vert="horz" lIns="90206" tIns="45103" rIns="90206" bIns="45103"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08332" y="9284979"/>
            <a:ext cx="2914748" cy="489259"/>
          </a:xfrm>
          <a:prstGeom prst="rect">
            <a:avLst/>
          </a:prstGeom>
        </p:spPr>
        <p:txBody>
          <a:bodyPr vert="horz" lIns="90206" tIns="45103" rIns="90206" bIns="45103" rtlCol="0" anchor="b"/>
          <a:lstStyle>
            <a:lvl1pPr algn="r">
              <a:defRPr sz="1200"/>
            </a:lvl1pPr>
          </a:lstStyle>
          <a:p>
            <a:fld id="{32E082EF-666E-F64A-B260-D927C11DF6BE}" type="slidenum">
              <a:rPr lang="en-GB" smtClean="0"/>
              <a:t>‹#›</a:t>
            </a:fld>
            <a:endParaRPr lang="en-GB" dirty="0"/>
          </a:p>
        </p:txBody>
      </p:sp>
    </p:spTree>
    <p:extLst>
      <p:ext uri="{BB962C8B-B14F-4D97-AF65-F5344CB8AC3E}">
        <p14:creationId xmlns:p14="http://schemas.microsoft.com/office/powerpoint/2010/main" val="722744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14748" cy="489259"/>
          </a:xfrm>
          <a:prstGeom prst="rect">
            <a:avLst/>
          </a:prstGeom>
          <a:noFill/>
          <a:ln w="9525">
            <a:noFill/>
            <a:miter lim="800000"/>
            <a:headEnd/>
            <a:tailEnd/>
          </a:ln>
          <a:effectLst/>
        </p:spPr>
        <p:txBody>
          <a:bodyPr vert="horz" wrap="square" lIns="90206" tIns="45103" rIns="90206" bIns="45103" numCol="1" anchor="t" anchorCtr="0" compatLnSpc="1">
            <a:prstTxWarp prst="textNoShape">
              <a:avLst/>
            </a:prstTxWarp>
          </a:bodyPr>
          <a:lstStyle>
            <a:lvl1pPr eaLnBrk="1" hangingPunct="1">
              <a:defRPr sz="1200">
                <a:latin typeface="Calibri" pitchFamily="34" charset="0"/>
                <a:ea typeface="Geneva"/>
                <a:cs typeface="Geneva"/>
              </a:defRPr>
            </a:lvl1pPr>
          </a:lstStyle>
          <a:p>
            <a:pPr>
              <a:defRPr/>
            </a:pPr>
            <a:endParaRPr lang="en-GB" dirty="0"/>
          </a:p>
        </p:txBody>
      </p:sp>
      <p:sp>
        <p:nvSpPr>
          <p:cNvPr id="18435" name="Rectangle 3"/>
          <p:cNvSpPr>
            <a:spLocks noGrp="1" noChangeArrowheads="1"/>
          </p:cNvSpPr>
          <p:nvPr>
            <p:ph type="dt" idx="1"/>
          </p:nvPr>
        </p:nvSpPr>
        <p:spPr bwMode="auto">
          <a:xfrm>
            <a:off x="3808332" y="0"/>
            <a:ext cx="2914748" cy="489259"/>
          </a:xfrm>
          <a:prstGeom prst="rect">
            <a:avLst/>
          </a:prstGeom>
          <a:noFill/>
          <a:ln w="9525">
            <a:noFill/>
            <a:miter lim="800000"/>
            <a:headEnd/>
            <a:tailEnd/>
          </a:ln>
          <a:effectLst/>
        </p:spPr>
        <p:txBody>
          <a:bodyPr vert="horz" wrap="square" lIns="90206" tIns="45103" rIns="90206" bIns="45103" numCol="1" anchor="t" anchorCtr="0" compatLnSpc="1">
            <a:prstTxWarp prst="textNoShape">
              <a:avLst/>
            </a:prstTxWarp>
          </a:bodyPr>
          <a:lstStyle>
            <a:lvl1pPr algn="r" eaLnBrk="1" hangingPunct="1">
              <a:defRPr sz="1200">
                <a:latin typeface="Calibri" pitchFamily="34" charset="0"/>
                <a:ea typeface="ＭＳ Ｐゴシック" charset="-128"/>
              </a:defRPr>
            </a:lvl1pPr>
          </a:lstStyle>
          <a:p>
            <a:pPr>
              <a:defRPr/>
            </a:pPr>
            <a:fld id="{378DBA9A-D3B8-4256-8FA9-15F6A11895C8}" type="datetime1">
              <a:rPr lang="en-GB"/>
              <a:pPr>
                <a:defRPr/>
              </a:pPr>
              <a:t>01/10/2019</a:t>
            </a:fld>
            <a:endParaRPr lang="en-GB" dirty="0"/>
          </a:p>
        </p:txBody>
      </p:sp>
      <p:sp>
        <p:nvSpPr>
          <p:cNvPr id="3076" name="Rectangle 4"/>
          <p:cNvSpPr>
            <a:spLocks noGrp="1" noRot="1" noChangeAspect="1" noChangeArrowheads="1" noTextEdit="1"/>
          </p:cNvSpPr>
          <p:nvPr>
            <p:ph type="sldImg" idx="2"/>
          </p:nvPr>
        </p:nvSpPr>
        <p:spPr bwMode="auto">
          <a:xfrm>
            <a:off x="104775" y="733425"/>
            <a:ext cx="6515100" cy="3665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672151" y="4642490"/>
            <a:ext cx="5380348" cy="4398641"/>
          </a:xfrm>
          <a:prstGeom prst="rect">
            <a:avLst/>
          </a:prstGeom>
          <a:noFill/>
          <a:ln w="9525">
            <a:noFill/>
            <a:miter lim="800000"/>
            <a:headEnd/>
            <a:tailEnd/>
          </a:ln>
          <a:effectLst/>
        </p:spPr>
        <p:txBody>
          <a:bodyPr vert="horz" wrap="square" lIns="90206" tIns="45103" rIns="90206" bIns="4510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438" name="Rectangle 6"/>
          <p:cNvSpPr>
            <a:spLocks noGrp="1" noChangeArrowheads="1"/>
          </p:cNvSpPr>
          <p:nvPr>
            <p:ph type="ftr" sz="quarter" idx="4"/>
          </p:nvPr>
        </p:nvSpPr>
        <p:spPr bwMode="auto">
          <a:xfrm>
            <a:off x="0" y="9283417"/>
            <a:ext cx="2914748" cy="489258"/>
          </a:xfrm>
          <a:prstGeom prst="rect">
            <a:avLst/>
          </a:prstGeom>
          <a:noFill/>
          <a:ln w="9525">
            <a:noFill/>
            <a:miter lim="800000"/>
            <a:headEnd/>
            <a:tailEnd/>
          </a:ln>
          <a:effectLst/>
        </p:spPr>
        <p:txBody>
          <a:bodyPr vert="horz" wrap="square" lIns="90206" tIns="45103" rIns="90206" bIns="45103" numCol="1" anchor="b" anchorCtr="0" compatLnSpc="1">
            <a:prstTxWarp prst="textNoShape">
              <a:avLst/>
            </a:prstTxWarp>
          </a:bodyPr>
          <a:lstStyle>
            <a:lvl1pPr eaLnBrk="1" hangingPunct="1">
              <a:defRPr sz="1200">
                <a:latin typeface="Calibri" pitchFamily="34" charset="0"/>
                <a:ea typeface="Geneva"/>
                <a:cs typeface="Geneva"/>
              </a:defRPr>
            </a:lvl1pPr>
          </a:lstStyle>
          <a:p>
            <a:pPr>
              <a:defRPr/>
            </a:pPr>
            <a:endParaRPr lang="en-GB" dirty="0"/>
          </a:p>
        </p:txBody>
      </p:sp>
      <p:sp>
        <p:nvSpPr>
          <p:cNvPr id="18439" name="Rectangle 7"/>
          <p:cNvSpPr>
            <a:spLocks noGrp="1" noChangeArrowheads="1"/>
          </p:cNvSpPr>
          <p:nvPr>
            <p:ph type="sldNum" sz="quarter" idx="5"/>
          </p:nvPr>
        </p:nvSpPr>
        <p:spPr bwMode="auto">
          <a:xfrm>
            <a:off x="3808332" y="9283417"/>
            <a:ext cx="2914748" cy="489258"/>
          </a:xfrm>
          <a:prstGeom prst="rect">
            <a:avLst/>
          </a:prstGeom>
          <a:noFill/>
          <a:ln w="9525">
            <a:noFill/>
            <a:miter lim="800000"/>
            <a:headEnd/>
            <a:tailEnd/>
          </a:ln>
          <a:effectLst/>
        </p:spPr>
        <p:txBody>
          <a:bodyPr vert="horz" wrap="square" lIns="90206" tIns="45103" rIns="90206" bIns="45103" numCol="1" anchor="b" anchorCtr="0" compatLnSpc="1">
            <a:prstTxWarp prst="textNoShape">
              <a:avLst/>
            </a:prstTxWarp>
          </a:bodyPr>
          <a:lstStyle>
            <a:lvl1pPr algn="r" eaLnBrk="1" hangingPunct="1">
              <a:defRPr sz="1200">
                <a:latin typeface="Calibri" pitchFamily="34" charset="0"/>
              </a:defRPr>
            </a:lvl1pPr>
          </a:lstStyle>
          <a:p>
            <a:fld id="{42FF7045-1C3C-4A94-BB7A-29B6CED30B14}" type="slidenum">
              <a:rPr lang="en-GB" altLang="en-US"/>
              <a:pPr/>
              <a:t>‹#›</a:t>
            </a:fld>
            <a:endParaRPr lang="en-GB" altLang="en-US" dirty="0"/>
          </a:p>
        </p:txBody>
      </p:sp>
    </p:spTree>
    <p:extLst>
      <p:ext uri="{BB962C8B-B14F-4D97-AF65-F5344CB8AC3E}">
        <p14:creationId xmlns:p14="http://schemas.microsoft.com/office/powerpoint/2010/main" val="227066163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MS PGothic" pitchFamily="34" charset="-128"/>
        <a:cs typeface="Geneva"/>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Geneva"/>
        <a:cs typeface="Geneva"/>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Geneva"/>
        <a:cs typeface="Geneva"/>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Geneva"/>
        <a:cs typeface="Geneva"/>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Geneva"/>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FF7045-1C3C-4A94-BB7A-29B6CED30B14}" type="slidenum">
              <a:rPr lang="en-GB" altLang="en-US" smtClean="0"/>
              <a:pPr/>
              <a:t>5</a:t>
            </a:fld>
            <a:endParaRPr lang="en-GB" altLang="en-US" dirty="0"/>
          </a:p>
        </p:txBody>
      </p:sp>
    </p:spTree>
    <p:extLst>
      <p:ext uri="{BB962C8B-B14F-4D97-AF65-F5344CB8AC3E}">
        <p14:creationId xmlns:p14="http://schemas.microsoft.com/office/powerpoint/2010/main" val="1530076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319628-6AD7-43E9-8C20-65C8FA461FE7}" type="slidenum">
              <a:rPr lang="en-GB" smtClean="0"/>
              <a:t>25</a:t>
            </a:fld>
            <a:endParaRPr lang="en-GB" dirty="0"/>
          </a:p>
        </p:txBody>
      </p:sp>
    </p:spTree>
    <p:extLst>
      <p:ext uri="{BB962C8B-B14F-4D97-AF65-F5344CB8AC3E}">
        <p14:creationId xmlns:p14="http://schemas.microsoft.com/office/powerpoint/2010/main" val="4057273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319628-6AD7-43E9-8C20-65C8FA461FE7}" type="slidenum">
              <a:rPr lang="en-GB" smtClean="0"/>
              <a:t>26</a:t>
            </a:fld>
            <a:endParaRPr lang="en-GB" dirty="0"/>
          </a:p>
        </p:txBody>
      </p:sp>
    </p:spTree>
    <p:extLst>
      <p:ext uri="{BB962C8B-B14F-4D97-AF65-F5344CB8AC3E}">
        <p14:creationId xmlns:p14="http://schemas.microsoft.com/office/powerpoint/2010/main" val="2038561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319628-6AD7-43E9-8C20-65C8FA461FE7}" type="slidenum">
              <a:rPr lang="en-GB" smtClean="0"/>
              <a:t>27</a:t>
            </a:fld>
            <a:endParaRPr lang="en-GB" dirty="0"/>
          </a:p>
        </p:txBody>
      </p:sp>
    </p:spTree>
    <p:extLst>
      <p:ext uri="{BB962C8B-B14F-4D97-AF65-F5344CB8AC3E}">
        <p14:creationId xmlns:p14="http://schemas.microsoft.com/office/powerpoint/2010/main" val="357036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FF7045-1C3C-4A94-BB7A-29B6CED30B14}" type="slidenum">
              <a:rPr lang="en-GB" altLang="en-US" smtClean="0"/>
              <a:pPr/>
              <a:t>7</a:t>
            </a:fld>
            <a:endParaRPr lang="en-GB" altLang="en-US" dirty="0"/>
          </a:p>
        </p:txBody>
      </p:sp>
    </p:spTree>
    <p:extLst>
      <p:ext uri="{BB962C8B-B14F-4D97-AF65-F5344CB8AC3E}">
        <p14:creationId xmlns:p14="http://schemas.microsoft.com/office/powerpoint/2010/main" val="238994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319628-6AD7-43E9-8C20-65C8FA461FE7}" type="slidenum">
              <a:rPr lang="en-GB" smtClean="0"/>
              <a:t>10</a:t>
            </a:fld>
            <a:endParaRPr lang="en-GB" dirty="0"/>
          </a:p>
        </p:txBody>
      </p:sp>
    </p:spTree>
    <p:extLst>
      <p:ext uri="{BB962C8B-B14F-4D97-AF65-F5344CB8AC3E}">
        <p14:creationId xmlns:p14="http://schemas.microsoft.com/office/powerpoint/2010/main" val="82673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319628-6AD7-43E9-8C20-65C8FA461FE7}" type="slidenum">
              <a:rPr lang="en-GB" smtClean="0"/>
              <a:t>11</a:t>
            </a:fld>
            <a:endParaRPr lang="en-GB" dirty="0"/>
          </a:p>
        </p:txBody>
      </p:sp>
    </p:spTree>
    <p:extLst>
      <p:ext uri="{BB962C8B-B14F-4D97-AF65-F5344CB8AC3E}">
        <p14:creationId xmlns:p14="http://schemas.microsoft.com/office/powerpoint/2010/main" val="591916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319628-6AD7-43E9-8C20-65C8FA461FE7}" type="slidenum">
              <a:rPr lang="en-GB" smtClean="0"/>
              <a:t>12</a:t>
            </a:fld>
            <a:endParaRPr lang="en-GB" dirty="0"/>
          </a:p>
        </p:txBody>
      </p:sp>
    </p:spTree>
    <p:extLst>
      <p:ext uri="{BB962C8B-B14F-4D97-AF65-F5344CB8AC3E}">
        <p14:creationId xmlns:p14="http://schemas.microsoft.com/office/powerpoint/2010/main" val="3798442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319628-6AD7-43E9-8C20-65C8FA461FE7}" type="slidenum">
              <a:rPr lang="en-GB" smtClean="0"/>
              <a:t>14</a:t>
            </a:fld>
            <a:endParaRPr lang="en-GB" dirty="0"/>
          </a:p>
        </p:txBody>
      </p:sp>
    </p:spTree>
    <p:extLst>
      <p:ext uri="{BB962C8B-B14F-4D97-AF65-F5344CB8AC3E}">
        <p14:creationId xmlns:p14="http://schemas.microsoft.com/office/powerpoint/2010/main" val="2059701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319628-6AD7-43E9-8C20-65C8FA461FE7}" type="slidenum">
              <a:rPr lang="en-GB" smtClean="0"/>
              <a:t>16</a:t>
            </a:fld>
            <a:endParaRPr lang="en-GB" dirty="0"/>
          </a:p>
        </p:txBody>
      </p:sp>
    </p:spTree>
    <p:extLst>
      <p:ext uri="{BB962C8B-B14F-4D97-AF65-F5344CB8AC3E}">
        <p14:creationId xmlns:p14="http://schemas.microsoft.com/office/powerpoint/2010/main" val="2962620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319628-6AD7-43E9-8C20-65C8FA461FE7}" type="slidenum">
              <a:rPr lang="en-GB" smtClean="0"/>
              <a:t>20</a:t>
            </a:fld>
            <a:endParaRPr lang="en-GB" dirty="0"/>
          </a:p>
        </p:txBody>
      </p:sp>
    </p:spTree>
    <p:extLst>
      <p:ext uri="{BB962C8B-B14F-4D97-AF65-F5344CB8AC3E}">
        <p14:creationId xmlns:p14="http://schemas.microsoft.com/office/powerpoint/2010/main" val="2903019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319628-6AD7-43E9-8C20-65C8FA461FE7}" type="slidenum">
              <a:rPr lang="en-GB" smtClean="0"/>
              <a:t>24</a:t>
            </a:fld>
            <a:endParaRPr lang="en-GB" dirty="0"/>
          </a:p>
        </p:txBody>
      </p:sp>
    </p:spTree>
    <p:extLst>
      <p:ext uri="{BB962C8B-B14F-4D97-AF65-F5344CB8AC3E}">
        <p14:creationId xmlns:p14="http://schemas.microsoft.com/office/powerpoint/2010/main" val="1469059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Singular light image">
    <p:bg>
      <p:bgPr>
        <a:solidFill>
          <a:srgbClr val="0091DA"/>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l="18627" r="1"/>
          <a:stretch/>
        </p:blipFill>
        <p:spPr>
          <a:xfrm>
            <a:off x="-15630" y="0"/>
            <a:ext cx="12207631" cy="6896100"/>
          </a:xfrm>
          <a:prstGeom prst="rect">
            <a:avLst/>
          </a:prstGeom>
        </p:spPr>
      </p:pic>
      <p:sp>
        <p:nvSpPr>
          <p:cNvPr id="2" name="Title 1"/>
          <p:cNvSpPr>
            <a:spLocks noGrp="1"/>
          </p:cNvSpPr>
          <p:nvPr>
            <p:ph type="ctrTitle" hasCustomPrompt="1"/>
          </p:nvPr>
        </p:nvSpPr>
        <p:spPr>
          <a:xfrm>
            <a:off x="6689971" y="2514050"/>
            <a:ext cx="4495640" cy="2138600"/>
          </a:xfrm>
        </p:spPr>
        <p:txBody>
          <a:bodyPr anchor="ctr" anchorCtr="0"/>
          <a:lstStyle>
            <a:lvl1pPr algn="ctr">
              <a:defRPr sz="2585">
                <a:solidFill>
                  <a:schemeClr val="bg1"/>
                </a:solidFill>
              </a:defRPr>
            </a:lvl1pPr>
          </a:lstStyle>
          <a:p>
            <a:r>
              <a:rPr lang="en-US" dirty="0"/>
              <a:t>Title slide – singular light </a:t>
            </a:r>
            <a:br>
              <a:rPr lang="en-US" dirty="0"/>
            </a:br>
            <a:r>
              <a:rPr lang="en-US" dirty="0"/>
              <a:t>image</a:t>
            </a:r>
          </a:p>
        </p:txBody>
      </p:sp>
      <p:sp>
        <p:nvSpPr>
          <p:cNvPr id="6" name="Freeform 19"/>
          <p:cNvSpPr>
            <a:spLocks noEditPoints="1"/>
          </p:cNvSpPr>
          <p:nvPr userDrawn="1"/>
        </p:nvSpPr>
        <p:spPr bwMode="auto">
          <a:xfrm>
            <a:off x="161097" y="6413387"/>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84406" tIns="42203" rIns="84406" bIns="42203" numCol="1" anchor="t" anchorCtr="0" compatLnSpc="1">
            <a:prstTxWarp prst="textNoShape">
              <a:avLst/>
            </a:prstTxWarp>
          </a:bodyPr>
          <a:lstStyle/>
          <a:p>
            <a:pPr defTabSz="844083" eaLnBrk="1" fontAlgn="auto" hangingPunct="1">
              <a:spcBef>
                <a:spcPts val="0"/>
              </a:spcBef>
              <a:spcAft>
                <a:spcPts val="0"/>
              </a:spcAft>
            </a:pPr>
            <a:endParaRPr lang="en-GB" sz="1015" dirty="0">
              <a:solidFill>
                <a:srgbClr val="00338D"/>
              </a:solidFill>
              <a:latin typeface="Univers 45 Light"/>
              <a:ea typeface="+mn-ea"/>
            </a:endParaRPr>
          </a:p>
        </p:txBody>
      </p:sp>
      <p:sp>
        <p:nvSpPr>
          <p:cNvPr id="8" name="Text Placeholder 3"/>
          <p:cNvSpPr>
            <a:spLocks noGrp="1"/>
          </p:cNvSpPr>
          <p:nvPr>
            <p:ph type="body" sz="quarter" idx="11"/>
          </p:nvPr>
        </p:nvSpPr>
        <p:spPr>
          <a:xfrm>
            <a:off x="6692890" y="4985600"/>
            <a:ext cx="4489804" cy="216000"/>
          </a:xfrm>
        </p:spPr>
        <p:txBody>
          <a:bodyPr/>
          <a:lstStyle>
            <a:lvl1pPr algn="ctr">
              <a:defRPr sz="1015">
                <a:solidFill>
                  <a:schemeClr val="bg1"/>
                </a:solidFill>
              </a:defRPr>
            </a:lvl1pPr>
            <a:lvl2pPr>
              <a:defRPr sz="1015">
                <a:solidFill>
                  <a:schemeClr val="bg1"/>
                </a:solidFill>
              </a:defRPr>
            </a:lvl2pPr>
            <a:lvl3pPr>
              <a:buClr>
                <a:schemeClr val="bg1"/>
              </a:buClr>
              <a:defRPr sz="1015">
                <a:solidFill>
                  <a:schemeClr val="bg1"/>
                </a:solidFill>
              </a:defRPr>
            </a:lvl3pPr>
            <a:lvl4pPr>
              <a:buClr>
                <a:schemeClr val="bg1"/>
              </a:buClr>
              <a:defRPr sz="1015">
                <a:solidFill>
                  <a:schemeClr val="bg1"/>
                </a:solidFill>
              </a:defRPr>
            </a:lvl4pPr>
            <a:lvl5pPr>
              <a:buClr>
                <a:schemeClr val="bg1"/>
              </a:buClr>
              <a:defRPr sz="1015">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671322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16123" y="1422400"/>
            <a:ext cx="496800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hart Placeholder 5"/>
          <p:cNvSpPr>
            <a:spLocks noGrp="1"/>
          </p:cNvSpPr>
          <p:nvPr>
            <p:ph type="chart" sz="quarter" idx="13"/>
          </p:nvPr>
        </p:nvSpPr>
        <p:spPr>
          <a:xfrm>
            <a:off x="6207877" y="1422400"/>
            <a:ext cx="4968000" cy="4604400"/>
          </a:xfrm>
        </p:spPr>
        <p:txBody>
          <a:bodyPr anchor="ctr"/>
          <a:lstStyle>
            <a:lvl1pPr algn="ctr">
              <a:defRPr/>
            </a:lvl1pPr>
          </a:lstStyle>
          <a:p>
            <a:r>
              <a:rPr lang="en-US" dirty="0"/>
              <a:t>Click icon to add chart</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66782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3" y="0"/>
            <a:ext cx="12191996"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2D4354"/>
          </a:solidFill>
        </p:spPr>
        <p:txBody>
          <a:bodyPr wrap="square" lIns="0" tIns="0" rIns="0" bIns="0" rtlCol="0">
            <a:noAutofit/>
          </a:bodyPr>
          <a:lstStyle/>
          <a:p>
            <a:pPr defTabSz="844083" eaLnBrk="1" fontAlgn="auto" hangingPunct="1">
              <a:spcBef>
                <a:spcPts val="0"/>
              </a:spcBef>
              <a:spcAft>
                <a:spcPts val="0"/>
              </a:spcAft>
            </a:pPr>
            <a:endParaRPr sz="1292" dirty="0">
              <a:solidFill>
                <a:srgbClr val="000000"/>
              </a:solidFill>
              <a:latin typeface="Arial" panose="020B0604020202020204" pitchFamily="34" charset="0"/>
              <a:ea typeface="+mn-ea"/>
              <a:sym typeface="Arial" panose="020B0604020202020204" pitchFamily="34" charset="0"/>
            </a:endParaRPr>
          </a:p>
        </p:txBody>
      </p:sp>
      <p:sp>
        <p:nvSpPr>
          <p:cNvPr id="17" name="Freeform 19"/>
          <p:cNvSpPr>
            <a:spLocks noEditPoints="1"/>
          </p:cNvSpPr>
          <p:nvPr userDrawn="1"/>
        </p:nvSpPr>
        <p:spPr bwMode="auto">
          <a:xfrm>
            <a:off x="1002325" y="784800"/>
            <a:ext cx="957047"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84406" tIns="42203" rIns="84406" bIns="42203" numCol="1" anchor="t" anchorCtr="0" compatLnSpc="1">
            <a:prstTxWarp prst="textNoShape">
              <a:avLst/>
            </a:prstTxWarp>
          </a:bodyPr>
          <a:lstStyle/>
          <a:p>
            <a:pPr defTabSz="844083" eaLnBrk="1" fontAlgn="auto" hangingPunct="1">
              <a:spcBef>
                <a:spcPts val="0"/>
              </a:spcBef>
              <a:spcAft>
                <a:spcPts val="0"/>
              </a:spcAft>
            </a:pPr>
            <a:endParaRPr lang="en-GB" dirty="0">
              <a:solidFill>
                <a:srgbClr val="000000"/>
              </a:solidFill>
              <a:latin typeface="Univers 45 Light"/>
              <a:ea typeface="+mn-ea"/>
            </a:endParaRPr>
          </a:p>
        </p:txBody>
      </p:sp>
      <p:sp>
        <p:nvSpPr>
          <p:cNvPr id="16" name="Text Placeholder 2"/>
          <p:cNvSpPr>
            <a:spLocks noGrp="1"/>
          </p:cNvSpPr>
          <p:nvPr>
            <p:ph type="body" sz="quarter" idx="11"/>
          </p:nvPr>
        </p:nvSpPr>
        <p:spPr>
          <a:xfrm>
            <a:off x="1002325" y="5113341"/>
            <a:ext cx="9077569" cy="554037"/>
          </a:xfrm>
        </p:spPr>
        <p:txBody>
          <a:bodyPr/>
          <a:lstStyle>
            <a:lvl1pPr>
              <a:buFontTx/>
              <a:buNone/>
              <a:defRPr sz="831" b="0" cap="none" baseline="0">
                <a:solidFill>
                  <a:schemeClr val="bg1">
                    <a:lumMod val="65000"/>
                  </a:schemeClr>
                </a:solidFill>
              </a:defRPr>
            </a:lvl1pPr>
            <a:lvl2pPr>
              <a:buFontTx/>
              <a:buNone/>
              <a:defRPr sz="831" b="0" cap="none" baseline="0">
                <a:solidFill>
                  <a:schemeClr val="bg1">
                    <a:lumMod val="65000"/>
                  </a:schemeClr>
                </a:solidFill>
              </a:defRPr>
            </a:lvl2pPr>
            <a:lvl3pPr marL="0" indent="0">
              <a:buFontTx/>
              <a:buNone/>
              <a:defRPr sz="831" b="0">
                <a:solidFill>
                  <a:schemeClr val="bg1">
                    <a:lumMod val="65000"/>
                  </a:schemeClr>
                </a:solidFill>
              </a:defRPr>
            </a:lvl3pPr>
            <a:lvl4pPr marL="319023" indent="0">
              <a:buFontTx/>
              <a:buNone/>
              <a:defRPr sz="831" b="0">
                <a:solidFill>
                  <a:schemeClr val="bg1">
                    <a:lumMod val="65000"/>
                  </a:schemeClr>
                </a:solidFill>
              </a:defRPr>
            </a:lvl4pPr>
            <a:lvl5pPr marL="498474" indent="0">
              <a:buFontTx/>
              <a:buNone/>
              <a:defRPr sz="831" b="0">
                <a:solidFill>
                  <a:schemeClr val="bg1">
                    <a:lumMod val="65000"/>
                  </a:schemeClr>
                </a:solidFill>
              </a:defRPr>
            </a:lvl5pPr>
          </a:lstStyle>
          <a:p>
            <a:pPr lvl="0"/>
            <a:r>
              <a:rPr lang="en-US"/>
              <a:t>Click to edit Master text styles</a:t>
            </a:r>
          </a:p>
          <a:p>
            <a:pPr lvl="1"/>
            <a:r>
              <a:rPr lang="en-US"/>
              <a:t>Second level</a:t>
            </a:r>
          </a:p>
        </p:txBody>
      </p:sp>
      <p:sp>
        <p:nvSpPr>
          <p:cNvPr id="18" name="Text Placeholder 2"/>
          <p:cNvSpPr>
            <a:spLocks noGrp="1"/>
          </p:cNvSpPr>
          <p:nvPr>
            <p:ph type="body" sz="quarter" idx="12"/>
          </p:nvPr>
        </p:nvSpPr>
        <p:spPr>
          <a:xfrm>
            <a:off x="1002325" y="5902325"/>
            <a:ext cx="9077569" cy="119064"/>
          </a:xfrm>
        </p:spPr>
        <p:txBody>
          <a:bodyPr/>
          <a:lstStyle>
            <a:lvl1pPr>
              <a:buFontTx/>
              <a:buNone/>
              <a:defRPr sz="831" b="0" cap="none" baseline="0">
                <a:solidFill>
                  <a:schemeClr val="bg1">
                    <a:lumMod val="65000"/>
                  </a:schemeClr>
                </a:solidFill>
              </a:defRPr>
            </a:lvl1pPr>
            <a:lvl2pPr>
              <a:buFontTx/>
              <a:buNone/>
              <a:defRPr sz="831" b="0">
                <a:solidFill>
                  <a:schemeClr val="bg1">
                    <a:lumMod val="65000"/>
                  </a:schemeClr>
                </a:solidFill>
              </a:defRPr>
            </a:lvl2pPr>
            <a:lvl3pPr marL="0" indent="0">
              <a:buFontTx/>
              <a:buNone/>
              <a:defRPr sz="831" b="0">
                <a:solidFill>
                  <a:schemeClr val="bg1">
                    <a:lumMod val="65000"/>
                  </a:schemeClr>
                </a:solidFill>
              </a:defRPr>
            </a:lvl3pPr>
            <a:lvl4pPr marL="319023" indent="0">
              <a:buFontTx/>
              <a:buNone/>
              <a:defRPr sz="831" b="0">
                <a:solidFill>
                  <a:schemeClr val="bg1">
                    <a:lumMod val="65000"/>
                  </a:schemeClr>
                </a:solidFill>
              </a:defRPr>
            </a:lvl4pPr>
            <a:lvl5pPr marL="498474" indent="0">
              <a:buFontTx/>
              <a:buNone/>
              <a:defRPr sz="831" b="0">
                <a:solidFill>
                  <a:schemeClr val="bg1">
                    <a:lumMod val="65000"/>
                  </a:schemeClr>
                </a:solidFill>
              </a:defRPr>
            </a:lvl5pPr>
          </a:lstStyle>
          <a:p>
            <a:pPr lvl="0"/>
            <a:r>
              <a:rPr lang="en-US"/>
              <a:t>Click to edit Master text styles</a:t>
            </a:r>
          </a:p>
        </p:txBody>
      </p:sp>
      <p:sp>
        <p:nvSpPr>
          <p:cNvPr id="19" name="Text Placeholder 2"/>
          <p:cNvSpPr>
            <a:spLocks noGrp="1"/>
          </p:cNvSpPr>
          <p:nvPr>
            <p:ph type="body" sz="quarter" idx="13"/>
          </p:nvPr>
        </p:nvSpPr>
        <p:spPr>
          <a:xfrm>
            <a:off x="1002325" y="4313241"/>
            <a:ext cx="9077569" cy="554037"/>
          </a:xfrm>
        </p:spPr>
        <p:txBody>
          <a:bodyPr/>
          <a:lstStyle>
            <a:lvl1pPr>
              <a:buFontTx/>
              <a:buNone/>
              <a:defRPr sz="831" b="0" cap="none" baseline="0">
                <a:solidFill>
                  <a:schemeClr val="bg1">
                    <a:lumMod val="65000"/>
                  </a:schemeClr>
                </a:solidFill>
              </a:defRPr>
            </a:lvl1pPr>
            <a:lvl2pPr>
              <a:buFontTx/>
              <a:buNone/>
              <a:defRPr sz="831" b="0" cap="none" baseline="0">
                <a:solidFill>
                  <a:schemeClr val="bg1">
                    <a:lumMod val="65000"/>
                  </a:schemeClr>
                </a:solidFill>
              </a:defRPr>
            </a:lvl2pPr>
            <a:lvl3pPr marL="0" indent="0">
              <a:buFontTx/>
              <a:buNone/>
              <a:defRPr sz="831" b="0">
                <a:solidFill>
                  <a:schemeClr val="bg1">
                    <a:lumMod val="65000"/>
                  </a:schemeClr>
                </a:solidFill>
              </a:defRPr>
            </a:lvl3pPr>
            <a:lvl4pPr marL="319023" indent="0">
              <a:buFontTx/>
              <a:buNone/>
              <a:defRPr sz="831" b="0">
                <a:solidFill>
                  <a:schemeClr val="bg1">
                    <a:lumMod val="65000"/>
                  </a:schemeClr>
                </a:solidFill>
              </a:defRPr>
            </a:lvl4pPr>
            <a:lvl5pPr marL="498474" indent="0">
              <a:buFontTx/>
              <a:buNone/>
              <a:defRPr sz="831" b="0">
                <a:solidFill>
                  <a:schemeClr val="bg1">
                    <a:lumMod val="65000"/>
                  </a:schemeClr>
                </a:solidFill>
              </a:defRPr>
            </a:lvl5pPr>
          </a:lstStyle>
          <a:p>
            <a:pPr lvl="0"/>
            <a:r>
              <a:rPr lang="en-US" dirty="0"/>
              <a:t>Click to edit Master text styles</a:t>
            </a:r>
          </a:p>
          <a:p>
            <a:pPr lvl="1"/>
            <a:r>
              <a:rPr lang="en-US" dirty="0"/>
              <a:t>Second level</a:t>
            </a:r>
          </a:p>
        </p:txBody>
      </p:sp>
      <p:grpSp>
        <p:nvGrpSpPr>
          <p:cNvPr id="12" name="Group 11"/>
          <p:cNvGrpSpPr/>
          <p:nvPr userDrawn="1"/>
        </p:nvGrpSpPr>
        <p:grpSpPr>
          <a:xfrm>
            <a:off x="1002324" y="3648606"/>
            <a:ext cx="1110595" cy="274225"/>
            <a:chOff x="990600" y="5249621"/>
            <a:chExt cx="902358" cy="274225"/>
          </a:xfrm>
        </p:grpSpPr>
        <p:grpSp>
          <p:nvGrpSpPr>
            <p:cNvPr id="13" name="Group 12"/>
            <p:cNvGrpSpPr/>
            <p:nvPr userDrawn="1"/>
          </p:nvGrpSpPr>
          <p:grpSpPr>
            <a:xfrm>
              <a:off x="1304666" y="5249621"/>
              <a:ext cx="274226" cy="274225"/>
              <a:chOff x="-2088357" y="5645950"/>
              <a:chExt cx="881062" cy="881062"/>
            </a:xfrm>
          </p:grpSpPr>
          <p:sp>
            <p:nvSpPr>
              <p:cNvPr id="29" name="Rounded Rectangle 28"/>
              <p:cNvSpPr/>
              <p:nvPr/>
            </p:nvSpPr>
            <p:spPr>
              <a:xfrm>
                <a:off x="-2088357" y="5645950"/>
                <a:ext cx="881062" cy="881062"/>
              </a:xfrm>
              <a:prstGeom prst="roundRect">
                <a:avLst>
                  <a:gd name="adj" fmla="val 5856"/>
                </a:avLst>
              </a:prstGeom>
              <a:solidFill>
                <a:srgbClr val="006998"/>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30" name="Freeform 29"/>
              <p:cNvSpPr>
                <a:spLocks noEditPoints="1"/>
              </p:cNvSpPr>
              <p:nvPr/>
            </p:nvSpPr>
            <p:spPr bwMode="auto">
              <a:xfrm>
                <a:off x="-1955006" y="5792113"/>
                <a:ext cx="614360" cy="588736"/>
              </a:xfrm>
              <a:custGeom>
                <a:avLst/>
                <a:gdLst>
                  <a:gd name="T0" fmla="*/ 1245 w 1245"/>
                  <a:gd name="T1" fmla="*/ 731 h 1193"/>
                  <a:gd name="T2" fmla="*/ 1222 w 1245"/>
                  <a:gd name="T3" fmla="*/ 570 h 1193"/>
                  <a:gd name="T4" fmla="*/ 1157 w 1245"/>
                  <a:gd name="T5" fmla="*/ 457 h 1193"/>
                  <a:gd name="T6" fmla="*/ 1060 w 1245"/>
                  <a:gd name="T7" fmla="*/ 390 h 1193"/>
                  <a:gd name="T8" fmla="*/ 938 w 1245"/>
                  <a:gd name="T9" fmla="*/ 368 h 1193"/>
                  <a:gd name="T10" fmla="*/ 846 w 1245"/>
                  <a:gd name="T11" fmla="*/ 381 h 1193"/>
                  <a:gd name="T12" fmla="*/ 778 w 1245"/>
                  <a:gd name="T13" fmla="*/ 414 h 1193"/>
                  <a:gd name="T14" fmla="*/ 730 w 1245"/>
                  <a:gd name="T15" fmla="*/ 459 h 1193"/>
                  <a:gd name="T16" fmla="*/ 697 w 1245"/>
                  <a:gd name="T17" fmla="*/ 502 h 1193"/>
                  <a:gd name="T18" fmla="*/ 697 w 1245"/>
                  <a:gd name="T19" fmla="*/ 388 h 1193"/>
                  <a:gd name="T20" fmla="*/ 431 w 1245"/>
                  <a:gd name="T21" fmla="*/ 388 h 1193"/>
                  <a:gd name="T22" fmla="*/ 433 w 1245"/>
                  <a:gd name="T23" fmla="*/ 517 h 1193"/>
                  <a:gd name="T24" fmla="*/ 433 w 1245"/>
                  <a:gd name="T25" fmla="*/ 760 h 1193"/>
                  <a:gd name="T26" fmla="*/ 431 w 1245"/>
                  <a:gd name="T27" fmla="*/ 1193 h 1193"/>
                  <a:gd name="T28" fmla="*/ 697 w 1245"/>
                  <a:gd name="T29" fmla="*/ 1193 h 1193"/>
                  <a:gd name="T30" fmla="*/ 697 w 1245"/>
                  <a:gd name="T31" fmla="*/ 742 h 1193"/>
                  <a:gd name="T32" fmla="*/ 699 w 1245"/>
                  <a:gd name="T33" fmla="*/ 708 h 1193"/>
                  <a:gd name="T34" fmla="*/ 707 w 1245"/>
                  <a:gd name="T35" fmla="*/ 678 h 1193"/>
                  <a:gd name="T36" fmla="*/ 755 w 1245"/>
                  <a:gd name="T37" fmla="*/ 611 h 1193"/>
                  <a:gd name="T38" fmla="*/ 844 w 1245"/>
                  <a:gd name="T39" fmla="*/ 580 h 1193"/>
                  <a:gd name="T40" fmla="*/ 948 w 1245"/>
                  <a:gd name="T41" fmla="*/ 630 h 1193"/>
                  <a:gd name="T42" fmla="*/ 979 w 1245"/>
                  <a:gd name="T43" fmla="*/ 762 h 1193"/>
                  <a:gd name="T44" fmla="*/ 979 w 1245"/>
                  <a:gd name="T45" fmla="*/ 1193 h 1193"/>
                  <a:gd name="T46" fmla="*/ 1245 w 1245"/>
                  <a:gd name="T47" fmla="*/ 1193 h 1193"/>
                  <a:gd name="T48" fmla="*/ 1245 w 1245"/>
                  <a:gd name="T49" fmla="*/ 731 h 1193"/>
                  <a:gd name="T50" fmla="*/ 149 w 1245"/>
                  <a:gd name="T51" fmla="*/ 278 h 1193"/>
                  <a:gd name="T52" fmla="*/ 260 w 1245"/>
                  <a:gd name="T53" fmla="*/ 237 h 1193"/>
                  <a:gd name="T54" fmla="*/ 299 w 1245"/>
                  <a:gd name="T55" fmla="*/ 139 h 1193"/>
                  <a:gd name="T56" fmla="*/ 259 w 1245"/>
                  <a:gd name="T57" fmla="*/ 40 h 1193"/>
                  <a:gd name="T58" fmla="*/ 151 w 1245"/>
                  <a:gd name="T59" fmla="*/ 0 h 1193"/>
                  <a:gd name="T60" fmla="*/ 41 w 1245"/>
                  <a:gd name="T61" fmla="*/ 40 h 1193"/>
                  <a:gd name="T62" fmla="*/ 0 w 1245"/>
                  <a:gd name="T63" fmla="*/ 139 h 1193"/>
                  <a:gd name="T64" fmla="*/ 39 w 1245"/>
                  <a:gd name="T65" fmla="*/ 237 h 1193"/>
                  <a:gd name="T66" fmla="*/ 147 w 1245"/>
                  <a:gd name="T67" fmla="*/ 278 h 1193"/>
                  <a:gd name="T68" fmla="*/ 149 w 1245"/>
                  <a:gd name="T69" fmla="*/ 278 h 1193"/>
                  <a:gd name="T70" fmla="*/ 282 w 1245"/>
                  <a:gd name="T71" fmla="*/ 388 h 1193"/>
                  <a:gd name="T72" fmla="*/ 15 w 1245"/>
                  <a:gd name="T73" fmla="*/ 388 h 1193"/>
                  <a:gd name="T74" fmla="*/ 15 w 1245"/>
                  <a:gd name="T75" fmla="*/ 1193 h 1193"/>
                  <a:gd name="T76" fmla="*/ 282 w 1245"/>
                  <a:gd name="T77" fmla="*/ 1193 h 1193"/>
                  <a:gd name="T78" fmla="*/ 282 w 1245"/>
                  <a:gd name="T79" fmla="*/ 38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5" h="1193">
                    <a:moveTo>
                      <a:pt x="1245" y="731"/>
                    </a:moveTo>
                    <a:cubicBezTo>
                      <a:pt x="1245" y="669"/>
                      <a:pt x="1237" y="616"/>
                      <a:pt x="1222" y="570"/>
                    </a:cubicBezTo>
                    <a:cubicBezTo>
                      <a:pt x="1206" y="524"/>
                      <a:pt x="1185" y="487"/>
                      <a:pt x="1157" y="457"/>
                    </a:cubicBezTo>
                    <a:cubicBezTo>
                      <a:pt x="1130" y="427"/>
                      <a:pt x="1097" y="404"/>
                      <a:pt x="1060" y="390"/>
                    </a:cubicBezTo>
                    <a:cubicBezTo>
                      <a:pt x="1023" y="376"/>
                      <a:pt x="982" y="368"/>
                      <a:pt x="938" y="368"/>
                    </a:cubicBezTo>
                    <a:cubicBezTo>
                      <a:pt x="903" y="368"/>
                      <a:pt x="872" y="373"/>
                      <a:pt x="846" y="381"/>
                    </a:cubicBezTo>
                    <a:cubicBezTo>
                      <a:pt x="820" y="390"/>
                      <a:pt x="797" y="401"/>
                      <a:pt x="778" y="414"/>
                    </a:cubicBezTo>
                    <a:cubicBezTo>
                      <a:pt x="759" y="428"/>
                      <a:pt x="743" y="443"/>
                      <a:pt x="730" y="459"/>
                    </a:cubicBezTo>
                    <a:cubicBezTo>
                      <a:pt x="717" y="474"/>
                      <a:pt x="706" y="489"/>
                      <a:pt x="697" y="502"/>
                    </a:cubicBezTo>
                    <a:cubicBezTo>
                      <a:pt x="697" y="388"/>
                      <a:pt x="697" y="388"/>
                      <a:pt x="697" y="388"/>
                    </a:cubicBezTo>
                    <a:cubicBezTo>
                      <a:pt x="431" y="388"/>
                      <a:pt x="431" y="388"/>
                      <a:pt x="431" y="388"/>
                    </a:cubicBezTo>
                    <a:cubicBezTo>
                      <a:pt x="432" y="410"/>
                      <a:pt x="433" y="453"/>
                      <a:pt x="433" y="517"/>
                    </a:cubicBezTo>
                    <a:cubicBezTo>
                      <a:pt x="433" y="760"/>
                      <a:pt x="433" y="760"/>
                      <a:pt x="433" y="760"/>
                    </a:cubicBezTo>
                    <a:cubicBezTo>
                      <a:pt x="431" y="1193"/>
                      <a:pt x="431" y="1193"/>
                      <a:pt x="431" y="1193"/>
                    </a:cubicBezTo>
                    <a:cubicBezTo>
                      <a:pt x="697" y="1193"/>
                      <a:pt x="697" y="1193"/>
                      <a:pt x="697" y="1193"/>
                    </a:cubicBezTo>
                    <a:cubicBezTo>
                      <a:pt x="697" y="742"/>
                      <a:pt x="697" y="742"/>
                      <a:pt x="697" y="742"/>
                    </a:cubicBezTo>
                    <a:cubicBezTo>
                      <a:pt x="697" y="731"/>
                      <a:pt x="698" y="719"/>
                      <a:pt x="699" y="708"/>
                    </a:cubicBezTo>
                    <a:cubicBezTo>
                      <a:pt x="700" y="697"/>
                      <a:pt x="703" y="687"/>
                      <a:pt x="707" y="678"/>
                    </a:cubicBezTo>
                    <a:cubicBezTo>
                      <a:pt x="717" y="654"/>
                      <a:pt x="733" y="632"/>
                      <a:pt x="755" y="611"/>
                    </a:cubicBezTo>
                    <a:cubicBezTo>
                      <a:pt x="776" y="590"/>
                      <a:pt x="806" y="580"/>
                      <a:pt x="844" y="580"/>
                    </a:cubicBezTo>
                    <a:cubicBezTo>
                      <a:pt x="892" y="580"/>
                      <a:pt x="927" y="597"/>
                      <a:pt x="948" y="630"/>
                    </a:cubicBezTo>
                    <a:cubicBezTo>
                      <a:pt x="968" y="663"/>
                      <a:pt x="979" y="707"/>
                      <a:pt x="979" y="762"/>
                    </a:cubicBezTo>
                    <a:cubicBezTo>
                      <a:pt x="979" y="1193"/>
                      <a:pt x="979" y="1193"/>
                      <a:pt x="979" y="1193"/>
                    </a:cubicBezTo>
                    <a:cubicBezTo>
                      <a:pt x="1245" y="1193"/>
                      <a:pt x="1245" y="1193"/>
                      <a:pt x="1245" y="1193"/>
                    </a:cubicBezTo>
                    <a:lnTo>
                      <a:pt x="1245" y="731"/>
                    </a:lnTo>
                    <a:close/>
                    <a:moveTo>
                      <a:pt x="149" y="278"/>
                    </a:moveTo>
                    <a:cubicBezTo>
                      <a:pt x="196" y="278"/>
                      <a:pt x="233" y="265"/>
                      <a:pt x="260" y="237"/>
                    </a:cubicBezTo>
                    <a:cubicBezTo>
                      <a:pt x="288" y="210"/>
                      <a:pt x="301" y="177"/>
                      <a:pt x="299" y="139"/>
                    </a:cubicBezTo>
                    <a:cubicBezTo>
                      <a:pt x="299" y="100"/>
                      <a:pt x="286" y="67"/>
                      <a:pt x="259" y="40"/>
                    </a:cubicBezTo>
                    <a:cubicBezTo>
                      <a:pt x="232" y="14"/>
                      <a:pt x="196" y="0"/>
                      <a:pt x="151" y="0"/>
                    </a:cubicBezTo>
                    <a:cubicBezTo>
                      <a:pt x="105" y="0"/>
                      <a:pt x="68" y="14"/>
                      <a:pt x="41" y="40"/>
                    </a:cubicBezTo>
                    <a:cubicBezTo>
                      <a:pt x="13" y="67"/>
                      <a:pt x="0" y="100"/>
                      <a:pt x="0" y="139"/>
                    </a:cubicBezTo>
                    <a:cubicBezTo>
                      <a:pt x="0" y="177"/>
                      <a:pt x="13" y="210"/>
                      <a:pt x="39" y="237"/>
                    </a:cubicBezTo>
                    <a:cubicBezTo>
                      <a:pt x="65" y="265"/>
                      <a:pt x="101" y="278"/>
                      <a:pt x="147" y="278"/>
                    </a:cubicBezTo>
                    <a:lnTo>
                      <a:pt x="149" y="278"/>
                    </a:lnTo>
                    <a:close/>
                    <a:moveTo>
                      <a:pt x="282" y="388"/>
                    </a:moveTo>
                    <a:cubicBezTo>
                      <a:pt x="15" y="388"/>
                      <a:pt x="15" y="388"/>
                      <a:pt x="15" y="388"/>
                    </a:cubicBezTo>
                    <a:cubicBezTo>
                      <a:pt x="15" y="1193"/>
                      <a:pt x="15" y="1193"/>
                      <a:pt x="15" y="1193"/>
                    </a:cubicBezTo>
                    <a:cubicBezTo>
                      <a:pt x="282" y="1193"/>
                      <a:pt x="282" y="1193"/>
                      <a:pt x="282" y="1193"/>
                    </a:cubicBezTo>
                    <a:lnTo>
                      <a:pt x="282" y="38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844083" eaLnBrk="1" fontAlgn="auto" hangingPunct="1">
                  <a:spcBef>
                    <a:spcPts val="0"/>
                  </a:spcBef>
                  <a:spcAft>
                    <a:spcPts val="0"/>
                  </a:spcAft>
                </a:pPr>
                <a:endParaRPr lang="en-GB" dirty="0">
                  <a:solidFill>
                    <a:srgbClr val="000000"/>
                  </a:solidFill>
                  <a:latin typeface="Univers 45 Light"/>
                  <a:ea typeface="+mn-ea"/>
                </a:endParaRPr>
              </a:p>
            </p:txBody>
          </p:sp>
        </p:grpSp>
        <p:grpSp>
          <p:nvGrpSpPr>
            <p:cNvPr id="14" name="Group 13"/>
            <p:cNvGrpSpPr/>
            <p:nvPr userDrawn="1"/>
          </p:nvGrpSpPr>
          <p:grpSpPr>
            <a:xfrm>
              <a:off x="990600" y="5249621"/>
              <a:ext cx="274226" cy="274225"/>
              <a:chOff x="-3170238" y="5645950"/>
              <a:chExt cx="881062" cy="881062"/>
            </a:xfrm>
          </p:grpSpPr>
          <p:sp>
            <p:nvSpPr>
              <p:cNvPr id="27" name="Rounded Rectangle 26"/>
              <p:cNvSpPr/>
              <p:nvPr/>
            </p:nvSpPr>
            <p:spPr>
              <a:xfrm>
                <a:off x="-3170238" y="5645950"/>
                <a:ext cx="881062" cy="881062"/>
              </a:xfrm>
              <a:prstGeom prst="roundRect">
                <a:avLst>
                  <a:gd name="adj" fmla="val 5856"/>
                </a:avLst>
              </a:prstGeom>
              <a:solidFill>
                <a:srgbClr val="1DA1F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8" name="Freeform 25"/>
              <p:cNvSpPr>
                <a:spLocks/>
              </p:cNvSpPr>
              <p:nvPr/>
            </p:nvSpPr>
            <p:spPr bwMode="auto">
              <a:xfrm>
                <a:off x="-3009897" y="5875120"/>
                <a:ext cx="558004" cy="453098"/>
              </a:xfrm>
              <a:custGeom>
                <a:avLst/>
                <a:gdLst>
                  <a:gd name="T0" fmla="*/ 314 w 1000"/>
                  <a:gd name="T1" fmla="*/ 812 h 812"/>
                  <a:gd name="T2" fmla="*/ 898 w 1000"/>
                  <a:gd name="T3" fmla="*/ 229 h 812"/>
                  <a:gd name="T4" fmla="*/ 898 w 1000"/>
                  <a:gd name="T5" fmla="*/ 202 h 812"/>
                  <a:gd name="T6" fmla="*/ 1000 w 1000"/>
                  <a:gd name="T7" fmla="*/ 96 h 812"/>
                  <a:gd name="T8" fmla="*/ 882 w 1000"/>
                  <a:gd name="T9" fmla="*/ 128 h 812"/>
                  <a:gd name="T10" fmla="*/ 972 w 1000"/>
                  <a:gd name="T11" fmla="*/ 15 h 812"/>
                  <a:gd name="T12" fmla="*/ 842 w 1000"/>
                  <a:gd name="T13" fmla="*/ 64 h 812"/>
                  <a:gd name="T14" fmla="*/ 692 w 1000"/>
                  <a:gd name="T15" fmla="*/ 0 h 812"/>
                  <a:gd name="T16" fmla="*/ 487 w 1000"/>
                  <a:gd name="T17" fmla="*/ 205 h 812"/>
                  <a:gd name="T18" fmla="*/ 492 w 1000"/>
                  <a:gd name="T19" fmla="*/ 252 h 812"/>
                  <a:gd name="T20" fmla="*/ 70 w 1000"/>
                  <a:gd name="T21" fmla="*/ 37 h 812"/>
                  <a:gd name="T22" fmla="*/ 42 w 1000"/>
                  <a:gd name="T23" fmla="*/ 140 h 812"/>
                  <a:gd name="T24" fmla="*/ 133 w 1000"/>
                  <a:gd name="T25" fmla="*/ 311 h 812"/>
                  <a:gd name="T26" fmla="*/ 40 w 1000"/>
                  <a:gd name="T27" fmla="*/ 285 h 812"/>
                  <a:gd name="T28" fmla="*/ 40 w 1000"/>
                  <a:gd name="T29" fmla="*/ 288 h 812"/>
                  <a:gd name="T30" fmla="*/ 205 w 1000"/>
                  <a:gd name="T31" fmla="*/ 489 h 812"/>
                  <a:gd name="T32" fmla="*/ 151 w 1000"/>
                  <a:gd name="T33" fmla="*/ 496 h 812"/>
                  <a:gd name="T34" fmla="*/ 112 w 1000"/>
                  <a:gd name="T35" fmla="*/ 493 h 812"/>
                  <a:gd name="T36" fmla="*/ 304 w 1000"/>
                  <a:gd name="T37" fmla="*/ 635 h 812"/>
                  <a:gd name="T38" fmla="*/ 49 w 1000"/>
                  <a:gd name="T39" fmla="*/ 723 h 812"/>
                  <a:gd name="T40" fmla="*/ 0 w 1000"/>
                  <a:gd name="T41" fmla="*/ 720 h 812"/>
                  <a:gd name="T42" fmla="*/ 314 w 1000"/>
                  <a:gd name="T43" fmla="*/ 812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 h="812">
                    <a:moveTo>
                      <a:pt x="314" y="812"/>
                    </a:moveTo>
                    <a:cubicBezTo>
                      <a:pt x="692" y="812"/>
                      <a:pt x="898" y="500"/>
                      <a:pt x="898" y="229"/>
                    </a:cubicBezTo>
                    <a:cubicBezTo>
                      <a:pt x="898" y="220"/>
                      <a:pt x="898" y="211"/>
                      <a:pt x="898" y="202"/>
                    </a:cubicBezTo>
                    <a:cubicBezTo>
                      <a:pt x="938" y="173"/>
                      <a:pt x="973" y="137"/>
                      <a:pt x="1000" y="96"/>
                    </a:cubicBezTo>
                    <a:cubicBezTo>
                      <a:pt x="963" y="112"/>
                      <a:pt x="924" y="123"/>
                      <a:pt x="882" y="128"/>
                    </a:cubicBezTo>
                    <a:cubicBezTo>
                      <a:pt x="925" y="103"/>
                      <a:pt x="957" y="63"/>
                      <a:pt x="972" y="15"/>
                    </a:cubicBezTo>
                    <a:cubicBezTo>
                      <a:pt x="933" y="38"/>
                      <a:pt x="889" y="55"/>
                      <a:pt x="842" y="64"/>
                    </a:cubicBezTo>
                    <a:cubicBezTo>
                      <a:pt x="805" y="25"/>
                      <a:pt x="751" y="0"/>
                      <a:pt x="692" y="0"/>
                    </a:cubicBezTo>
                    <a:cubicBezTo>
                      <a:pt x="579" y="0"/>
                      <a:pt x="487" y="92"/>
                      <a:pt x="487" y="205"/>
                    </a:cubicBezTo>
                    <a:cubicBezTo>
                      <a:pt x="487" y="221"/>
                      <a:pt x="489" y="237"/>
                      <a:pt x="492" y="252"/>
                    </a:cubicBezTo>
                    <a:cubicBezTo>
                      <a:pt x="322" y="243"/>
                      <a:pt x="171" y="161"/>
                      <a:pt x="70" y="37"/>
                    </a:cubicBezTo>
                    <a:cubicBezTo>
                      <a:pt x="52" y="68"/>
                      <a:pt x="42" y="103"/>
                      <a:pt x="42" y="140"/>
                    </a:cubicBezTo>
                    <a:cubicBezTo>
                      <a:pt x="42" y="212"/>
                      <a:pt x="78" y="274"/>
                      <a:pt x="133" y="311"/>
                    </a:cubicBezTo>
                    <a:cubicBezTo>
                      <a:pt x="99" y="310"/>
                      <a:pt x="68" y="301"/>
                      <a:pt x="40" y="285"/>
                    </a:cubicBezTo>
                    <a:cubicBezTo>
                      <a:pt x="40" y="286"/>
                      <a:pt x="40" y="287"/>
                      <a:pt x="40" y="288"/>
                    </a:cubicBezTo>
                    <a:cubicBezTo>
                      <a:pt x="40" y="387"/>
                      <a:pt x="111" y="470"/>
                      <a:pt x="205" y="489"/>
                    </a:cubicBezTo>
                    <a:cubicBezTo>
                      <a:pt x="188" y="494"/>
                      <a:pt x="169" y="496"/>
                      <a:pt x="151" y="496"/>
                    </a:cubicBezTo>
                    <a:cubicBezTo>
                      <a:pt x="137" y="496"/>
                      <a:pt x="125" y="495"/>
                      <a:pt x="112" y="493"/>
                    </a:cubicBezTo>
                    <a:cubicBezTo>
                      <a:pt x="138" y="574"/>
                      <a:pt x="214" y="634"/>
                      <a:pt x="304" y="635"/>
                    </a:cubicBezTo>
                    <a:cubicBezTo>
                      <a:pt x="234" y="690"/>
                      <a:pt x="145" y="723"/>
                      <a:pt x="49" y="723"/>
                    </a:cubicBezTo>
                    <a:cubicBezTo>
                      <a:pt x="32" y="723"/>
                      <a:pt x="16" y="722"/>
                      <a:pt x="0" y="720"/>
                    </a:cubicBezTo>
                    <a:cubicBezTo>
                      <a:pt x="91" y="778"/>
                      <a:pt x="199" y="812"/>
                      <a:pt x="314" y="8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44083" eaLnBrk="1" fontAlgn="auto" hangingPunct="1">
                  <a:spcBef>
                    <a:spcPts val="0"/>
                  </a:spcBef>
                  <a:spcAft>
                    <a:spcPts val="0"/>
                  </a:spcAft>
                </a:pPr>
                <a:endParaRPr lang="en-GB" dirty="0">
                  <a:solidFill>
                    <a:srgbClr val="000000"/>
                  </a:solidFill>
                  <a:latin typeface="Univers 45 Light"/>
                  <a:ea typeface="+mn-ea"/>
                </a:endParaRPr>
              </a:p>
            </p:txBody>
          </p:sp>
        </p:grpSp>
        <p:grpSp>
          <p:nvGrpSpPr>
            <p:cNvPr id="15" name="Group 14"/>
            <p:cNvGrpSpPr/>
            <p:nvPr userDrawn="1"/>
          </p:nvGrpSpPr>
          <p:grpSpPr>
            <a:xfrm>
              <a:off x="1618732" y="5249621"/>
              <a:ext cx="274226" cy="274225"/>
              <a:chOff x="-2407145" y="8795566"/>
              <a:chExt cx="881062" cy="881062"/>
            </a:xfrm>
          </p:grpSpPr>
          <p:sp>
            <p:nvSpPr>
              <p:cNvPr id="23" name="Rounded Rectangle 22"/>
              <p:cNvSpPr/>
              <p:nvPr/>
            </p:nvSpPr>
            <p:spPr>
              <a:xfrm>
                <a:off x="-2407145" y="8795566"/>
                <a:ext cx="881062" cy="881062"/>
              </a:xfrm>
              <a:prstGeom prst="roundRect">
                <a:avLst>
                  <a:gd name="adj" fmla="val 5856"/>
                </a:avLst>
              </a:prstGeom>
              <a:gradFill>
                <a:gsLst>
                  <a:gs pos="0">
                    <a:srgbClr val="E52D27"/>
                  </a:gs>
                  <a:gs pos="100000">
                    <a:srgbClr val="BF17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grpSp>
            <p:nvGrpSpPr>
              <p:cNvPr id="24" name="Group 23"/>
              <p:cNvGrpSpPr/>
              <p:nvPr/>
            </p:nvGrpSpPr>
            <p:grpSpPr>
              <a:xfrm>
                <a:off x="-2238375" y="9044806"/>
                <a:ext cx="543522" cy="382582"/>
                <a:chOff x="-2705100" y="6054725"/>
                <a:chExt cx="1549400" cy="1090613"/>
              </a:xfrm>
            </p:grpSpPr>
            <p:sp>
              <p:nvSpPr>
                <p:cNvPr id="25" name="Freeform 24"/>
                <p:cNvSpPr>
                  <a:spLocks/>
                </p:cNvSpPr>
                <p:nvPr/>
              </p:nvSpPr>
              <p:spPr bwMode="auto">
                <a:xfrm>
                  <a:off x="-2090738" y="6365875"/>
                  <a:ext cx="419100" cy="244475"/>
                </a:xfrm>
                <a:custGeom>
                  <a:avLst/>
                  <a:gdLst>
                    <a:gd name="T0" fmla="*/ 0 w 264"/>
                    <a:gd name="T1" fmla="*/ 0 h 154"/>
                    <a:gd name="T2" fmla="*/ 232 w 264"/>
                    <a:gd name="T3" fmla="*/ 154 h 154"/>
                    <a:gd name="T4" fmla="*/ 264 w 264"/>
                    <a:gd name="T5" fmla="*/ 137 h 154"/>
                    <a:gd name="T6" fmla="*/ 0 w 264"/>
                    <a:gd name="T7" fmla="*/ 0 h 154"/>
                  </a:gdLst>
                  <a:ahLst/>
                  <a:cxnLst>
                    <a:cxn ang="0">
                      <a:pos x="T0" y="T1"/>
                    </a:cxn>
                    <a:cxn ang="0">
                      <a:pos x="T2" y="T3"/>
                    </a:cxn>
                    <a:cxn ang="0">
                      <a:pos x="T4" y="T5"/>
                    </a:cxn>
                    <a:cxn ang="0">
                      <a:pos x="T6" y="T7"/>
                    </a:cxn>
                  </a:cxnLst>
                  <a:rect l="0" t="0" r="r" b="b"/>
                  <a:pathLst>
                    <a:path w="264" h="154">
                      <a:moveTo>
                        <a:pt x="0" y="0"/>
                      </a:moveTo>
                      <a:lnTo>
                        <a:pt x="232" y="154"/>
                      </a:lnTo>
                      <a:lnTo>
                        <a:pt x="264" y="137"/>
                      </a:lnTo>
                      <a:lnTo>
                        <a:pt x="0" y="0"/>
                      </a:lnTo>
                      <a:close/>
                    </a:path>
                  </a:pathLst>
                </a:custGeom>
                <a:solidFill>
                  <a:srgbClr val="000000">
                    <a:alpha val="24706"/>
                  </a:srgbClr>
                </a:solidFill>
                <a:ln>
                  <a:noFill/>
                </a:ln>
              </p:spPr>
              <p:txBody>
                <a:bodyPr vert="horz" wrap="square" lIns="91440" tIns="45720" rIns="91440" bIns="45720" numCol="1" anchor="t" anchorCtr="0" compatLnSpc="1">
                  <a:prstTxWarp prst="textNoShape">
                    <a:avLst/>
                  </a:prstTxWarp>
                </a:bodyPr>
                <a:lstStyle/>
                <a:p>
                  <a:pPr defTabSz="844083" eaLnBrk="1" fontAlgn="auto" hangingPunct="1">
                    <a:spcBef>
                      <a:spcPts val="0"/>
                    </a:spcBef>
                    <a:spcAft>
                      <a:spcPts val="0"/>
                    </a:spcAft>
                  </a:pPr>
                  <a:endParaRPr lang="en-GB" dirty="0">
                    <a:solidFill>
                      <a:srgbClr val="000000"/>
                    </a:solidFill>
                    <a:latin typeface="Univers 45 Light"/>
                    <a:ea typeface="+mn-ea"/>
                  </a:endParaRPr>
                </a:p>
              </p:txBody>
            </p:sp>
            <p:sp>
              <p:nvSpPr>
                <p:cNvPr id="26" name="Freeform 25"/>
                <p:cNvSpPr>
                  <a:spLocks noEditPoints="1"/>
                </p:cNvSpPr>
                <p:nvPr/>
              </p:nvSpPr>
              <p:spPr bwMode="auto">
                <a:xfrm>
                  <a:off x="-2705100" y="6054725"/>
                  <a:ext cx="1549400" cy="1090613"/>
                </a:xfrm>
                <a:custGeom>
                  <a:avLst/>
                  <a:gdLst>
                    <a:gd name="T0" fmla="*/ 4045 w 4086"/>
                    <a:gd name="T1" fmla="*/ 620 h 2874"/>
                    <a:gd name="T2" fmla="*/ 3883 w 4086"/>
                    <a:gd name="T3" fmla="*/ 215 h 2874"/>
                    <a:gd name="T4" fmla="*/ 3473 w 4086"/>
                    <a:gd name="T5" fmla="*/ 42 h 2874"/>
                    <a:gd name="T6" fmla="*/ 2044 w 4086"/>
                    <a:gd name="T7" fmla="*/ 0 h 2874"/>
                    <a:gd name="T8" fmla="*/ 2042 w 4086"/>
                    <a:gd name="T9" fmla="*/ 0 h 2874"/>
                    <a:gd name="T10" fmla="*/ 613 w 4086"/>
                    <a:gd name="T11" fmla="*/ 42 h 2874"/>
                    <a:gd name="T12" fmla="*/ 203 w 4086"/>
                    <a:gd name="T13" fmla="*/ 215 h 2874"/>
                    <a:gd name="T14" fmla="*/ 41 w 4086"/>
                    <a:gd name="T15" fmla="*/ 620 h 2874"/>
                    <a:gd name="T16" fmla="*/ 0 w 4086"/>
                    <a:gd name="T17" fmla="*/ 1281 h 2874"/>
                    <a:gd name="T18" fmla="*/ 0 w 4086"/>
                    <a:gd name="T19" fmla="*/ 1591 h 2874"/>
                    <a:gd name="T20" fmla="*/ 41 w 4086"/>
                    <a:gd name="T21" fmla="*/ 2253 h 2874"/>
                    <a:gd name="T22" fmla="*/ 203 w 4086"/>
                    <a:gd name="T23" fmla="*/ 2658 h 2874"/>
                    <a:gd name="T24" fmla="*/ 654 w 4086"/>
                    <a:gd name="T25" fmla="*/ 2833 h 2874"/>
                    <a:gd name="T26" fmla="*/ 2043 w 4086"/>
                    <a:gd name="T27" fmla="*/ 2874 h 2874"/>
                    <a:gd name="T28" fmla="*/ 3473 w 4086"/>
                    <a:gd name="T29" fmla="*/ 2831 h 2874"/>
                    <a:gd name="T30" fmla="*/ 3883 w 4086"/>
                    <a:gd name="T31" fmla="*/ 2658 h 2874"/>
                    <a:gd name="T32" fmla="*/ 4045 w 4086"/>
                    <a:gd name="T33" fmla="*/ 2253 h 2874"/>
                    <a:gd name="T34" fmla="*/ 4086 w 4086"/>
                    <a:gd name="T35" fmla="*/ 1591 h 2874"/>
                    <a:gd name="T36" fmla="*/ 4086 w 4086"/>
                    <a:gd name="T37" fmla="*/ 1281 h 2874"/>
                    <a:gd name="T38" fmla="*/ 4045 w 4086"/>
                    <a:gd name="T39" fmla="*/ 620 h 2874"/>
                    <a:gd name="T40" fmla="*/ 1621 w 4086"/>
                    <a:gd name="T41" fmla="*/ 1967 h 2874"/>
                    <a:gd name="T42" fmla="*/ 1621 w 4086"/>
                    <a:gd name="T43" fmla="*/ 819 h 2874"/>
                    <a:gd name="T44" fmla="*/ 2725 w 4086"/>
                    <a:gd name="T45" fmla="*/ 1395 h 2874"/>
                    <a:gd name="T46" fmla="*/ 1621 w 4086"/>
                    <a:gd name="T47" fmla="*/ 1967 h 2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86" h="2874">
                      <a:moveTo>
                        <a:pt x="4045" y="620"/>
                      </a:moveTo>
                      <a:cubicBezTo>
                        <a:pt x="4045" y="620"/>
                        <a:pt x="4005" y="339"/>
                        <a:pt x="3883" y="215"/>
                      </a:cubicBezTo>
                      <a:cubicBezTo>
                        <a:pt x="3727" y="52"/>
                        <a:pt x="3553" y="51"/>
                        <a:pt x="3473" y="42"/>
                      </a:cubicBezTo>
                      <a:cubicBezTo>
                        <a:pt x="2902" y="0"/>
                        <a:pt x="2044" y="0"/>
                        <a:pt x="2044" y="0"/>
                      </a:cubicBezTo>
                      <a:cubicBezTo>
                        <a:pt x="2042" y="0"/>
                        <a:pt x="2042" y="0"/>
                        <a:pt x="2042" y="0"/>
                      </a:cubicBezTo>
                      <a:cubicBezTo>
                        <a:pt x="2042" y="0"/>
                        <a:pt x="1184" y="0"/>
                        <a:pt x="613" y="42"/>
                      </a:cubicBezTo>
                      <a:cubicBezTo>
                        <a:pt x="533" y="51"/>
                        <a:pt x="359" y="52"/>
                        <a:pt x="203" y="215"/>
                      </a:cubicBezTo>
                      <a:cubicBezTo>
                        <a:pt x="81" y="339"/>
                        <a:pt x="41" y="620"/>
                        <a:pt x="41" y="620"/>
                      </a:cubicBezTo>
                      <a:cubicBezTo>
                        <a:pt x="41" y="620"/>
                        <a:pt x="0" y="951"/>
                        <a:pt x="0" y="1281"/>
                      </a:cubicBezTo>
                      <a:cubicBezTo>
                        <a:pt x="0" y="1591"/>
                        <a:pt x="0" y="1591"/>
                        <a:pt x="0" y="1591"/>
                      </a:cubicBezTo>
                      <a:cubicBezTo>
                        <a:pt x="0" y="1922"/>
                        <a:pt x="41" y="2253"/>
                        <a:pt x="41" y="2253"/>
                      </a:cubicBezTo>
                      <a:cubicBezTo>
                        <a:pt x="41" y="2253"/>
                        <a:pt x="81" y="2534"/>
                        <a:pt x="203" y="2658"/>
                      </a:cubicBezTo>
                      <a:cubicBezTo>
                        <a:pt x="359" y="2821"/>
                        <a:pt x="563" y="2816"/>
                        <a:pt x="654" y="2833"/>
                      </a:cubicBezTo>
                      <a:cubicBezTo>
                        <a:pt x="981" y="2864"/>
                        <a:pt x="2043" y="2874"/>
                        <a:pt x="2043" y="2874"/>
                      </a:cubicBezTo>
                      <a:cubicBezTo>
                        <a:pt x="2043" y="2874"/>
                        <a:pt x="2902" y="2873"/>
                        <a:pt x="3473" y="2831"/>
                      </a:cubicBezTo>
                      <a:cubicBezTo>
                        <a:pt x="3553" y="2822"/>
                        <a:pt x="3727" y="2821"/>
                        <a:pt x="3883" y="2658"/>
                      </a:cubicBezTo>
                      <a:cubicBezTo>
                        <a:pt x="4005" y="2534"/>
                        <a:pt x="4045" y="2253"/>
                        <a:pt x="4045" y="2253"/>
                      </a:cubicBezTo>
                      <a:cubicBezTo>
                        <a:pt x="4045" y="2253"/>
                        <a:pt x="4086" y="1922"/>
                        <a:pt x="4086" y="1591"/>
                      </a:cubicBezTo>
                      <a:cubicBezTo>
                        <a:pt x="4086" y="1281"/>
                        <a:pt x="4086" y="1281"/>
                        <a:pt x="4086" y="1281"/>
                      </a:cubicBezTo>
                      <a:cubicBezTo>
                        <a:pt x="4086" y="951"/>
                        <a:pt x="4045" y="620"/>
                        <a:pt x="4045" y="620"/>
                      </a:cubicBezTo>
                      <a:close/>
                      <a:moveTo>
                        <a:pt x="1621" y="1967"/>
                      </a:moveTo>
                      <a:cubicBezTo>
                        <a:pt x="1621" y="819"/>
                        <a:pt x="1621" y="819"/>
                        <a:pt x="1621" y="819"/>
                      </a:cubicBezTo>
                      <a:cubicBezTo>
                        <a:pt x="2725" y="1395"/>
                        <a:pt x="2725" y="1395"/>
                        <a:pt x="2725" y="1395"/>
                      </a:cubicBezTo>
                      <a:lnTo>
                        <a:pt x="1621" y="19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44083" eaLnBrk="1" fontAlgn="auto" hangingPunct="1">
                    <a:spcBef>
                      <a:spcPts val="0"/>
                    </a:spcBef>
                    <a:spcAft>
                      <a:spcPts val="0"/>
                    </a:spcAft>
                  </a:pPr>
                  <a:endParaRPr lang="en-GB" dirty="0">
                    <a:solidFill>
                      <a:srgbClr val="000000"/>
                    </a:solidFill>
                    <a:latin typeface="Univers 45 Light"/>
                    <a:ea typeface="+mn-ea"/>
                  </a:endParaRPr>
                </a:p>
              </p:txBody>
            </p:sp>
          </p:grpSp>
        </p:grpSp>
      </p:grpSp>
    </p:spTree>
    <p:extLst>
      <p:ext uri="{BB962C8B-B14F-4D97-AF65-F5344CB8AC3E}">
        <p14:creationId xmlns:p14="http://schemas.microsoft.com/office/powerpoint/2010/main" val="752935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422400"/>
            <a:ext cx="10185600" cy="43814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0833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7 - Singular Image Layout">
    <p:bg>
      <p:bgPr>
        <a:solidFill>
          <a:schemeClr val="accent1"/>
        </a:solidFill>
        <a:effectLst/>
      </p:bgPr>
    </p:bg>
    <p:spTree>
      <p:nvGrpSpPr>
        <p:cNvPr id="1" name=""/>
        <p:cNvGrpSpPr/>
        <p:nvPr/>
      </p:nvGrpSpPr>
      <p:grpSpPr>
        <a:xfrm>
          <a:off x="0" y="0"/>
          <a:ext cx="0" cy="0"/>
          <a:chOff x="0" y="0"/>
          <a:chExt cx="0" cy="0"/>
        </a:xfrm>
      </p:grpSpPr>
      <p:sp>
        <p:nvSpPr>
          <p:cNvPr id="7" name="object 3"/>
          <p:cNvSpPr/>
          <p:nvPr userDrawn="1"/>
        </p:nvSpPr>
        <p:spPr bwMode="gray">
          <a:xfrm>
            <a:off x="-1" y="1"/>
            <a:ext cx="1219200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2060"/>
          </a:solidFill>
        </p:spPr>
        <p:txBody>
          <a:bodyPr wrap="square" lIns="0" tIns="0" rIns="0" bIns="0" rtlCol="0">
            <a:noAutofit/>
          </a:bodyPr>
          <a:lstStyle/>
          <a:p>
            <a:endParaRPr sz="1463" dirty="0">
              <a:latin typeface="Arial" panose="020B0604020202020204" pitchFamily="34" charset="0"/>
            </a:endParaRPr>
          </a:p>
        </p:txBody>
      </p:sp>
      <p:sp>
        <p:nvSpPr>
          <p:cNvPr id="9" name="Title 1"/>
          <p:cNvSpPr>
            <a:spLocks noGrp="1"/>
          </p:cNvSpPr>
          <p:nvPr>
            <p:ph type="ctrTitle" hasCustomPrompt="1"/>
          </p:nvPr>
        </p:nvSpPr>
        <p:spPr bwMode="gray">
          <a:xfrm>
            <a:off x="980828" y="1573630"/>
            <a:ext cx="3494354" cy="1846659"/>
          </a:xfrm>
        </p:spPr>
        <p:txBody>
          <a:bodyPr anchor="t" anchorCtr="0">
            <a:spAutoFit/>
          </a:bodyPr>
          <a:lstStyle>
            <a:lvl1pPr algn="l">
              <a:defRPr sz="4000" baseline="0">
                <a:solidFill>
                  <a:schemeClr val="bg1"/>
                </a:solidFill>
              </a:defRPr>
            </a:lvl1pPr>
          </a:lstStyle>
          <a:p>
            <a:r>
              <a:rPr lang="en-GB" dirty="0"/>
              <a:t>Title slide 7</a:t>
            </a:r>
            <a:br>
              <a:rPr lang="en-GB" dirty="0"/>
            </a:br>
            <a:r>
              <a:rPr lang="en-GB" dirty="0"/>
              <a:t>singular </a:t>
            </a:r>
            <a:br>
              <a:rPr lang="en-GB" dirty="0"/>
            </a:br>
            <a:r>
              <a:rPr lang="en-GB" dirty="0"/>
              <a:t>image</a:t>
            </a:r>
            <a:endParaRPr lang="en-US" dirty="0"/>
          </a:p>
        </p:txBody>
      </p:sp>
      <p:grpSp>
        <p:nvGrpSpPr>
          <p:cNvPr id="17" name="Group 16"/>
          <p:cNvGrpSpPr/>
          <p:nvPr userDrawn="1"/>
        </p:nvGrpSpPr>
        <p:grpSpPr>
          <a:xfrm>
            <a:off x="980826" y="-54469"/>
            <a:ext cx="1079150" cy="1623336"/>
            <a:chOff x="2001649" y="0"/>
            <a:chExt cx="1079150" cy="1623336"/>
          </a:xfrm>
        </p:grpSpPr>
        <p:sp>
          <p:nvSpPr>
            <p:cNvPr id="18" name="Freeform 19"/>
            <p:cNvSpPr>
              <a:spLocks noChangeAspect="1" noEditPoints="1"/>
            </p:cNvSpPr>
            <p:nvPr userDrawn="1"/>
          </p:nvSpPr>
          <p:spPr bwMode="gray">
            <a:xfrm>
              <a:off x="2001649" y="811668"/>
              <a:ext cx="1079150" cy="40583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3" dirty="0"/>
            </a:p>
          </p:txBody>
        </p:sp>
        <p:sp>
          <p:nvSpPr>
            <p:cNvPr id="19" name="Freeform 19"/>
            <p:cNvSpPr>
              <a:spLocks noChangeAspect="1" noEditPoints="1"/>
            </p:cNvSpPr>
            <p:nvPr userDrawn="1"/>
          </p:nvSpPr>
          <p:spPr bwMode="gray">
            <a:xfrm>
              <a:off x="2001649" y="405834"/>
              <a:ext cx="1079150" cy="40583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noFill/>
            <a:ln>
              <a:noFill/>
            </a:ln>
          </p:spPr>
          <p:txBody>
            <a:bodyPr vert="horz" wrap="square" lIns="91440" tIns="45720" rIns="91440" bIns="45720" numCol="1" anchor="t" anchorCtr="0" compatLnSpc="1">
              <a:prstTxWarp prst="textNoShape">
                <a:avLst/>
              </a:prstTxWarp>
            </a:bodyPr>
            <a:lstStyle/>
            <a:p>
              <a:endParaRPr lang="en-GB" sz="1463" dirty="0"/>
            </a:p>
          </p:txBody>
        </p:sp>
        <p:sp>
          <p:nvSpPr>
            <p:cNvPr id="20" name="Freeform 19"/>
            <p:cNvSpPr>
              <a:spLocks noChangeAspect="1" noEditPoints="1"/>
            </p:cNvSpPr>
            <p:nvPr userDrawn="1"/>
          </p:nvSpPr>
          <p:spPr bwMode="gray">
            <a:xfrm>
              <a:off x="2001649" y="0"/>
              <a:ext cx="1079150" cy="40583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noFill/>
            <a:ln>
              <a:noFill/>
            </a:ln>
          </p:spPr>
          <p:txBody>
            <a:bodyPr vert="horz" wrap="square" lIns="91440" tIns="45720" rIns="91440" bIns="45720" numCol="1" anchor="t" anchorCtr="0" compatLnSpc="1">
              <a:prstTxWarp prst="textNoShape">
                <a:avLst/>
              </a:prstTxWarp>
            </a:bodyPr>
            <a:lstStyle/>
            <a:p>
              <a:endParaRPr lang="en-GB" sz="1463" dirty="0"/>
            </a:p>
          </p:txBody>
        </p:sp>
        <p:sp>
          <p:nvSpPr>
            <p:cNvPr id="21" name="Freeform 19"/>
            <p:cNvSpPr>
              <a:spLocks noChangeAspect="1" noEditPoints="1"/>
            </p:cNvSpPr>
            <p:nvPr userDrawn="1"/>
          </p:nvSpPr>
          <p:spPr bwMode="gray">
            <a:xfrm>
              <a:off x="2001649" y="1217502"/>
              <a:ext cx="1079150" cy="40583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noFill/>
            <a:ln>
              <a:noFill/>
            </a:ln>
          </p:spPr>
          <p:txBody>
            <a:bodyPr vert="horz" wrap="square" lIns="91440" tIns="45720" rIns="91440" bIns="45720" numCol="1" anchor="t" anchorCtr="0" compatLnSpc="1">
              <a:prstTxWarp prst="textNoShape">
                <a:avLst/>
              </a:prstTxWarp>
            </a:bodyPr>
            <a:lstStyle/>
            <a:p>
              <a:endParaRPr lang="en-GB" sz="1463" dirty="0"/>
            </a:p>
          </p:txBody>
        </p:sp>
      </p:grpSp>
    </p:spTree>
    <p:extLst>
      <p:ext uri="{BB962C8B-B14F-4D97-AF65-F5344CB8AC3E}">
        <p14:creationId xmlns:p14="http://schemas.microsoft.com/office/powerpoint/2010/main" val="3236638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SLIDE 7 - Singular Image Layout">
    <p:bg>
      <p:bgPr>
        <a:solidFill>
          <a:schemeClr val="accent1"/>
        </a:solidFill>
        <a:effectLst/>
      </p:bgPr>
    </p:bg>
    <p:spTree>
      <p:nvGrpSpPr>
        <p:cNvPr id="1" name=""/>
        <p:cNvGrpSpPr/>
        <p:nvPr/>
      </p:nvGrpSpPr>
      <p:grpSpPr>
        <a:xfrm>
          <a:off x="0" y="0"/>
          <a:ext cx="0" cy="0"/>
          <a:chOff x="0" y="0"/>
          <a:chExt cx="0" cy="0"/>
        </a:xfrm>
      </p:grpSpPr>
      <p:sp>
        <p:nvSpPr>
          <p:cNvPr id="7" name="object 3"/>
          <p:cNvSpPr/>
          <p:nvPr userDrawn="1"/>
        </p:nvSpPr>
        <p:spPr bwMode="gray">
          <a:xfrm>
            <a:off x="-1" y="1"/>
            <a:ext cx="1219200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5EB8"/>
          </a:solidFill>
        </p:spPr>
        <p:txBody>
          <a:bodyPr wrap="square" lIns="0" tIns="0" rIns="0" bIns="0" rtlCol="0">
            <a:noAutofit/>
          </a:bodyPr>
          <a:lstStyle/>
          <a:p>
            <a:endParaRPr sz="1463" dirty="0">
              <a:latin typeface="Arial" panose="020B0604020202020204" pitchFamily="34" charset="0"/>
            </a:endParaRPr>
          </a:p>
        </p:txBody>
      </p:sp>
      <p:sp>
        <p:nvSpPr>
          <p:cNvPr id="9" name="Title 1"/>
          <p:cNvSpPr>
            <a:spLocks noGrp="1"/>
          </p:cNvSpPr>
          <p:nvPr>
            <p:ph type="ctrTitle" hasCustomPrompt="1"/>
          </p:nvPr>
        </p:nvSpPr>
        <p:spPr bwMode="gray">
          <a:xfrm>
            <a:off x="980828" y="1573630"/>
            <a:ext cx="3494354" cy="1846659"/>
          </a:xfrm>
        </p:spPr>
        <p:txBody>
          <a:bodyPr anchor="t" anchorCtr="0">
            <a:spAutoFit/>
          </a:bodyPr>
          <a:lstStyle>
            <a:lvl1pPr algn="l">
              <a:defRPr sz="4000" baseline="0">
                <a:solidFill>
                  <a:schemeClr val="bg1"/>
                </a:solidFill>
              </a:defRPr>
            </a:lvl1pPr>
          </a:lstStyle>
          <a:p>
            <a:r>
              <a:rPr lang="en-GB" dirty="0"/>
              <a:t>Title slide 7</a:t>
            </a:r>
            <a:br>
              <a:rPr lang="en-GB" dirty="0"/>
            </a:br>
            <a:r>
              <a:rPr lang="en-GB" dirty="0"/>
              <a:t>singular </a:t>
            </a:r>
            <a:br>
              <a:rPr lang="en-GB" dirty="0"/>
            </a:br>
            <a:r>
              <a:rPr lang="en-GB" dirty="0"/>
              <a:t>image</a:t>
            </a:r>
            <a:endParaRPr lang="en-US" dirty="0"/>
          </a:p>
        </p:txBody>
      </p:sp>
      <p:grpSp>
        <p:nvGrpSpPr>
          <p:cNvPr id="17" name="Group 16"/>
          <p:cNvGrpSpPr/>
          <p:nvPr userDrawn="1"/>
        </p:nvGrpSpPr>
        <p:grpSpPr>
          <a:xfrm>
            <a:off x="980826" y="-54469"/>
            <a:ext cx="1079150" cy="1623336"/>
            <a:chOff x="2001649" y="0"/>
            <a:chExt cx="1079150" cy="1623336"/>
          </a:xfrm>
        </p:grpSpPr>
        <p:sp>
          <p:nvSpPr>
            <p:cNvPr id="18" name="Freeform 19"/>
            <p:cNvSpPr>
              <a:spLocks noChangeAspect="1" noEditPoints="1"/>
            </p:cNvSpPr>
            <p:nvPr userDrawn="1"/>
          </p:nvSpPr>
          <p:spPr bwMode="gray">
            <a:xfrm>
              <a:off x="2001649" y="811668"/>
              <a:ext cx="1079150" cy="40583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3" dirty="0"/>
            </a:p>
          </p:txBody>
        </p:sp>
        <p:sp>
          <p:nvSpPr>
            <p:cNvPr id="19" name="Freeform 19"/>
            <p:cNvSpPr>
              <a:spLocks noChangeAspect="1" noEditPoints="1"/>
            </p:cNvSpPr>
            <p:nvPr userDrawn="1"/>
          </p:nvSpPr>
          <p:spPr bwMode="gray">
            <a:xfrm>
              <a:off x="2001649" y="405834"/>
              <a:ext cx="1079150" cy="40583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noFill/>
            <a:ln>
              <a:noFill/>
            </a:ln>
          </p:spPr>
          <p:txBody>
            <a:bodyPr vert="horz" wrap="square" lIns="91440" tIns="45720" rIns="91440" bIns="45720" numCol="1" anchor="t" anchorCtr="0" compatLnSpc="1">
              <a:prstTxWarp prst="textNoShape">
                <a:avLst/>
              </a:prstTxWarp>
            </a:bodyPr>
            <a:lstStyle/>
            <a:p>
              <a:endParaRPr lang="en-GB" sz="1463" dirty="0"/>
            </a:p>
          </p:txBody>
        </p:sp>
        <p:sp>
          <p:nvSpPr>
            <p:cNvPr id="20" name="Freeform 19"/>
            <p:cNvSpPr>
              <a:spLocks noChangeAspect="1" noEditPoints="1"/>
            </p:cNvSpPr>
            <p:nvPr userDrawn="1"/>
          </p:nvSpPr>
          <p:spPr bwMode="gray">
            <a:xfrm>
              <a:off x="2001649" y="0"/>
              <a:ext cx="1079150" cy="40583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noFill/>
            <a:ln>
              <a:noFill/>
            </a:ln>
          </p:spPr>
          <p:txBody>
            <a:bodyPr vert="horz" wrap="square" lIns="91440" tIns="45720" rIns="91440" bIns="45720" numCol="1" anchor="t" anchorCtr="0" compatLnSpc="1">
              <a:prstTxWarp prst="textNoShape">
                <a:avLst/>
              </a:prstTxWarp>
            </a:bodyPr>
            <a:lstStyle/>
            <a:p>
              <a:endParaRPr lang="en-GB" sz="1463" dirty="0"/>
            </a:p>
          </p:txBody>
        </p:sp>
        <p:sp>
          <p:nvSpPr>
            <p:cNvPr id="21" name="Freeform 19"/>
            <p:cNvSpPr>
              <a:spLocks noChangeAspect="1" noEditPoints="1"/>
            </p:cNvSpPr>
            <p:nvPr userDrawn="1"/>
          </p:nvSpPr>
          <p:spPr bwMode="gray">
            <a:xfrm>
              <a:off x="2001649" y="1217502"/>
              <a:ext cx="1079150" cy="40583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noFill/>
            <a:ln>
              <a:noFill/>
            </a:ln>
          </p:spPr>
          <p:txBody>
            <a:bodyPr vert="horz" wrap="square" lIns="91440" tIns="45720" rIns="91440" bIns="45720" numCol="1" anchor="t" anchorCtr="0" compatLnSpc="1">
              <a:prstTxWarp prst="textNoShape">
                <a:avLst/>
              </a:prstTxWarp>
            </a:bodyPr>
            <a:lstStyle/>
            <a:p>
              <a:endParaRPr lang="en-GB" sz="1463" dirty="0"/>
            </a:p>
          </p:txBody>
        </p:sp>
      </p:grpSp>
    </p:spTree>
    <p:extLst>
      <p:ext uri="{BB962C8B-B14F-4D97-AF65-F5344CB8AC3E}">
        <p14:creationId xmlns:p14="http://schemas.microsoft.com/office/powerpoint/2010/main" val="3252112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7 - Singular Image Layout">
    <p:bg>
      <p:bgPr>
        <a:solidFill>
          <a:schemeClr val="accent1"/>
        </a:solidFill>
        <a:effectLst/>
      </p:bgPr>
    </p:bg>
    <p:spTree>
      <p:nvGrpSpPr>
        <p:cNvPr id="1" name=""/>
        <p:cNvGrpSpPr/>
        <p:nvPr/>
      </p:nvGrpSpPr>
      <p:grpSpPr>
        <a:xfrm>
          <a:off x="0" y="0"/>
          <a:ext cx="0" cy="0"/>
          <a:chOff x="0" y="0"/>
          <a:chExt cx="0" cy="0"/>
        </a:xfrm>
      </p:grpSpPr>
      <p:sp>
        <p:nvSpPr>
          <p:cNvPr id="7" name="object 3"/>
          <p:cNvSpPr/>
          <p:nvPr userDrawn="1"/>
        </p:nvSpPr>
        <p:spPr bwMode="gray">
          <a:xfrm>
            <a:off x="-1" y="1"/>
            <a:ext cx="1219200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63" dirty="0">
              <a:latin typeface="Arial" panose="020B0604020202020204" pitchFamily="34" charset="0"/>
            </a:endParaRPr>
          </a:p>
        </p:txBody>
      </p:sp>
      <p:sp>
        <p:nvSpPr>
          <p:cNvPr id="9" name="Title 1"/>
          <p:cNvSpPr>
            <a:spLocks noGrp="1"/>
          </p:cNvSpPr>
          <p:nvPr>
            <p:ph type="ctrTitle" hasCustomPrompt="1"/>
          </p:nvPr>
        </p:nvSpPr>
        <p:spPr bwMode="gray">
          <a:xfrm>
            <a:off x="980828" y="1573630"/>
            <a:ext cx="3494354" cy="1846659"/>
          </a:xfrm>
        </p:spPr>
        <p:txBody>
          <a:bodyPr anchor="t" anchorCtr="0">
            <a:spAutoFit/>
          </a:bodyPr>
          <a:lstStyle>
            <a:lvl1pPr algn="l">
              <a:defRPr sz="4000" baseline="0">
                <a:solidFill>
                  <a:schemeClr val="bg1"/>
                </a:solidFill>
              </a:defRPr>
            </a:lvl1pPr>
          </a:lstStyle>
          <a:p>
            <a:r>
              <a:rPr lang="en-GB" dirty="0"/>
              <a:t>Title slide 7</a:t>
            </a:r>
            <a:br>
              <a:rPr lang="en-GB" dirty="0"/>
            </a:br>
            <a:r>
              <a:rPr lang="en-GB" dirty="0"/>
              <a:t>singular </a:t>
            </a:r>
            <a:br>
              <a:rPr lang="en-GB" dirty="0"/>
            </a:br>
            <a:r>
              <a:rPr lang="en-GB" dirty="0"/>
              <a:t>image</a:t>
            </a:r>
            <a:endParaRPr lang="en-US" dirty="0"/>
          </a:p>
        </p:txBody>
      </p:sp>
      <p:grpSp>
        <p:nvGrpSpPr>
          <p:cNvPr id="17" name="Group 16"/>
          <p:cNvGrpSpPr/>
          <p:nvPr userDrawn="1"/>
        </p:nvGrpSpPr>
        <p:grpSpPr>
          <a:xfrm>
            <a:off x="980826" y="-54469"/>
            <a:ext cx="1079150" cy="1623336"/>
            <a:chOff x="2001649" y="0"/>
            <a:chExt cx="1079150" cy="1623336"/>
          </a:xfrm>
        </p:grpSpPr>
        <p:sp>
          <p:nvSpPr>
            <p:cNvPr id="18" name="Freeform 19"/>
            <p:cNvSpPr>
              <a:spLocks noChangeAspect="1" noEditPoints="1"/>
            </p:cNvSpPr>
            <p:nvPr userDrawn="1"/>
          </p:nvSpPr>
          <p:spPr bwMode="gray">
            <a:xfrm>
              <a:off x="2001649" y="811668"/>
              <a:ext cx="1079150" cy="40583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3" dirty="0"/>
            </a:p>
          </p:txBody>
        </p:sp>
        <p:sp>
          <p:nvSpPr>
            <p:cNvPr id="19" name="Freeform 19"/>
            <p:cNvSpPr>
              <a:spLocks noChangeAspect="1" noEditPoints="1"/>
            </p:cNvSpPr>
            <p:nvPr userDrawn="1"/>
          </p:nvSpPr>
          <p:spPr bwMode="gray">
            <a:xfrm>
              <a:off x="2001649" y="405834"/>
              <a:ext cx="1079150" cy="40583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noFill/>
            <a:ln>
              <a:noFill/>
            </a:ln>
          </p:spPr>
          <p:txBody>
            <a:bodyPr vert="horz" wrap="square" lIns="91440" tIns="45720" rIns="91440" bIns="45720" numCol="1" anchor="t" anchorCtr="0" compatLnSpc="1">
              <a:prstTxWarp prst="textNoShape">
                <a:avLst/>
              </a:prstTxWarp>
            </a:bodyPr>
            <a:lstStyle/>
            <a:p>
              <a:endParaRPr lang="en-GB" sz="1463" dirty="0"/>
            </a:p>
          </p:txBody>
        </p:sp>
        <p:sp>
          <p:nvSpPr>
            <p:cNvPr id="20" name="Freeform 19"/>
            <p:cNvSpPr>
              <a:spLocks noChangeAspect="1" noEditPoints="1"/>
            </p:cNvSpPr>
            <p:nvPr userDrawn="1"/>
          </p:nvSpPr>
          <p:spPr bwMode="gray">
            <a:xfrm>
              <a:off x="2001649" y="0"/>
              <a:ext cx="1079150" cy="40583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noFill/>
            <a:ln>
              <a:noFill/>
            </a:ln>
          </p:spPr>
          <p:txBody>
            <a:bodyPr vert="horz" wrap="square" lIns="91440" tIns="45720" rIns="91440" bIns="45720" numCol="1" anchor="t" anchorCtr="0" compatLnSpc="1">
              <a:prstTxWarp prst="textNoShape">
                <a:avLst/>
              </a:prstTxWarp>
            </a:bodyPr>
            <a:lstStyle/>
            <a:p>
              <a:endParaRPr lang="en-GB" sz="1463" dirty="0"/>
            </a:p>
          </p:txBody>
        </p:sp>
        <p:sp>
          <p:nvSpPr>
            <p:cNvPr id="21" name="Freeform 19"/>
            <p:cNvSpPr>
              <a:spLocks noChangeAspect="1" noEditPoints="1"/>
            </p:cNvSpPr>
            <p:nvPr userDrawn="1"/>
          </p:nvSpPr>
          <p:spPr bwMode="gray">
            <a:xfrm>
              <a:off x="2001649" y="1217502"/>
              <a:ext cx="1079150" cy="40583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noFill/>
            <a:ln>
              <a:noFill/>
            </a:ln>
          </p:spPr>
          <p:txBody>
            <a:bodyPr vert="horz" wrap="square" lIns="91440" tIns="45720" rIns="91440" bIns="45720" numCol="1" anchor="t" anchorCtr="0" compatLnSpc="1">
              <a:prstTxWarp prst="textNoShape">
                <a:avLst/>
              </a:prstTxWarp>
            </a:bodyPr>
            <a:lstStyle/>
            <a:p>
              <a:endParaRPr lang="en-GB" sz="1463" dirty="0"/>
            </a:p>
          </p:txBody>
        </p:sp>
      </p:grpSp>
    </p:spTree>
    <p:extLst>
      <p:ext uri="{BB962C8B-B14F-4D97-AF65-F5344CB8AC3E}">
        <p14:creationId xmlns:p14="http://schemas.microsoft.com/office/powerpoint/2010/main" val="21079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etter two colum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58047" y="178909"/>
            <a:ext cx="1042812" cy="411480"/>
          </a:xfrm>
          <a:prstGeom prst="rect">
            <a:avLst/>
          </a:prstGeom>
        </p:spPr>
      </p:pic>
    </p:spTree>
    <p:extLst>
      <p:ext uri="{BB962C8B-B14F-4D97-AF65-F5344CB8AC3E}">
        <p14:creationId xmlns:p14="http://schemas.microsoft.com/office/powerpoint/2010/main" val="1675113997"/>
      </p:ext>
    </p:extLst>
  </p:cSld>
  <p:clrMapOvr>
    <a:masterClrMapping/>
  </p:clrMapOvr>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etter important notice combination">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58047" y="178909"/>
            <a:ext cx="1042812" cy="411480"/>
          </a:xfrm>
          <a:prstGeom prst="rect">
            <a:avLst/>
          </a:prstGeom>
        </p:spPr>
      </p:pic>
    </p:spTree>
    <p:extLst>
      <p:ext uri="{BB962C8B-B14F-4D97-AF65-F5344CB8AC3E}">
        <p14:creationId xmlns:p14="http://schemas.microsoft.com/office/powerpoint/2010/main" val="298364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18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1002325" y="1422400"/>
            <a:ext cx="10187353" cy="4516438"/>
          </a:xfrm>
        </p:spPr>
        <p:txBody>
          <a:bodyPr/>
          <a:lstStyle>
            <a:lvl2pPr>
              <a:spcAft>
                <a:spcPts val="231"/>
              </a:spcAft>
              <a:defRPr/>
            </a:lvl2pPr>
            <a:lvl3pPr>
              <a:spcAft>
                <a:spcPts val="231"/>
              </a:spcAft>
              <a:defRPr/>
            </a:lvl3pPr>
            <a:lvl4pPr>
              <a:spcAft>
                <a:spcPts val="231"/>
              </a:spcAft>
              <a:defRPr/>
            </a:lvl4pPr>
            <a:lvl5pPr>
              <a:spcAft>
                <a:spcPts val="231"/>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1620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7" name="Rectangle 26"/>
          <p:cNvSpPr/>
          <p:nvPr userDrawn="1"/>
        </p:nvSpPr>
        <p:spPr>
          <a:xfrm>
            <a:off x="0" y="0"/>
            <a:ext cx="12192000" cy="604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3" name="Rectangle 2"/>
          <p:cNvSpPr/>
          <p:nvPr userDrawn="1"/>
        </p:nvSpPr>
        <p:spPr>
          <a:xfrm>
            <a:off x="-605" y="6026802"/>
            <a:ext cx="12192000" cy="831201"/>
          </a:xfrm>
          <a:prstGeom prst="rect">
            <a:avLst/>
          </a:prstGeom>
          <a:solidFill>
            <a:srgbClr val="4A5C67"/>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4" name="Shape 8"/>
          <p:cNvSpPr txBox="1">
            <a:spLocks/>
          </p:cNvSpPr>
          <p:nvPr userDrawn="1"/>
        </p:nvSpPr>
        <p:spPr>
          <a:xfrm>
            <a:off x="10709032" y="6419118"/>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pPr>
            <a:fld id="{86CB4B4D-7CA3-9044-876B-883B54F8677D}" type="slidenum">
              <a:rPr lang="en-US" sz="738" b="1" smtClean="0">
                <a:solidFill>
                  <a:prstClr val="white"/>
                </a:solidFill>
                <a:latin typeface="Univers 45 Light"/>
                <a:cs typeface="Arial" panose="020B0604020202020204" pitchFamily="34" charset="0"/>
              </a:rPr>
              <a:pPr algn="r" fontAlgn="auto">
                <a:spcBef>
                  <a:spcPts val="0"/>
                </a:spcBef>
                <a:spcAft>
                  <a:spcPts val="0"/>
                </a:spcAft>
              </a:pPr>
              <a:t>‹#›</a:t>
            </a:fld>
            <a:endParaRPr lang="en-US" sz="738" b="1" dirty="0">
              <a:solidFill>
                <a:prstClr val="white"/>
              </a:solidFill>
              <a:latin typeface="Univers 45 Light"/>
              <a:cs typeface="Arial" panose="020B0604020202020204" pitchFamily="34" charset="0"/>
            </a:endParaRPr>
          </a:p>
        </p:txBody>
      </p:sp>
      <p:sp>
        <p:nvSpPr>
          <p:cNvPr id="5" name="TextBox 4"/>
          <p:cNvSpPr txBox="1"/>
          <p:nvPr userDrawn="1"/>
        </p:nvSpPr>
        <p:spPr>
          <a:xfrm>
            <a:off x="2529821" y="6419118"/>
            <a:ext cx="7175715" cy="370800"/>
          </a:xfrm>
          <a:prstGeom prst="rect">
            <a:avLst/>
          </a:prstGeom>
          <a:noFill/>
        </p:spPr>
        <p:txBody>
          <a:bodyPr wrap="square" lIns="0" tIns="0" rIns="0" bIns="0" rtlCol="0">
            <a:noAutofit/>
          </a:bodyPr>
          <a:lstStyle/>
          <a:p>
            <a:pPr algn="ctr" defTabSz="844083" eaLnBrk="1" fontAlgn="auto" hangingPunct="1">
              <a:spcBef>
                <a:spcPts val="0"/>
              </a:spcBef>
              <a:spcAft>
                <a:spcPts val="0"/>
              </a:spcAft>
              <a:defRPr/>
            </a:pPr>
            <a:r>
              <a:rPr lang="en-GB" sz="554" dirty="0">
                <a:solidFill>
                  <a:prstClr val="white"/>
                </a:solidFill>
                <a:latin typeface="Univers 45 Light"/>
                <a:ea typeface="+mn-ea"/>
              </a:rPr>
              <a:t>© 2019 KPMG LLP, a UK limited liability partnership and a member firm of the KPMG network of independent member firms affiliated with KPMG International Cooperative (“KPMG International”), a Swiss entity. All rights reserved.</a:t>
            </a:r>
          </a:p>
        </p:txBody>
      </p:sp>
      <p:sp>
        <p:nvSpPr>
          <p:cNvPr id="6" name="TextBox 5"/>
          <p:cNvSpPr txBox="1"/>
          <p:nvPr userDrawn="1"/>
        </p:nvSpPr>
        <p:spPr>
          <a:xfrm>
            <a:off x="2381693" y="6680434"/>
            <a:ext cx="7485320" cy="113772"/>
          </a:xfrm>
          <a:prstGeom prst="rect">
            <a:avLst/>
          </a:prstGeom>
          <a:noFill/>
        </p:spPr>
        <p:txBody>
          <a:bodyPr wrap="square" lIns="0" tIns="0" rIns="0" bIns="0" rtlCol="0">
            <a:noAutofit/>
          </a:bodyPr>
          <a:lstStyle/>
          <a:p>
            <a:pPr algn="ctr" defTabSz="844083" eaLnBrk="1" fontAlgn="auto" hangingPunct="1">
              <a:spcBef>
                <a:spcPts val="0"/>
              </a:spcBef>
              <a:spcAft>
                <a:spcPts val="0"/>
              </a:spcAft>
              <a:defRPr/>
            </a:pPr>
            <a:r>
              <a:rPr lang="en-GB" sz="554" b="1" dirty="0">
                <a:solidFill>
                  <a:prstClr val="white"/>
                </a:solidFill>
                <a:latin typeface="Univers 45 Light"/>
                <a:ea typeface="+mn-ea"/>
              </a:rPr>
              <a:t>Document Classification: KPMG Confidential</a:t>
            </a:r>
          </a:p>
        </p:txBody>
      </p:sp>
      <p:sp>
        <p:nvSpPr>
          <p:cNvPr id="7" name="Freeform 19"/>
          <p:cNvSpPr>
            <a:spLocks noEditPoints="1"/>
          </p:cNvSpPr>
          <p:nvPr userDrawn="1"/>
        </p:nvSpPr>
        <p:spPr bwMode="auto">
          <a:xfrm>
            <a:off x="1003497" y="6419118"/>
            <a:ext cx="522831"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84406" tIns="42203" rIns="84406" bIns="42203" numCol="1" anchor="t" anchorCtr="0" compatLnSpc="1">
            <a:prstTxWarp prst="textNoShape">
              <a:avLst/>
            </a:prstTxWarp>
          </a:bodyPr>
          <a:lstStyle/>
          <a:p>
            <a:pPr defTabSz="844083" eaLnBrk="1" fontAlgn="auto" hangingPunct="1">
              <a:spcBef>
                <a:spcPts val="0"/>
              </a:spcBef>
              <a:spcAft>
                <a:spcPts val="0"/>
              </a:spcAft>
            </a:pPr>
            <a:endParaRPr lang="en-GB" dirty="0">
              <a:solidFill>
                <a:prstClr val="white"/>
              </a:solidFill>
              <a:latin typeface="Univers 45 Light"/>
              <a:ea typeface="+mn-ea"/>
            </a:endParaRPr>
          </a:p>
        </p:txBody>
      </p:sp>
      <p:sp>
        <p:nvSpPr>
          <p:cNvPr id="9" name="Rectangle 8"/>
          <p:cNvSpPr/>
          <p:nvPr userDrawn="1"/>
        </p:nvSpPr>
        <p:spPr>
          <a:xfrm>
            <a:off x="-1210" y="6229599"/>
            <a:ext cx="1679956" cy="78067"/>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10" name="Rectangle 9"/>
          <p:cNvSpPr/>
          <p:nvPr userDrawn="1"/>
        </p:nvSpPr>
        <p:spPr>
          <a:xfrm>
            <a:off x="5842220" y="6229599"/>
            <a:ext cx="1240616" cy="78067"/>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11" name="Rectangle 10"/>
          <p:cNvSpPr/>
          <p:nvPr userDrawn="1"/>
        </p:nvSpPr>
        <p:spPr>
          <a:xfrm>
            <a:off x="4373164" y="6229599"/>
            <a:ext cx="1240616" cy="78067"/>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12" name="Rectangle 11"/>
          <p:cNvSpPr/>
          <p:nvPr userDrawn="1"/>
        </p:nvSpPr>
        <p:spPr>
          <a:xfrm>
            <a:off x="7422046" y="6229599"/>
            <a:ext cx="2481231" cy="78067"/>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13" name="Rectangle 12"/>
          <p:cNvSpPr/>
          <p:nvPr userDrawn="1"/>
        </p:nvSpPr>
        <p:spPr>
          <a:xfrm>
            <a:off x="10242484" y="6229599"/>
            <a:ext cx="1949539" cy="78067"/>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15" name="Rectangle 14"/>
          <p:cNvSpPr/>
          <p:nvPr userDrawn="1"/>
        </p:nvSpPr>
        <p:spPr>
          <a:xfrm rot="5400000">
            <a:off x="5649934" y="6213248"/>
            <a:ext cx="156135" cy="110769"/>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16" name="Rectangle 15"/>
          <p:cNvSpPr/>
          <p:nvPr userDrawn="1"/>
        </p:nvSpPr>
        <p:spPr>
          <a:xfrm>
            <a:off x="7141671" y="6221792"/>
            <a:ext cx="221539" cy="93681"/>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17" name="Rectangle 16"/>
          <p:cNvSpPr/>
          <p:nvPr userDrawn="1"/>
        </p:nvSpPr>
        <p:spPr>
          <a:xfrm>
            <a:off x="4092791" y="6221792"/>
            <a:ext cx="221539" cy="93681"/>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18" name="Rectangle 17"/>
          <p:cNvSpPr/>
          <p:nvPr userDrawn="1"/>
        </p:nvSpPr>
        <p:spPr>
          <a:xfrm>
            <a:off x="9962112" y="6221792"/>
            <a:ext cx="221539" cy="93681"/>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19" name="Rectangle 18"/>
          <p:cNvSpPr/>
          <p:nvPr userDrawn="1"/>
        </p:nvSpPr>
        <p:spPr>
          <a:xfrm rot="5400000">
            <a:off x="7189627" y="6049484"/>
            <a:ext cx="156135" cy="110769"/>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0" name="Rectangle 19"/>
          <p:cNvSpPr/>
          <p:nvPr userDrawn="1"/>
        </p:nvSpPr>
        <p:spPr>
          <a:xfrm rot="5400000">
            <a:off x="4188302" y="6049485"/>
            <a:ext cx="156135" cy="110769"/>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1" name="Rectangle 20"/>
          <p:cNvSpPr/>
          <p:nvPr userDrawn="1"/>
        </p:nvSpPr>
        <p:spPr>
          <a:xfrm rot="5400000">
            <a:off x="10003678" y="6049484"/>
            <a:ext cx="156135" cy="110769"/>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2" name="Rectangle 21"/>
          <p:cNvSpPr/>
          <p:nvPr userDrawn="1"/>
        </p:nvSpPr>
        <p:spPr>
          <a:xfrm>
            <a:off x="1907186" y="6229599"/>
            <a:ext cx="2126769" cy="78067"/>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3" name="Rectangle 22"/>
          <p:cNvSpPr/>
          <p:nvPr userDrawn="1"/>
        </p:nvSpPr>
        <p:spPr>
          <a:xfrm rot="5400000">
            <a:off x="1952682" y="6611741"/>
            <a:ext cx="437177" cy="110769"/>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4" name="Rectangle 23"/>
          <p:cNvSpPr/>
          <p:nvPr userDrawn="1"/>
        </p:nvSpPr>
        <p:spPr>
          <a:xfrm rot="10800000">
            <a:off x="2060500" y="6341874"/>
            <a:ext cx="221539" cy="78067"/>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5" name="Rectangle 24"/>
          <p:cNvSpPr/>
          <p:nvPr userDrawn="1"/>
        </p:nvSpPr>
        <p:spPr>
          <a:xfrm rot="5400000">
            <a:off x="10618425" y="6476947"/>
            <a:ext cx="180000" cy="110769"/>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6" name="Rectangle 25"/>
          <p:cNvSpPr/>
          <p:nvPr userDrawn="1"/>
        </p:nvSpPr>
        <p:spPr>
          <a:xfrm rot="10800000">
            <a:off x="10597656" y="6341325"/>
            <a:ext cx="221539" cy="90000"/>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8" name="Title 27"/>
          <p:cNvSpPr>
            <a:spLocks noGrp="1"/>
          </p:cNvSpPr>
          <p:nvPr userDrawn="1">
            <p:ph type="title"/>
          </p:nvPr>
        </p:nvSpPr>
        <p:spPr/>
        <p:txBody>
          <a:bodyPr/>
          <a:lstStyle>
            <a:lvl1pPr>
              <a:defRPr>
                <a:solidFill>
                  <a:schemeClr val="bg1"/>
                </a:solidFill>
              </a:defRPr>
            </a:lvl1pPr>
          </a:lstStyle>
          <a:p>
            <a:r>
              <a:rPr lang="en-US" dirty="0"/>
              <a:t>Click to edit Master title style</a:t>
            </a:r>
            <a:endParaRPr lang="en-GB" dirty="0"/>
          </a:p>
        </p:txBody>
      </p:sp>
      <p:grpSp>
        <p:nvGrpSpPr>
          <p:cNvPr id="8" name="Group 7"/>
          <p:cNvGrpSpPr/>
          <p:nvPr userDrawn="1"/>
        </p:nvGrpSpPr>
        <p:grpSpPr>
          <a:xfrm>
            <a:off x="6210471" y="4200530"/>
            <a:ext cx="221539" cy="2018321"/>
            <a:chOff x="5046008" y="3405419"/>
            <a:chExt cx="180000" cy="2813430"/>
          </a:xfrm>
          <a:solidFill>
            <a:srgbClr val="0091DA"/>
          </a:solidFill>
        </p:grpSpPr>
        <p:sp>
          <p:nvSpPr>
            <p:cNvPr id="30" name="Rectangle 29"/>
            <p:cNvSpPr/>
            <p:nvPr userDrawn="1"/>
          </p:nvSpPr>
          <p:spPr>
            <a:xfrm rot="5400000">
              <a:off x="4917419" y="5955261"/>
              <a:ext cx="437177" cy="9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31" name="Rectangle 30"/>
            <p:cNvSpPr/>
            <p:nvPr userDrawn="1"/>
          </p:nvSpPr>
          <p:spPr>
            <a:xfrm rot="10800000">
              <a:off x="5046008" y="5658824"/>
              <a:ext cx="180000" cy="780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32" name="Rectangle 31"/>
            <p:cNvSpPr/>
            <p:nvPr userDrawn="1"/>
          </p:nvSpPr>
          <p:spPr>
            <a:xfrm rot="5400000">
              <a:off x="4031694" y="4464732"/>
              <a:ext cx="2208626" cy="9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grpSp>
      <p:grpSp>
        <p:nvGrpSpPr>
          <p:cNvPr id="2" name="Group 1"/>
          <p:cNvGrpSpPr/>
          <p:nvPr userDrawn="1"/>
        </p:nvGrpSpPr>
        <p:grpSpPr>
          <a:xfrm>
            <a:off x="1682195" y="5409207"/>
            <a:ext cx="221539" cy="894388"/>
            <a:chOff x="1366783" y="5056869"/>
            <a:chExt cx="180000" cy="1246729"/>
          </a:xfrm>
          <a:solidFill>
            <a:srgbClr val="0091DA"/>
          </a:solidFill>
        </p:grpSpPr>
        <p:sp>
          <p:nvSpPr>
            <p:cNvPr id="34" name="Rectangle 33"/>
            <p:cNvSpPr/>
            <p:nvPr/>
          </p:nvSpPr>
          <p:spPr>
            <a:xfrm rot="16200000" flipV="1">
              <a:off x="1238195" y="5230458"/>
              <a:ext cx="437178" cy="9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35" name="Rectangle 34"/>
            <p:cNvSpPr/>
            <p:nvPr/>
          </p:nvSpPr>
          <p:spPr>
            <a:xfrm rot="10800000" flipV="1">
              <a:off x="1366783" y="5538829"/>
              <a:ext cx="180000" cy="780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36" name="Rectangle 35"/>
            <p:cNvSpPr/>
            <p:nvPr/>
          </p:nvSpPr>
          <p:spPr>
            <a:xfrm rot="16200000" flipV="1">
              <a:off x="1137275" y="5939089"/>
              <a:ext cx="639018" cy="9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grpSp>
      <p:sp>
        <p:nvSpPr>
          <p:cNvPr id="37" name="Rectangle 36"/>
          <p:cNvSpPr/>
          <p:nvPr userDrawn="1"/>
        </p:nvSpPr>
        <p:spPr>
          <a:xfrm rot="5400000">
            <a:off x="9322083" y="5990141"/>
            <a:ext cx="344845" cy="110769"/>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Tree>
    <p:extLst>
      <p:ext uri="{BB962C8B-B14F-4D97-AF65-F5344CB8AC3E}">
        <p14:creationId xmlns:p14="http://schemas.microsoft.com/office/powerpoint/2010/main" val="264037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Rectangle 1"/>
          <p:cNvSpPr/>
          <p:nvPr userDrawn="1"/>
        </p:nvSpPr>
        <p:spPr>
          <a:xfrm>
            <a:off x="1002325" y="1422402"/>
            <a:ext cx="2126769" cy="4511675"/>
          </a:xfrm>
          <a:prstGeom prst="rect">
            <a:avLst/>
          </a:prstGeom>
          <a:solidFill>
            <a:srgbClr val="2D4354"/>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9" name="Text Placeholder 8"/>
          <p:cNvSpPr>
            <a:spLocks noGrp="1"/>
          </p:cNvSpPr>
          <p:nvPr>
            <p:ph type="body" sz="quarter" idx="10"/>
          </p:nvPr>
        </p:nvSpPr>
        <p:spPr>
          <a:xfrm>
            <a:off x="3469064" y="1422402"/>
            <a:ext cx="7706813" cy="4511675"/>
          </a:xfrm>
        </p:spPr>
        <p:txBody>
          <a:bodyPr/>
          <a:lstStyle>
            <a:lvl2pPr>
              <a:spcAft>
                <a:spcPts val="277"/>
              </a:spcAft>
              <a:defRPr sz="831"/>
            </a:lvl2pPr>
            <a:lvl3pPr>
              <a:spcAft>
                <a:spcPts val="277"/>
              </a:spcAft>
              <a:defRPr sz="831"/>
            </a:lvl3pPr>
            <a:lvl4pPr>
              <a:spcAft>
                <a:spcPts val="277"/>
              </a:spcAft>
              <a:defRPr sz="831"/>
            </a:lvl4pPr>
            <a:lvl5pPr>
              <a:spcAft>
                <a:spcPts val="277"/>
              </a:spcAft>
              <a:defRPr sz="8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8"/>
          <p:cNvSpPr>
            <a:spLocks noGrp="1"/>
          </p:cNvSpPr>
          <p:nvPr>
            <p:ph type="body" sz="quarter" idx="11"/>
          </p:nvPr>
        </p:nvSpPr>
        <p:spPr>
          <a:xfrm>
            <a:off x="1002325" y="3038475"/>
            <a:ext cx="2126769" cy="2895600"/>
          </a:xfrm>
        </p:spPr>
        <p:txBody>
          <a:bodyPr lIns="72000" rIns="72000"/>
          <a:lstStyle>
            <a:lvl1pPr>
              <a:defRPr sz="831">
                <a:solidFill>
                  <a:schemeClr val="bg1"/>
                </a:solidFill>
              </a:defRPr>
            </a:lvl1pPr>
            <a:lvl2pPr>
              <a:defRPr sz="831">
                <a:solidFill>
                  <a:schemeClr val="bg1"/>
                </a:solidFill>
              </a:defRPr>
            </a:lvl2pPr>
            <a:lvl3pPr>
              <a:buClr>
                <a:schemeClr val="bg1"/>
              </a:buClr>
              <a:defRPr sz="831">
                <a:solidFill>
                  <a:schemeClr val="bg1"/>
                </a:solidFill>
              </a:defRPr>
            </a:lvl3pPr>
            <a:lvl4pPr>
              <a:buClr>
                <a:schemeClr val="bg1"/>
              </a:buClr>
              <a:defRPr sz="831">
                <a:solidFill>
                  <a:schemeClr val="bg1"/>
                </a:solidFill>
              </a:defRPr>
            </a:lvl4pPr>
            <a:lvl5pPr>
              <a:buClr>
                <a:schemeClr val="bg1"/>
              </a:buClr>
              <a:defRPr sz="83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9"/>
          <p:cNvSpPr/>
          <p:nvPr userDrawn="1"/>
        </p:nvSpPr>
        <p:spPr>
          <a:xfrm>
            <a:off x="1002325" y="2866199"/>
            <a:ext cx="2126769" cy="78067"/>
          </a:xfrm>
          <a:prstGeom prst="rect">
            <a:avLst/>
          </a:prstGeom>
          <a:solidFill>
            <a:srgbClr val="C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7366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16123" y="1422400"/>
            <a:ext cx="4968000" cy="4604400"/>
          </a:xfrm>
        </p:spPr>
        <p:txBody>
          <a:bodyPr/>
          <a:lstStyle>
            <a:lvl2pPr>
              <a:spcAft>
                <a:spcPts val="277"/>
              </a:spcAft>
              <a:defRPr sz="785"/>
            </a:lvl2pPr>
            <a:lvl3pPr>
              <a:spcAft>
                <a:spcPts val="277"/>
              </a:spcAft>
              <a:defRPr sz="785"/>
            </a:lvl3pPr>
            <a:lvl4pPr>
              <a:spcAft>
                <a:spcPts val="277"/>
              </a:spcAft>
              <a:defRPr sz="785"/>
            </a:lvl4pPr>
            <a:lvl5pPr>
              <a:spcAft>
                <a:spcPts val="277"/>
              </a:spcAft>
              <a:defRPr sz="78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8"/>
          <p:cNvSpPr>
            <a:spLocks noGrp="1"/>
          </p:cNvSpPr>
          <p:nvPr>
            <p:ph type="body" sz="quarter" idx="11"/>
          </p:nvPr>
        </p:nvSpPr>
        <p:spPr>
          <a:xfrm>
            <a:off x="6207877" y="1422400"/>
            <a:ext cx="4968000" cy="4604400"/>
          </a:xfrm>
        </p:spPr>
        <p:txBody>
          <a:bodyPr/>
          <a:lstStyle>
            <a:lvl2pPr>
              <a:spcAft>
                <a:spcPts val="277"/>
              </a:spcAft>
              <a:defRPr sz="785"/>
            </a:lvl2pPr>
            <a:lvl3pPr>
              <a:spcAft>
                <a:spcPts val="277"/>
              </a:spcAft>
              <a:defRPr sz="785"/>
            </a:lvl3pPr>
            <a:lvl4pPr>
              <a:spcAft>
                <a:spcPts val="277"/>
              </a:spcAft>
              <a:defRPr sz="785"/>
            </a:lvl4pPr>
            <a:lvl5pPr>
              <a:spcAft>
                <a:spcPts val="277"/>
              </a:spcAft>
              <a:defRPr sz="78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53233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WO COLUMN TEXT">
    <p:spTree>
      <p:nvGrpSpPr>
        <p:cNvPr id="1" name=""/>
        <p:cNvGrpSpPr/>
        <p:nvPr/>
      </p:nvGrpSpPr>
      <p:grpSpPr>
        <a:xfrm>
          <a:off x="0" y="0"/>
          <a:ext cx="0" cy="0"/>
          <a:chOff x="0" y="0"/>
          <a:chExt cx="0" cy="0"/>
        </a:xfrm>
      </p:grpSpPr>
      <p:sp>
        <p:nvSpPr>
          <p:cNvPr id="31" name="Rectangle 30"/>
          <p:cNvSpPr/>
          <p:nvPr userDrawn="1"/>
        </p:nvSpPr>
        <p:spPr>
          <a:xfrm>
            <a:off x="0" y="1183839"/>
            <a:ext cx="12192000" cy="56741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9" name="Text Placeholder 8"/>
          <p:cNvSpPr>
            <a:spLocks noGrp="1"/>
          </p:cNvSpPr>
          <p:nvPr>
            <p:ph type="body" sz="quarter" idx="10"/>
          </p:nvPr>
        </p:nvSpPr>
        <p:spPr>
          <a:xfrm>
            <a:off x="1016123" y="1422400"/>
            <a:ext cx="496800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6207877" y="1422400"/>
            <a:ext cx="496800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967"/>
          <a:stretch/>
        </p:blipFill>
        <p:spPr>
          <a:xfrm>
            <a:off x="6638735" y="-33216"/>
            <a:ext cx="5553267" cy="6364224"/>
          </a:xfrm>
          <a:prstGeom prst="rect">
            <a:avLst/>
          </a:prstGeom>
        </p:spPr>
      </p:pic>
      <p:sp>
        <p:nvSpPr>
          <p:cNvPr id="6" name="Rectangle 5"/>
          <p:cNvSpPr/>
          <p:nvPr userDrawn="1"/>
        </p:nvSpPr>
        <p:spPr>
          <a:xfrm>
            <a:off x="-605" y="6026802"/>
            <a:ext cx="12192605" cy="831201"/>
          </a:xfrm>
          <a:prstGeom prst="rect">
            <a:avLst/>
          </a:prstGeom>
          <a:solidFill>
            <a:srgbClr val="4A5C67"/>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7" name="Shape 8"/>
          <p:cNvSpPr txBox="1">
            <a:spLocks/>
          </p:cNvSpPr>
          <p:nvPr userDrawn="1"/>
        </p:nvSpPr>
        <p:spPr>
          <a:xfrm>
            <a:off x="10709032" y="6419118"/>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pPr>
            <a:fld id="{86CB4B4D-7CA3-9044-876B-883B54F8677D}" type="slidenum">
              <a:rPr lang="en-US" sz="738" b="1" smtClean="0">
                <a:solidFill>
                  <a:prstClr val="white"/>
                </a:solidFill>
                <a:latin typeface="Univers 45 Light"/>
                <a:cs typeface="Arial" panose="020B0604020202020204" pitchFamily="34" charset="0"/>
              </a:rPr>
              <a:pPr algn="r" fontAlgn="auto">
                <a:spcBef>
                  <a:spcPts val="0"/>
                </a:spcBef>
                <a:spcAft>
                  <a:spcPts val="0"/>
                </a:spcAft>
              </a:pPr>
              <a:t>‹#›</a:t>
            </a:fld>
            <a:endParaRPr lang="en-US" sz="738" b="1" dirty="0">
              <a:solidFill>
                <a:prstClr val="white"/>
              </a:solidFill>
              <a:latin typeface="Univers 45 Light"/>
              <a:cs typeface="Arial" panose="020B0604020202020204" pitchFamily="34" charset="0"/>
            </a:endParaRPr>
          </a:p>
        </p:txBody>
      </p:sp>
      <p:sp>
        <p:nvSpPr>
          <p:cNvPr id="8" name="TextBox 7"/>
          <p:cNvSpPr txBox="1"/>
          <p:nvPr userDrawn="1"/>
        </p:nvSpPr>
        <p:spPr>
          <a:xfrm>
            <a:off x="2529821" y="6419118"/>
            <a:ext cx="7175715" cy="370800"/>
          </a:xfrm>
          <a:prstGeom prst="rect">
            <a:avLst/>
          </a:prstGeom>
          <a:noFill/>
        </p:spPr>
        <p:txBody>
          <a:bodyPr wrap="square" lIns="0" tIns="0" rIns="0" bIns="0" rtlCol="0">
            <a:noAutofit/>
          </a:bodyPr>
          <a:lstStyle/>
          <a:p>
            <a:pPr algn="ctr" defTabSz="844083" eaLnBrk="1" fontAlgn="auto" hangingPunct="1">
              <a:spcBef>
                <a:spcPts val="0"/>
              </a:spcBef>
              <a:spcAft>
                <a:spcPts val="0"/>
              </a:spcAft>
              <a:defRPr/>
            </a:pPr>
            <a:r>
              <a:rPr lang="en-GB" sz="554" dirty="0">
                <a:solidFill>
                  <a:prstClr val="white"/>
                </a:solidFill>
                <a:latin typeface="Univers 45 Light"/>
                <a:ea typeface="+mn-ea"/>
              </a:rPr>
              <a:t>© 2019 KPMG LLP, a UK limited liability partnership and a member firm of the KPMG network of independent member firms affiliated with KPMG International Cooperative (“KPMG International”), a Swiss entity. All rights reserved.</a:t>
            </a:r>
          </a:p>
        </p:txBody>
      </p:sp>
      <p:sp>
        <p:nvSpPr>
          <p:cNvPr id="10" name="TextBox 9"/>
          <p:cNvSpPr txBox="1"/>
          <p:nvPr userDrawn="1"/>
        </p:nvSpPr>
        <p:spPr>
          <a:xfrm>
            <a:off x="2381693" y="6680434"/>
            <a:ext cx="7485320" cy="113772"/>
          </a:xfrm>
          <a:prstGeom prst="rect">
            <a:avLst/>
          </a:prstGeom>
          <a:noFill/>
        </p:spPr>
        <p:txBody>
          <a:bodyPr wrap="square" lIns="0" tIns="0" rIns="0" bIns="0" rtlCol="0">
            <a:noAutofit/>
          </a:bodyPr>
          <a:lstStyle/>
          <a:p>
            <a:pPr algn="ctr" defTabSz="844083" eaLnBrk="1" fontAlgn="auto" hangingPunct="1">
              <a:spcBef>
                <a:spcPts val="0"/>
              </a:spcBef>
              <a:spcAft>
                <a:spcPts val="0"/>
              </a:spcAft>
              <a:defRPr/>
            </a:pPr>
            <a:r>
              <a:rPr lang="en-GB" sz="554" b="1" dirty="0">
                <a:solidFill>
                  <a:prstClr val="white"/>
                </a:solidFill>
                <a:latin typeface="Univers 45 Light"/>
                <a:ea typeface="+mn-ea"/>
              </a:rPr>
              <a:t>Document Classification: KPMG Confidential</a:t>
            </a:r>
          </a:p>
        </p:txBody>
      </p:sp>
      <p:sp>
        <p:nvSpPr>
          <p:cNvPr id="11" name="Freeform 19"/>
          <p:cNvSpPr>
            <a:spLocks noEditPoints="1"/>
          </p:cNvSpPr>
          <p:nvPr userDrawn="1"/>
        </p:nvSpPr>
        <p:spPr bwMode="auto">
          <a:xfrm>
            <a:off x="1003497" y="6419118"/>
            <a:ext cx="522831"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84406" tIns="42203" rIns="84406" bIns="42203" numCol="1" anchor="t" anchorCtr="0" compatLnSpc="1">
            <a:prstTxWarp prst="textNoShape">
              <a:avLst/>
            </a:prstTxWarp>
          </a:bodyPr>
          <a:lstStyle/>
          <a:p>
            <a:pPr defTabSz="844083" eaLnBrk="1" fontAlgn="auto" hangingPunct="1">
              <a:spcBef>
                <a:spcPts val="0"/>
              </a:spcBef>
              <a:spcAft>
                <a:spcPts val="0"/>
              </a:spcAft>
            </a:pPr>
            <a:endParaRPr lang="en-GB" dirty="0">
              <a:solidFill>
                <a:prstClr val="white"/>
              </a:solidFill>
              <a:latin typeface="Univers 45 Light"/>
              <a:ea typeface="+mn-ea"/>
            </a:endParaRPr>
          </a:p>
        </p:txBody>
      </p:sp>
      <p:grpSp>
        <p:nvGrpSpPr>
          <p:cNvPr id="12" name="Group 11"/>
          <p:cNvGrpSpPr/>
          <p:nvPr userDrawn="1"/>
        </p:nvGrpSpPr>
        <p:grpSpPr>
          <a:xfrm>
            <a:off x="-1210" y="6026800"/>
            <a:ext cx="12193233" cy="858912"/>
            <a:chOff x="-984" y="6009661"/>
            <a:chExt cx="9907002" cy="990198"/>
          </a:xfrm>
        </p:grpSpPr>
        <p:sp>
          <p:nvSpPr>
            <p:cNvPr id="13" name="Rectangle 12"/>
            <p:cNvSpPr/>
            <p:nvPr userDrawn="1"/>
          </p:nvSpPr>
          <p:spPr>
            <a:xfrm>
              <a:off x="-984" y="6243456"/>
              <a:ext cx="1364964" cy="90000"/>
            </a:xfrm>
            <a:prstGeom prst="rect">
              <a:avLst/>
            </a:prstGeom>
            <a:solidFill>
              <a:srgbClr val="C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14" name="Rectangle 13"/>
            <p:cNvSpPr/>
            <p:nvPr userDrawn="1"/>
          </p:nvSpPr>
          <p:spPr>
            <a:xfrm>
              <a:off x="4766396" y="6243456"/>
              <a:ext cx="1008000" cy="90000"/>
            </a:xfrm>
            <a:prstGeom prst="rect">
              <a:avLst/>
            </a:prstGeom>
            <a:solidFill>
              <a:srgbClr val="C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15" name="Rectangle 14"/>
            <p:cNvSpPr/>
            <p:nvPr userDrawn="1"/>
          </p:nvSpPr>
          <p:spPr>
            <a:xfrm>
              <a:off x="6035604" y="6243456"/>
              <a:ext cx="468000" cy="90000"/>
            </a:xfrm>
            <a:prstGeom prst="rect">
              <a:avLst/>
            </a:prstGeom>
            <a:solidFill>
              <a:srgbClr val="C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16" name="Rectangle 15"/>
            <p:cNvSpPr/>
            <p:nvPr userDrawn="1"/>
          </p:nvSpPr>
          <p:spPr>
            <a:xfrm>
              <a:off x="6764812" y="6243456"/>
              <a:ext cx="1296000" cy="90000"/>
            </a:xfrm>
            <a:prstGeom prst="rect">
              <a:avLst/>
            </a:prstGeom>
            <a:solidFill>
              <a:srgbClr val="C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17" name="Rectangle 16"/>
            <p:cNvSpPr/>
            <p:nvPr userDrawn="1"/>
          </p:nvSpPr>
          <p:spPr>
            <a:xfrm>
              <a:off x="8322018" y="6243456"/>
              <a:ext cx="1584000" cy="90000"/>
            </a:xfrm>
            <a:prstGeom prst="rect">
              <a:avLst/>
            </a:prstGeom>
            <a:solidFill>
              <a:srgbClr val="C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18" name="Rectangle 17"/>
            <p:cNvSpPr/>
            <p:nvPr userDrawn="1"/>
          </p:nvSpPr>
          <p:spPr>
            <a:xfrm rot="5400000">
              <a:off x="1359584" y="6243456"/>
              <a:ext cx="180000" cy="90000"/>
            </a:xfrm>
            <a:prstGeom prst="rect">
              <a:avLst/>
            </a:prstGeom>
            <a:solidFill>
              <a:srgbClr val="C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19" name="Rectangle 18"/>
            <p:cNvSpPr/>
            <p:nvPr userDrawn="1"/>
          </p:nvSpPr>
          <p:spPr>
            <a:xfrm rot="5400000">
              <a:off x="4590792" y="6243456"/>
              <a:ext cx="180000" cy="90000"/>
            </a:xfrm>
            <a:prstGeom prst="rect">
              <a:avLst/>
            </a:prstGeom>
            <a:solidFill>
              <a:srgbClr val="C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0" name="Rectangle 19"/>
            <p:cNvSpPr/>
            <p:nvPr userDrawn="1"/>
          </p:nvSpPr>
          <p:spPr>
            <a:xfrm>
              <a:off x="5815000" y="6234455"/>
              <a:ext cx="180000" cy="108000"/>
            </a:xfrm>
            <a:prstGeom prst="rect">
              <a:avLst/>
            </a:prstGeom>
            <a:solidFill>
              <a:srgbClr val="C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1" name="Rectangle 20"/>
            <p:cNvSpPr/>
            <p:nvPr userDrawn="1"/>
          </p:nvSpPr>
          <p:spPr>
            <a:xfrm>
              <a:off x="6544208" y="6234455"/>
              <a:ext cx="180000" cy="108000"/>
            </a:xfrm>
            <a:prstGeom prst="rect">
              <a:avLst/>
            </a:prstGeom>
            <a:solidFill>
              <a:srgbClr val="C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2" name="Rectangle 21"/>
            <p:cNvSpPr/>
            <p:nvPr userDrawn="1"/>
          </p:nvSpPr>
          <p:spPr>
            <a:xfrm>
              <a:off x="8101416" y="6234455"/>
              <a:ext cx="180000" cy="108000"/>
            </a:xfrm>
            <a:prstGeom prst="rect">
              <a:avLst/>
            </a:prstGeom>
            <a:solidFill>
              <a:srgbClr val="C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3" name="Rectangle 22"/>
            <p:cNvSpPr/>
            <p:nvPr userDrawn="1"/>
          </p:nvSpPr>
          <p:spPr>
            <a:xfrm rot="5400000">
              <a:off x="5815000" y="6054661"/>
              <a:ext cx="180000" cy="90000"/>
            </a:xfrm>
            <a:prstGeom prst="rect">
              <a:avLst/>
            </a:prstGeom>
            <a:solidFill>
              <a:srgbClr val="C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4" name="Rectangle 23"/>
            <p:cNvSpPr/>
            <p:nvPr userDrawn="1"/>
          </p:nvSpPr>
          <p:spPr>
            <a:xfrm rot="5400000">
              <a:off x="6544208" y="6054661"/>
              <a:ext cx="180000" cy="90000"/>
            </a:xfrm>
            <a:prstGeom prst="rect">
              <a:avLst/>
            </a:prstGeom>
            <a:solidFill>
              <a:srgbClr val="C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5" name="Rectangle 24"/>
            <p:cNvSpPr/>
            <p:nvPr userDrawn="1"/>
          </p:nvSpPr>
          <p:spPr>
            <a:xfrm rot="5400000">
              <a:off x="8101416" y="6054661"/>
              <a:ext cx="180000" cy="90000"/>
            </a:xfrm>
            <a:prstGeom prst="rect">
              <a:avLst/>
            </a:prstGeom>
            <a:solidFill>
              <a:srgbClr val="C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6" name="Rectangle 25"/>
            <p:cNvSpPr/>
            <p:nvPr userDrawn="1"/>
          </p:nvSpPr>
          <p:spPr>
            <a:xfrm>
              <a:off x="1535188" y="6243456"/>
              <a:ext cx="3060000" cy="90000"/>
            </a:xfrm>
            <a:prstGeom prst="rect">
              <a:avLst/>
            </a:prstGeom>
            <a:solidFill>
              <a:srgbClr val="C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7" name="Rectangle 26"/>
            <p:cNvSpPr/>
            <p:nvPr userDrawn="1"/>
          </p:nvSpPr>
          <p:spPr>
            <a:xfrm rot="5400000">
              <a:off x="1512156" y="6702859"/>
              <a:ext cx="504000" cy="90000"/>
            </a:xfrm>
            <a:prstGeom prst="rect">
              <a:avLst/>
            </a:prstGeom>
            <a:solidFill>
              <a:srgbClr val="C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8" name="Rectangle 27"/>
            <p:cNvSpPr/>
            <p:nvPr userDrawn="1"/>
          </p:nvSpPr>
          <p:spPr>
            <a:xfrm rot="10800000">
              <a:off x="1674156" y="6372892"/>
              <a:ext cx="180000" cy="90000"/>
            </a:xfrm>
            <a:prstGeom prst="rect">
              <a:avLst/>
            </a:prstGeom>
            <a:solidFill>
              <a:srgbClr val="C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grpSp>
      <p:sp>
        <p:nvSpPr>
          <p:cNvPr id="29" name="Rectangle 28"/>
          <p:cNvSpPr/>
          <p:nvPr userDrawn="1"/>
        </p:nvSpPr>
        <p:spPr>
          <a:xfrm rot="5400000">
            <a:off x="10618425" y="6401834"/>
            <a:ext cx="180000" cy="110769"/>
          </a:xfrm>
          <a:prstGeom prst="rect">
            <a:avLst/>
          </a:prstGeom>
          <a:solidFill>
            <a:srgbClr val="C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30" name="Rectangle 29"/>
          <p:cNvSpPr/>
          <p:nvPr userDrawn="1"/>
        </p:nvSpPr>
        <p:spPr>
          <a:xfrm rot="10800000">
            <a:off x="10597656" y="6266212"/>
            <a:ext cx="221539" cy="90000"/>
          </a:xfrm>
          <a:prstGeom prst="rect">
            <a:avLst/>
          </a:prstGeom>
          <a:solidFill>
            <a:srgbClr val="C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922808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183839"/>
            <a:ext cx="12192000" cy="56741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5" name="Rectangle 4"/>
          <p:cNvSpPr/>
          <p:nvPr userDrawn="1"/>
        </p:nvSpPr>
        <p:spPr>
          <a:xfrm>
            <a:off x="-605" y="6055397"/>
            <a:ext cx="12192000" cy="802604"/>
          </a:xfrm>
          <a:prstGeom prst="rect">
            <a:avLst/>
          </a:prstGeom>
          <a:solidFill>
            <a:srgbClr val="4A5C67"/>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 name="Title Placeholder 1"/>
          <p:cNvSpPr>
            <a:spLocks noGrp="1"/>
          </p:cNvSpPr>
          <p:nvPr>
            <p:ph type="title"/>
          </p:nvPr>
        </p:nvSpPr>
        <p:spPr>
          <a:xfrm>
            <a:off x="1016125" y="451576"/>
            <a:ext cx="10159753" cy="529465"/>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1016125" y="1422400"/>
            <a:ext cx="10159753" cy="46044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1125414" y="1422400"/>
            <a:ext cx="501423" cy="443620"/>
          </a:xfrm>
          <a:prstGeom prst="rect">
            <a:avLst/>
          </a:prstGeom>
          <a:solidFill>
            <a:srgbClr val="2D4354"/>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r>
              <a:rPr lang="en-GB" sz="738" dirty="0">
                <a:solidFill>
                  <a:prstClr val="white"/>
                </a:solidFill>
              </a:rPr>
              <a:t>45</a:t>
            </a:r>
          </a:p>
          <a:p>
            <a:pPr algn="ctr" defTabSz="844083" eaLnBrk="1" fontAlgn="auto" hangingPunct="1">
              <a:spcBef>
                <a:spcPts val="0"/>
              </a:spcBef>
              <a:spcAft>
                <a:spcPts val="0"/>
              </a:spcAft>
            </a:pPr>
            <a:r>
              <a:rPr lang="en-GB" sz="738" dirty="0">
                <a:solidFill>
                  <a:prstClr val="white"/>
                </a:solidFill>
              </a:rPr>
              <a:t>67</a:t>
            </a:r>
          </a:p>
          <a:p>
            <a:pPr algn="ctr" defTabSz="844083" eaLnBrk="1" fontAlgn="auto" hangingPunct="1">
              <a:spcBef>
                <a:spcPts val="0"/>
              </a:spcBef>
              <a:spcAft>
                <a:spcPts val="0"/>
              </a:spcAft>
            </a:pPr>
            <a:r>
              <a:rPr lang="en-GB" sz="738" dirty="0">
                <a:solidFill>
                  <a:prstClr val="white"/>
                </a:solidFill>
              </a:rPr>
              <a:t>84</a:t>
            </a:r>
          </a:p>
        </p:txBody>
      </p:sp>
      <p:sp>
        <p:nvSpPr>
          <p:cNvPr id="12" name="Rectangle 11"/>
          <p:cNvSpPr/>
          <p:nvPr userDrawn="1"/>
        </p:nvSpPr>
        <p:spPr>
          <a:xfrm>
            <a:off x="-1125414" y="1965608"/>
            <a:ext cx="501423" cy="443620"/>
          </a:xfrm>
          <a:prstGeom prst="rect">
            <a:avLst/>
          </a:prstGeom>
          <a:solidFill>
            <a:srgbClr val="ED7517"/>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r>
              <a:rPr lang="en-GB" sz="738" dirty="0">
                <a:solidFill>
                  <a:prstClr val="white"/>
                </a:solidFill>
              </a:rPr>
              <a:t>237</a:t>
            </a:r>
          </a:p>
          <a:p>
            <a:pPr algn="ctr" defTabSz="844083" eaLnBrk="1" fontAlgn="auto" hangingPunct="1">
              <a:spcBef>
                <a:spcPts val="0"/>
              </a:spcBef>
              <a:spcAft>
                <a:spcPts val="0"/>
              </a:spcAft>
            </a:pPr>
            <a:r>
              <a:rPr lang="en-GB" sz="738" dirty="0">
                <a:solidFill>
                  <a:prstClr val="white"/>
                </a:solidFill>
              </a:rPr>
              <a:t>117</a:t>
            </a:r>
          </a:p>
          <a:p>
            <a:pPr algn="ctr" defTabSz="844083" eaLnBrk="1" fontAlgn="auto" hangingPunct="1">
              <a:spcBef>
                <a:spcPts val="0"/>
              </a:spcBef>
              <a:spcAft>
                <a:spcPts val="0"/>
              </a:spcAft>
            </a:pPr>
            <a:r>
              <a:rPr lang="en-GB" sz="738" dirty="0">
                <a:solidFill>
                  <a:prstClr val="white"/>
                </a:solidFill>
              </a:rPr>
              <a:t>23</a:t>
            </a:r>
          </a:p>
        </p:txBody>
      </p:sp>
      <p:sp>
        <p:nvSpPr>
          <p:cNvPr id="13" name="Rectangle 12"/>
          <p:cNvSpPr/>
          <p:nvPr userDrawn="1"/>
        </p:nvSpPr>
        <p:spPr>
          <a:xfrm>
            <a:off x="-1125414" y="2513343"/>
            <a:ext cx="501423" cy="443620"/>
          </a:xfrm>
          <a:prstGeom prst="rect">
            <a:avLst/>
          </a:prstGeom>
          <a:solidFill>
            <a:srgbClr val="D70C3D"/>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r>
              <a:rPr lang="en-GB" sz="738" dirty="0">
                <a:solidFill>
                  <a:prstClr val="white"/>
                </a:solidFill>
              </a:rPr>
              <a:t>215</a:t>
            </a:r>
          </a:p>
          <a:p>
            <a:pPr algn="ctr" defTabSz="844083" eaLnBrk="1" fontAlgn="auto" hangingPunct="1">
              <a:spcBef>
                <a:spcPts val="0"/>
              </a:spcBef>
              <a:spcAft>
                <a:spcPts val="0"/>
              </a:spcAft>
            </a:pPr>
            <a:r>
              <a:rPr lang="en-GB" sz="738" dirty="0">
                <a:solidFill>
                  <a:prstClr val="white"/>
                </a:solidFill>
              </a:rPr>
              <a:t>12</a:t>
            </a:r>
          </a:p>
          <a:p>
            <a:pPr algn="ctr" defTabSz="844083" eaLnBrk="1" fontAlgn="auto" hangingPunct="1">
              <a:spcBef>
                <a:spcPts val="0"/>
              </a:spcBef>
              <a:spcAft>
                <a:spcPts val="0"/>
              </a:spcAft>
            </a:pPr>
            <a:r>
              <a:rPr lang="en-GB" sz="738" dirty="0">
                <a:solidFill>
                  <a:prstClr val="white"/>
                </a:solidFill>
              </a:rPr>
              <a:t>61</a:t>
            </a:r>
          </a:p>
        </p:txBody>
      </p:sp>
      <p:sp>
        <p:nvSpPr>
          <p:cNvPr id="14" name="Rectangle 13"/>
          <p:cNvSpPr/>
          <p:nvPr userDrawn="1"/>
        </p:nvSpPr>
        <p:spPr>
          <a:xfrm>
            <a:off x="-1125414" y="3070132"/>
            <a:ext cx="501423" cy="443620"/>
          </a:xfrm>
          <a:prstGeom prst="rect">
            <a:avLst/>
          </a:prstGeom>
          <a:solidFill>
            <a:srgbClr val="5A2B82"/>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r>
              <a:rPr lang="en-GB" sz="738" dirty="0">
                <a:solidFill>
                  <a:prstClr val="white"/>
                </a:solidFill>
              </a:rPr>
              <a:t>90</a:t>
            </a:r>
          </a:p>
          <a:p>
            <a:pPr algn="ctr" defTabSz="844083" eaLnBrk="1" fontAlgn="auto" hangingPunct="1">
              <a:spcBef>
                <a:spcPts val="0"/>
              </a:spcBef>
              <a:spcAft>
                <a:spcPts val="0"/>
              </a:spcAft>
            </a:pPr>
            <a:r>
              <a:rPr lang="en-GB" sz="738" dirty="0">
                <a:solidFill>
                  <a:prstClr val="white"/>
                </a:solidFill>
              </a:rPr>
              <a:t>43</a:t>
            </a:r>
          </a:p>
          <a:p>
            <a:pPr algn="ctr" defTabSz="844083" eaLnBrk="1" fontAlgn="auto" hangingPunct="1">
              <a:spcBef>
                <a:spcPts val="0"/>
              </a:spcBef>
              <a:spcAft>
                <a:spcPts val="0"/>
              </a:spcAft>
            </a:pPr>
            <a:r>
              <a:rPr lang="en-GB" sz="738" dirty="0">
                <a:solidFill>
                  <a:prstClr val="white"/>
                </a:solidFill>
              </a:rPr>
              <a:t>130</a:t>
            </a:r>
          </a:p>
        </p:txBody>
      </p:sp>
      <p:sp>
        <p:nvSpPr>
          <p:cNvPr id="15" name="Rectangle 14"/>
          <p:cNvSpPr/>
          <p:nvPr userDrawn="1"/>
        </p:nvSpPr>
        <p:spPr>
          <a:xfrm>
            <a:off x="-1125414" y="3640503"/>
            <a:ext cx="501423" cy="443620"/>
          </a:xfrm>
          <a:prstGeom prst="rect">
            <a:avLst/>
          </a:prstGeom>
          <a:solidFill>
            <a:srgbClr val="00833E"/>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r>
              <a:rPr lang="en-GB" sz="738" dirty="0">
                <a:solidFill>
                  <a:prstClr val="white"/>
                </a:solidFill>
              </a:rPr>
              <a:t>0</a:t>
            </a:r>
          </a:p>
          <a:p>
            <a:pPr algn="ctr" defTabSz="844083" eaLnBrk="1" fontAlgn="auto" hangingPunct="1">
              <a:spcBef>
                <a:spcPts val="0"/>
              </a:spcBef>
              <a:spcAft>
                <a:spcPts val="0"/>
              </a:spcAft>
            </a:pPr>
            <a:r>
              <a:rPr lang="en-GB" sz="738" dirty="0">
                <a:solidFill>
                  <a:prstClr val="white"/>
                </a:solidFill>
              </a:rPr>
              <a:t>131</a:t>
            </a:r>
          </a:p>
          <a:p>
            <a:pPr algn="ctr" defTabSz="844083" eaLnBrk="1" fontAlgn="auto" hangingPunct="1">
              <a:spcBef>
                <a:spcPts val="0"/>
              </a:spcBef>
              <a:spcAft>
                <a:spcPts val="0"/>
              </a:spcAft>
            </a:pPr>
            <a:r>
              <a:rPr lang="en-GB" sz="738" dirty="0">
                <a:solidFill>
                  <a:prstClr val="white"/>
                </a:solidFill>
              </a:rPr>
              <a:t>62</a:t>
            </a:r>
          </a:p>
        </p:txBody>
      </p:sp>
      <p:sp>
        <p:nvSpPr>
          <p:cNvPr id="18" name="Rectangle 17"/>
          <p:cNvSpPr/>
          <p:nvPr userDrawn="1"/>
        </p:nvSpPr>
        <p:spPr>
          <a:xfrm>
            <a:off x="-1125414" y="4192764"/>
            <a:ext cx="501423" cy="443620"/>
          </a:xfrm>
          <a:prstGeom prst="rect">
            <a:avLst/>
          </a:prstGeom>
          <a:solidFill>
            <a:srgbClr val="015CB9"/>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r>
              <a:rPr lang="en-GB" sz="738" dirty="0">
                <a:solidFill>
                  <a:prstClr val="white"/>
                </a:solidFill>
              </a:rPr>
              <a:t>1</a:t>
            </a:r>
          </a:p>
          <a:p>
            <a:pPr algn="ctr" defTabSz="844083" eaLnBrk="1" fontAlgn="auto" hangingPunct="1">
              <a:spcBef>
                <a:spcPts val="0"/>
              </a:spcBef>
              <a:spcAft>
                <a:spcPts val="0"/>
              </a:spcAft>
            </a:pPr>
            <a:r>
              <a:rPr lang="en-GB" sz="738" dirty="0">
                <a:solidFill>
                  <a:prstClr val="white"/>
                </a:solidFill>
              </a:rPr>
              <a:t>92</a:t>
            </a:r>
          </a:p>
          <a:p>
            <a:pPr algn="ctr" defTabSz="844083" eaLnBrk="1" fontAlgn="auto" hangingPunct="1">
              <a:spcBef>
                <a:spcPts val="0"/>
              </a:spcBef>
              <a:spcAft>
                <a:spcPts val="0"/>
              </a:spcAft>
            </a:pPr>
            <a:r>
              <a:rPr lang="en-GB" sz="738" dirty="0">
                <a:solidFill>
                  <a:prstClr val="white"/>
                </a:solidFill>
              </a:rPr>
              <a:t>185</a:t>
            </a:r>
          </a:p>
        </p:txBody>
      </p:sp>
      <p:sp>
        <p:nvSpPr>
          <p:cNvPr id="19" name="Rectangle 18"/>
          <p:cNvSpPr/>
          <p:nvPr userDrawn="1"/>
        </p:nvSpPr>
        <p:spPr>
          <a:xfrm>
            <a:off x="-1125414" y="4772186"/>
            <a:ext cx="501423" cy="443620"/>
          </a:xfrm>
          <a:prstGeom prst="rect">
            <a:avLst/>
          </a:prstGeom>
          <a:solidFill>
            <a:srgbClr val="882345"/>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r>
              <a:rPr lang="en-GB" sz="738" dirty="0">
                <a:solidFill>
                  <a:prstClr val="white"/>
                </a:solidFill>
              </a:rPr>
              <a:t>136</a:t>
            </a:r>
          </a:p>
          <a:p>
            <a:pPr algn="ctr" defTabSz="844083" eaLnBrk="1" fontAlgn="auto" hangingPunct="1">
              <a:spcBef>
                <a:spcPts val="0"/>
              </a:spcBef>
              <a:spcAft>
                <a:spcPts val="0"/>
              </a:spcAft>
            </a:pPr>
            <a:r>
              <a:rPr lang="en-GB" sz="738" dirty="0">
                <a:solidFill>
                  <a:prstClr val="white"/>
                </a:solidFill>
              </a:rPr>
              <a:t>35</a:t>
            </a:r>
          </a:p>
          <a:p>
            <a:pPr algn="ctr" defTabSz="844083" eaLnBrk="1" fontAlgn="auto" hangingPunct="1">
              <a:spcBef>
                <a:spcPts val="0"/>
              </a:spcBef>
              <a:spcAft>
                <a:spcPts val="0"/>
              </a:spcAft>
            </a:pPr>
            <a:r>
              <a:rPr lang="en-GB" sz="738" dirty="0">
                <a:solidFill>
                  <a:prstClr val="white"/>
                </a:solidFill>
              </a:rPr>
              <a:t>69</a:t>
            </a:r>
          </a:p>
        </p:txBody>
      </p:sp>
      <p:sp>
        <p:nvSpPr>
          <p:cNvPr id="20" name="Rectangle 19"/>
          <p:cNvSpPr/>
          <p:nvPr userDrawn="1"/>
        </p:nvSpPr>
        <p:spPr>
          <a:xfrm>
            <a:off x="-1125414" y="5405928"/>
            <a:ext cx="501423" cy="4436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738" dirty="0">
              <a:solidFill>
                <a:prstClr val="white"/>
              </a:solidFill>
            </a:endParaRPr>
          </a:p>
        </p:txBody>
      </p:sp>
      <p:sp>
        <p:nvSpPr>
          <p:cNvPr id="29" name="Shape 8"/>
          <p:cNvSpPr txBox="1">
            <a:spLocks/>
          </p:cNvSpPr>
          <p:nvPr userDrawn="1"/>
        </p:nvSpPr>
        <p:spPr>
          <a:xfrm>
            <a:off x="10709032" y="6419118"/>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pPr>
            <a:fld id="{86CB4B4D-7CA3-9044-876B-883B54F8677D}" type="slidenum">
              <a:rPr lang="en-US" sz="738" b="1" smtClean="0">
                <a:solidFill>
                  <a:prstClr val="white"/>
                </a:solidFill>
                <a:latin typeface="Univers 45 Light"/>
                <a:cs typeface="Arial" panose="020B0604020202020204" pitchFamily="34" charset="0"/>
              </a:rPr>
              <a:pPr algn="r" fontAlgn="auto">
                <a:spcBef>
                  <a:spcPts val="0"/>
                </a:spcBef>
                <a:spcAft>
                  <a:spcPts val="0"/>
                </a:spcAft>
              </a:pPr>
              <a:t>‹#›</a:t>
            </a:fld>
            <a:endParaRPr lang="en-US" sz="738" b="1" dirty="0">
              <a:solidFill>
                <a:prstClr val="white"/>
              </a:solidFill>
              <a:latin typeface="Univers 45 Light"/>
              <a:cs typeface="Arial" panose="020B0604020202020204" pitchFamily="34" charset="0"/>
            </a:endParaRPr>
          </a:p>
        </p:txBody>
      </p:sp>
      <p:sp>
        <p:nvSpPr>
          <p:cNvPr id="30" name="TextBox 29"/>
          <p:cNvSpPr txBox="1"/>
          <p:nvPr userDrawn="1"/>
        </p:nvSpPr>
        <p:spPr>
          <a:xfrm>
            <a:off x="2529821" y="6419118"/>
            <a:ext cx="7175715" cy="370800"/>
          </a:xfrm>
          <a:prstGeom prst="rect">
            <a:avLst/>
          </a:prstGeom>
          <a:noFill/>
        </p:spPr>
        <p:txBody>
          <a:bodyPr wrap="square" lIns="0" tIns="0" rIns="0" bIns="0" rtlCol="0">
            <a:noAutofit/>
          </a:bodyPr>
          <a:lstStyle/>
          <a:p>
            <a:pPr algn="ctr" defTabSz="844083" eaLnBrk="1" fontAlgn="auto" hangingPunct="1">
              <a:spcBef>
                <a:spcPts val="0"/>
              </a:spcBef>
              <a:spcAft>
                <a:spcPts val="0"/>
              </a:spcAft>
              <a:defRPr/>
            </a:pPr>
            <a:r>
              <a:rPr lang="en-GB" sz="554" dirty="0">
                <a:solidFill>
                  <a:prstClr val="white"/>
                </a:solidFill>
                <a:latin typeface="Univers 45 Light"/>
                <a:ea typeface="+mn-ea"/>
              </a:rPr>
              <a:t>© 2019 KPMG LLP, a UK limited liability partnership and a member firm of the KPMG network of independent member firms affiliated with KPMG International Cooperative (“KPMG International”), a Swiss entity. All rights reserved.</a:t>
            </a:r>
          </a:p>
        </p:txBody>
      </p:sp>
      <p:sp>
        <p:nvSpPr>
          <p:cNvPr id="25" name="TextBox 24"/>
          <p:cNvSpPr txBox="1"/>
          <p:nvPr userDrawn="1"/>
        </p:nvSpPr>
        <p:spPr>
          <a:xfrm>
            <a:off x="2381693" y="6680434"/>
            <a:ext cx="7485320" cy="113772"/>
          </a:xfrm>
          <a:prstGeom prst="rect">
            <a:avLst/>
          </a:prstGeom>
          <a:noFill/>
        </p:spPr>
        <p:txBody>
          <a:bodyPr wrap="square" lIns="0" tIns="0" rIns="0" bIns="0" rtlCol="0">
            <a:noAutofit/>
          </a:bodyPr>
          <a:lstStyle/>
          <a:p>
            <a:pPr algn="ctr" defTabSz="844083" eaLnBrk="1" fontAlgn="auto" hangingPunct="1">
              <a:spcBef>
                <a:spcPts val="0"/>
              </a:spcBef>
              <a:spcAft>
                <a:spcPts val="0"/>
              </a:spcAft>
              <a:defRPr/>
            </a:pPr>
            <a:r>
              <a:rPr lang="en-GB" sz="554" b="1" dirty="0">
                <a:solidFill>
                  <a:prstClr val="white"/>
                </a:solidFill>
                <a:latin typeface="Univers 45 Light"/>
                <a:ea typeface="+mn-ea"/>
              </a:rPr>
              <a:t>Document Classification: KPMG Confidential</a:t>
            </a:r>
          </a:p>
        </p:txBody>
      </p:sp>
      <p:sp>
        <p:nvSpPr>
          <p:cNvPr id="27" name="Freeform 19"/>
          <p:cNvSpPr>
            <a:spLocks noEditPoints="1"/>
          </p:cNvSpPr>
          <p:nvPr userDrawn="1"/>
        </p:nvSpPr>
        <p:spPr bwMode="auto">
          <a:xfrm>
            <a:off x="1003497" y="6467608"/>
            <a:ext cx="522831"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84406" tIns="42203" rIns="84406" bIns="42203" numCol="1" anchor="t" anchorCtr="0" compatLnSpc="1">
            <a:prstTxWarp prst="textNoShape">
              <a:avLst/>
            </a:prstTxWarp>
          </a:bodyPr>
          <a:lstStyle/>
          <a:p>
            <a:pPr defTabSz="844083" eaLnBrk="1" fontAlgn="auto" hangingPunct="1">
              <a:spcBef>
                <a:spcPts val="0"/>
              </a:spcBef>
              <a:spcAft>
                <a:spcPts val="0"/>
              </a:spcAft>
            </a:pPr>
            <a:endParaRPr lang="en-GB" dirty="0">
              <a:solidFill>
                <a:prstClr val="white"/>
              </a:solidFill>
              <a:latin typeface="Univers 45 Light"/>
              <a:ea typeface="+mn-ea"/>
            </a:endParaRPr>
          </a:p>
        </p:txBody>
      </p:sp>
      <p:grpSp>
        <p:nvGrpSpPr>
          <p:cNvPr id="11" name="Group 10"/>
          <p:cNvGrpSpPr/>
          <p:nvPr userDrawn="1"/>
        </p:nvGrpSpPr>
        <p:grpSpPr>
          <a:xfrm>
            <a:off x="-1210" y="6082218"/>
            <a:ext cx="12193233" cy="858913"/>
            <a:chOff x="-984" y="6073548"/>
            <a:chExt cx="9907002" cy="990199"/>
          </a:xfrm>
        </p:grpSpPr>
        <p:sp>
          <p:nvSpPr>
            <p:cNvPr id="9" name="Rectangle 8"/>
            <p:cNvSpPr/>
            <p:nvPr userDrawn="1"/>
          </p:nvSpPr>
          <p:spPr>
            <a:xfrm>
              <a:off x="-984" y="6307343"/>
              <a:ext cx="1364964" cy="90000"/>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2" name="Rectangle 21"/>
            <p:cNvSpPr/>
            <p:nvPr userDrawn="1"/>
          </p:nvSpPr>
          <p:spPr>
            <a:xfrm>
              <a:off x="4766396" y="6307344"/>
              <a:ext cx="1008000" cy="90000"/>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3" name="Rectangle 22"/>
            <p:cNvSpPr/>
            <p:nvPr userDrawn="1"/>
          </p:nvSpPr>
          <p:spPr>
            <a:xfrm>
              <a:off x="6035604" y="6307344"/>
              <a:ext cx="468000" cy="90000"/>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4" name="Rectangle 23"/>
            <p:cNvSpPr/>
            <p:nvPr userDrawn="1"/>
          </p:nvSpPr>
          <p:spPr>
            <a:xfrm>
              <a:off x="6764812" y="6307344"/>
              <a:ext cx="1296000" cy="90000"/>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6" name="Rectangle 25"/>
            <p:cNvSpPr/>
            <p:nvPr userDrawn="1"/>
          </p:nvSpPr>
          <p:spPr>
            <a:xfrm>
              <a:off x="8322018" y="6307344"/>
              <a:ext cx="1584000" cy="90000"/>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28" name="Rectangle 27"/>
            <p:cNvSpPr/>
            <p:nvPr userDrawn="1"/>
          </p:nvSpPr>
          <p:spPr>
            <a:xfrm rot="5400000">
              <a:off x="1359584" y="6307343"/>
              <a:ext cx="180001" cy="90000"/>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31" name="Rectangle 30"/>
            <p:cNvSpPr/>
            <p:nvPr userDrawn="1"/>
          </p:nvSpPr>
          <p:spPr>
            <a:xfrm rot="5400000">
              <a:off x="4590792" y="6307343"/>
              <a:ext cx="180001" cy="90000"/>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33" name="Rectangle 32"/>
            <p:cNvSpPr/>
            <p:nvPr userDrawn="1"/>
          </p:nvSpPr>
          <p:spPr>
            <a:xfrm>
              <a:off x="5815000" y="6298342"/>
              <a:ext cx="180000" cy="108000"/>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34" name="Rectangle 33"/>
            <p:cNvSpPr/>
            <p:nvPr userDrawn="1"/>
          </p:nvSpPr>
          <p:spPr>
            <a:xfrm>
              <a:off x="6544208" y="6298342"/>
              <a:ext cx="180000" cy="108000"/>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35" name="Rectangle 34"/>
            <p:cNvSpPr/>
            <p:nvPr userDrawn="1"/>
          </p:nvSpPr>
          <p:spPr>
            <a:xfrm>
              <a:off x="8101416" y="6298341"/>
              <a:ext cx="180000" cy="108000"/>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36" name="Rectangle 35"/>
            <p:cNvSpPr/>
            <p:nvPr userDrawn="1"/>
          </p:nvSpPr>
          <p:spPr>
            <a:xfrm rot="5400000">
              <a:off x="5815000" y="6118548"/>
              <a:ext cx="180000" cy="90000"/>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37" name="Rectangle 36"/>
            <p:cNvSpPr/>
            <p:nvPr userDrawn="1"/>
          </p:nvSpPr>
          <p:spPr>
            <a:xfrm rot="5400000">
              <a:off x="6544208" y="6118548"/>
              <a:ext cx="180000" cy="90000"/>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38" name="Rectangle 37"/>
            <p:cNvSpPr/>
            <p:nvPr userDrawn="1"/>
          </p:nvSpPr>
          <p:spPr>
            <a:xfrm rot="5400000">
              <a:off x="8101416" y="6118548"/>
              <a:ext cx="179999" cy="90000"/>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39" name="Rectangle 38"/>
            <p:cNvSpPr/>
            <p:nvPr userDrawn="1"/>
          </p:nvSpPr>
          <p:spPr>
            <a:xfrm>
              <a:off x="1535188" y="6307343"/>
              <a:ext cx="3060000" cy="90000"/>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40" name="Rectangle 39"/>
            <p:cNvSpPr/>
            <p:nvPr userDrawn="1"/>
          </p:nvSpPr>
          <p:spPr>
            <a:xfrm rot="5400000">
              <a:off x="1512156" y="6766747"/>
              <a:ext cx="504001" cy="90000"/>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41" name="Rectangle 40"/>
            <p:cNvSpPr/>
            <p:nvPr userDrawn="1"/>
          </p:nvSpPr>
          <p:spPr>
            <a:xfrm rot="10800000">
              <a:off x="1674156" y="6436779"/>
              <a:ext cx="180000" cy="90000"/>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844083" eaLnBrk="1" fontAlgn="auto" hangingPunct="1">
                <a:spcBef>
                  <a:spcPts val="0"/>
                </a:spcBef>
                <a:spcAft>
                  <a:spcPts val="0"/>
                </a:spcAft>
              </a:pPr>
              <a:endParaRPr lang="en-GB" sz="923" dirty="0">
                <a:solidFill>
                  <a:prstClr val="white"/>
                </a:solidFill>
              </a:endParaRPr>
            </a:p>
          </p:txBody>
        </p:sp>
      </p:grpSp>
      <p:sp>
        <p:nvSpPr>
          <p:cNvPr id="42" name="Rectangle 41"/>
          <p:cNvSpPr/>
          <p:nvPr userDrawn="1"/>
        </p:nvSpPr>
        <p:spPr>
          <a:xfrm rot="5400000">
            <a:off x="10618425" y="6547306"/>
            <a:ext cx="180000" cy="110769"/>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43" name="Rectangle 42"/>
          <p:cNvSpPr/>
          <p:nvPr userDrawn="1"/>
        </p:nvSpPr>
        <p:spPr>
          <a:xfrm rot="10800000">
            <a:off x="10597656" y="6397830"/>
            <a:ext cx="221539" cy="90000"/>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defTabSz="844083" eaLnBrk="1" fontAlgn="auto" hangingPunct="1">
              <a:spcBef>
                <a:spcPts val="0"/>
              </a:spcBef>
              <a:spcAft>
                <a:spcPts val="0"/>
              </a:spcAft>
            </a:pPr>
            <a:endParaRPr lang="en-GB" sz="923" dirty="0">
              <a:solidFill>
                <a:prstClr val="white"/>
              </a:solidFill>
            </a:endParaRPr>
          </a:p>
        </p:txBody>
      </p:sp>
      <p:sp>
        <p:nvSpPr>
          <p:cNvPr id="4" name="TextBox 3"/>
          <p:cNvSpPr txBox="1"/>
          <p:nvPr userDrawn="1"/>
        </p:nvSpPr>
        <p:spPr>
          <a:xfrm>
            <a:off x="11183284" y="0"/>
            <a:ext cx="1008111" cy="278408"/>
          </a:xfrm>
          <a:prstGeom prst="rect">
            <a:avLst/>
          </a:prstGeom>
          <a:noFill/>
        </p:spPr>
        <p:txBody>
          <a:bodyPr wrap="square" lIns="54610" tIns="54610" rIns="54610" bIns="54610" rtlCol="0">
            <a:noAutofit/>
          </a:bodyPr>
          <a:lstStyle/>
          <a:p>
            <a:pPr>
              <a:spcAft>
                <a:spcPts val="600"/>
              </a:spcAft>
            </a:pPr>
            <a:r>
              <a:rPr lang="en-GB" sz="1800" dirty="0">
                <a:solidFill>
                  <a:srgbClr val="C00000"/>
                </a:solidFill>
              </a:rPr>
              <a:t>DRAFT</a:t>
            </a:r>
          </a:p>
        </p:txBody>
      </p:sp>
    </p:spTree>
    <p:extLst>
      <p:ext uri="{BB962C8B-B14F-4D97-AF65-F5344CB8AC3E}">
        <p14:creationId xmlns:p14="http://schemas.microsoft.com/office/powerpoint/2010/main" val="4288630317"/>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 id="2147484301" r:id="rId12"/>
    <p:sldLayoutId id="2147484303" r:id="rId13"/>
    <p:sldLayoutId id="2147484304" r:id="rId14"/>
    <p:sldLayoutId id="2147484305" r:id="rId15"/>
  </p:sldLayoutIdLst>
  <p:txStyles>
    <p:titleStyle>
      <a:lvl1pPr algn="l" defTabSz="844083" rtl="0" eaLnBrk="1" latinLnBrk="0" hangingPunct="1">
        <a:lnSpc>
          <a:spcPct val="100000"/>
        </a:lnSpc>
        <a:spcBef>
          <a:spcPct val="0"/>
        </a:spcBef>
        <a:buNone/>
        <a:defRPr sz="1846" b="0" kern="1200" cap="all" spc="277" baseline="0">
          <a:solidFill>
            <a:schemeClr val="tx1"/>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923" b="1" kern="1200" cap="all" spc="277" baseline="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785" kern="1200">
          <a:solidFill>
            <a:schemeClr val="tx1"/>
          </a:solidFill>
          <a:latin typeface="+mn-lt"/>
          <a:ea typeface="+mn-ea"/>
          <a:cs typeface="+mn-cs"/>
        </a:defRPr>
      </a:lvl2pPr>
      <a:lvl3pPr marL="167058" indent="-167058" algn="l" defTabSz="844083" rtl="0" eaLnBrk="1" latinLnBrk="0" hangingPunct="1">
        <a:lnSpc>
          <a:spcPct val="100000"/>
        </a:lnSpc>
        <a:spcBef>
          <a:spcPts val="0"/>
        </a:spcBef>
        <a:spcAft>
          <a:spcPts val="554"/>
        </a:spcAft>
        <a:buClr>
          <a:schemeClr val="tx1"/>
        </a:buClr>
        <a:buFont typeface="Arial" panose="020B0604020202020204" pitchFamily="34" charset="0"/>
        <a:buChar char="•"/>
        <a:defRPr sz="785" kern="1200">
          <a:solidFill>
            <a:schemeClr val="tx1"/>
          </a:solidFill>
          <a:latin typeface="+mn-lt"/>
          <a:ea typeface="+mn-ea"/>
          <a:cs typeface="+mn-cs"/>
        </a:defRPr>
      </a:lvl3pPr>
      <a:lvl4pPr marL="331185" indent="-164127" algn="l" defTabSz="844083" rtl="0" eaLnBrk="1" latinLnBrk="0" hangingPunct="1">
        <a:lnSpc>
          <a:spcPct val="100000"/>
        </a:lnSpc>
        <a:spcBef>
          <a:spcPts val="0"/>
        </a:spcBef>
        <a:spcAft>
          <a:spcPts val="554"/>
        </a:spcAft>
        <a:buClr>
          <a:schemeClr val="tx1"/>
        </a:buClr>
        <a:buFont typeface="Arial" panose="020B0604020202020204" pitchFamily="34" charset="0"/>
        <a:buChar char="-"/>
        <a:defRPr sz="785" kern="1200">
          <a:solidFill>
            <a:schemeClr val="tx1"/>
          </a:solidFill>
          <a:latin typeface="+mn-lt"/>
          <a:ea typeface="+mn-ea"/>
          <a:cs typeface="+mn-cs"/>
        </a:defRPr>
      </a:lvl4pPr>
      <a:lvl5pPr marL="492382" indent="-161196" algn="l" defTabSz="844083" rtl="0" eaLnBrk="1" latinLnBrk="0" hangingPunct="1">
        <a:lnSpc>
          <a:spcPct val="100000"/>
        </a:lnSpc>
        <a:spcBef>
          <a:spcPts val="0"/>
        </a:spcBef>
        <a:spcAft>
          <a:spcPts val="554"/>
        </a:spcAft>
        <a:buClr>
          <a:schemeClr val="tx1"/>
        </a:buClr>
        <a:buFont typeface="Arial" panose="020B0604020202020204" pitchFamily="34" charset="0"/>
        <a:buChar char="•"/>
        <a:defRPr sz="785" kern="1200" baseline="0">
          <a:solidFill>
            <a:schemeClr val="tx1"/>
          </a:solidFill>
          <a:latin typeface="+mn-lt"/>
          <a:ea typeface="+mn-ea"/>
          <a:cs typeface="+mn-cs"/>
        </a:defRPr>
      </a:lvl5pPr>
      <a:lvl6pPr marL="664632"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6pPr>
      <a:lvl7pPr marL="864022"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7pPr>
      <a:lvl8pPr marL="996948"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93">
          <p15:clr>
            <a:srgbClr val="F26B43"/>
          </p15:clr>
        </p15:guide>
        <p15:guide id="2" pos="684">
          <p15:clr>
            <a:srgbClr val="F26B43"/>
          </p15:clr>
        </p15:guide>
        <p15:guide id="3" pos="7636">
          <p15:clr>
            <a:srgbClr val="F26B43"/>
          </p15:clr>
        </p15:guide>
        <p15:guide id="4" orient="horz" pos="742">
          <p15:clr>
            <a:srgbClr val="F26B43"/>
          </p15:clr>
        </p15:guide>
        <p15:guide id="5" orient="horz" pos="279">
          <p15:clr>
            <a:srgbClr val="F26B43"/>
          </p15:clr>
        </p15:guide>
        <p15:guide id="6" orient="horz" pos="89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542" y="404664"/>
            <a:ext cx="5168923" cy="666804"/>
          </a:xfrm>
        </p:spPr>
        <p:txBody>
          <a:bodyPr/>
          <a:lstStyle/>
          <a:p>
            <a:r>
              <a:rPr lang="en-US" noProof="0" dirty="0"/>
              <a:t>Xoserve output review</a:t>
            </a:r>
          </a:p>
        </p:txBody>
      </p:sp>
      <p:sp>
        <p:nvSpPr>
          <p:cNvPr id="5" name="Subtitle 4"/>
          <p:cNvSpPr>
            <a:spLocks noGrp="1"/>
          </p:cNvSpPr>
          <p:nvPr>
            <p:ph type="body" sz="quarter" idx="11"/>
          </p:nvPr>
        </p:nvSpPr>
        <p:spPr>
          <a:xfrm>
            <a:off x="335360" y="1198416"/>
            <a:ext cx="5006998" cy="502391"/>
          </a:xfrm>
        </p:spPr>
        <p:txBody>
          <a:bodyPr/>
          <a:lstStyle/>
          <a:p>
            <a:pPr algn="l"/>
            <a:r>
              <a:rPr lang="en-US" b="0" dirty="0"/>
              <a:t>Draft REPORT</a:t>
            </a:r>
          </a:p>
        </p:txBody>
      </p:sp>
    </p:spTree>
    <p:extLst>
      <p:ext uri="{BB962C8B-B14F-4D97-AF65-F5344CB8AC3E}">
        <p14:creationId xmlns:p14="http://schemas.microsoft.com/office/powerpoint/2010/main" val="1017763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968601" y="5400651"/>
            <a:ext cx="3681949" cy="353325"/>
          </a:xfrm>
          <a:solidFill>
            <a:srgbClr val="483698"/>
          </a:solidFill>
        </p:spPr>
        <p:txBody>
          <a:bodyPr/>
          <a:lstStyle/>
          <a:p>
            <a:pPr marL="92075" lvl="1"/>
            <a:r>
              <a:rPr lang="en-GB" sz="1000" b="1" cap="all" spc="300" dirty="0">
                <a:solidFill>
                  <a:schemeClr val="bg1"/>
                </a:solidFill>
              </a:rPr>
              <a:t>Customers Affected</a:t>
            </a:r>
          </a:p>
          <a:p>
            <a:pPr marL="263525" lvl="1" indent="-171450">
              <a:buFont typeface="Wingdings" panose="05000000000000000000" pitchFamily="2" charset="2"/>
              <a:buChar char="§"/>
            </a:pPr>
            <a:r>
              <a:rPr lang="en-GB" sz="800" dirty="0">
                <a:solidFill>
                  <a:schemeClr val="bg1"/>
                </a:solidFill>
              </a:rPr>
              <a:t>All Shippers</a:t>
            </a:r>
          </a:p>
        </p:txBody>
      </p:sp>
      <p:sp>
        <p:nvSpPr>
          <p:cNvPr id="4" name="Title 3"/>
          <p:cNvSpPr>
            <a:spLocks noGrp="1"/>
          </p:cNvSpPr>
          <p:nvPr>
            <p:ph type="title"/>
          </p:nvPr>
        </p:nvSpPr>
        <p:spPr>
          <a:xfrm>
            <a:off x="1968601" y="451576"/>
            <a:ext cx="9207277" cy="529465"/>
          </a:xfrm>
        </p:spPr>
        <p:txBody>
          <a:bodyPr/>
          <a:lstStyle/>
          <a:p>
            <a:r>
              <a:rPr lang="en-GB" sz="1800" dirty="0">
                <a:solidFill>
                  <a:srgbClr val="00338D"/>
                </a:solidFill>
              </a:rPr>
              <a:t>Recommendation 1 – </a:t>
            </a:r>
            <a:r>
              <a:rPr lang="en-GB" sz="1800" dirty="0">
                <a:solidFill>
                  <a:srgbClr val="6D2077"/>
                </a:solidFill>
              </a:rPr>
              <a:t>Review and rectify Shipper Pack Queries</a:t>
            </a:r>
          </a:p>
        </p:txBody>
      </p:sp>
      <p:sp>
        <p:nvSpPr>
          <p:cNvPr id="5" name="Text Placeholder 1"/>
          <p:cNvSpPr txBox="1">
            <a:spLocks/>
          </p:cNvSpPr>
          <p:nvPr/>
        </p:nvSpPr>
        <p:spPr>
          <a:xfrm>
            <a:off x="1968601" y="3337749"/>
            <a:ext cx="3678667" cy="1566344"/>
          </a:xfrm>
          <a:prstGeom prst="rect">
            <a:avLst/>
          </a:prstGeom>
          <a:solidFill>
            <a:srgbClr val="005EB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79375"/>
            <a:r>
              <a:rPr lang="en-GB" sz="1000" b="1" cap="all" spc="300" dirty="0">
                <a:solidFill>
                  <a:schemeClr val="bg1"/>
                </a:solidFill>
              </a:rPr>
              <a:t>Delivery</a:t>
            </a:r>
          </a:p>
          <a:p>
            <a:pPr marL="261938" lvl="1" indent="-171450">
              <a:buFont typeface="Wingdings" panose="05000000000000000000" pitchFamily="2" charset="2"/>
              <a:buChar char="§"/>
            </a:pPr>
            <a:r>
              <a:rPr lang="en-GB" sz="800" dirty="0">
                <a:solidFill>
                  <a:schemeClr val="bg1"/>
                </a:solidFill>
              </a:rPr>
              <a:t>Consultation with both the Customer Team, PAC Team and other individuals who have had issues reconciling data, formulate a comprehensive list of QA issues.</a:t>
            </a:r>
          </a:p>
          <a:p>
            <a:pPr marL="261938" lvl="1" indent="-171450">
              <a:buFont typeface="Wingdings" panose="05000000000000000000" pitchFamily="2" charset="2"/>
              <a:buChar char="§"/>
            </a:pPr>
            <a:r>
              <a:rPr lang="en-GB" sz="800" dirty="0">
                <a:solidFill>
                  <a:schemeClr val="bg1"/>
                </a:solidFill>
              </a:rPr>
              <a:t>Based on the above conduct a full query review to identify how best to resolve the above QA issues.</a:t>
            </a:r>
          </a:p>
          <a:p>
            <a:pPr marL="261938" lvl="1" indent="-171450">
              <a:buFont typeface="Wingdings" panose="05000000000000000000" pitchFamily="2" charset="2"/>
              <a:buChar char="§"/>
            </a:pPr>
            <a:r>
              <a:rPr lang="en-GB" sz="800" dirty="0">
                <a:solidFill>
                  <a:schemeClr val="bg1"/>
                </a:solidFill>
              </a:rPr>
              <a:t>Implementation of the change process to edit the data queries accordingly.</a:t>
            </a:r>
          </a:p>
        </p:txBody>
      </p:sp>
      <p:sp>
        <p:nvSpPr>
          <p:cNvPr id="6" name="Text Placeholder 1"/>
          <p:cNvSpPr txBox="1">
            <a:spLocks/>
          </p:cNvSpPr>
          <p:nvPr/>
        </p:nvSpPr>
        <p:spPr>
          <a:xfrm>
            <a:off x="1968601" y="4958893"/>
            <a:ext cx="3678667" cy="386959"/>
          </a:xfrm>
          <a:prstGeom prst="rect">
            <a:avLst/>
          </a:prstGeom>
          <a:solidFill>
            <a:srgbClr val="0091DA"/>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a:r>
              <a:rPr lang="en-GB" sz="1000" b="1" cap="all" spc="300" dirty="0">
                <a:solidFill>
                  <a:schemeClr val="bg1"/>
                </a:solidFill>
              </a:rPr>
              <a:t>Reports affected</a:t>
            </a:r>
          </a:p>
          <a:p>
            <a:pPr marL="263525" lvl="1" indent="-171450">
              <a:buFont typeface="Wingdings" panose="05000000000000000000" pitchFamily="2" charset="2"/>
              <a:buChar char="§"/>
            </a:pPr>
            <a:r>
              <a:rPr lang="en-GB" sz="800" dirty="0">
                <a:solidFill>
                  <a:schemeClr val="bg1"/>
                </a:solidFill>
              </a:rPr>
              <a:t>CAT07 – CAT26 (Shipper Packs A – T)</a:t>
            </a:r>
          </a:p>
        </p:txBody>
      </p:sp>
      <p:sp>
        <p:nvSpPr>
          <p:cNvPr id="7" name="Text Placeholder 2"/>
          <p:cNvSpPr txBox="1">
            <a:spLocks/>
          </p:cNvSpPr>
          <p:nvPr/>
        </p:nvSpPr>
        <p:spPr>
          <a:xfrm>
            <a:off x="5801616" y="1248650"/>
            <a:ext cx="4918364" cy="2942350"/>
          </a:xfrm>
          <a:prstGeom prst="rect">
            <a:avLst/>
          </a:prstGeom>
          <a:solidFill>
            <a:srgbClr val="470A6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Potential Costs and benefits</a:t>
            </a:r>
          </a:p>
          <a:p>
            <a:pPr marL="92075" lvl="1"/>
            <a:r>
              <a:rPr lang="en-GB" dirty="0">
                <a:solidFill>
                  <a:schemeClr val="bg1"/>
                </a:solidFill>
              </a:rPr>
              <a:t>Resource required to conduct QA review exercise, all shippers will also need to be consulted and informed. Development/editing of queries is expected to be a relatively straight forward process on the grounds that Xoserve is familiar with this process.</a:t>
            </a:r>
          </a:p>
          <a:p>
            <a:pPr marL="92075" lvl="1"/>
            <a:r>
              <a:rPr lang="en-GB" dirty="0">
                <a:solidFill>
                  <a:schemeClr val="bg1"/>
                </a:solidFill>
              </a:rPr>
              <a:t>High level benefits include resource savings from removal of intensive manual QA process. Other benefits include a reduction in queries and negative customer responses as a result of discrepancies in data.</a:t>
            </a:r>
          </a:p>
        </p:txBody>
      </p:sp>
      <p:sp>
        <p:nvSpPr>
          <p:cNvPr id="8" name="Text Placeholder 2"/>
          <p:cNvSpPr txBox="1">
            <a:spLocks/>
          </p:cNvSpPr>
          <p:nvPr/>
        </p:nvSpPr>
        <p:spPr>
          <a:xfrm>
            <a:off x="5793604" y="4258734"/>
            <a:ext cx="4918364" cy="1495242"/>
          </a:xfrm>
          <a:prstGeom prst="rect">
            <a:avLst/>
          </a:prstGeom>
          <a:solidFill>
            <a:srgbClr val="6D2077"/>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score</a:t>
            </a:r>
          </a:p>
        </p:txBody>
      </p:sp>
      <p:sp>
        <p:nvSpPr>
          <p:cNvPr id="2" name="Text Placeholder 1"/>
          <p:cNvSpPr>
            <a:spLocks noGrp="1"/>
          </p:cNvSpPr>
          <p:nvPr>
            <p:ph type="body" sz="quarter" idx="10"/>
          </p:nvPr>
        </p:nvSpPr>
        <p:spPr>
          <a:xfrm>
            <a:off x="1968601" y="1899624"/>
            <a:ext cx="3678667" cy="1383326"/>
          </a:xfrm>
          <a:solidFill>
            <a:srgbClr val="00338D"/>
          </a:solidFill>
        </p:spPr>
        <p:txBody>
          <a:bodyPr/>
          <a:lstStyle/>
          <a:p>
            <a:pPr marL="92075" lvl="1"/>
            <a:r>
              <a:rPr lang="en-GB" sz="1000" b="1" cap="all" spc="300" dirty="0">
                <a:solidFill>
                  <a:schemeClr val="bg1"/>
                </a:solidFill>
              </a:rPr>
              <a:t>Description</a:t>
            </a:r>
          </a:p>
          <a:p>
            <a:pPr marL="92075" lvl="1"/>
            <a:r>
              <a:rPr lang="en-GB" sz="800" dirty="0">
                <a:solidFill>
                  <a:schemeClr val="bg1"/>
                </a:solidFill>
              </a:rPr>
              <a:t>There have been a number of discrepancies and QA issues identified within Shipper Packs, for example:</a:t>
            </a:r>
          </a:p>
          <a:p>
            <a:pPr marL="263525" lvl="1" indent="-171450">
              <a:buFont typeface="Wingdings" panose="05000000000000000000" pitchFamily="2" charset="2"/>
              <a:buChar char="§"/>
            </a:pPr>
            <a:r>
              <a:rPr lang="en-GB" sz="800" dirty="0">
                <a:solidFill>
                  <a:schemeClr val="bg1"/>
                </a:solidFill>
              </a:rPr>
              <a:t>inconsistent inclusion of IGT data; and</a:t>
            </a:r>
          </a:p>
          <a:p>
            <a:pPr marL="263525" lvl="1" indent="-171450">
              <a:buFont typeface="Wingdings" panose="05000000000000000000" pitchFamily="2" charset="2"/>
              <a:buChar char="§"/>
            </a:pPr>
            <a:r>
              <a:rPr lang="en-GB" sz="800" dirty="0">
                <a:solidFill>
                  <a:schemeClr val="bg1"/>
                </a:solidFill>
              </a:rPr>
              <a:t>data not reconciling back to UK Link in subsequent checks.</a:t>
            </a:r>
          </a:p>
          <a:p>
            <a:pPr marL="92075" lvl="1"/>
            <a:r>
              <a:rPr lang="en-GB" sz="800" dirty="0">
                <a:solidFill>
                  <a:schemeClr val="bg1"/>
                </a:solidFill>
              </a:rPr>
              <a:t>These anomalies have meant that significant manual QA is required to check the output of all packs. KPMG recommend a review of the data, calculations and queries that are used to generate the Shipper Packs.</a:t>
            </a:r>
          </a:p>
        </p:txBody>
      </p:sp>
      <p:graphicFrame>
        <p:nvGraphicFramePr>
          <p:cNvPr id="18" name="Table 17"/>
          <p:cNvGraphicFramePr>
            <a:graphicFrameLocks noGrp="1"/>
          </p:cNvGraphicFramePr>
          <p:nvPr>
            <p:extLst>
              <p:ext uri="{D42A27DB-BD31-4B8C-83A1-F6EECF244321}">
                <p14:modId xmlns:p14="http://schemas.microsoft.com/office/powerpoint/2010/main" val="1611247917"/>
              </p:ext>
            </p:extLst>
          </p:nvPr>
        </p:nvGraphicFramePr>
        <p:xfrm>
          <a:off x="5923998" y="2606000"/>
          <a:ext cx="4673600" cy="1228725"/>
        </p:xfrm>
        <a:graphic>
          <a:graphicData uri="http://schemas.openxmlformats.org/drawingml/2006/table">
            <a:tbl>
              <a:tblPr firstRow="1" bandRow="1"/>
              <a:tblGrid>
                <a:gridCol w="27305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tblGrid>
              <a:tr h="314325">
                <a:tc>
                  <a:txBody>
                    <a:bodyPr/>
                    <a:lstStyle/>
                    <a:p>
                      <a:pPr algn="l" rtl="0" fontAlgn="ctr"/>
                      <a:r>
                        <a:rPr lang="en-GB" sz="800" b="1" i="0" u="none" strike="noStrike" dirty="0">
                          <a:solidFill>
                            <a:srgbClr val="FFFFFF"/>
                          </a:solidFill>
                          <a:effectLst/>
                          <a:latin typeface="Calibri" panose="020F0502020204030204" pitchFamily="34" charset="0"/>
                          <a:cs typeface="Calibri" panose="020F0502020204030204" pitchFamily="34" charset="0"/>
                        </a:rPr>
                        <a:t>Potential cost/benefit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tc>
                  <a:txBody>
                    <a:bodyPr/>
                    <a:lstStyle/>
                    <a:p>
                      <a:pPr algn="l" rtl="0" fontAlgn="ctr"/>
                      <a:r>
                        <a:rPr lang="en-GB" sz="800" b="1" i="0" u="none" strike="noStrike" dirty="0">
                          <a:solidFill>
                            <a:srgbClr val="FFFFFF"/>
                          </a:solidFill>
                          <a:effectLst/>
                          <a:latin typeface="Calibri" panose="020F0502020204030204" pitchFamily="34" charset="0"/>
                          <a:cs typeface="Calibri" panose="020F0502020204030204" pitchFamily="34" charset="0"/>
                        </a:rPr>
                        <a:t>Impact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28600">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Complexity</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228600">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Potential disruption to customers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228600">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Potential disruption to systems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228600">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Desirability: Potential for customer acceptance/buy-in </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911480160"/>
              </p:ext>
            </p:extLst>
          </p:nvPr>
        </p:nvGraphicFramePr>
        <p:xfrm>
          <a:off x="5923998" y="4533443"/>
          <a:ext cx="4673601" cy="542925"/>
        </p:xfrm>
        <a:graphic>
          <a:graphicData uri="http://schemas.openxmlformats.org/drawingml/2006/table">
            <a:tbl>
              <a:tblPr firstRow="1" bandRow="1"/>
              <a:tblGrid>
                <a:gridCol w="1557867">
                  <a:extLst>
                    <a:ext uri="{9D8B030D-6E8A-4147-A177-3AD203B41FA5}">
                      <a16:colId xmlns:a16="http://schemas.microsoft.com/office/drawing/2014/main" val="20000"/>
                    </a:ext>
                  </a:extLst>
                </a:gridCol>
                <a:gridCol w="1557867">
                  <a:extLst>
                    <a:ext uri="{9D8B030D-6E8A-4147-A177-3AD203B41FA5}">
                      <a16:colId xmlns:a16="http://schemas.microsoft.com/office/drawing/2014/main" val="20001"/>
                    </a:ext>
                  </a:extLst>
                </a:gridCol>
                <a:gridCol w="1557867">
                  <a:extLst>
                    <a:ext uri="{9D8B030D-6E8A-4147-A177-3AD203B41FA5}">
                      <a16:colId xmlns:a16="http://schemas.microsoft.com/office/drawing/2014/main" val="20003"/>
                    </a:ext>
                  </a:extLst>
                </a:gridCol>
              </a:tblGrid>
              <a:tr h="314325">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Delivery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Desirability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Quick Win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28600">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000" b="0" i="0" u="none" strike="noStrike" dirty="0">
                          <a:solidFill>
                            <a:srgbClr val="000000"/>
                          </a:solidFill>
                          <a:effectLst/>
                          <a:latin typeface="Calibri" panose="020F0502020204030204" pitchFamily="34" charset="0"/>
                          <a:cs typeface="Calibri" panose="020F0502020204030204" pitchFamily="34" charset="0"/>
                        </a:rPr>
                        <a:t>No</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1"/>
                  </a:ext>
                </a:extLst>
              </a:tr>
            </a:tbl>
          </a:graphicData>
        </a:graphic>
      </p:graphicFrame>
      <p:sp>
        <p:nvSpPr>
          <p:cNvPr id="11" name="Text Placeholder 1"/>
          <p:cNvSpPr txBox="1">
            <a:spLocks/>
          </p:cNvSpPr>
          <p:nvPr/>
        </p:nvSpPr>
        <p:spPr>
          <a:xfrm>
            <a:off x="1972345" y="1239702"/>
            <a:ext cx="3674923" cy="605122"/>
          </a:xfrm>
          <a:prstGeom prst="rect">
            <a:avLst/>
          </a:prstGeom>
          <a:solidFill>
            <a:srgbClr val="002060"/>
          </a:solidFill>
        </p:spPr>
        <p:txBody>
          <a:bodyPr vert="horz" lIns="0" tIns="0" rIns="0" bIns="0" rtlCol="0" anchor="t" anchorCtr="0">
            <a:noAutofit/>
          </a:bodyPr>
          <a:lstStyle>
            <a:lvl1pPr marL="0" indent="0" algn="l" defTabSz="844083" rtl="0" eaLnBrk="1" latinLnBrk="0" hangingPunct="1">
              <a:lnSpc>
                <a:spcPct val="100000"/>
              </a:lnSpc>
              <a:spcBef>
                <a:spcPts val="0"/>
              </a:spcBef>
              <a:spcAft>
                <a:spcPts val="554"/>
              </a:spcAft>
              <a:buFontTx/>
              <a:buNone/>
              <a:defRPr sz="923" b="1" kern="1200" cap="all" spc="277" baseline="0">
                <a:solidFill>
                  <a:schemeClr val="tx2"/>
                </a:solidFill>
                <a:latin typeface="+mn-lt"/>
                <a:ea typeface="+mn-ea"/>
                <a:cs typeface="+mn-cs"/>
              </a:defRPr>
            </a:lvl1pPr>
            <a:lvl2pPr marL="0" indent="0" algn="l" defTabSz="844083" rtl="0" eaLnBrk="1" latinLnBrk="0" hangingPunct="1">
              <a:lnSpc>
                <a:spcPct val="100000"/>
              </a:lnSpc>
              <a:spcBef>
                <a:spcPts val="0"/>
              </a:spcBef>
              <a:spcAft>
                <a:spcPts val="277"/>
              </a:spcAft>
              <a:buFontTx/>
              <a:buNone/>
              <a:defRPr sz="785" kern="1200">
                <a:solidFill>
                  <a:schemeClr val="tx1"/>
                </a:solidFill>
                <a:latin typeface="+mn-lt"/>
                <a:ea typeface="+mn-ea"/>
                <a:cs typeface="+mn-cs"/>
              </a:defRPr>
            </a:lvl2pPr>
            <a:lvl3pPr marL="167058" indent="-167058"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3pPr>
            <a:lvl4pPr marL="331185" indent="-164127"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4pPr>
            <a:lvl5pPr marL="492382" indent="-161196"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baseline="0">
                <a:solidFill>
                  <a:schemeClr val="tx1"/>
                </a:solidFill>
                <a:latin typeface="+mn-lt"/>
                <a:ea typeface="+mn-ea"/>
                <a:cs typeface="+mn-cs"/>
              </a:defRPr>
            </a:lvl5pPr>
            <a:lvl6pPr marL="664632"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6pPr>
            <a:lvl7pPr marL="864022"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7pPr>
            <a:lvl8pPr marL="996948"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92075" lvl="1" fontAlgn="auto"/>
            <a:r>
              <a:rPr lang="en-GB" sz="1000" b="1" cap="all" spc="300" dirty="0">
                <a:solidFill>
                  <a:schemeClr val="bg1"/>
                </a:solidFill>
              </a:rPr>
              <a:t>Purpose</a:t>
            </a:r>
          </a:p>
          <a:p>
            <a:pPr marL="92075" lvl="1" fontAlgn="auto"/>
            <a:r>
              <a:rPr lang="en-GB" sz="800" dirty="0">
                <a:solidFill>
                  <a:schemeClr val="bg1"/>
                </a:solidFill>
              </a:rPr>
              <a:t>To reduce the amount of time spent on QA, corrections and customer queries and to ensure lasting consistency of data fields between different outputs</a:t>
            </a:r>
          </a:p>
        </p:txBody>
      </p:sp>
      <p:graphicFrame>
        <p:nvGraphicFramePr>
          <p:cNvPr id="12" name="Table 11"/>
          <p:cNvGraphicFramePr>
            <a:graphicFrameLocks noGrp="1"/>
          </p:cNvGraphicFramePr>
          <p:nvPr>
            <p:extLst>
              <p:ext uri="{D42A27DB-BD31-4B8C-83A1-F6EECF244321}">
                <p14:modId xmlns:p14="http://schemas.microsoft.com/office/powerpoint/2010/main" val="1365446808"/>
              </p:ext>
            </p:extLst>
          </p:nvPr>
        </p:nvGraphicFramePr>
        <p:xfrm>
          <a:off x="5923998" y="5212506"/>
          <a:ext cx="4673600" cy="335844"/>
        </p:xfrm>
        <a:graphic>
          <a:graphicData uri="http://schemas.openxmlformats.org/drawingml/2006/table">
            <a:tbl>
              <a:tblPr firstRow="1" bandRow="1"/>
              <a:tblGrid>
                <a:gridCol w="2332242">
                  <a:extLst>
                    <a:ext uri="{9D8B030D-6E8A-4147-A177-3AD203B41FA5}">
                      <a16:colId xmlns:a16="http://schemas.microsoft.com/office/drawing/2014/main" val="20000"/>
                    </a:ext>
                  </a:extLst>
                </a:gridCol>
                <a:gridCol w="2341358">
                  <a:extLst>
                    <a:ext uri="{9D8B030D-6E8A-4147-A177-3AD203B41FA5}">
                      <a16:colId xmlns:a16="http://schemas.microsoft.com/office/drawing/2014/main" val="20001"/>
                    </a:ext>
                  </a:extLst>
                </a:gridCol>
              </a:tblGrid>
              <a:tr h="335844">
                <a:tc>
                  <a:txBody>
                    <a:bodyPr/>
                    <a:lstStyle/>
                    <a:p>
                      <a:pPr algn="ctr" rtl="0" fontAlgn="ctr"/>
                      <a:r>
                        <a:rPr lang="en-GB" sz="800" b="1" i="0" u="none" strike="noStrike" dirty="0">
                          <a:solidFill>
                            <a:srgbClr val="FFFFFF"/>
                          </a:solidFill>
                          <a:effectLst/>
                          <a:latin typeface="Calibri" panose="020F0502020204030204" pitchFamily="34" charset="0"/>
                        </a:rPr>
                        <a:t>Potential</a:t>
                      </a:r>
                      <a:r>
                        <a:rPr lang="en-GB" sz="800" b="1" i="0" u="none" strike="noStrike" baseline="0" dirty="0">
                          <a:solidFill>
                            <a:srgbClr val="FFFFFF"/>
                          </a:solidFill>
                          <a:effectLst/>
                          <a:latin typeface="Calibri" panose="020F0502020204030204" pitchFamily="34" charset="0"/>
                        </a:rPr>
                        <a:t> monthly report reduction</a:t>
                      </a:r>
                      <a:endParaRPr lang="en-GB" sz="8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0" i="0" u="none" strike="noStrike" dirty="0">
                          <a:solidFill>
                            <a:schemeClr val="tx1"/>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16075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515100" y="1224018"/>
            <a:ext cx="4204880" cy="353325"/>
          </a:xfrm>
          <a:solidFill>
            <a:srgbClr val="483698"/>
          </a:solidFill>
        </p:spPr>
        <p:txBody>
          <a:bodyPr/>
          <a:lstStyle/>
          <a:p>
            <a:pPr marL="92075" lvl="1"/>
            <a:r>
              <a:rPr lang="en-GB" sz="1000" b="1" cap="all" spc="300" dirty="0">
                <a:solidFill>
                  <a:schemeClr val="bg1"/>
                </a:solidFill>
              </a:rPr>
              <a:t>Customers Affected</a:t>
            </a:r>
          </a:p>
          <a:p>
            <a:pPr marL="263525" lvl="1" indent="-171450">
              <a:buFont typeface="Wingdings" panose="05000000000000000000" pitchFamily="2" charset="2"/>
              <a:buChar char="§"/>
            </a:pPr>
            <a:r>
              <a:rPr lang="en-GB" sz="800" dirty="0">
                <a:solidFill>
                  <a:schemeClr val="bg1"/>
                </a:solidFill>
              </a:rPr>
              <a:t>All Shippers</a:t>
            </a:r>
          </a:p>
        </p:txBody>
      </p:sp>
      <p:sp>
        <p:nvSpPr>
          <p:cNvPr id="4" name="Title 3"/>
          <p:cNvSpPr>
            <a:spLocks noGrp="1"/>
          </p:cNvSpPr>
          <p:nvPr>
            <p:ph type="title"/>
          </p:nvPr>
        </p:nvSpPr>
        <p:spPr>
          <a:xfrm>
            <a:off x="1968600" y="451576"/>
            <a:ext cx="9207278" cy="529465"/>
          </a:xfrm>
        </p:spPr>
        <p:txBody>
          <a:bodyPr/>
          <a:lstStyle/>
          <a:p>
            <a:r>
              <a:rPr lang="en-GB" sz="1800" dirty="0">
                <a:solidFill>
                  <a:srgbClr val="00338D"/>
                </a:solidFill>
              </a:rPr>
              <a:t>Recommendation 2 – </a:t>
            </a:r>
            <a:r>
              <a:rPr lang="en-GB" sz="1800">
                <a:solidFill>
                  <a:srgbClr val="6D2077"/>
                </a:solidFill>
              </a:rPr>
              <a:t>Automated/Dashboard </a:t>
            </a:r>
            <a:r>
              <a:rPr lang="en-GB" sz="1800" dirty="0">
                <a:solidFill>
                  <a:srgbClr val="6D2077"/>
                </a:solidFill>
              </a:rPr>
              <a:t>Shipper Packs</a:t>
            </a:r>
          </a:p>
        </p:txBody>
      </p:sp>
      <p:sp>
        <p:nvSpPr>
          <p:cNvPr id="5" name="Text Placeholder 1"/>
          <p:cNvSpPr txBox="1">
            <a:spLocks/>
          </p:cNvSpPr>
          <p:nvPr/>
        </p:nvSpPr>
        <p:spPr>
          <a:xfrm>
            <a:off x="1968600" y="3925084"/>
            <a:ext cx="4424580" cy="1249680"/>
          </a:xfrm>
          <a:prstGeom prst="rect">
            <a:avLst/>
          </a:prstGeom>
          <a:solidFill>
            <a:srgbClr val="005EB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79375"/>
            <a:r>
              <a:rPr lang="en-GB" sz="1000" b="1" cap="all" spc="300" dirty="0">
                <a:solidFill>
                  <a:schemeClr val="bg1"/>
                </a:solidFill>
              </a:rPr>
              <a:t>Delivery</a:t>
            </a:r>
          </a:p>
          <a:p>
            <a:pPr marL="261938" lvl="1" indent="-171450">
              <a:buFont typeface="Wingdings" panose="05000000000000000000" pitchFamily="2" charset="2"/>
              <a:buChar char="§"/>
            </a:pPr>
            <a:r>
              <a:rPr lang="en-GB" sz="800" dirty="0">
                <a:solidFill>
                  <a:schemeClr val="bg1"/>
                </a:solidFill>
              </a:rPr>
              <a:t>Consultation with customers to determine whether automated sending versus </a:t>
            </a:r>
            <a:r>
              <a:rPr lang="en-GB" sz="800">
                <a:solidFill>
                  <a:schemeClr val="bg1"/>
                </a:solidFill>
              </a:rPr>
              <a:t>a dashboard </a:t>
            </a:r>
            <a:r>
              <a:rPr lang="en-GB" sz="800" dirty="0">
                <a:solidFill>
                  <a:schemeClr val="bg1"/>
                </a:solidFill>
              </a:rPr>
              <a:t>would be the preferred option (including demonstration of what </a:t>
            </a:r>
            <a:r>
              <a:rPr lang="en-GB" sz="800">
                <a:solidFill>
                  <a:schemeClr val="bg1"/>
                </a:solidFill>
              </a:rPr>
              <a:t>a dashboard </a:t>
            </a:r>
            <a:r>
              <a:rPr lang="en-GB" sz="800" dirty="0">
                <a:solidFill>
                  <a:schemeClr val="bg1"/>
                </a:solidFill>
              </a:rPr>
              <a:t>could look like).</a:t>
            </a:r>
          </a:p>
          <a:p>
            <a:pPr marL="261938" lvl="1" indent="-171450">
              <a:buFont typeface="Wingdings" panose="05000000000000000000" pitchFamily="2" charset="2"/>
              <a:buChar char="§"/>
            </a:pPr>
            <a:r>
              <a:rPr lang="en-GB" sz="800" dirty="0">
                <a:solidFill>
                  <a:schemeClr val="bg1"/>
                </a:solidFill>
              </a:rPr>
              <a:t>Consultation with customers about additional data/functionality that they would like to see in the Shipper Packs (e.g. potentially UIG data).</a:t>
            </a:r>
          </a:p>
          <a:p>
            <a:pPr marL="261938" lvl="1" indent="-171450">
              <a:buFont typeface="Wingdings" panose="05000000000000000000" pitchFamily="2" charset="2"/>
              <a:buChar char="§"/>
            </a:pPr>
            <a:r>
              <a:rPr lang="en-GB" sz="800" dirty="0">
                <a:solidFill>
                  <a:schemeClr val="bg1"/>
                </a:solidFill>
              </a:rPr>
              <a:t>Following customer buy-in, implementation of the change process to develop the preferred solution (including eliminating production of reports that have been superseded by the new solution). </a:t>
            </a:r>
          </a:p>
        </p:txBody>
      </p:sp>
      <p:sp>
        <p:nvSpPr>
          <p:cNvPr id="6" name="Text Placeholder 1"/>
          <p:cNvSpPr txBox="1">
            <a:spLocks/>
          </p:cNvSpPr>
          <p:nvPr/>
        </p:nvSpPr>
        <p:spPr>
          <a:xfrm>
            <a:off x="1968600" y="5203676"/>
            <a:ext cx="4424580" cy="806600"/>
          </a:xfrm>
          <a:prstGeom prst="rect">
            <a:avLst/>
          </a:prstGeom>
          <a:solidFill>
            <a:srgbClr val="0091DA"/>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a:r>
              <a:rPr lang="en-GB" sz="1000" b="1" cap="all" spc="300" dirty="0">
                <a:solidFill>
                  <a:schemeClr val="bg1"/>
                </a:solidFill>
              </a:rPr>
              <a:t>Reports affected</a:t>
            </a:r>
          </a:p>
          <a:p>
            <a:pPr marL="263525" lvl="1" indent="-171450">
              <a:buFont typeface="Wingdings" panose="05000000000000000000" pitchFamily="2" charset="2"/>
              <a:buChar char="§"/>
            </a:pPr>
            <a:r>
              <a:rPr lang="en-GB" sz="800" dirty="0">
                <a:solidFill>
                  <a:schemeClr val="bg1"/>
                </a:solidFill>
              </a:rPr>
              <a:t>CAT07-26 (Shipper Packs A – T)                                              </a:t>
            </a:r>
          </a:p>
          <a:p>
            <a:pPr marL="263525" lvl="1" indent="-171450">
              <a:buFont typeface="Wingdings" panose="05000000000000000000" pitchFamily="2" charset="2"/>
              <a:buChar char="§"/>
            </a:pPr>
            <a:r>
              <a:rPr lang="en-GB" sz="800" dirty="0">
                <a:solidFill>
                  <a:schemeClr val="bg1"/>
                </a:solidFill>
              </a:rPr>
              <a:t>‘MOD425 Report (RCRE) – Confirmation’</a:t>
            </a:r>
          </a:p>
          <a:p>
            <a:pPr marL="263525" lvl="1" indent="-171450">
              <a:buFont typeface="Wingdings" panose="05000000000000000000" pitchFamily="2" charset="2"/>
              <a:buChar char="§"/>
            </a:pPr>
            <a:r>
              <a:rPr lang="en-GB" sz="800" dirty="0">
                <a:solidFill>
                  <a:schemeClr val="bg1"/>
                </a:solidFill>
              </a:rPr>
              <a:t>‘MOD455 Report (RERE) - Asset Attach’</a:t>
            </a:r>
          </a:p>
          <a:p>
            <a:pPr marL="263525" lvl="1" indent="-171450">
              <a:buFont typeface="Wingdings" panose="05000000000000000000" pitchFamily="2" charset="2"/>
              <a:buChar char="§"/>
            </a:pPr>
            <a:r>
              <a:rPr lang="en-GB" sz="800" dirty="0">
                <a:solidFill>
                  <a:schemeClr val="bg1"/>
                </a:solidFill>
              </a:rPr>
              <a:t>1278</a:t>
            </a:r>
          </a:p>
          <a:p>
            <a:pPr marL="263525" lvl="1" indent="-171450">
              <a:buFont typeface="Wingdings" panose="05000000000000000000" pitchFamily="2" charset="2"/>
              <a:buChar char="§"/>
            </a:pPr>
            <a:endParaRPr lang="en-GB" sz="800" dirty="0">
              <a:solidFill>
                <a:schemeClr val="bg1"/>
              </a:solidFill>
            </a:endParaRPr>
          </a:p>
        </p:txBody>
      </p:sp>
      <p:sp>
        <p:nvSpPr>
          <p:cNvPr id="7" name="Text Placeholder 2"/>
          <p:cNvSpPr txBox="1">
            <a:spLocks/>
          </p:cNvSpPr>
          <p:nvPr/>
        </p:nvSpPr>
        <p:spPr>
          <a:xfrm>
            <a:off x="6515100" y="1684021"/>
            <a:ext cx="4204880" cy="2865119"/>
          </a:xfrm>
          <a:prstGeom prst="rect">
            <a:avLst/>
          </a:prstGeom>
          <a:solidFill>
            <a:srgbClr val="470A6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Potential Costs and benefits</a:t>
            </a:r>
          </a:p>
          <a:p>
            <a:pPr marL="92075" lvl="1"/>
            <a:r>
              <a:rPr lang="en-GB" dirty="0">
                <a:solidFill>
                  <a:schemeClr val="bg1"/>
                </a:solidFill>
              </a:rPr>
              <a:t>High level of resource required to engage, consult and seek buy-in from all Shippers.</a:t>
            </a:r>
          </a:p>
          <a:p>
            <a:pPr marL="92075" lvl="1"/>
            <a:r>
              <a:rPr lang="en-GB" dirty="0">
                <a:solidFill>
                  <a:schemeClr val="bg1"/>
                </a:solidFill>
              </a:rPr>
              <a:t>Medium level of complexity to either develop an automated process or </a:t>
            </a:r>
            <a:r>
              <a:rPr lang="en-GB">
                <a:solidFill>
                  <a:schemeClr val="bg1"/>
                </a:solidFill>
              </a:rPr>
              <a:t>a dashboard </a:t>
            </a:r>
            <a:r>
              <a:rPr lang="en-GB" dirty="0">
                <a:solidFill>
                  <a:schemeClr val="bg1"/>
                </a:solidFill>
              </a:rPr>
              <a:t>(Xoserve already has experience in the development of BIRST platforms, this could help mitigate some of the complexity in this area).</a:t>
            </a:r>
          </a:p>
          <a:p>
            <a:pPr marL="92075" lvl="1"/>
            <a:r>
              <a:rPr lang="en-GB" dirty="0">
                <a:solidFill>
                  <a:schemeClr val="bg1"/>
                </a:solidFill>
              </a:rPr>
              <a:t>Development of (BIRST) data visualisations for Shipper Packs could save material resource. These could both better display and illustrate the date while saving resource output used in the manual creation of the packs. Other potential benefits include an increased level of functionality for customers.</a:t>
            </a:r>
          </a:p>
          <a:p>
            <a:pPr marL="92075" lvl="1"/>
            <a:endParaRPr lang="en-GB" dirty="0">
              <a:solidFill>
                <a:schemeClr val="bg1"/>
              </a:solidFill>
            </a:endParaRPr>
          </a:p>
        </p:txBody>
      </p:sp>
      <p:sp>
        <p:nvSpPr>
          <p:cNvPr id="8" name="Text Placeholder 2"/>
          <p:cNvSpPr txBox="1">
            <a:spLocks/>
          </p:cNvSpPr>
          <p:nvPr/>
        </p:nvSpPr>
        <p:spPr>
          <a:xfrm>
            <a:off x="6515100" y="4642274"/>
            <a:ext cx="4204880" cy="1368002"/>
          </a:xfrm>
          <a:prstGeom prst="rect">
            <a:avLst/>
          </a:prstGeom>
          <a:solidFill>
            <a:srgbClr val="6D2077"/>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score</a:t>
            </a:r>
          </a:p>
        </p:txBody>
      </p:sp>
      <p:sp>
        <p:nvSpPr>
          <p:cNvPr id="2" name="Text Placeholder 1"/>
          <p:cNvSpPr>
            <a:spLocks noGrp="1"/>
          </p:cNvSpPr>
          <p:nvPr>
            <p:ph type="body" sz="quarter" idx="10"/>
          </p:nvPr>
        </p:nvSpPr>
        <p:spPr>
          <a:xfrm>
            <a:off x="1968600" y="1601242"/>
            <a:ext cx="4424580" cy="2288580"/>
          </a:xfrm>
          <a:solidFill>
            <a:srgbClr val="00338D"/>
          </a:solidFill>
        </p:spPr>
        <p:txBody>
          <a:bodyPr/>
          <a:lstStyle/>
          <a:p>
            <a:pPr marL="92075" lvl="1"/>
            <a:r>
              <a:rPr lang="en-GB" sz="1000" b="1" cap="all" spc="300" dirty="0">
                <a:solidFill>
                  <a:schemeClr val="bg1"/>
                </a:solidFill>
              </a:rPr>
              <a:t>Description</a:t>
            </a:r>
          </a:p>
          <a:p>
            <a:pPr marL="92075" lvl="1"/>
            <a:r>
              <a:rPr lang="en-GB" sz="800" dirty="0">
                <a:solidFill>
                  <a:schemeClr val="bg1"/>
                </a:solidFill>
              </a:rPr>
              <a:t>Under the current process, Shipper Packs are automatically produced based on a standard query which extracts data from SAP BW. A Customer Team member then undertakes a manual QA process and sends each Shipper Pack individually to customers. The overall delivery of the shipper packs is a time-intensive process requiring manual work and can take up to 5 days in total for each iteration per month.</a:t>
            </a:r>
          </a:p>
          <a:p>
            <a:pPr marL="92075" lvl="1"/>
            <a:r>
              <a:rPr lang="en-GB" sz="800" dirty="0">
                <a:solidFill>
                  <a:schemeClr val="bg1"/>
                </a:solidFill>
              </a:rPr>
              <a:t>Xoserve should consider whether this process could be fully automated by either:</a:t>
            </a:r>
          </a:p>
          <a:p>
            <a:pPr marL="263525" lvl="1" indent="-171450">
              <a:buFont typeface="Wingdings" panose="05000000000000000000" pitchFamily="2" charset="2"/>
              <a:buChar char="§"/>
            </a:pPr>
            <a:r>
              <a:rPr lang="en-GB" sz="800" dirty="0">
                <a:solidFill>
                  <a:schemeClr val="bg1"/>
                </a:solidFill>
              </a:rPr>
              <a:t>Producing a Shipper Pack process that automatically sends data to customers; or</a:t>
            </a:r>
          </a:p>
          <a:p>
            <a:pPr marL="263525" lvl="1" indent="-171450">
              <a:buFont typeface="Wingdings" panose="05000000000000000000" pitchFamily="2" charset="2"/>
              <a:buChar char="§"/>
            </a:pPr>
            <a:r>
              <a:rPr lang="en-GB" sz="800" dirty="0">
                <a:solidFill>
                  <a:schemeClr val="bg1"/>
                </a:solidFill>
              </a:rPr>
              <a:t>Producing a </a:t>
            </a:r>
            <a:r>
              <a:rPr lang="en-GB" sz="800">
                <a:solidFill>
                  <a:schemeClr val="bg1"/>
                </a:solidFill>
              </a:rPr>
              <a:t>shipper-pack dashboard </a:t>
            </a:r>
            <a:r>
              <a:rPr lang="en-GB" sz="800" dirty="0">
                <a:solidFill>
                  <a:schemeClr val="bg1"/>
                </a:solidFill>
              </a:rPr>
              <a:t>(potentially using BIRST). There is currently no visualisation of the data provided within the Shipper Packs, however, this data is well-suited to a range of useful visualisations which could both better display data and simplify the pack issuance process. The majority of this information is provided at a summary “count” level, generally outlining the number or count of MPRNs based on different filter queries, which could be illustrated using a variety of different views. The </a:t>
            </a:r>
            <a:r>
              <a:rPr lang="en-GB" sz="800">
                <a:solidFill>
                  <a:schemeClr val="bg1"/>
                </a:solidFill>
              </a:rPr>
              <a:t>BIRST Dashboard </a:t>
            </a:r>
            <a:r>
              <a:rPr lang="en-GB" sz="800" dirty="0">
                <a:solidFill>
                  <a:schemeClr val="bg1"/>
                </a:solidFill>
              </a:rPr>
              <a:t>is already in use and could be used to house the Shipper Pack outputs using various data visualisation. These could both better display and illustrate the date while saving resource output used in the creation of the packs.</a:t>
            </a:r>
          </a:p>
          <a:p>
            <a:pPr marL="263525" lvl="1" indent="-171450">
              <a:buFont typeface="Wingdings" panose="05000000000000000000" pitchFamily="2" charset="2"/>
              <a:buChar char="§"/>
            </a:pPr>
            <a:endParaRPr lang="en-GB" sz="800" dirty="0">
              <a:solidFill>
                <a:schemeClr val="bg1"/>
              </a:solidFill>
            </a:endParaRPr>
          </a:p>
          <a:p>
            <a:pPr marL="92075" lvl="1"/>
            <a:endParaRPr lang="en-GB" sz="80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391040658"/>
              </p:ext>
            </p:extLst>
          </p:nvPr>
        </p:nvGraphicFramePr>
        <p:xfrm>
          <a:off x="6618561" y="3116579"/>
          <a:ext cx="3997958" cy="1126266"/>
        </p:xfrm>
        <a:graphic>
          <a:graphicData uri="http://schemas.openxmlformats.org/drawingml/2006/table">
            <a:tbl>
              <a:tblPr firstRow="1" bandRow="1"/>
              <a:tblGrid>
                <a:gridCol w="2633197">
                  <a:extLst>
                    <a:ext uri="{9D8B030D-6E8A-4147-A177-3AD203B41FA5}">
                      <a16:colId xmlns:a16="http://schemas.microsoft.com/office/drawing/2014/main" val="20000"/>
                    </a:ext>
                  </a:extLst>
                </a:gridCol>
                <a:gridCol w="1364761">
                  <a:extLst>
                    <a:ext uri="{9D8B030D-6E8A-4147-A177-3AD203B41FA5}">
                      <a16:colId xmlns:a16="http://schemas.microsoft.com/office/drawing/2014/main" val="20001"/>
                    </a:ext>
                  </a:extLst>
                </a:gridCol>
              </a:tblGrid>
              <a:tr h="288114">
                <a:tc>
                  <a:txBody>
                    <a:bodyPr/>
                    <a:lstStyle/>
                    <a:p>
                      <a:pPr algn="l" rtl="0" fontAlgn="ctr"/>
                      <a:r>
                        <a:rPr lang="en-GB" sz="800" b="1" i="0" u="none" strike="noStrike" dirty="0">
                          <a:solidFill>
                            <a:srgbClr val="FFFFFF"/>
                          </a:solidFill>
                          <a:effectLst/>
                          <a:latin typeface="Calibri" panose="020F0502020204030204" pitchFamily="34" charset="0"/>
                          <a:cs typeface="Calibri" panose="020F0502020204030204" pitchFamily="34" charset="0"/>
                        </a:rPr>
                        <a:t>Potential cost/benefit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tc>
                  <a:txBody>
                    <a:bodyPr/>
                    <a:lstStyle/>
                    <a:p>
                      <a:pPr algn="l" rtl="0" fontAlgn="ctr"/>
                      <a:r>
                        <a:rPr lang="en-GB" sz="800" b="1" i="0" u="none" strike="noStrike" dirty="0">
                          <a:solidFill>
                            <a:srgbClr val="FFFFFF"/>
                          </a:solidFill>
                          <a:effectLst/>
                          <a:latin typeface="Calibri" panose="020F0502020204030204" pitchFamily="34" charset="0"/>
                          <a:cs typeface="Calibri" panose="020F0502020204030204" pitchFamily="34" charset="0"/>
                        </a:rPr>
                        <a:t>Impact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09538">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Complexity</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209538">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Potential disruption to customers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209538">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Potential disruption to systems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209538">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Desirability: Potential for customer acceptance/buy-in </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341296107"/>
              </p:ext>
            </p:extLst>
          </p:nvPr>
        </p:nvGraphicFramePr>
        <p:xfrm>
          <a:off x="6618558" y="4933945"/>
          <a:ext cx="3997959" cy="542925"/>
        </p:xfrm>
        <a:graphic>
          <a:graphicData uri="http://schemas.openxmlformats.org/drawingml/2006/table">
            <a:tbl>
              <a:tblPr firstRow="1" bandRow="1"/>
              <a:tblGrid>
                <a:gridCol w="1332653">
                  <a:extLst>
                    <a:ext uri="{9D8B030D-6E8A-4147-A177-3AD203B41FA5}">
                      <a16:colId xmlns:a16="http://schemas.microsoft.com/office/drawing/2014/main" val="20000"/>
                    </a:ext>
                  </a:extLst>
                </a:gridCol>
                <a:gridCol w="1332653">
                  <a:extLst>
                    <a:ext uri="{9D8B030D-6E8A-4147-A177-3AD203B41FA5}">
                      <a16:colId xmlns:a16="http://schemas.microsoft.com/office/drawing/2014/main" val="20001"/>
                    </a:ext>
                  </a:extLst>
                </a:gridCol>
                <a:gridCol w="1332653">
                  <a:extLst>
                    <a:ext uri="{9D8B030D-6E8A-4147-A177-3AD203B41FA5}">
                      <a16:colId xmlns:a16="http://schemas.microsoft.com/office/drawing/2014/main" val="20003"/>
                    </a:ext>
                  </a:extLst>
                </a:gridCol>
              </a:tblGrid>
              <a:tr h="314325">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Delivery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Desirability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Quick Win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28600">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000" b="0" i="0" u="none" strike="noStrike" dirty="0">
                          <a:solidFill>
                            <a:srgbClr val="000000"/>
                          </a:solidFill>
                          <a:effectLst/>
                          <a:latin typeface="Calibri" panose="020F0502020204030204" pitchFamily="34" charset="0"/>
                          <a:cs typeface="Calibri" panose="020F0502020204030204" pitchFamily="34" charset="0"/>
                        </a:rPr>
                        <a:t>No</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1"/>
                  </a:ext>
                </a:extLst>
              </a:tr>
            </a:tbl>
          </a:graphicData>
        </a:graphic>
      </p:graphicFrame>
      <p:sp>
        <p:nvSpPr>
          <p:cNvPr id="12" name="Text Placeholder 1"/>
          <p:cNvSpPr txBox="1">
            <a:spLocks/>
          </p:cNvSpPr>
          <p:nvPr/>
        </p:nvSpPr>
        <p:spPr>
          <a:xfrm>
            <a:off x="1972345" y="1224018"/>
            <a:ext cx="4420835" cy="326278"/>
          </a:xfrm>
          <a:prstGeom prst="rect">
            <a:avLst/>
          </a:prstGeom>
          <a:solidFill>
            <a:srgbClr val="002060"/>
          </a:solidFill>
        </p:spPr>
        <p:txBody>
          <a:bodyPr vert="horz" lIns="0" tIns="0" rIns="0" bIns="0" rtlCol="0" anchor="t" anchorCtr="0">
            <a:noAutofit/>
          </a:bodyPr>
          <a:lstStyle>
            <a:lvl1pPr marL="0" indent="0" algn="l" defTabSz="844083" rtl="0" eaLnBrk="1" latinLnBrk="0" hangingPunct="1">
              <a:lnSpc>
                <a:spcPct val="100000"/>
              </a:lnSpc>
              <a:spcBef>
                <a:spcPts val="0"/>
              </a:spcBef>
              <a:spcAft>
                <a:spcPts val="554"/>
              </a:spcAft>
              <a:buFontTx/>
              <a:buNone/>
              <a:defRPr sz="923" b="1" kern="1200" cap="all" spc="277" baseline="0">
                <a:solidFill>
                  <a:schemeClr val="tx2"/>
                </a:solidFill>
                <a:latin typeface="+mn-lt"/>
                <a:ea typeface="+mn-ea"/>
                <a:cs typeface="+mn-cs"/>
              </a:defRPr>
            </a:lvl1pPr>
            <a:lvl2pPr marL="0" indent="0" algn="l" defTabSz="844083" rtl="0" eaLnBrk="1" latinLnBrk="0" hangingPunct="1">
              <a:lnSpc>
                <a:spcPct val="100000"/>
              </a:lnSpc>
              <a:spcBef>
                <a:spcPts val="0"/>
              </a:spcBef>
              <a:spcAft>
                <a:spcPts val="277"/>
              </a:spcAft>
              <a:buFontTx/>
              <a:buNone/>
              <a:defRPr sz="785" kern="1200">
                <a:solidFill>
                  <a:schemeClr val="tx1"/>
                </a:solidFill>
                <a:latin typeface="+mn-lt"/>
                <a:ea typeface="+mn-ea"/>
                <a:cs typeface="+mn-cs"/>
              </a:defRPr>
            </a:lvl2pPr>
            <a:lvl3pPr marL="167058" indent="-167058"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3pPr>
            <a:lvl4pPr marL="331185" indent="-164127"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4pPr>
            <a:lvl5pPr marL="492382" indent="-161196"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baseline="0">
                <a:solidFill>
                  <a:schemeClr val="tx1"/>
                </a:solidFill>
                <a:latin typeface="+mn-lt"/>
                <a:ea typeface="+mn-ea"/>
                <a:cs typeface="+mn-cs"/>
              </a:defRPr>
            </a:lvl5pPr>
            <a:lvl6pPr marL="664632"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6pPr>
            <a:lvl7pPr marL="864022"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7pPr>
            <a:lvl8pPr marL="996948"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92075" lvl="1" fontAlgn="auto"/>
            <a:r>
              <a:rPr lang="en-GB" sz="1000" b="1" cap="all" spc="300" dirty="0">
                <a:solidFill>
                  <a:schemeClr val="bg1"/>
                </a:solidFill>
              </a:rPr>
              <a:t>Purpose</a:t>
            </a:r>
          </a:p>
          <a:p>
            <a:pPr marL="92075" lvl="1" fontAlgn="auto"/>
            <a:r>
              <a:rPr lang="en-GB" sz="800" dirty="0">
                <a:solidFill>
                  <a:schemeClr val="bg1"/>
                </a:solidFill>
              </a:rPr>
              <a:t>To reduce the amount of resource required to generate shipper packs</a:t>
            </a:r>
          </a:p>
          <a:p>
            <a:pPr marL="92075" lvl="1" fontAlgn="auto"/>
            <a:endParaRPr lang="en-GB" sz="800"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944872008"/>
              </p:ext>
            </p:extLst>
          </p:nvPr>
        </p:nvGraphicFramePr>
        <p:xfrm>
          <a:off x="6618559" y="5591092"/>
          <a:ext cx="3997960" cy="293849"/>
        </p:xfrm>
        <a:graphic>
          <a:graphicData uri="http://schemas.openxmlformats.org/drawingml/2006/table">
            <a:tbl>
              <a:tblPr firstRow="1" bandRow="1"/>
              <a:tblGrid>
                <a:gridCol w="1997721">
                  <a:extLst>
                    <a:ext uri="{9D8B030D-6E8A-4147-A177-3AD203B41FA5}">
                      <a16:colId xmlns:a16="http://schemas.microsoft.com/office/drawing/2014/main" val="20000"/>
                    </a:ext>
                  </a:extLst>
                </a:gridCol>
                <a:gridCol w="2000239">
                  <a:extLst>
                    <a:ext uri="{9D8B030D-6E8A-4147-A177-3AD203B41FA5}">
                      <a16:colId xmlns:a16="http://schemas.microsoft.com/office/drawing/2014/main" val="20001"/>
                    </a:ext>
                  </a:extLst>
                </a:gridCol>
              </a:tblGrid>
              <a:tr h="293849">
                <a:tc>
                  <a:txBody>
                    <a:bodyPr/>
                    <a:lstStyle/>
                    <a:p>
                      <a:pPr algn="ctr" rtl="0" fontAlgn="ctr"/>
                      <a:r>
                        <a:rPr lang="en-GB" sz="800" b="1" i="0" u="none" strike="noStrike" dirty="0">
                          <a:solidFill>
                            <a:srgbClr val="FFFFFF"/>
                          </a:solidFill>
                          <a:effectLst/>
                          <a:latin typeface="Calibri" panose="020F0502020204030204" pitchFamily="34" charset="0"/>
                        </a:rPr>
                        <a:t>Potential</a:t>
                      </a:r>
                      <a:r>
                        <a:rPr lang="en-GB" sz="800" b="1" i="0" u="none" strike="noStrike" baseline="0" dirty="0">
                          <a:solidFill>
                            <a:srgbClr val="FFFFFF"/>
                          </a:solidFill>
                          <a:effectLst/>
                          <a:latin typeface="Calibri" panose="020F0502020204030204" pitchFamily="34" charset="0"/>
                        </a:rPr>
                        <a:t> monthly report reduction</a:t>
                      </a:r>
                      <a:endParaRPr lang="en-GB" sz="8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0" i="0" u="none" strike="noStrike" dirty="0">
                          <a:solidFill>
                            <a:schemeClr val="tx1"/>
                          </a:solidFill>
                          <a:effectLst/>
                          <a:latin typeface="Calibri" panose="020F0502020204030204" pitchFamily="34" charset="0"/>
                        </a:rPr>
                        <a:t>23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5000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621446" y="1243786"/>
            <a:ext cx="4098533" cy="636596"/>
          </a:xfrm>
          <a:solidFill>
            <a:srgbClr val="483698"/>
          </a:solidFill>
        </p:spPr>
        <p:txBody>
          <a:bodyPr/>
          <a:lstStyle/>
          <a:p>
            <a:pPr marL="92075" lvl="1"/>
            <a:r>
              <a:rPr lang="en-GB" sz="1000" b="1" cap="all" spc="300" dirty="0">
                <a:solidFill>
                  <a:schemeClr val="bg1"/>
                </a:solidFill>
              </a:rPr>
              <a:t>Customers Affected</a:t>
            </a:r>
          </a:p>
          <a:p>
            <a:pPr marL="263525" lvl="1" indent="-171450">
              <a:buFont typeface="Wingdings" panose="05000000000000000000" pitchFamily="2" charset="2"/>
              <a:buChar char="§"/>
            </a:pPr>
            <a:r>
              <a:rPr lang="en-GB" sz="800" dirty="0">
                <a:solidFill>
                  <a:schemeClr val="bg1"/>
                </a:solidFill>
              </a:rPr>
              <a:t>All Shippers</a:t>
            </a:r>
          </a:p>
          <a:p>
            <a:pPr marL="263525" lvl="1" indent="-171450">
              <a:buFont typeface="Wingdings" panose="05000000000000000000" pitchFamily="2" charset="2"/>
              <a:buChar char="§"/>
            </a:pPr>
            <a:r>
              <a:rPr lang="en-GB" sz="800" dirty="0">
                <a:solidFill>
                  <a:schemeClr val="bg1"/>
                </a:solidFill>
              </a:rPr>
              <a:t>All Networks</a:t>
            </a:r>
          </a:p>
        </p:txBody>
      </p:sp>
      <p:sp>
        <p:nvSpPr>
          <p:cNvPr id="4" name="Title 3"/>
          <p:cNvSpPr>
            <a:spLocks noGrp="1"/>
          </p:cNvSpPr>
          <p:nvPr>
            <p:ph type="title"/>
          </p:nvPr>
        </p:nvSpPr>
        <p:spPr>
          <a:xfrm>
            <a:off x="1968600" y="451575"/>
            <a:ext cx="8751380" cy="529465"/>
          </a:xfrm>
        </p:spPr>
        <p:txBody>
          <a:bodyPr/>
          <a:lstStyle/>
          <a:p>
            <a:r>
              <a:rPr lang="en-GB" sz="1800" dirty="0">
                <a:solidFill>
                  <a:srgbClr val="00338D"/>
                </a:solidFill>
              </a:rPr>
              <a:t>Recommendation 3 – </a:t>
            </a:r>
            <a:r>
              <a:rPr lang="en-GB" sz="1800" dirty="0">
                <a:solidFill>
                  <a:srgbClr val="6D2077"/>
                </a:solidFill>
              </a:rPr>
              <a:t>Consolidated/Automated Must Read Reporting</a:t>
            </a:r>
          </a:p>
        </p:txBody>
      </p:sp>
      <p:sp>
        <p:nvSpPr>
          <p:cNvPr id="5" name="Text Placeholder 1"/>
          <p:cNvSpPr txBox="1">
            <a:spLocks/>
          </p:cNvSpPr>
          <p:nvPr/>
        </p:nvSpPr>
        <p:spPr>
          <a:xfrm>
            <a:off x="1968852" y="3090683"/>
            <a:ext cx="4559448" cy="2130474"/>
          </a:xfrm>
          <a:prstGeom prst="rect">
            <a:avLst/>
          </a:prstGeom>
          <a:solidFill>
            <a:srgbClr val="005EB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79375"/>
            <a:r>
              <a:rPr lang="en-GB" sz="1000" b="1" cap="all" spc="300" dirty="0">
                <a:solidFill>
                  <a:schemeClr val="bg1"/>
                </a:solidFill>
              </a:rPr>
              <a:t>Delivery</a:t>
            </a:r>
          </a:p>
          <a:p>
            <a:pPr marL="263525" lvl="1" indent="-171450">
              <a:buFont typeface="Wingdings" panose="05000000000000000000" pitchFamily="2" charset="2"/>
              <a:buChar char="§"/>
            </a:pPr>
            <a:r>
              <a:rPr lang="en-GB" sz="800" dirty="0">
                <a:solidFill>
                  <a:schemeClr val="bg1"/>
                </a:solidFill>
              </a:rPr>
              <a:t>Internal engagement process to determine the best way to consolidate these reports, including:</a:t>
            </a:r>
          </a:p>
          <a:p>
            <a:pPr marL="444500" lvl="2" indent="-171450">
              <a:buClr>
                <a:schemeClr val="bg1"/>
              </a:buClr>
              <a:buFont typeface="Wingdings" panose="05000000000000000000" pitchFamily="2" charset="2"/>
              <a:buChar char="§"/>
            </a:pPr>
            <a:r>
              <a:rPr lang="en-GB" sz="800" dirty="0">
                <a:solidFill>
                  <a:schemeClr val="bg1"/>
                </a:solidFill>
              </a:rPr>
              <a:t>Full interaction with the teams currently implementing these reports.</a:t>
            </a:r>
          </a:p>
          <a:p>
            <a:pPr marL="444500" lvl="2" indent="-171450">
              <a:buClr>
                <a:schemeClr val="bg1"/>
              </a:buClr>
              <a:buFont typeface="Wingdings" panose="05000000000000000000" pitchFamily="2" charset="2"/>
              <a:buChar char="§"/>
            </a:pPr>
            <a:r>
              <a:rPr lang="en-GB" sz="800" dirty="0">
                <a:solidFill>
                  <a:schemeClr val="bg1"/>
                </a:solidFill>
              </a:rPr>
              <a:t>Determining whether data be consolidated into a single interface (and whether the </a:t>
            </a:r>
            <a:r>
              <a:rPr lang="en-GB" sz="800">
                <a:solidFill>
                  <a:schemeClr val="bg1"/>
                </a:solidFill>
              </a:rPr>
              <a:t>Shipper Dashboard </a:t>
            </a:r>
            <a:r>
              <a:rPr lang="en-GB" sz="800" dirty="0">
                <a:solidFill>
                  <a:schemeClr val="bg1"/>
                </a:solidFill>
              </a:rPr>
              <a:t>is the best medium in which to report the data). </a:t>
            </a:r>
          </a:p>
          <a:p>
            <a:pPr marL="444500" lvl="2" indent="-171450">
              <a:buClr>
                <a:schemeClr val="bg1"/>
              </a:buClr>
              <a:buFont typeface="Wingdings" panose="05000000000000000000" pitchFamily="2" charset="2"/>
              <a:buChar char="§"/>
            </a:pPr>
            <a:r>
              <a:rPr lang="en-GB" sz="800" dirty="0">
                <a:solidFill>
                  <a:schemeClr val="bg1"/>
                </a:solidFill>
              </a:rPr>
              <a:t>Which reports and data items can be consolidated?</a:t>
            </a:r>
          </a:p>
          <a:p>
            <a:pPr marL="261938" lvl="1" indent="-171450">
              <a:buFont typeface="Wingdings" panose="05000000000000000000" pitchFamily="2" charset="2"/>
              <a:buChar char="§"/>
            </a:pPr>
            <a:r>
              <a:rPr lang="en-GB" sz="800" dirty="0">
                <a:solidFill>
                  <a:schemeClr val="bg1"/>
                </a:solidFill>
              </a:rPr>
              <a:t>Exploration of whether other means could be used to prompt Shippers to self serve and seek out must read data on their own.</a:t>
            </a:r>
          </a:p>
          <a:p>
            <a:pPr marL="261938" lvl="1" indent="-171450">
              <a:buFont typeface="Wingdings" panose="05000000000000000000" pitchFamily="2" charset="2"/>
              <a:buChar char="§"/>
            </a:pPr>
            <a:r>
              <a:rPr lang="en-GB" sz="800" dirty="0">
                <a:solidFill>
                  <a:schemeClr val="bg1"/>
                </a:solidFill>
              </a:rPr>
              <a:t>Implementation of the change process to development the preferred solution (including eliminating production of reports that have been superseded by the new solution). </a:t>
            </a:r>
          </a:p>
        </p:txBody>
      </p:sp>
      <p:sp>
        <p:nvSpPr>
          <p:cNvPr id="6" name="Text Placeholder 1"/>
          <p:cNvSpPr txBox="1">
            <a:spLocks/>
          </p:cNvSpPr>
          <p:nvPr/>
        </p:nvSpPr>
        <p:spPr>
          <a:xfrm>
            <a:off x="1968600" y="5254600"/>
            <a:ext cx="4559448" cy="768101"/>
          </a:xfrm>
          <a:prstGeom prst="rect">
            <a:avLst/>
          </a:prstGeom>
          <a:solidFill>
            <a:srgbClr val="0091DA"/>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a:r>
              <a:rPr lang="en-GB" sz="1000" b="1" cap="all" spc="300" dirty="0">
                <a:solidFill>
                  <a:schemeClr val="bg1"/>
                </a:solidFill>
              </a:rPr>
              <a:t>Reports affected</a:t>
            </a:r>
          </a:p>
        </p:txBody>
      </p:sp>
      <p:sp>
        <p:nvSpPr>
          <p:cNvPr id="7" name="Text Placeholder 2"/>
          <p:cNvSpPr txBox="1">
            <a:spLocks/>
          </p:cNvSpPr>
          <p:nvPr/>
        </p:nvSpPr>
        <p:spPr>
          <a:xfrm>
            <a:off x="6621446" y="1987063"/>
            <a:ext cx="4098533" cy="2562077"/>
          </a:xfrm>
          <a:prstGeom prst="rect">
            <a:avLst/>
          </a:prstGeom>
          <a:solidFill>
            <a:srgbClr val="470A6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Potential Costs and benefits</a:t>
            </a:r>
          </a:p>
          <a:p>
            <a:pPr marL="92075" lvl="1"/>
            <a:r>
              <a:rPr lang="en-GB" dirty="0">
                <a:solidFill>
                  <a:schemeClr val="bg1"/>
                </a:solidFill>
              </a:rPr>
              <a:t>High level of resource required to engage, consult and seek buy-in from all Shippers and Networks. Medium level of complexity to develop </a:t>
            </a:r>
            <a:r>
              <a:rPr lang="en-GB">
                <a:solidFill>
                  <a:schemeClr val="bg1"/>
                </a:solidFill>
              </a:rPr>
              <a:t>a dashboard. </a:t>
            </a:r>
            <a:r>
              <a:rPr lang="en-GB" dirty="0">
                <a:solidFill>
                  <a:schemeClr val="bg1"/>
                </a:solidFill>
              </a:rPr>
              <a:t>Development of (BIRST?) data visualisations for Shipper Packs could save material resource. These could both better display and illustrate the date while saving resource output used in the manual creation of the packs. Other potential benefits include an increased level of functionality for customers.</a:t>
            </a:r>
          </a:p>
          <a:p>
            <a:pPr marL="92075" lvl="1"/>
            <a:endParaRPr lang="en-GB" dirty="0">
              <a:solidFill>
                <a:schemeClr val="bg1"/>
              </a:solidFill>
            </a:endParaRPr>
          </a:p>
        </p:txBody>
      </p:sp>
      <p:sp>
        <p:nvSpPr>
          <p:cNvPr id="8" name="Text Placeholder 2"/>
          <p:cNvSpPr txBox="1">
            <a:spLocks/>
          </p:cNvSpPr>
          <p:nvPr/>
        </p:nvSpPr>
        <p:spPr>
          <a:xfrm>
            <a:off x="6621446" y="4655820"/>
            <a:ext cx="4098534" cy="1330113"/>
          </a:xfrm>
          <a:prstGeom prst="rect">
            <a:avLst/>
          </a:prstGeom>
          <a:solidFill>
            <a:srgbClr val="6D2077"/>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score</a:t>
            </a:r>
          </a:p>
        </p:txBody>
      </p:sp>
      <p:sp>
        <p:nvSpPr>
          <p:cNvPr id="2" name="Text Placeholder 1"/>
          <p:cNvSpPr>
            <a:spLocks noGrp="1"/>
          </p:cNvSpPr>
          <p:nvPr>
            <p:ph type="body" sz="quarter" idx="10"/>
          </p:nvPr>
        </p:nvSpPr>
        <p:spPr>
          <a:xfrm>
            <a:off x="1968852" y="1609578"/>
            <a:ext cx="4559448" cy="1454865"/>
          </a:xfrm>
          <a:solidFill>
            <a:srgbClr val="00338D"/>
          </a:solidFill>
        </p:spPr>
        <p:txBody>
          <a:bodyPr/>
          <a:lstStyle/>
          <a:p>
            <a:pPr marL="92075" lvl="1"/>
            <a:r>
              <a:rPr lang="en-GB" sz="1000" b="1" cap="all" spc="300" dirty="0">
                <a:solidFill>
                  <a:schemeClr val="bg1"/>
                </a:solidFill>
              </a:rPr>
              <a:t>Description</a:t>
            </a:r>
          </a:p>
          <a:p>
            <a:pPr marL="92075" lvl="1"/>
            <a:r>
              <a:rPr lang="en-GB" sz="800" dirty="0">
                <a:solidFill>
                  <a:schemeClr val="bg1"/>
                </a:solidFill>
              </a:rPr>
              <a:t>Under the current process, a number of different must read reports are sent to Shippers and Networks. These reports generally outline individual MPRN supply point data based on different must read criteria (such as requests to Shippers for reads for sites not read over a given period). This data represents granular data which is summarised in the monthly Shipper Packs.</a:t>
            </a:r>
          </a:p>
          <a:p>
            <a:pPr marL="92075" lvl="1"/>
            <a:r>
              <a:rPr lang="en-GB" sz="800" dirty="0">
                <a:solidFill>
                  <a:schemeClr val="bg1"/>
                </a:solidFill>
              </a:rPr>
              <a:t>KPMG recommend that Xoserve could consider whether there is scope for consolidating these must read reports. This consideration should include a view on whether there is merit for including must-read information within the solution that is being considered for development of automated shipper packs. This would involve the inclusion must-reads queries into the system being developed, to allow customers to access MPRN level data on the Supply Points  that have not been read.</a:t>
            </a:r>
          </a:p>
          <a:p>
            <a:pPr marL="92075" lvl="1"/>
            <a:endParaRPr lang="en-GB" sz="800"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620012576"/>
              </p:ext>
            </p:extLst>
          </p:nvPr>
        </p:nvGraphicFramePr>
        <p:xfrm>
          <a:off x="1976713" y="5363847"/>
          <a:ext cx="4539476" cy="699291"/>
        </p:xfrm>
        <a:graphic>
          <a:graphicData uri="http://schemas.openxmlformats.org/drawingml/2006/table">
            <a:tbl>
              <a:tblPr/>
              <a:tblGrid>
                <a:gridCol w="891834">
                  <a:extLst>
                    <a:ext uri="{9D8B030D-6E8A-4147-A177-3AD203B41FA5}">
                      <a16:colId xmlns:a16="http://schemas.microsoft.com/office/drawing/2014/main" val="20000"/>
                    </a:ext>
                  </a:extLst>
                </a:gridCol>
                <a:gridCol w="816521">
                  <a:extLst>
                    <a:ext uri="{9D8B030D-6E8A-4147-A177-3AD203B41FA5}">
                      <a16:colId xmlns:a16="http://schemas.microsoft.com/office/drawing/2014/main" val="20001"/>
                    </a:ext>
                  </a:extLst>
                </a:gridCol>
                <a:gridCol w="899637">
                  <a:extLst>
                    <a:ext uri="{9D8B030D-6E8A-4147-A177-3AD203B41FA5}">
                      <a16:colId xmlns:a16="http://schemas.microsoft.com/office/drawing/2014/main" val="20002"/>
                    </a:ext>
                  </a:extLst>
                </a:gridCol>
                <a:gridCol w="959343">
                  <a:extLst>
                    <a:ext uri="{9D8B030D-6E8A-4147-A177-3AD203B41FA5}">
                      <a16:colId xmlns:a16="http://schemas.microsoft.com/office/drawing/2014/main" val="20003"/>
                    </a:ext>
                  </a:extLst>
                </a:gridCol>
                <a:gridCol w="972141">
                  <a:extLst>
                    <a:ext uri="{9D8B030D-6E8A-4147-A177-3AD203B41FA5}">
                      <a16:colId xmlns:a16="http://schemas.microsoft.com/office/drawing/2014/main" val="20004"/>
                    </a:ext>
                  </a:extLst>
                </a:gridCol>
              </a:tblGrid>
              <a:tr h="272571">
                <a:tc>
                  <a:txBody>
                    <a:bodyPr/>
                    <a:lstStyle/>
                    <a:p>
                      <a:pPr marL="93663" indent="-93663" algn="l" fontAlgn="ctr">
                        <a:buFont typeface="Wingdings" panose="05000000000000000000" pitchFamily="2" charset="2"/>
                        <a:buChar char="§"/>
                      </a:pPr>
                      <a:r>
                        <a:rPr lang="en-GB" sz="700" kern="1200" dirty="0">
                          <a:solidFill>
                            <a:schemeClr val="bg1"/>
                          </a:solidFill>
                          <a:latin typeface="+mn-lt"/>
                          <a:ea typeface="+mn-ea"/>
                          <a:cs typeface="+mn-cs"/>
                        </a:rPr>
                        <a:t>CDS0039</a:t>
                      </a:r>
                    </a:p>
                    <a:p>
                      <a:pPr marL="93663" marR="0" lvl="0" indent="-93663" algn="l" defTabSz="914400" rtl="0" eaLnBrk="1" fontAlgn="ctr" latinLnBrk="0" hangingPunct="1">
                        <a:lnSpc>
                          <a:spcPct val="100000"/>
                        </a:lnSpc>
                        <a:spcBef>
                          <a:spcPts val="0"/>
                        </a:spcBef>
                        <a:spcAft>
                          <a:spcPts val="0"/>
                        </a:spcAft>
                        <a:buClrTx/>
                        <a:buSzTx/>
                        <a:buFont typeface="Wingdings" panose="05000000000000000000" pitchFamily="2" charset="2"/>
                        <a:buChar char="§"/>
                        <a:tabLst/>
                        <a:defRPr/>
                      </a:pPr>
                      <a:r>
                        <a:rPr lang="en-GB" sz="700" kern="1200" dirty="0">
                          <a:solidFill>
                            <a:schemeClr val="bg1"/>
                          </a:solidFill>
                          <a:latin typeface="+mn-lt"/>
                          <a:ea typeface="+mn-ea"/>
                          <a:cs typeface="+mn-cs"/>
                        </a:rPr>
                        <a:t>CDS0041</a:t>
                      </a:r>
                    </a:p>
                  </a:txBody>
                  <a:tcPr marL="0" marR="0" marT="0" marB="0" anchor="ctr">
                    <a:lnL>
                      <a:noFill/>
                    </a:lnL>
                    <a:lnR>
                      <a:noFill/>
                    </a:lnR>
                    <a:lnT>
                      <a:noFill/>
                    </a:lnT>
                    <a:lnB>
                      <a:noFill/>
                    </a:lnB>
                    <a:noFill/>
                  </a:tcPr>
                </a:tc>
                <a:tc>
                  <a:txBody>
                    <a:bodyPr/>
                    <a:lstStyle/>
                    <a:p>
                      <a:pPr marL="93663" indent="-93663" algn="l" defTabSz="914400" rtl="0" eaLnBrk="1" fontAlgn="ctr" latinLnBrk="0" hangingPunct="1">
                        <a:buFont typeface="Wingdings" panose="05000000000000000000" pitchFamily="2" charset="2"/>
                        <a:buChar char="§"/>
                      </a:pPr>
                      <a:r>
                        <a:rPr lang="en-GB" sz="700" kern="1200" dirty="0">
                          <a:solidFill>
                            <a:schemeClr val="bg1"/>
                          </a:solidFill>
                          <a:latin typeface="+mn-lt"/>
                          <a:ea typeface="+mn-ea"/>
                          <a:cs typeface="+mn-cs"/>
                        </a:rPr>
                        <a:t>Plot To Postal Report id 180 </a:t>
                      </a:r>
                    </a:p>
                  </a:txBody>
                  <a:tcPr marL="0" marR="0" marT="0" marB="0" anchor="ctr">
                    <a:lnL>
                      <a:noFill/>
                    </a:lnL>
                    <a:lnR>
                      <a:noFill/>
                    </a:lnR>
                    <a:lnT>
                      <a:noFill/>
                    </a:lnT>
                    <a:lnB>
                      <a:noFill/>
                    </a:lnB>
                    <a:noFill/>
                  </a:tcPr>
                </a:tc>
                <a:tc>
                  <a:txBody>
                    <a:bodyPr/>
                    <a:lstStyle/>
                    <a:p>
                      <a:pPr marL="93663" indent="-93663" algn="l" defTabSz="914400" rtl="0" eaLnBrk="1" fontAlgn="ctr" latinLnBrk="0" hangingPunct="1">
                        <a:buFont typeface="Wingdings" panose="05000000000000000000" pitchFamily="2" charset="2"/>
                        <a:buChar char="§"/>
                      </a:pPr>
                      <a:r>
                        <a:rPr lang="en-GB" sz="700" kern="1200" dirty="0">
                          <a:solidFill>
                            <a:schemeClr val="bg1"/>
                          </a:solidFill>
                          <a:latin typeface="+mn-lt"/>
                          <a:ea typeface="+mn-ea"/>
                          <a:cs typeface="+mn-cs"/>
                        </a:rPr>
                        <a:t>MUR PRENOTES NON MONTHLY MR02b</a:t>
                      </a:r>
                    </a:p>
                  </a:txBody>
                  <a:tcPr marL="0" marR="0" marT="0" marB="0" anchor="ctr">
                    <a:lnL>
                      <a:noFill/>
                    </a:lnL>
                    <a:lnR>
                      <a:noFill/>
                    </a:lnR>
                    <a:lnT>
                      <a:noFill/>
                    </a:lnT>
                    <a:lnB>
                      <a:noFill/>
                    </a:lnB>
                    <a:noFill/>
                  </a:tcPr>
                </a:tc>
                <a:tc>
                  <a:txBody>
                    <a:bodyPr/>
                    <a:lstStyle/>
                    <a:p>
                      <a:pPr marL="93663" indent="-93663" algn="l" defTabSz="914400" rtl="0" eaLnBrk="1" fontAlgn="ctr" latinLnBrk="0" hangingPunct="1">
                        <a:buFont typeface="Wingdings" panose="05000000000000000000" pitchFamily="2" charset="2"/>
                        <a:buChar char="§"/>
                      </a:pPr>
                      <a:r>
                        <a:rPr lang="en-GB" sz="700" kern="1200" dirty="0">
                          <a:solidFill>
                            <a:schemeClr val="bg1"/>
                          </a:solidFill>
                          <a:latin typeface="+mn-lt"/>
                          <a:ea typeface="+mn-ea"/>
                          <a:cs typeface="+mn-cs"/>
                        </a:rPr>
                        <a:t>MUR Pre Notes By Network</a:t>
                      </a:r>
                    </a:p>
                  </a:txBody>
                  <a:tcPr marL="0" marR="0" marT="0" marB="0" anchor="ctr">
                    <a:lnL>
                      <a:noFill/>
                    </a:lnL>
                    <a:lnR>
                      <a:noFill/>
                    </a:lnR>
                    <a:lnT>
                      <a:noFill/>
                    </a:lnT>
                    <a:lnB>
                      <a:noFill/>
                    </a:lnB>
                    <a:noFill/>
                  </a:tcPr>
                </a:tc>
                <a:tc>
                  <a:txBody>
                    <a:bodyPr/>
                    <a:lstStyle/>
                    <a:p>
                      <a:pPr marL="93663" indent="-93663" algn="l" defTabSz="914400" rtl="0" eaLnBrk="1" fontAlgn="ctr" latinLnBrk="0" hangingPunct="1">
                        <a:buFont typeface="Wingdings" panose="05000000000000000000" pitchFamily="2" charset="2"/>
                        <a:buChar char="§"/>
                      </a:pPr>
                      <a:r>
                        <a:rPr lang="en-GB" sz="700" kern="1200" dirty="0">
                          <a:solidFill>
                            <a:schemeClr val="bg1"/>
                          </a:solidFill>
                          <a:latin typeface="+mn-lt"/>
                          <a:ea typeface="+mn-ea"/>
                          <a:cs typeface="+mn-cs"/>
                        </a:rPr>
                        <a:t>MUR Notification by Network</a:t>
                      </a:r>
                    </a:p>
                  </a:txBody>
                  <a:tcPr marL="0" marR="0" marT="0" marB="0" anchor="ctr">
                    <a:lnL>
                      <a:noFill/>
                    </a:lnL>
                    <a:lnR>
                      <a:noFill/>
                    </a:lnR>
                    <a:lnT>
                      <a:noFill/>
                    </a:lnT>
                    <a:lnB>
                      <a:noFill/>
                    </a:lnB>
                    <a:noFill/>
                  </a:tcPr>
                </a:tc>
                <a:extLst>
                  <a:ext uri="{0D108BD9-81ED-4DB2-BD59-A6C34878D82A}">
                    <a16:rowId xmlns:a16="http://schemas.microsoft.com/office/drawing/2014/main" val="10000"/>
                  </a:ext>
                </a:extLst>
              </a:tr>
              <a:tr h="344050">
                <a:tc>
                  <a:txBody>
                    <a:bodyPr/>
                    <a:lstStyle/>
                    <a:p>
                      <a:pPr marL="93663" indent="-93663" algn="l" defTabSz="914400" rtl="0" eaLnBrk="1" fontAlgn="ctr" latinLnBrk="0" hangingPunct="1">
                        <a:buFont typeface="Wingdings" panose="05000000000000000000" pitchFamily="2" charset="2"/>
                        <a:buChar char="§"/>
                      </a:pPr>
                      <a:r>
                        <a:rPr lang="en-GB" sz="700" kern="1200" dirty="0">
                          <a:solidFill>
                            <a:schemeClr val="bg1"/>
                          </a:solidFill>
                          <a:latin typeface="+mn-lt"/>
                          <a:ea typeface="+mn-ea"/>
                          <a:cs typeface="+mn-cs"/>
                        </a:rPr>
                        <a:t>1231</a:t>
                      </a:r>
                      <a:r>
                        <a:rPr lang="en-GB" sz="700" kern="1200" baseline="0" dirty="0">
                          <a:solidFill>
                            <a:schemeClr val="bg1"/>
                          </a:solidFill>
                          <a:latin typeface="+mn-lt"/>
                          <a:ea typeface="+mn-ea"/>
                          <a:cs typeface="+mn-cs"/>
                        </a:rPr>
                        <a:t> </a:t>
                      </a:r>
                      <a:r>
                        <a:rPr lang="en-GB" sz="700" kern="1200" dirty="0">
                          <a:solidFill>
                            <a:schemeClr val="bg1"/>
                          </a:solidFill>
                          <a:latin typeface="+mn-lt"/>
                          <a:ea typeface="+mn-ea"/>
                          <a:cs typeface="+mn-cs"/>
                        </a:rPr>
                        <a:t>(Rpt_id_1231_MUR_Admin_Invoice)</a:t>
                      </a:r>
                    </a:p>
                    <a:p>
                      <a:pPr marL="93663" indent="-93663" algn="l" defTabSz="914400" rtl="0" eaLnBrk="1" fontAlgn="ctr" latinLnBrk="0" hangingPunct="1">
                        <a:buFont typeface="Wingdings" panose="05000000000000000000" pitchFamily="2" charset="2"/>
                        <a:buChar char="§"/>
                      </a:pPr>
                      <a:endParaRPr lang="en-GB" sz="700" kern="1200" dirty="0">
                        <a:solidFill>
                          <a:schemeClr val="bg1"/>
                        </a:solidFill>
                        <a:latin typeface="+mn-lt"/>
                        <a:ea typeface="+mn-ea"/>
                        <a:cs typeface="+mn-cs"/>
                      </a:endParaRPr>
                    </a:p>
                  </a:txBody>
                  <a:tcPr marL="0" marR="0" marT="0" marB="0" anchor="ctr">
                    <a:lnL>
                      <a:noFill/>
                    </a:lnL>
                    <a:lnR>
                      <a:noFill/>
                    </a:lnR>
                    <a:lnT>
                      <a:noFill/>
                    </a:lnT>
                    <a:lnB>
                      <a:noFill/>
                    </a:lnB>
                    <a:noFill/>
                  </a:tcPr>
                </a:tc>
                <a:tc>
                  <a:txBody>
                    <a:bodyPr/>
                    <a:lstStyle/>
                    <a:p>
                      <a:pPr marL="93663" indent="-93663" algn="l" defTabSz="914400" rtl="0" eaLnBrk="1" fontAlgn="ctr" latinLnBrk="0" hangingPunct="1">
                        <a:buFont typeface="Wingdings" panose="05000000000000000000" pitchFamily="2" charset="2"/>
                        <a:buChar char="§"/>
                      </a:pPr>
                      <a:r>
                        <a:rPr lang="en-GB" sz="700" kern="1200" dirty="0">
                          <a:solidFill>
                            <a:schemeClr val="bg1"/>
                          </a:solidFill>
                          <a:latin typeface="+mn-lt"/>
                          <a:ea typeface="+mn-ea"/>
                          <a:cs typeface="+mn-cs"/>
                        </a:rPr>
                        <a:t>Domestic Must Read Reports</a:t>
                      </a:r>
                    </a:p>
                  </a:txBody>
                  <a:tcPr marL="0" marR="0" marT="0" marB="0" anchor="ctr">
                    <a:lnL>
                      <a:noFill/>
                    </a:lnL>
                    <a:lnR>
                      <a:noFill/>
                    </a:lnR>
                    <a:lnT>
                      <a:noFill/>
                    </a:lnT>
                    <a:lnB>
                      <a:noFill/>
                    </a:lnB>
                    <a:noFill/>
                  </a:tcPr>
                </a:tc>
                <a:tc>
                  <a:txBody>
                    <a:bodyPr/>
                    <a:lstStyle/>
                    <a:p>
                      <a:pPr marL="93663" indent="-93663" algn="l" defTabSz="914400" rtl="0" eaLnBrk="1" fontAlgn="ctr" latinLnBrk="0" hangingPunct="1">
                        <a:buFont typeface="Wingdings" panose="05000000000000000000" pitchFamily="2" charset="2"/>
                        <a:buChar char="§"/>
                      </a:pPr>
                      <a:r>
                        <a:rPr lang="en-GB" sz="700" kern="1200" dirty="0">
                          <a:solidFill>
                            <a:schemeClr val="bg1"/>
                          </a:solidFill>
                          <a:latin typeface="+mn-lt"/>
                          <a:ea typeface="+mn-ea"/>
                          <a:cs typeface="+mn-cs"/>
                        </a:rPr>
                        <a:t>MUR Notification</a:t>
                      </a:r>
                      <a:r>
                        <a:rPr lang="en-GB" sz="700" kern="1200" baseline="0" dirty="0">
                          <a:solidFill>
                            <a:schemeClr val="bg1"/>
                          </a:solidFill>
                          <a:latin typeface="+mn-lt"/>
                          <a:ea typeface="+mn-ea"/>
                          <a:cs typeface="+mn-cs"/>
                        </a:rPr>
                        <a:t> </a:t>
                      </a:r>
                      <a:r>
                        <a:rPr lang="en-GB" sz="700" kern="1200" dirty="0">
                          <a:solidFill>
                            <a:schemeClr val="bg1"/>
                          </a:solidFill>
                          <a:latin typeface="+mn-lt"/>
                          <a:ea typeface="+mn-ea"/>
                          <a:cs typeface="+mn-cs"/>
                        </a:rPr>
                        <a:t>MR02 by Shipper</a:t>
                      </a:r>
                    </a:p>
                  </a:txBody>
                  <a:tcPr marL="0" marR="0" marT="0" marB="0" anchor="ctr">
                    <a:lnL>
                      <a:noFill/>
                    </a:lnL>
                    <a:lnR>
                      <a:noFill/>
                    </a:lnR>
                    <a:lnT>
                      <a:noFill/>
                    </a:lnT>
                    <a:lnB>
                      <a:noFill/>
                    </a:lnB>
                    <a:noFill/>
                  </a:tcPr>
                </a:tc>
                <a:tc>
                  <a:txBody>
                    <a:bodyPr/>
                    <a:lstStyle/>
                    <a:p>
                      <a:pPr marL="93663" indent="-93663" algn="l" defTabSz="914400" rtl="0" eaLnBrk="1" fontAlgn="ctr" latinLnBrk="0" hangingPunct="1">
                        <a:buFont typeface="Wingdings" panose="05000000000000000000" pitchFamily="2" charset="2"/>
                        <a:buChar char="§"/>
                      </a:pPr>
                      <a:r>
                        <a:rPr lang="en-GB" sz="700" kern="1200" dirty="0">
                          <a:solidFill>
                            <a:schemeClr val="bg1"/>
                          </a:solidFill>
                          <a:latin typeface="+mn-lt"/>
                          <a:ea typeface="+mn-ea"/>
                          <a:cs typeface="+mn-cs"/>
                        </a:rPr>
                        <a:t>MUR Prenotes MR02 </a:t>
                      </a:r>
                    </a:p>
                    <a:p>
                      <a:pPr marL="93663" indent="-93663" algn="l" defTabSz="914400" rtl="0" eaLnBrk="1" fontAlgn="ctr" latinLnBrk="0" hangingPunct="1">
                        <a:buFont typeface="Wingdings" panose="05000000000000000000" pitchFamily="2" charset="2"/>
                        <a:buChar char="§"/>
                      </a:pPr>
                      <a:r>
                        <a:rPr lang="en-GB" sz="700" kern="1200" dirty="0">
                          <a:solidFill>
                            <a:schemeClr val="bg1"/>
                          </a:solidFill>
                          <a:latin typeface="+mn-lt"/>
                          <a:ea typeface="+mn-ea"/>
                          <a:cs typeface="+mn-cs"/>
                        </a:rPr>
                        <a:t>by Shipper</a:t>
                      </a:r>
                    </a:p>
                  </a:txBody>
                  <a:tcPr marL="0" marR="0" marT="0" marB="0" anchor="ctr">
                    <a:lnL>
                      <a:noFill/>
                    </a:lnL>
                    <a:lnR>
                      <a:noFill/>
                    </a:lnR>
                    <a:lnT>
                      <a:noFill/>
                    </a:lnT>
                    <a:lnB>
                      <a:noFill/>
                    </a:lnB>
                    <a:noFill/>
                  </a:tcPr>
                </a:tc>
                <a:tc>
                  <a:txBody>
                    <a:bodyPr/>
                    <a:lstStyle/>
                    <a:p>
                      <a:pPr marL="93663" indent="-93663" algn="l" defTabSz="914400" rtl="0" eaLnBrk="1" fontAlgn="ctr" latinLnBrk="0" hangingPunct="1">
                        <a:buFont typeface="Wingdings" panose="05000000000000000000" pitchFamily="2" charset="2"/>
                        <a:buChar char="§"/>
                      </a:pPr>
                      <a:r>
                        <a:rPr lang="en-GB" sz="700" kern="1200" dirty="0">
                          <a:solidFill>
                            <a:schemeClr val="bg1"/>
                          </a:solidFill>
                          <a:latin typeface="+mn-lt"/>
                          <a:ea typeface="+mn-ea"/>
                          <a:cs typeface="+mn-cs"/>
                        </a:rPr>
                        <a:t>CAT 18 - Shipper Pack L - Must reads</a:t>
                      </a:r>
                    </a:p>
                  </a:txBody>
                  <a:tcPr marL="0" marR="0" marT="0" marB="0" anchor="ctr">
                    <a:lnL>
                      <a:noFill/>
                    </a:lnL>
                    <a:lnR>
                      <a:noFill/>
                    </a:lnR>
                    <a:lnT>
                      <a:noFill/>
                    </a:lnT>
                    <a:lnB>
                      <a:noFill/>
                    </a:lnB>
                    <a:no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36077142"/>
              </p:ext>
            </p:extLst>
          </p:nvPr>
        </p:nvGraphicFramePr>
        <p:xfrm>
          <a:off x="6686762" y="3052583"/>
          <a:ext cx="3958203" cy="1135432"/>
        </p:xfrm>
        <a:graphic>
          <a:graphicData uri="http://schemas.openxmlformats.org/drawingml/2006/table">
            <a:tbl>
              <a:tblPr firstRow="1" bandRow="1"/>
              <a:tblGrid>
                <a:gridCol w="2568272">
                  <a:extLst>
                    <a:ext uri="{9D8B030D-6E8A-4147-A177-3AD203B41FA5}">
                      <a16:colId xmlns:a16="http://schemas.microsoft.com/office/drawing/2014/main" val="20000"/>
                    </a:ext>
                  </a:extLst>
                </a:gridCol>
                <a:gridCol w="1389931">
                  <a:extLst>
                    <a:ext uri="{9D8B030D-6E8A-4147-A177-3AD203B41FA5}">
                      <a16:colId xmlns:a16="http://schemas.microsoft.com/office/drawing/2014/main" val="20001"/>
                    </a:ext>
                  </a:extLst>
                </a:gridCol>
              </a:tblGrid>
              <a:tr h="282940">
                <a:tc>
                  <a:txBody>
                    <a:bodyPr/>
                    <a:lstStyle/>
                    <a:p>
                      <a:pPr algn="l" rtl="0" fontAlgn="ctr"/>
                      <a:r>
                        <a:rPr lang="en-GB" sz="800" b="1" i="0" u="none" strike="noStrike" dirty="0">
                          <a:solidFill>
                            <a:srgbClr val="FFFFFF"/>
                          </a:solidFill>
                          <a:effectLst/>
                          <a:latin typeface="Calibri" panose="020F0502020204030204" pitchFamily="34" charset="0"/>
                          <a:cs typeface="Calibri" panose="020F0502020204030204" pitchFamily="34" charset="0"/>
                        </a:rPr>
                        <a:t>Potential cost/benefit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tc>
                  <a:txBody>
                    <a:bodyPr/>
                    <a:lstStyle/>
                    <a:p>
                      <a:pPr algn="l" rtl="0" fontAlgn="ctr"/>
                      <a:r>
                        <a:rPr lang="en-GB" sz="800" b="1" i="0" u="none" strike="noStrike" dirty="0">
                          <a:solidFill>
                            <a:srgbClr val="FFFFFF"/>
                          </a:solidFill>
                          <a:effectLst/>
                          <a:latin typeface="Calibri" panose="020F0502020204030204" pitchFamily="34" charset="0"/>
                          <a:cs typeface="Calibri" panose="020F0502020204030204" pitchFamily="34" charset="0"/>
                        </a:rPr>
                        <a:t>Impact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05774">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Complexity</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205774">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Potential disruption to customers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205774">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Potential disruption to systems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235170">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Desirability: Potential for customer acceptance/buy-in </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807132261"/>
              </p:ext>
            </p:extLst>
          </p:nvPr>
        </p:nvGraphicFramePr>
        <p:xfrm>
          <a:off x="6694017" y="4884739"/>
          <a:ext cx="3950949" cy="542925"/>
        </p:xfrm>
        <a:graphic>
          <a:graphicData uri="http://schemas.openxmlformats.org/drawingml/2006/table">
            <a:tbl>
              <a:tblPr firstRow="1" bandRow="1"/>
              <a:tblGrid>
                <a:gridCol w="1316983">
                  <a:extLst>
                    <a:ext uri="{9D8B030D-6E8A-4147-A177-3AD203B41FA5}">
                      <a16:colId xmlns:a16="http://schemas.microsoft.com/office/drawing/2014/main" val="20000"/>
                    </a:ext>
                  </a:extLst>
                </a:gridCol>
                <a:gridCol w="1316983">
                  <a:extLst>
                    <a:ext uri="{9D8B030D-6E8A-4147-A177-3AD203B41FA5}">
                      <a16:colId xmlns:a16="http://schemas.microsoft.com/office/drawing/2014/main" val="20001"/>
                    </a:ext>
                  </a:extLst>
                </a:gridCol>
                <a:gridCol w="1316983">
                  <a:extLst>
                    <a:ext uri="{9D8B030D-6E8A-4147-A177-3AD203B41FA5}">
                      <a16:colId xmlns:a16="http://schemas.microsoft.com/office/drawing/2014/main" val="20003"/>
                    </a:ext>
                  </a:extLst>
                </a:gridCol>
              </a:tblGrid>
              <a:tr h="314325">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Delivery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Desirability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Quick Win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28600">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000" b="0" i="0" u="none" strike="noStrike" dirty="0">
                          <a:solidFill>
                            <a:srgbClr val="000000"/>
                          </a:solidFill>
                          <a:effectLst/>
                          <a:latin typeface="Calibri" panose="020F0502020204030204" pitchFamily="34" charset="0"/>
                          <a:cs typeface="Calibri" panose="020F0502020204030204" pitchFamily="34" charset="0"/>
                        </a:rPr>
                        <a:t>No</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1"/>
                  </a:ext>
                </a:extLst>
              </a:tr>
            </a:tbl>
          </a:graphicData>
        </a:graphic>
      </p:graphicFrame>
      <p:sp>
        <p:nvSpPr>
          <p:cNvPr id="12" name="Text Placeholder 1"/>
          <p:cNvSpPr txBox="1">
            <a:spLocks/>
          </p:cNvSpPr>
          <p:nvPr/>
        </p:nvSpPr>
        <p:spPr>
          <a:xfrm>
            <a:off x="1976713" y="1245940"/>
            <a:ext cx="4555703" cy="324480"/>
          </a:xfrm>
          <a:prstGeom prst="rect">
            <a:avLst/>
          </a:prstGeom>
          <a:solidFill>
            <a:srgbClr val="002060"/>
          </a:solidFill>
        </p:spPr>
        <p:txBody>
          <a:bodyPr vert="horz" lIns="0" tIns="0" rIns="0" bIns="0" rtlCol="0" anchor="t" anchorCtr="0">
            <a:noAutofit/>
          </a:bodyPr>
          <a:lstStyle>
            <a:lvl1pPr marL="0" indent="0" algn="l" defTabSz="844083" rtl="0" eaLnBrk="1" latinLnBrk="0" hangingPunct="1">
              <a:lnSpc>
                <a:spcPct val="100000"/>
              </a:lnSpc>
              <a:spcBef>
                <a:spcPts val="0"/>
              </a:spcBef>
              <a:spcAft>
                <a:spcPts val="554"/>
              </a:spcAft>
              <a:buFontTx/>
              <a:buNone/>
              <a:defRPr sz="923" b="1" kern="1200" cap="all" spc="277" baseline="0">
                <a:solidFill>
                  <a:schemeClr val="tx2"/>
                </a:solidFill>
                <a:latin typeface="+mn-lt"/>
                <a:ea typeface="+mn-ea"/>
                <a:cs typeface="+mn-cs"/>
              </a:defRPr>
            </a:lvl1pPr>
            <a:lvl2pPr marL="0" indent="0" algn="l" defTabSz="844083" rtl="0" eaLnBrk="1" latinLnBrk="0" hangingPunct="1">
              <a:lnSpc>
                <a:spcPct val="100000"/>
              </a:lnSpc>
              <a:spcBef>
                <a:spcPts val="0"/>
              </a:spcBef>
              <a:spcAft>
                <a:spcPts val="277"/>
              </a:spcAft>
              <a:buFontTx/>
              <a:buNone/>
              <a:defRPr sz="785" kern="1200">
                <a:solidFill>
                  <a:schemeClr val="tx1"/>
                </a:solidFill>
                <a:latin typeface="+mn-lt"/>
                <a:ea typeface="+mn-ea"/>
                <a:cs typeface="+mn-cs"/>
              </a:defRPr>
            </a:lvl2pPr>
            <a:lvl3pPr marL="167058" indent="-167058"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3pPr>
            <a:lvl4pPr marL="331185" indent="-164127"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4pPr>
            <a:lvl5pPr marL="492382" indent="-161196"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baseline="0">
                <a:solidFill>
                  <a:schemeClr val="tx1"/>
                </a:solidFill>
                <a:latin typeface="+mn-lt"/>
                <a:ea typeface="+mn-ea"/>
                <a:cs typeface="+mn-cs"/>
              </a:defRPr>
            </a:lvl5pPr>
            <a:lvl6pPr marL="664632"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6pPr>
            <a:lvl7pPr marL="864022"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7pPr>
            <a:lvl8pPr marL="996948"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92075" lvl="1" fontAlgn="auto"/>
            <a:r>
              <a:rPr lang="en-GB" sz="1000" b="1" cap="all" spc="300" dirty="0">
                <a:solidFill>
                  <a:schemeClr val="bg1"/>
                </a:solidFill>
              </a:rPr>
              <a:t>Purpose</a:t>
            </a:r>
          </a:p>
          <a:p>
            <a:pPr marL="92075" lvl="1" fontAlgn="auto"/>
            <a:r>
              <a:rPr lang="en-GB" sz="800" dirty="0">
                <a:solidFill>
                  <a:schemeClr val="bg1"/>
                </a:solidFill>
              </a:rPr>
              <a:t>To reduce the amount of resource required to administer the must-read reporting process</a:t>
            </a:r>
          </a:p>
        </p:txBody>
      </p:sp>
      <p:graphicFrame>
        <p:nvGraphicFramePr>
          <p:cNvPr id="14" name="Table 13"/>
          <p:cNvGraphicFramePr>
            <a:graphicFrameLocks noGrp="1"/>
          </p:cNvGraphicFramePr>
          <p:nvPr>
            <p:extLst>
              <p:ext uri="{D42A27DB-BD31-4B8C-83A1-F6EECF244321}">
                <p14:modId xmlns:p14="http://schemas.microsoft.com/office/powerpoint/2010/main" val="2176737391"/>
              </p:ext>
            </p:extLst>
          </p:nvPr>
        </p:nvGraphicFramePr>
        <p:xfrm>
          <a:off x="6694017" y="5564604"/>
          <a:ext cx="3958204" cy="293849"/>
        </p:xfrm>
        <a:graphic>
          <a:graphicData uri="http://schemas.openxmlformats.org/drawingml/2006/table">
            <a:tbl>
              <a:tblPr firstRow="1" bandRow="1"/>
              <a:tblGrid>
                <a:gridCol w="1994271">
                  <a:extLst>
                    <a:ext uri="{9D8B030D-6E8A-4147-A177-3AD203B41FA5}">
                      <a16:colId xmlns:a16="http://schemas.microsoft.com/office/drawing/2014/main" val="20000"/>
                    </a:ext>
                  </a:extLst>
                </a:gridCol>
                <a:gridCol w="1963933">
                  <a:extLst>
                    <a:ext uri="{9D8B030D-6E8A-4147-A177-3AD203B41FA5}">
                      <a16:colId xmlns:a16="http://schemas.microsoft.com/office/drawing/2014/main" val="20001"/>
                    </a:ext>
                  </a:extLst>
                </a:gridCol>
              </a:tblGrid>
              <a:tr h="293849">
                <a:tc>
                  <a:txBody>
                    <a:bodyPr/>
                    <a:lstStyle/>
                    <a:p>
                      <a:pPr algn="ctr" rtl="0" fontAlgn="ctr"/>
                      <a:r>
                        <a:rPr lang="en-GB" sz="800" b="1" i="0" u="none" strike="noStrike" dirty="0">
                          <a:solidFill>
                            <a:srgbClr val="FFFFFF"/>
                          </a:solidFill>
                          <a:effectLst/>
                          <a:latin typeface="Calibri" panose="020F0502020204030204" pitchFamily="34" charset="0"/>
                        </a:rPr>
                        <a:t>Potential</a:t>
                      </a:r>
                      <a:r>
                        <a:rPr lang="en-GB" sz="800" b="1" i="0" u="none" strike="noStrike" baseline="0" dirty="0">
                          <a:solidFill>
                            <a:srgbClr val="FFFFFF"/>
                          </a:solidFill>
                          <a:effectLst/>
                          <a:latin typeface="Calibri" panose="020F0502020204030204" pitchFamily="34" charset="0"/>
                        </a:rPr>
                        <a:t> monthly report reduction</a:t>
                      </a:r>
                      <a:endParaRPr lang="en-GB" sz="8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0" i="0" u="none" strike="noStrike" dirty="0">
                          <a:solidFill>
                            <a:schemeClr val="tx1"/>
                          </a:solidFill>
                          <a:effectLst/>
                          <a:latin typeface="Calibri" panose="020F0502020204030204"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25427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68601" y="1772816"/>
            <a:ext cx="3678667" cy="1542351"/>
          </a:xfrm>
          <a:solidFill>
            <a:srgbClr val="00338D"/>
          </a:solidFill>
        </p:spPr>
        <p:txBody>
          <a:bodyPr/>
          <a:lstStyle/>
          <a:p>
            <a:pPr marL="92075" lvl="1"/>
            <a:r>
              <a:rPr lang="en-GB" sz="1000" b="1" cap="all" spc="300" dirty="0">
                <a:solidFill>
                  <a:schemeClr val="bg1"/>
                </a:solidFill>
              </a:rPr>
              <a:t>Description</a:t>
            </a:r>
          </a:p>
          <a:p>
            <a:pPr marL="92075" lvl="1"/>
            <a:r>
              <a:rPr lang="en-GB" sz="800" dirty="0">
                <a:solidFill>
                  <a:schemeClr val="bg1"/>
                </a:solidFill>
              </a:rPr>
              <a:t>26 reports outputs do not currently have a formal owner (CAT01 – CAT26). The responsibility to extract and send the data is temporarily assigned to the Customer Team. </a:t>
            </a:r>
          </a:p>
          <a:p>
            <a:pPr marL="92075" lvl="1"/>
            <a:r>
              <a:rPr lang="en-GB" sz="800" dirty="0">
                <a:solidFill>
                  <a:schemeClr val="bg1"/>
                </a:solidFill>
              </a:rPr>
              <a:t>A potential team for this data to be assigned to is the Customer Data Services team (ideally following implementation of improvements/automation identified in other recommendations). This would need to include ownership of the change process (i.e. changes going through the change committee) and maintenance of distribution lists.</a:t>
            </a:r>
          </a:p>
        </p:txBody>
      </p:sp>
      <p:sp>
        <p:nvSpPr>
          <p:cNvPr id="4" name="Title 3"/>
          <p:cNvSpPr>
            <a:spLocks noGrp="1"/>
          </p:cNvSpPr>
          <p:nvPr>
            <p:ph type="title"/>
          </p:nvPr>
        </p:nvSpPr>
        <p:spPr>
          <a:xfrm>
            <a:off x="1968600" y="451575"/>
            <a:ext cx="8751380" cy="529465"/>
          </a:xfrm>
        </p:spPr>
        <p:txBody>
          <a:bodyPr/>
          <a:lstStyle/>
          <a:p>
            <a:r>
              <a:rPr lang="en-GB" sz="1800" dirty="0">
                <a:solidFill>
                  <a:srgbClr val="00338D"/>
                </a:solidFill>
              </a:rPr>
              <a:t>Recommendation 4 –</a:t>
            </a:r>
            <a:r>
              <a:rPr lang="en-GB" sz="1800" dirty="0">
                <a:solidFill>
                  <a:srgbClr val="6D2077"/>
                </a:solidFill>
              </a:rPr>
              <a:t>Assigning ownership of Customer Team Reports</a:t>
            </a:r>
          </a:p>
        </p:txBody>
      </p:sp>
      <p:sp>
        <p:nvSpPr>
          <p:cNvPr id="5" name="Text Placeholder 1"/>
          <p:cNvSpPr txBox="1">
            <a:spLocks/>
          </p:cNvSpPr>
          <p:nvPr/>
        </p:nvSpPr>
        <p:spPr>
          <a:xfrm>
            <a:off x="1965315" y="3397076"/>
            <a:ext cx="3678667" cy="1408954"/>
          </a:xfrm>
          <a:prstGeom prst="rect">
            <a:avLst/>
          </a:prstGeom>
          <a:solidFill>
            <a:srgbClr val="005EB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79375"/>
            <a:r>
              <a:rPr lang="en-GB" sz="1000" b="1" cap="all" spc="300" dirty="0">
                <a:solidFill>
                  <a:schemeClr val="bg1"/>
                </a:solidFill>
              </a:rPr>
              <a:t>Delivery</a:t>
            </a:r>
          </a:p>
          <a:p>
            <a:pPr marL="261938" lvl="1" indent="-171450">
              <a:buFont typeface="Wingdings" panose="05000000000000000000" pitchFamily="2" charset="2"/>
              <a:buChar char="§"/>
            </a:pPr>
            <a:r>
              <a:rPr lang="en-GB" sz="800" dirty="0">
                <a:solidFill>
                  <a:schemeClr val="bg1"/>
                </a:solidFill>
              </a:rPr>
              <a:t>Firstly, the delivery mechanism of the structure and delivery of Shipper Packs should be finalised as per previous recommendations. Any changes to the existing report delivery (such as potentially through the use of a </a:t>
            </a:r>
            <a:r>
              <a:rPr lang="en-GB" sz="800">
                <a:solidFill>
                  <a:schemeClr val="bg1"/>
                </a:solidFill>
              </a:rPr>
              <a:t>new dashboard) </a:t>
            </a:r>
            <a:r>
              <a:rPr lang="en-GB" sz="800" dirty="0">
                <a:solidFill>
                  <a:schemeClr val="bg1"/>
                </a:solidFill>
              </a:rPr>
              <a:t>would need to be defined and implemented prior to allocation to new owners.</a:t>
            </a:r>
          </a:p>
          <a:p>
            <a:pPr marL="261938" lvl="1" indent="-171450">
              <a:buFont typeface="Wingdings" panose="05000000000000000000" pitchFamily="2" charset="2"/>
              <a:buChar char="§"/>
            </a:pPr>
            <a:r>
              <a:rPr lang="en-GB" sz="800" dirty="0">
                <a:solidFill>
                  <a:schemeClr val="bg1"/>
                </a:solidFill>
              </a:rPr>
              <a:t>Xoserve to conduct a review of the most suitable owner for these reports and to implement the ownership change process via the change process channel (included changes to output catalogue and any associated process and RACI documents).</a:t>
            </a:r>
          </a:p>
        </p:txBody>
      </p:sp>
      <p:sp>
        <p:nvSpPr>
          <p:cNvPr id="7" name="Text Placeholder 2"/>
          <p:cNvSpPr txBox="1">
            <a:spLocks/>
          </p:cNvSpPr>
          <p:nvPr/>
        </p:nvSpPr>
        <p:spPr>
          <a:xfrm>
            <a:off x="5801616" y="1248651"/>
            <a:ext cx="4918364" cy="2540389"/>
          </a:xfrm>
          <a:prstGeom prst="rect">
            <a:avLst/>
          </a:prstGeom>
          <a:solidFill>
            <a:srgbClr val="470A6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Potential Costs and benefits</a:t>
            </a:r>
          </a:p>
          <a:p>
            <a:pPr marL="92075" lvl="1"/>
            <a:r>
              <a:rPr lang="en-GB" dirty="0">
                <a:solidFill>
                  <a:schemeClr val="bg1"/>
                </a:solidFill>
              </a:rPr>
              <a:t>Limited cost during decision process with the high level benefit of having long-term ownership and costs assigned. Customers expected to be neutral with regard to buy-in, no potential efficiency savings identified.</a:t>
            </a:r>
          </a:p>
        </p:txBody>
      </p:sp>
      <p:sp>
        <p:nvSpPr>
          <p:cNvPr id="8" name="Text Placeholder 2"/>
          <p:cNvSpPr txBox="1">
            <a:spLocks/>
          </p:cNvSpPr>
          <p:nvPr/>
        </p:nvSpPr>
        <p:spPr>
          <a:xfrm>
            <a:off x="5801616" y="3933056"/>
            <a:ext cx="4918364" cy="1749966"/>
          </a:xfrm>
          <a:prstGeom prst="rect">
            <a:avLst/>
          </a:prstGeom>
          <a:solidFill>
            <a:srgbClr val="6D2077"/>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score</a:t>
            </a:r>
          </a:p>
        </p:txBody>
      </p:sp>
      <p:sp>
        <p:nvSpPr>
          <p:cNvPr id="12" name="Text Placeholder 2"/>
          <p:cNvSpPr txBox="1">
            <a:spLocks/>
          </p:cNvSpPr>
          <p:nvPr/>
        </p:nvSpPr>
        <p:spPr>
          <a:xfrm>
            <a:off x="1957389" y="5329697"/>
            <a:ext cx="3681949" cy="353325"/>
          </a:xfrm>
          <a:prstGeom prst="rect">
            <a:avLst/>
          </a:prstGeom>
          <a:solidFill>
            <a:srgbClr val="48369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a:r>
              <a:rPr lang="en-GB" sz="1000" b="1" cap="all" spc="300" dirty="0">
                <a:solidFill>
                  <a:schemeClr val="bg1"/>
                </a:solidFill>
              </a:rPr>
              <a:t>Customers Affected</a:t>
            </a:r>
          </a:p>
          <a:p>
            <a:pPr marL="263525" lvl="1" indent="-171450">
              <a:buFont typeface="Wingdings" panose="05000000000000000000" pitchFamily="2" charset="2"/>
              <a:buChar char="§"/>
            </a:pPr>
            <a:r>
              <a:rPr lang="en-GB" sz="800" dirty="0">
                <a:solidFill>
                  <a:schemeClr val="bg1"/>
                </a:solidFill>
              </a:rPr>
              <a:t>All Shippers</a:t>
            </a:r>
          </a:p>
        </p:txBody>
      </p:sp>
      <p:sp>
        <p:nvSpPr>
          <p:cNvPr id="13" name="Text Placeholder 1"/>
          <p:cNvSpPr txBox="1">
            <a:spLocks/>
          </p:cNvSpPr>
          <p:nvPr/>
        </p:nvSpPr>
        <p:spPr>
          <a:xfrm>
            <a:off x="1957389" y="4872823"/>
            <a:ext cx="3678667" cy="386959"/>
          </a:xfrm>
          <a:prstGeom prst="rect">
            <a:avLst/>
          </a:prstGeom>
          <a:solidFill>
            <a:srgbClr val="0091DA"/>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a:r>
              <a:rPr lang="en-GB" sz="1000" b="1" cap="all" spc="300" dirty="0">
                <a:solidFill>
                  <a:schemeClr val="bg1"/>
                </a:solidFill>
              </a:rPr>
              <a:t>Reports affected</a:t>
            </a:r>
          </a:p>
          <a:p>
            <a:pPr marL="263525" lvl="1" indent="-171450">
              <a:buFont typeface="Wingdings" panose="05000000000000000000" pitchFamily="2" charset="2"/>
              <a:buChar char="§"/>
            </a:pPr>
            <a:r>
              <a:rPr lang="en-GB" sz="800" dirty="0">
                <a:solidFill>
                  <a:schemeClr val="bg1"/>
                </a:solidFill>
              </a:rPr>
              <a:t>CAT01 – CAT26 (Shipper Packs A – T)</a:t>
            </a:r>
          </a:p>
        </p:txBody>
      </p:sp>
      <p:graphicFrame>
        <p:nvGraphicFramePr>
          <p:cNvPr id="6" name="Table 5"/>
          <p:cNvGraphicFramePr>
            <a:graphicFrameLocks noGrp="1"/>
          </p:cNvGraphicFramePr>
          <p:nvPr>
            <p:extLst>
              <p:ext uri="{D42A27DB-BD31-4B8C-83A1-F6EECF244321}">
                <p14:modId xmlns:p14="http://schemas.microsoft.com/office/powerpoint/2010/main" val="1259671508"/>
              </p:ext>
            </p:extLst>
          </p:nvPr>
        </p:nvGraphicFramePr>
        <p:xfrm>
          <a:off x="5918764" y="4251572"/>
          <a:ext cx="4678833" cy="542925"/>
        </p:xfrm>
        <a:graphic>
          <a:graphicData uri="http://schemas.openxmlformats.org/drawingml/2006/table">
            <a:tbl>
              <a:tblPr firstRow="1" bandRow="1"/>
              <a:tblGrid>
                <a:gridCol w="1559611">
                  <a:extLst>
                    <a:ext uri="{9D8B030D-6E8A-4147-A177-3AD203B41FA5}">
                      <a16:colId xmlns:a16="http://schemas.microsoft.com/office/drawing/2014/main" val="20000"/>
                    </a:ext>
                  </a:extLst>
                </a:gridCol>
                <a:gridCol w="1559611">
                  <a:extLst>
                    <a:ext uri="{9D8B030D-6E8A-4147-A177-3AD203B41FA5}">
                      <a16:colId xmlns:a16="http://schemas.microsoft.com/office/drawing/2014/main" val="20001"/>
                    </a:ext>
                  </a:extLst>
                </a:gridCol>
                <a:gridCol w="1559611">
                  <a:extLst>
                    <a:ext uri="{9D8B030D-6E8A-4147-A177-3AD203B41FA5}">
                      <a16:colId xmlns:a16="http://schemas.microsoft.com/office/drawing/2014/main" val="20003"/>
                    </a:ext>
                  </a:extLst>
                </a:gridCol>
              </a:tblGrid>
              <a:tr h="314325">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Delivery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Desirability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Quick Win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28600">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2.7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0.5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rtl="0" fontAlgn="ctr"/>
                      <a:r>
                        <a:rPr lang="en-GB" sz="1000" b="0" i="0" u="none" strike="noStrike" dirty="0">
                          <a:solidFill>
                            <a:srgbClr val="000000"/>
                          </a:solidFill>
                          <a:effectLst/>
                          <a:latin typeface="Calibri" panose="020F0502020204030204" pitchFamily="34" charset="0"/>
                          <a:cs typeface="Calibri" panose="020F0502020204030204" pitchFamily="34" charset="0"/>
                        </a:rPr>
                        <a:t>No</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84714625"/>
              </p:ext>
            </p:extLst>
          </p:nvPr>
        </p:nvGraphicFramePr>
        <p:xfrm>
          <a:off x="5923998" y="2045599"/>
          <a:ext cx="4673600" cy="1228725"/>
        </p:xfrm>
        <a:graphic>
          <a:graphicData uri="http://schemas.openxmlformats.org/drawingml/2006/table">
            <a:tbl>
              <a:tblPr firstRow="1" bandRow="1"/>
              <a:tblGrid>
                <a:gridCol w="2644274">
                  <a:extLst>
                    <a:ext uri="{9D8B030D-6E8A-4147-A177-3AD203B41FA5}">
                      <a16:colId xmlns:a16="http://schemas.microsoft.com/office/drawing/2014/main" val="20000"/>
                    </a:ext>
                  </a:extLst>
                </a:gridCol>
                <a:gridCol w="2029326">
                  <a:extLst>
                    <a:ext uri="{9D8B030D-6E8A-4147-A177-3AD203B41FA5}">
                      <a16:colId xmlns:a16="http://schemas.microsoft.com/office/drawing/2014/main" val="20001"/>
                    </a:ext>
                  </a:extLst>
                </a:gridCol>
              </a:tblGrid>
              <a:tr h="314325">
                <a:tc>
                  <a:txBody>
                    <a:bodyPr/>
                    <a:lstStyle/>
                    <a:p>
                      <a:pPr algn="l" rtl="0" fontAlgn="ctr"/>
                      <a:r>
                        <a:rPr lang="en-GB" sz="800" b="1" i="0" u="none" strike="noStrike" dirty="0">
                          <a:solidFill>
                            <a:srgbClr val="FFFFFF"/>
                          </a:solidFill>
                          <a:effectLst/>
                          <a:latin typeface="Calibri" panose="020F0502020204030204" pitchFamily="34" charset="0"/>
                        </a:rPr>
                        <a:t>Potential cost/benefit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tc>
                  <a:txBody>
                    <a:bodyPr/>
                    <a:lstStyle/>
                    <a:p>
                      <a:pPr algn="l" rtl="0" fontAlgn="ctr"/>
                      <a:r>
                        <a:rPr lang="en-GB" sz="1000" b="1" i="0" u="none" strike="noStrike" dirty="0">
                          <a:solidFill>
                            <a:srgbClr val="FFFFFF"/>
                          </a:solidFill>
                          <a:effectLst/>
                          <a:latin typeface="Calibri" panose="020F0502020204030204" pitchFamily="34" charset="0"/>
                        </a:rPr>
                        <a:t>Impact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28600">
                <a:tc>
                  <a:txBody>
                    <a:bodyPr/>
                    <a:lstStyle/>
                    <a:p>
                      <a:pPr algn="l" rtl="0" fontAlgn="ctr"/>
                      <a:r>
                        <a:rPr lang="en-GB" sz="800" b="0" i="0" u="none" strike="noStrike" dirty="0">
                          <a:solidFill>
                            <a:srgbClr val="000000"/>
                          </a:solidFill>
                          <a:effectLst/>
                          <a:latin typeface="Calibri" panose="020F0502020204030204" pitchFamily="34" charset="0"/>
                        </a:rPr>
                        <a:t>Delivery: Complexity</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228600">
                <a:tc>
                  <a:txBody>
                    <a:bodyPr/>
                    <a:lstStyle/>
                    <a:p>
                      <a:pPr algn="l" rtl="0" fontAlgn="ctr"/>
                      <a:r>
                        <a:rPr lang="en-GB" sz="800" b="0" i="0" u="none" strike="noStrike" dirty="0">
                          <a:solidFill>
                            <a:srgbClr val="000000"/>
                          </a:solidFill>
                          <a:effectLst/>
                          <a:latin typeface="Calibri" panose="020F0502020204030204" pitchFamily="34" charset="0"/>
                        </a:rPr>
                        <a:t>Delivery: Potential disruption to customers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228600">
                <a:tc>
                  <a:txBody>
                    <a:bodyPr/>
                    <a:lstStyle/>
                    <a:p>
                      <a:pPr algn="l" rtl="0" fontAlgn="ctr"/>
                      <a:r>
                        <a:rPr lang="en-GB" sz="800" b="0" i="0" u="none" strike="noStrike" dirty="0">
                          <a:solidFill>
                            <a:srgbClr val="000000"/>
                          </a:solidFill>
                          <a:effectLst/>
                          <a:latin typeface="Calibri" panose="020F0502020204030204" pitchFamily="34" charset="0"/>
                        </a:rPr>
                        <a:t>Delivery: Potential disruption to systems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228600">
                <a:tc>
                  <a:txBody>
                    <a:bodyPr/>
                    <a:lstStyle/>
                    <a:p>
                      <a:pPr algn="l" rtl="0" fontAlgn="ctr"/>
                      <a:r>
                        <a:rPr lang="en-GB" sz="800" b="0" i="0" u="none" strike="noStrike" dirty="0">
                          <a:solidFill>
                            <a:srgbClr val="000000"/>
                          </a:solidFill>
                          <a:effectLst/>
                          <a:latin typeface="Calibri" panose="020F0502020204030204" pitchFamily="34" charset="0"/>
                        </a:rPr>
                        <a:t>Desirability: Potential for customer acceptance/buy-in </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bl>
          </a:graphicData>
        </a:graphic>
      </p:graphicFrame>
      <p:sp>
        <p:nvSpPr>
          <p:cNvPr id="11" name="Text Placeholder 1"/>
          <p:cNvSpPr txBox="1">
            <a:spLocks/>
          </p:cNvSpPr>
          <p:nvPr/>
        </p:nvSpPr>
        <p:spPr>
          <a:xfrm>
            <a:off x="1976713" y="1248938"/>
            <a:ext cx="3670555" cy="461532"/>
          </a:xfrm>
          <a:prstGeom prst="rect">
            <a:avLst/>
          </a:prstGeom>
          <a:solidFill>
            <a:srgbClr val="002060"/>
          </a:solidFill>
        </p:spPr>
        <p:txBody>
          <a:bodyPr vert="horz" lIns="0" tIns="0" rIns="0" bIns="0" rtlCol="0" anchor="t" anchorCtr="0">
            <a:noAutofit/>
          </a:bodyPr>
          <a:lstStyle>
            <a:lvl1pPr marL="0" indent="0" algn="l" defTabSz="844083" rtl="0" eaLnBrk="1" latinLnBrk="0" hangingPunct="1">
              <a:lnSpc>
                <a:spcPct val="100000"/>
              </a:lnSpc>
              <a:spcBef>
                <a:spcPts val="0"/>
              </a:spcBef>
              <a:spcAft>
                <a:spcPts val="554"/>
              </a:spcAft>
              <a:buFontTx/>
              <a:buNone/>
              <a:defRPr sz="923" b="1" kern="1200" cap="all" spc="277" baseline="0">
                <a:solidFill>
                  <a:schemeClr val="tx2"/>
                </a:solidFill>
                <a:latin typeface="+mn-lt"/>
                <a:ea typeface="+mn-ea"/>
                <a:cs typeface="+mn-cs"/>
              </a:defRPr>
            </a:lvl1pPr>
            <a:lvl2pPr marL="0" indent="0" algn="l" defTabSz="844083" rtl="0" eaLnBrk="1" latinLnBrk="0" hangingPunct="1">
              <a:lnSpc>
                <a:spcPct val="100000"/>
              </a:lnSpc>
              <a:spcBef>
                <a:spcPts val="0"/>
              </a:spcBef>
              <a:spcAft>
                <a:spcPts val="277"/>
              </a:spcAft>
              <a:buFontTx/>
              <a:buNone/>
              <a:defRPr sz="785" kern="1200">
                <a:solidFill>
                  <a:schemeClr val="tx1"/>
                </a:solidFill>
                <a:latin typeface="+mn-lt"/>
                <a:ea typeface="+mn-ea"/>
                <a:cs typeface="+mn-cs"/>
              </a:defRPr>
            </a:lvl2pPr>
            <a:lvl3pPr marL="167058" indent="-167058"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3pPr>
            <a:lvl4pPr marL="331185" indent="-164127"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4pPr>
            <a:lvl5pPr marL="492382" indent="-161196"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baseline="0">
                <a:solidFill>
                  <a:schemeClr val="tx1"/>
                </a:solidFill>
                <a:latin typeface="+mn-lt"/>
                <a:ea typeface="+mn-ea"/>
                <a:cs typeface="+mn-cs"/>
              </a:defRPr>
            </a:lvl5pPr>
            <a:lvl6pPr marL="664632"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6pPr>
            <a:lvl7pPr marL="864022"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7pPr>
            <a:lvl8pPr marL="996948"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92075" lvl="1" fontAlgn="auto"/>
            <a:r>
              <a:rPr lang="en-GB" sz="1000" b="1" cap="all" spc="300" dirty="0">
                <a:solidFill>
                  <a:schemeClr val="bg1"/>
                </a:solidFill>
              </a:rPr>
              <a:t>Purpose</a:t>
            </a:r>
          </a:p>
          <a:p>
            <a:pPr marL="92075" lvl="1" fontAlgn="auto"/>
            <a:r>
              <a:rPr lang="en-GB" sz="800" dirty="0">
                <a:solidFill>
                  <a:schemeClr val="bg1"/>
                </a:solidFill>
              </a:rPr>
              <a:t>To ensure that appropriate governance is embedded and maintained over all of Xoserve’s outputs </a:t>
            </a:r>
          </a:p>
        </p:txBody>
      </p:sp>
      <p:graphicFrame>
        <p:nvGraphicFramePr>
          <p:cNvPr id="14" name="Table 13"/>
          <p:cNvGraphicFramePr>
            <a:graphicFrameLocks noGrp="1"/>
          </p:cNvGraphicFramePr>
          <p:nvPr>
            <p:extLst>
              <p:ext uri="{D42A27DB-BD31-4B8C-83A1-F6EECF244321}">
                <p14:modId xmlns:p14="http://schemas.microsoft.com/office/powerpoint/2010/main" val="2557401576"/>
              </p:ext>
            </p:extLst>
          </p:nvPr>
        </p:nvGraphicFramePr>
        <p:xfrm>
          <a:off x="5918764" y="5057879"/>
          <a:ext cx="4663430" cy="361760"/>
        </p:xfrm>
        <a:graphic>
          <a:graphicData uri="http://schemas.openxmlformats.org/drawingml/2006/table">
            <a:tbl>
              <a:tblPr firstRow="1" bandRow="1"/>
              <a:tblGrid>
                <a:gridCol w="2337476">
                  <a:extLst>
                    <a:ext uri="{9D8B030D-6E8A-4147-A177-3AD203B41FA5}">
                      <a16:colId xmlns:a16="http://schemas.microsoft.com/office/drawing/2014/main" val="20000"/>
                    </a:ext>
                  </a:extLst>
                </a:gridCol>
                <a:gridCol w="2325954">
                  <a:extLst>
                    <a:ext uri="{9D8B030D-6E8A-4147-A177-3AD203B41FA5}">
                      <a16:colId xmlns:a16="http://schemas.microsoft.com/office/drawing/2014/main" val="20001"/>
                    </a:ext>
                  </a:extLst>
                </a:gridCol>
              </a:tblGrid>
              <a:tr h="361760">
                <a:tc>
                  <a:txBody>
                    <a:bodyPr/>
                    <a:lstStyle/>
                    <a:p>
                      <a:pPr algn="ctr" rtl="0" fontAlgn="ctr"/>
                      <a:r>
                        <a:rPr lang="en-GB" sz="800" b="1" i="0" u="none" strike="noStrike" dirty="0">
                          <a:solidFill>
                            <a:srgbClr val="FFFFFF"/>
                          </a:solidFill>
                          <a:effectLst/>
                          <a:latin typeface="Calibri" panose="020F0502020204030204" pitchFamily="34" charset="0"/>
                        </a:rPr>
                        <a:t>Potential</a:t>
                      </a:r>
                      <a:r>
                        <a:rPr lang="en-GB" sz="800" b="1" i="0" u="none" strike="noStrike" baseline="0" dirty="0">
                          <a:solidFill>
                            <a:srgbClr val="FFFFFF"/>
                          </a:solidFill>
                          <a:effectLst/>
                          <a:latin typeface="Calibri" panose="020F0502020204030204" pitchFamily="34" charset="0"/>
                        </a:rPr>
                        <a:t> monthly report reduction</a:t>
                      </a:r>
                      <a:endParaRPr lang="en-GB" sz="8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0" i="0" u="none" strike="noStrike" dirty="0">
                          <a:solidFill>
                            <a:schemeClr val="tx1"/>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85009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672064" y="1233383"/>
            <a:ext cx="4047916" cy="690523"/>
          </a:xfrm>
          <a:solidFill>
            <a:srgbClr val="483698"/>
          </a:solidFill>
        </p:spPr>
        <p:txBody>
          <a:bodyPr/>
          <a:lstStyle/>
          <a:p>
            <a:pPr marL="92075" lvl="1"/>
            <a:r>
              <a:rPr lang="en-GB" sz="1000" b="1" cap="all" spc="300" dirty="0">
                <a:solidFill>
                  <a:schemeClr val="bg1"/>
                </a:solidFill>
              </a:rPr>
              <a:t>Customers Affected</a:t>
            </a:r>
          </a:p>
          <a:p>
            <a:pPr marL="92075" lvl="1"/>
            <a:r>
              <a:rPr lang="en-GB" sz="800" dirty="0">
                <a:solidFill>
                  <a:schemeClr val="bg1"/>
                </a:solidFill>
              </a:rPr>
              <a:t>DSC Credit Committee members, EBCC Committee Members, Joint Office, Selected Shippers (Indebtedness Reports)</a:t>
            </a:r>
          </a:p>
        </p:txBody>
      </p:sp>
      <p:sp>
        <p:nvSpPr>
          <p:cNvPr id="4" name="Title 3"/>
          <p:cNvSpPr>
            <a:spLocks noGrp="1"/>
          </p:cNvSpPr>
          <p:nvPr>
            <p:ph type="title"/>
          </p:nvPr>
        </p:nvSpPr>
        <p:spPr>
          <a:xfrm>
            <a:off x="1968600" y="451575"/>
            <a:ext cx="8751380" cy="529465"/>
          </a:xfrm>
        </p:spPr>
        <p:txBody>
          <a:bodyPr/>
          <a:lstStyle/>
          <a:p>
            <a:r>
              <a:rPr lang="en-GB" sz="1800" dirty="0">
                <a:solidFill>
                  <a:srgbClr val="00338D"/>
                </a:solidFill>
              </a:rPr>
              <a:t>Recommendation 5 – </a:t>
            </a:r>
            <a:r>
              <a:rPr lang="en-GB" sz="1800" dirty="0">
                <a:solidFill>
                  <a:srgbClr val="6D2077"/>
                </a:solidFill>
              </a:rPr>
              <a:t>Credit and Risk </a:t>
            </a:r>
            <a:r>
              <a:rPr lang="en-GB" sz="1800">
                <a:solidFill>
                  <a:srgbClr val="6D2077"/>
                </a:solidFill>
              </a:rPr>
              <a:t>Automation/dashboard</a:t>
            </a:r>
            <a:endParaRPr lang="en-GB" sz="1800" dirty="0">
              <a:solidFill>
                <a:srgbClr val="6D2077"/>
              </a:solidFill>
            </a:endParaRPr>
          </a:p>
        </p:txBody>
      </p:sp>
      <p:sp>
        <p:nvSpPr>
          <p:cNvPr id="5" name="Text Placeholder 1"/>
          <p:cNvSpPr txBox="1">
            <a:spLocks/>
          </p:cNvSpPr>
          <p:nvPr/>
        </p:nvSpPr>
        <p:spPr>
          <a:xfrm>
            <a:off x="1960487" y="3662844"/>
            <a:ext cx="4631456" cy="1682413"/>
          </a:xfrm>
          <a:prstGeom prst="rect">
            <a:avLst/>
          </a:prstGeom>
          <a:solidFill>
            <a:srgbClr val="005EB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79375"/>
            <a:r>
              <a:rPr lang="en-GB" sz="1000" b="1" cap="all" spc="300" dirty="0">
                <a:solidFill>
                  <a:schemeClr val="bg1"/>
                </a:solidFill>
              </a:rPr>
              <a:t>Delivery</a:t>
            </a:r>
          </a:p>
          <a:p>
            <a:pPr marL="214114" lvl="1" indent="-139303">
              <a:buFont typeface="Wingdings" panose="05000000000000000000" pitchFamily="2" charset="2"/>
              <a:buChar char="§"/>
            </a:pPr>
            <a:r>
              <a:rPr lang="en-GB" sz="800" dirty="0">
                <a:solidFill>
                  <a:schemeClr val="bg1"/>
                </a:solidFill>
              </a:rPr>
              <a:t>KPMG and Xoserve to identify all potential reports that could fall into this category.</a:t>
            </a:r>
          </a:p>
          <a:p>
            <a:pPr marL="214114" lvl="1" indent="-139303">
              <a:buFont typeface="Wingdings" panose="05000000000000000000" pitchFamily="2" charset="2"/>
              <a:buChar char="§"/>
            </a:pPr>
            <a:r>
              <a:rPr lang="en-GB" sz="800" dirty="0">
                <a:solidFill>
                  <a:schemeClr val="bg1"/>
                </a:solidFill>
              </a:rPr>
              <a:t>Following customer engagement, finalisation of the specifications of the system, including:</a:t>
            </a:r>
          </a:p>
          <a:p>
            <a:pPr marL="361156" lvl="2" indent="-139303">
              <a:buClr>
                <a:schemeClr val="bg1"/>
              </a:buClr>
              <a:buFont typeface="Wingdings" panose="05000000000000000000" pitchFamily="2" charset="2"/>
              <a:buChar char="§"/>
            </a:pPr>
            <a:r>
              <a:rPr lang="en-GB" sz="800" dirty="0">
                <a:solidFill>
                  <a:schemeClr val="bg1"/>
                </a:solidFill>
              </a:rPr>
              <a:t>What data points to report</a:t>
            </a:r>
          </a:p>
          <a:p>
            <a:pPr marL="361156" lvl="2" indent="-139303">
              <a:buClr>
                <a:schemeClr val="bg1"/>
              </a:buClr>
              <a:buFont typeface="Wingdings" panose="05000000000000000000" pitchFamily="2" charset="2"/>
              <a:buChar char="§"/>
            </a:pPr>
            <a:r>
              <a:rPr lang="en-GB" sz="800" dirty="0">
                <a:solidFill>
                  <a:schemeClr val="bg1"/>
                </a:solidFill>
              </a:rPr>
              <a:t>What visualisations to produce (if any)</a:t>
            </a:r>
          </a:p>
          <a:p>
            <a:pPr marL="361156" lvl="2" indent="-139303">
              <a:buClr>
                <a:schemeClr val="bg1"/>
              </a:buClr>
              <a:buFont typeface="Wingdings" panose="05000000000000000000" pitchFamily="2" charset="2"/>
              <a:buChar char="§"/>
            </a:pPr>
            <a:r>
              <a:rPr lang="en-GB" sz="800" dirty="0">
                <a:solidFill>
                  <a:schemeClr val="bg1"/>
                </a:solidFill>
              </a:rPr>
              <a:t>Formats available for downloading</a:t>
            </a:r>
          </a:p>
          <a:p>
            <a:pPr marL="214114" lvl="1" indent="-139303">
              <a:buFont typeface="Wingdings" panose="05000000000000000000" pitchFamily="2" charset="2"/>
              <a:buChar char="§"/>
            </a:pPr>
            <a:r>
              <a:rPr lang="en-GB" sz="800" dirty="0">
                <a:solidFill>
                  <a:schemeClr val="bg1"/>
                </a:solidFill>
              </a:rPr>
              <a:t>Development, testing and deployment </a:t>
            </a:r>
            <a:r>
              <a:rPr lang="en-GB" sz="800">
                <a:solidFill>
                  <a:schemeClr val="bg1"/>
                </a:solidFill>
              </a:rPr>
              <a:t>of dashboard.</a:t>
            </a:r>
            <a:endParaRPr lang="en-GB" sz="800" dirty="0">
              <a:solidFill>
                <a:schemeClr val="bg1"/>
              </a:solidFill>
            </a:endParaRPr>
          </a:p>
          <a:p>
            <a:pPr marL="214114" lvl="1" indent="-139303">
              <a:buFont typeface="Wingdings" panose="05000000000000000000" pitchFamily="2" charset="2"/>
              <a:buChar char="§"/>
            </a:pPr>
            <a:r>
              <a:rPr lang="en-GB" sz="800" dirty="0">
                <a:solidFill>
                  <a:schemeClr val="bg1"/>
                </a:solidFill>
              </a:rPr>
              <a:t>Exploration of potential dependencies around input information for the Indebtedness Reports (which draw on data within Gemini).</a:t>
            </a:r>
          </a:p>
        </p:txBody>
      </p:sp>
      <p:sp>
        <p:nvSpPr>
          <p:cNvPr id="6" name="Text Placeholder 1"/>
          <p:cNvSpPr txBox="1">
            <a:spLocks/>
          </p:cNvSpPr>
          <p:nvPr/>
        </p:nvSpPr>
        <p:spPr>
          <a:xfrm>
            <a:off x="1968600" y="5383758"/>
            <a:ext cx="4631456" cy="635646"/>
          </a:xfrm>
          <a:prstGeom prst="rect">
            <a:avLst/>
          </a:prstGeom>
          <a:solidFill>
            <a:srgbClr val="0091DA"/>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a:r>
              <a:rPr lang="en-GB" sz="1000" b="1" cap="all" spc="300" dirty="0">
                <a:solidFill>
                  <a:schemeClr val="bg1"/>
                </a:solidFill>
              </a:rPr>
              <a:t>Reports affected</a:t>
            </a:r>
          </a:p>
          <a:p>
            <a:pPr marL="214114" lvl="1" indent="-139303">
              <a:buFont typeface="Wingdings" panose="05000000000000000000" pitchFamily="2" charset="2"/>
              <a:buChar char="§"/>
            </a:pPr>
            <a:r>
              <a:rPr lang="en-GB" sz="800" dirty="0">
                <a:solidFill>
                  <a:schemeClr val="bg1"/>
                </a:solidFill>
              </a:rPr>
              <a:t>DSC Credit Committee Operational Stats</a:t>
            </a:r>
          </a:p>
          <a:p>
            <a:pPr marL="214114" lvl="1" indent="-139303">
              <a:buFont typeface="Wingdings" panose="05000000000000000000" pitchFamily="2" charset="2"/>
              <a:buChar char="§"/>
            </a:pPr>
            <a:r>
              <a:rPr lang="en-GB" sz="800" dirty="0">
                <a:solidFill>
                  <a:schemeClr val="bg1"/>
                </a:solidFill>
              </a:rPr>
              <a:t>EBCC Operational Stats</a:t>
            </a:r>
          </a:p>
          <a:p>
            <a:pPr marL="214114" lvl="1" indent="-139303">
              <a:buFont typeface="Wingdings" panose="05000000000000000000" pitchFamily="2" charset="2"/>
              <a:buChar char="§"/>
            </a:pPr>
            <a:r>
              <a:rPr lang="en-GB" sz="800" dirty="0">
                <a:solidFill>
                  <a:schemeClr val="bg1"/>
                </a:solidFill>
              </a:rPr>
              <a:t>Indebtedness Reports</a:t>
            </a:r>
          </a:p>
          <a:p>
            <a:pPr marL="92075" lvl="1"/>
            <a:endParaRPr lang="en-GB" sz="1000" b="1" cap="all" spc="300" dirty="0">
              <a:solidFill>
                <a:schemeClr val="bg1"/>
              </a:solidFill>
            </a:endParaRPr>
          </a:p>
        </p:txBody>
      </p:sp>
      <p:sp>
        <p:nvSpPr>
          <p:cNvPr id="7" name="Text Placeholder 2"/>
          <p:cNvSpPr txBox="1">
            <a:spLocks/>
          </p:cNvSpPr>
          <p:nvPr/>
        </p:nvSpPr>
        <p:spPr>
          <a:xfrm>
            <a:off x="6672064" y="1960556"/>
            <a:ext cx="4047916" cy="2825456"/>
          </a:xfrm>
          <a:prstGeom prst="rect">
            <a:avLst/>
          </a:prstGeom>
          <a:solidFill>
            <a:srgbClr val="470A6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Potential Costs and benefits</a:t>
            </a:r>
          </a:p>
          <a:p>
            <a:pPr marL="92075" lvl="1"/>
            <a:r>
              <a:rPr lang="en-GB" dirty="0">
                <a:solidFill>
                  <a:schemeClr val="bg1"/>
                </a:solidFill>
              </a:rPr>
              <a:t>Resource required to engage, consult and seek buy-in from stakeholders. Medium level of complexity to develop </a:t>
            </a:r>
            <a:r>
              <a:rPr lang="en-GB">
                <a:solidFill>
                  <a:schemeClr val="bg1"/>
                </a:solidFill>
              </a:rPr>
              <a:t>a dashboard </a:t>
            </a:r>
            <a:r>
              <a:rPr lang="en-GB" dirty="0">
                <a:solidFill>
                  <a:schemeClr val="bg1"/>
                </a:solidFill>
              </a:rPr>
              <a:t>(Xoserve already has experience in the development of BIRST platforms, this could help mitigate some of the complexity in this area). Development of data visualisations could save material resource. These could both better display and illustrate the date while saving resource output used in the manual creation of the packs. Other potential benefits include an increased level of functionality for customers.</a:t>
            </a:r>
          </a:p>
          <a:p>
            <a:pPr marL="92075" lvl="1"/>
            <a:endParaRPr lang="en-GB" dirty="0">
              <a:solidFill>
                <a:schemeClr val="bg1"/>
              </a:solidFill>
            </a:endParaRPr>
          </a:p>
        </p:txBody>
      </p:sp>
      <p:sp>
        <p:nvSpPr>
          <p:cNvPr id="8" name="Text Placeholder 2"/>
          <p:cNvSpPr txBox="1">
            <a:spLocks/>
          </p:cNvSpPr>
          <p:nvPr/>
        </p:nvSpPr>
        <p:spPr>
          <a:xfrm>
            <a:off x="6672064" y="4822663"/>
            <a:ext cx="4047916" cy="1191116"/>
          </a:xfrm>
          <a:prstGeom prst="rect">
            <a:avLst/>
          </a:prstGeom>
          <a:solidFill>
            <a:srgbClr val="6D2077"/>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score</a:t>
            </a:r>
          </a:p>
        </p:txBody>
      </p:sp>
      <p:sp>
        <p:nvSpPr>
          <p:cNvPr id="2" name="Text Placeholder 1"/>
          <p:cNvSpPr>
            <a:spLocks noGrp="1"/>
          </p:cNvSpPr>
          <p:nvPr>
            <p:ph type="body" sz="quarter" idx="10"/>
          </p:nvPr>
        </p:nvSpPr>
        <p:spPr>
          <a:xfrm>
            <a:off x="1960487" y="1644075"/>
            <a:ext cx="4631456" cy="1980269"/>
          </a:xfrm>
          <a:solidFill>
            <a:srgbClr val="00338D"/>
          </a:solidFill>
        </p:spPr>
        <p:txBody>
          <a:bodyPr/>
          <a:lstStyle/>
          <a:p>
            <a:pPr marL="92075" lvl="1"/>
            <a:r>
              <a:rPr lang="en-GB" sz="1000" b="1" cap="all" spc="300" dirty="0">
                <a:solidFill>
                  <a:schemeClr val="bg1"/>
                </a:solidFill>
              </a:rPr>
              <a:t>Description</a:t>
            </a:r>
          </a:p>
          <a:p>
            <a:pPr marL="74811" lvl="1"/>
            <a:r>
              <a:rPr lang="en-GB" sz="800" dirty="0">
                <a:solidFill>
                  <a:schemeClr val="bg1"/>
                </a:solidFill>
              </a:rPr>
              <a:t>There are currently three reports within the Credit &amp; Risk Team which are issued publicly to members of a number of regulatory committees and networks. These focus on issues such as creditworthiness, indebtedness and the posting and reduction in collateral posted by network users. These reports are very manual and descriptive, primarily being formed of large PPT presentations on positions of different users for the committees to give overall industry figures, but also specific Shipper information's for defaults.</a:t>
            </a:r>
          </a:p>
          <a:p>
            <a:pPr marL="74811" lvl="1"/>
            <a:r>
              <a:rPr lang="en-GB" sz="800" dirty="0">
                <a:solidFill>
                  <a:schemeClr val="bg1"/>
                </a:solidFill>
              </a:rPr>
              <a:t>KPMG recommend exploring the potential for these reports (in either the same or similar format) to be provided via a self-serve </a:t>
            </a:r>
            <a:r>
              <a:rPr lang="en-GB" sz="800" err="1">
                <a:solidFill>
                  <a:schemeClr val="bg1"/>
                </a:solidFill>
              </a:rPr>
              <a:t>Birst</a:t>
            </a:r>
            <a:r>
              <a:rPr lang="en-GB" sz="800">
                <a:solidFill>
                  <a:schemeClr val="bg1"/>
                </a:solidFill>
              </a:rPr>
              <a:t> dashboard. </a:t>
            </a:r>
            <a:r>
              <a:rPr lang="en-GB" sz="800" dirty="0">
                <a:solidFill>
                  <a:schemeClr val="bg1"/>
                </a:solidFill>
              </a:rPr>
              <a:t>Members of committees (or indebted members) would be able to self serve information and visualisations of these reports.</a:t>
            </a:r>
          </a:p>
          <a:p>
            <a:pPr marL="74811" lvl="1"/>
            <a:r>
              <a:rPr lang="en-GB" sz="800" dirty="0">
                <a:solidFill>
                  <a:schemeClr val="bg1"/>
                </a:solidFill>
              </a:rPr>
              <a:t>Visualisations to consider include:</a:t>
            </a:r>
          </a:p>
          <a:p>
            <a:pPr marL="246261" lvl="1" indent="-171450">
              <a:buFont typeface="Wingdings" panose="05000000000000000000" pitchFamily="2" charset="2"/>
              <a:buChar char="§"/>
            </a:pPr>
            <a:r>
              <a:rPr lang="en-GB" sz="800" dirty="0">
                <a:solidFill>
                  <a:schemeClr val="bg1"/>
                </a:solidFill>
              </a:rPr>
              <a:t>Performance over time; and/or</a:t>
            </a:r>
          </a:p>
          <a:p>
            <a:pPr marL="246261" lvl="1" indent="-171450">
              <a:buFont typeface="Wingdings" panose="05000000000000000000" pitchFamily="2" charset="2"/>
              <a:buChar char="§"/>
            </a:pPr>
            <a:r>
              <a:rPr lang="en-GB" sz="800" dirty="0">
                <a:solidFill>
                  <a:schemeClr val="bg1"/>
                </a:solidFill>
              </a:rPr>
              <a:t>The ability to highlight ‘repeat offenders’, customers at risk and other trends.</a:t>
            </a:r>
          </a:p>
          <a:p>
            <a:pPr marL="74811" lvl="1"/>
            <a:r>
              <a:rPr lang="en-GB" sz="800" dirty="0">
                <a:solidFill>
                  <a:schemeClr val="bg1"/>
                </a:solidFill>
              </a:rPr>
              <a:t>Data on Shipper usage would require anonymization.</a:t>
            </a:r>
          </a:p>
        </p:txBody>
      </p:sp>
      <p:graphicFrame>
        <p:nvGraphicFramePr>
          <p:cNvPr id="9" name="Table 8"/>
          <p:cNvGraphicFramePr>
            <a:graphicFrameLocks noGrp="1"/>
          </p:cNvGraphicFramePr>
          <p:nvPr>
            <p:extLst>
              <p:ext uri="{D42A27DB-BD31-4B8C-83A1-F6EECF244321}">
                <p14:modId xmlns:p14="http://schemas.microsoft.com/office/powerpoint/2010/main" val="80989169"/>
              </p:ext>
            </p:extLst>
          </p:nvPr>
        </p:nvGraphicFramePr>
        <p:xfrm>
          <a:off x="6870269" y="3210298"/>
          <a:ext cx="3627162" cy="1228725"/>
        </p:xfrm>
        <a:graphic>
          <a:graphicData uri="http://schemas.openxmlformats.org/drawingml/2006/table">
            <a:tbl>
              <a:tblPr firstRow="1" bandRow="1"/>
              <a:tblGrid>
                <a:gridCol w="2615980">
                  <a:extLst>
                    <a:ext uri="{9D8B030D-6E8A-4147-A177-3AD203B41FA5}">
                      <a16:colId xmlns:a16="http://schemas.microsoft.com/office/drawing/2014/main" val="20000"/>
                    </a:ext>
                  </a:extLst>
                </a:gridCol>
                <a:gridCol w="1011182">
                  <a:extLst>
                    <a:ext uri="{9D8B030D-6E8A-4147-A177-3AD203B41FA5}">
                      <a16:colId xmlns:a16="http://schemas.microsoft.com/office/drawing/2014/main" val="20001"/>
                    </a:ext>
                  </a:extLst>
                </a:gridCol>
              </a:tblGrid>
              <a:tr h="314325">
                <a:tc>
                  <a:txBody>
                    <a:bodyPr/>
                    <a:lstStyle/>
                    <a:p>
                      <a:pPr algn="l" rtl="0" fontAlgn="ctr"/>
                      <a:r>
                        <a:rPr lang="en-GB" sz="800" b="1" i="0" u="none" strike="noStrike" dirty="0">
                          <a:solidFill>
                            <a:srgbClr val="FFFFFF"/>
                          </a:solidFill>
                          <a:effectLst/>
                          <a:latin typeface="Calibri" panose="020F0502020204030204" pitchFamily="34" charset="0"/>
                          <a:cs typeface="Calibri" panose="020F0502020204030204" pitchFamily="34" charset="0"/>
                        </a:rPr>
                        <a:t>Potential cost/benefit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tc>
                  <a:txBody>
                    <a:bodyPr/>
                    <a:lstStyle/>
                    <a:p>
                      <a:pPr algn="l" rtl="0" fontAlgn="ctr"/>
                      <a:r>
                        <a:rPr lang="en-GB" sz="800" b="1" i="0" u="none" strike="noStrike" dirty="0">
                          <a:solidFill>
                            <a:srgbClr val="FFFFFF"/>
                          </a:solidFill>
                          <a:effectLst/>
                          <a:latin typeface="Calibri" panose="020F0502020204030204" pitchFamily="34" charset="0"/>
                          <a:cs typeface="Calibri" panose="020F0502020204030204" pitchFamily="34" charset="0"/>
                        </a:rPr>
                        <a:t>Impact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28600">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Complexity</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228600">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Potential disruption to customers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228600">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Potential disruption to systems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228600">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Desirability: Potential for customer acceptance/buy-in </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395919107"/>
              </p:ext>
            </p:extLst>
          </p:nvPr>
        </p:nvGraphicFramePr>
        <p:xfrm>
          <a:off x="6858684" y="5013176"/>
          <a:ext cx="3638745" cy="522708"/>
        </p:xfrm>
        <a:graphic>
          <a:graphicData uri="http://schemas.openxmlformats.org/drawingml/2006/table">
            <a:tbl>
              <a:tblPr firstRow="1" bandRow="1"/>
              <a:tblGrid>
                <a:gridCol w="1098370">
                  <a:extLst>
                    <a:ext uri="{9D8B030D-6E8A-4147-A177-3AD203B41FA5}">
                      <a16:colId xmlns:a16="http://schemas.microsoft.com/office/drawing/2014/main" val="20000"/>
                    </a:ext>
                  </a:extLst>
                </a:gridCol>
                <a:gridCol w="1172481">
                  <a:extLst>
                    <a:ext uri="{9D8B030D-6E8A-4147-A177-3AD203B41FA5}">
                      <a16:colId xmlns:a16="http://schemas.microsoft.com/office/drawing/2014/main" val="20001"/>
                    </a:ext>
                  </a:extLst>
                </a:gridCol>
                <a:gridCol w="1367894">
                  <a:extLst>
                    <a:ext uri="{9D8B030D-6E8A-4147-A177-3AD203B41FA5}">
                      <a16:colId xmlns:a16="http://schemas.microsoft.com/office/drawing/2014/main" val="20003"/>
                    </a:ext>
                  </a:extLst>
                </a:gridCol>
              </a:tblGrid>
              <a:tr h="302620">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Delivery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Desirability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Quick Win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20088">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GB" sz="1000" b="0" i="0" u="none" strike="noStrike" dirty="0">
                          <a:solidFill>
                            <a:srgbClr val="000000"/>
                          </a:solidFill>
                          <a:effectLst/>
                          <a:latin typeface="Calibri" panose="020F0502020204030204" pitchFamily="34" charset="0"/>
                          <a:cs typeface="Calibri" panose="020F0502020204030204" pitchFamily="34" charset="0"/>
                        </a:rPr>
                        <a:t>Yes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1"/>
                  </a:ext>
                </a:extLst>
              </a:tr>
            </a:tbl>
          </a:graphicData>
        </a:graphic>
      </p:graphicFrame>
      <p:sp>
        <p:nvSpPr>
          <p:cNvPr id="11" name="Text Placeholder 1"/>
          <p:cNvSpPr txBox="1">
            <a:spLocks/>
          </p:cNvSpPr>
          <p:nvPr/>
        </p:nvSpPr>
        <p:spPr>
          <a:xfrm>
            <a:off x="1968600" y="1233383"/>
            <a:ext cx="4623343" cy="363862"/>
          </a:xfrm>
          <a:prstGeom prst="rect">
            <a:avLst/>
          </a:prstGeom>
          <a:solidFill>
            <a:srgbClr val="002060"/>
          </a:solidFill>
        </p:spPr>
        <p:txBody>
          <a:bodyPr vert="horz" lIns="0" tIns="0" rIns="0" bIns="0" rtlCol="0" anchor="t" anchorCtr="0">
            <a:noAutofit/>
          </a:bodyPr>
          <a:lstStyle>
            <a:lvl1pPr marL="0" indent="0" algn="l" defTabSz="844083" rtl="0" eaLnBrk="1" latinLnBrk="0" hangingPunct="1">
              <a:lnSpc>
                <a:spcPct val="100000"/>
              </a:lnSpc>
              <a:spcBef>
                <a:spcPts val="0"/>
              </a:spcBef>
              <a:spcAft>
                <a:spcPts val="554"/>
              </a:spcAft>
              <a:buFontTx/>
              <a:buNone/>
              <a:defRPr sz="923" b="1" kern="1200" cap="all" spc="277" baseline="0">
                <a:solidFill>
                  <a:schemeClr val="tx2"/>
                </a:solidFill>
                <a:latin typeface="+mn-lt"/>
                <a:ea typeface="+mn-ea"/>
                <a:cs typeface="+mn-cs"/>
              </a:defRPr>
            </a:lvl1pPr>
            <a:lvl2pPr marL="0" indent="0" algn="l" defTabSz="844083" rtl="0" eaLnBrk="1" latinLnBrk="0" hangingPunct="1">
              <a:lnSpc>
                <a:spcPct val="100000"/>
              </a:lnSpc>
              <a:spcBef>
                <a:spcPts val="0"/>
              </a:spcBef>
              <a:spcAft>
                <a:spcPts val="277"/>
              </a:spcAft>
              <a:buFontTx/>
              <a:buNone/>
              <a:defRPr sz="785" kern="1200">
                <a:solidFill>
                  <a:schemeClr val="tx1"/>
                </a:solidFill>
                <a:latin typeface="+mn-lt"/>
                <a:ea typeface="+mn-ea"/>
                <a:cs typeface="+mn-cs"/>
              </a:defRPr>
            </a:lvl2pPr>
            <a:lvl3pPr marL="167058" indent="-167058"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3pPr>
            <a:lvl4pPr marL="331185" indent="-164127"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4pPr>
            <a:lvl5pPr marL="492382" indent="-161196"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baseline="0">
                <a:solidFill>
                  <a:schemeClr val="tx1"/>
                </a:solidFill>
                <a:latin typeface="+mn-lt"/>
                <a:ea typeface="+mn-ea"/>
                <a:cs typeface="+mn-cs"/>
              </a:defRPr>
            </a:lvl5pPr>
            <a:lvl6pPr marL="664632"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6pPr>
            <a:lvl7pPr marL="864022"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7pPr>
            <a:lvl8pPr marL="996948"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92075" lvl="1" fontAlgn="auto"/>
            <a:r>
              <a:rPr lang="en-GB" sz="1000" b="1" cap="all" spc="300" dirty="0">
                <a:solidFill>
                  <a:schemeClr val="bg1"/>
                </a:solidFill>
              </a:rPr>
              <a:t>Purpose</a:t>
            </a:r>
          </a:p>
          <a:p>
            <a:pPr marL="92075" lvl="1" fontAlgn="auto"/>
            <a:r>
              <a:rPr lang="en-GB" sz="800" dirty="0">
                <a:solidFill>
                  <a:schemeClr val="bg1"/>
                </a:solidFill>
              </a:rPr>
              <a:t>To reduce the amount of resource required to provide credit and risk information to relevant parties</a:t>
            </a:r>
          </a:p>
          <a:p>
            <a:pPr marL="92075" lvl="1" fontAlgn="auto"/>
            <a:endParaRPr lang="en-GB" sz="800"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074325957"/>
              </p:ext>
            </p:extLst>
          </p:nvPr>
        </p:nvGraphicFramePr>
        <p:xfrm>
          <a:off x="6858685" y="5632362"/>
          <a:ext cx="3638746" cy="285003"/>
        </p:xfrm>
        <a:graphic>
          <a:graphicData uri="http://schemas.openxmlformats.org/drawingml/2006/table">
            <a:tbl>
              <a:tblPr firstRow="1" bandRow="1"/>
              <a:tblGrid>
                <a:gridCol w="1685587">
                  <a:extLst>
                    <a:ext uri="{9D8B030D-6E8A-4147-A177-3AD203B41FA5}">
                      <a16:colId xmlns:a16="http://schemas.microsoft.com/office/drawing/2014/main" val="20000"/>
                    </a:ext>
                  </a:extLst>
                </a:gridCol>
                <a:gridCol w="1953159">
                  <a:extLst>
                    <a:ext uri="{9D8B030D-6E8A-4147-A177-3AD203B41FA5}">
                      <a16:colId xmlns:a16="http://schemas.microsoft.com/office/drawing/2014/main" val="20001"/>
                    </a:ext>
                  </a:extLst>
                </a:gridCol>
              </a:tblGrid>
              <a:tr h="285003">
                <a:tc>
                  <a:txBody>
                    <a:bodyPr/>
                    <a:lstStyle/>
                    <a:p>
                      <a:pPr algn="ctr" rtl="0" fontAlgn="ctr"/>
                      <a:r>
                        <a:rPr lang="en-GB" sz="800" b="1" i="0" u="none" strike="noStrike" dirty="0">
                          <a:solidFill>
                            <a:srgbClr val="FFFFFF"/>
                          </a:solidFill>
                          <a:effectLst/>
                          <a:latin typeface="Calibri" panose="020F0502020204030204" pitchFamily="34" charset="0"/>
                        </a:rPr>
                        <a:t>Potential</a:t>
                      </a:r>
                      <a:r>
                        <a:rPr lang="en-GB" sz="800" b="1" i="0" u="none" strike="noStrike" baseline="0" dirty="0">
                          <a:solidFill>
                            <a:srgbClr val="FFFFFF"/>
                          </a:solidFill>
                          <a:effectLst/>
                          <a:latin typeface="Calibri" panose="020F0502020204030204" pitchFamily="34" charset="0"/>
                        </a:rPr>
                        <a:t> monthly report reduction</a:t>
                      </a:r>
                      <a:endParaRPr lang="en-GB" sz="8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0" i="0" u="none" strike="noStrike" dirty="0">
                          <a:solidFill>
                            <a:schemeClr val="tx1"/>
                          </a:solidFill>
                          <a:effectLst/>
                          <a:latin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18160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48558" y="1739907"/>
            <a:ext cx="5245747" cy="1455588"/>
          </a:xfrm>
          <a:solidFill>
            <a:srgbClr val="00338D"/>
          </a:solidFill>
        </p:spPr>
        <p:txBody>
          <a:bodyPr/>
          <a:lstStyle/>
          <a:p>
            <a:pPr marL="92075" lvl="1"/>
            <a:r>
              <a:rPr lang="en-GB" sz="1000" b="1" cap="all" spc="300" dirty="0">
                <a:solidFill>
                  <a:schemeClr val="bg1"/>
                </a:solidFill>
              </a:rPr>
              <a:t>Description</a:t>
            </a:r>
            <a:endParaRPr lang="en-GB" sz="800" dirty="0">
              <a:solidFill>
                <a:schemeClr val="bg1"/>
              </a:solidFill>
            </a:endParaRPr>
          </a:p>
          <a:p>
            <a:pPr marL="92075" lvl="1"/>
            <a:r>
              <a:rPr lang="en-GB" sz="800" dirty="0">
                <a:solidFill>
                  <a:schemeClr val="bg1"/>
                </a:solidFill>
              </a:rPr>
              <a:t>Analytical Services manage the issuance of a significant number of different invoicing summaries (RA and RANTS outputs) which are sent out at various frequencies and times (dependent on customer request) to both Gas Transporters and National Grid. In total 15 invoice summary reports are sent out, at a material cost of person days.</a:t>
            </a:r>
          </a:p>
          <a:p>
            <a:pPr marL="92075" lvl="1"/>
            <a:r>
              <a:rPr lang="en-GB" sz="800" dirty="0">
                <a:solidFill>
                  <a:schemeClr val="bg1"/>
                </a:solidFill>
              </a:rPr>
              <a:t>In addition issuance follows a fairly complicated schedule, with multiple issuances a month on specific days.</a:t>
            </a:r>
          </a:p>
          <a:p>
            <a:pPr marL="92075" lvl="1"/>
            <a:r>
              <a:rPr lang="en-GB" sz="800" dirty="0">
                <a:solidFill>
                  <a:schemeClr val="bg1"/>
                </a:solidFill>
              </a:rPr>
              <a:t>KPMG recommend that Xoserve to consider deployment of a </a:t>
            </a:r>
            <a:r>
              <a:rPr lang="en-GB" sz="800">
                <a:solidFill>
                  <a:schemeClr val="bg1"/>
                </a:solidFill>
              </a:rPr>
              <a:t>self-serve dashboard </a:t>
            </a:r>
            <a:r>
              <a:rPr lang="en-GB" sz="800" dirty="0">
                <a:solidFill>
                  <a:schemeClr val="bg1"/>
                </a:solidFill>
              </a:rPr>
              <a:t>to allow customers to request and download invoice summaries as required. This data is not complex, and would lend itself well to such an approach. KPMG do do note however that there are sometimes limited data quality issues with this data that would need to be controlled/resolved as part of this process.</a:t>
            </a:r>
          </a:p>
        </p:txBody>
      </p:sp>
      <p:sp>
        <p:nvSpPr>
          <p:cNvPr id="3" name="Text Placeholder 2"/>
          <p:cNvSpPr>
            <a:spLocks noGrp="1"/>
          </p:cNvSpPr>
          <p:nvPr>
            <p:ph type="body" sz="quarter" idx="11"/>
          </p:nvPr>
        </p:nvSpPr>
        <p:spPr>
          <a:xfrm>
            <a:off x="7392144" y="1236757"/>
            <a:ext cx="3327836" cy="796275"/>
          </a:xfrm>
          <a:solidFill>
            <a:srgbClr val="483698"/>
          </a:solidFill>
        </p:spPr>
        <p:txBody>
          <a:bodyPr/>
          <a:lstStyle/>
          <a:p>
            <a:pPr marL="92075" lvl="1"/>
            <a:r>
              <a:rPr lang="en-GB" sz="1000" b="1" cap="all" spc="300" dirty="0">
                <a:solidFill>
                  <a:schemeClr val="bg1"/>
                </a:solidFill>
              </a:rPr>
              <a:t>Customers Affected</a:t>
            </a:r>
          </a:p>
          <a:p>
            <a:pPr marL="263525" lvl="1" indent="-171450">
              <a:buFont typeface="Wingdings" panose="05000000000000000000" pitchFamily="2" charset="2"/>
              <a:buChar char="§"/>
            </a:pPr>
            <a:r>
              <a:rPr lang="en-GB" sz="800" dirty="0">
                <a:solidFill>
                  <a:schemeClr val="bg1"/>
                </a:solidFill>
              </a:rPr>
              <a:t>Scotland Gas Networks Plc, Northern Gas Networks Limited, Southern Gas Networks Plc, Wales &amp; West Utilities Ltd</a:t>
            </a:r>
          </a:p>
          <a:p>
            <a:pPr marL="263525" lvl="1" indent="-171450">
              <a:buFont typeface="Wingdings" panose="05000000000000000000" pitchFamily="2" charset="2"/>
              <a:buChar char="§"/>
            </a:pPr>
            <a:r>
              <a:rPr lang="en-GB" sz="800" dirty="0">
                <a:solidFill>
                  <a:schemeClr val="bg1"/>
                </a:solidFill>
              </a:rPr>
              <a:t>Cadent Gas Limited</a:t>
            </a:r>
          </a:p>
          <a:p>
            <a:pPr marL="263525" lvl="1" indent="-171450">
              <a:buFont typeface="Wingdings" panose="05000000000000000000" pitchFamily="2" charset="2"/>
              <a:buChar char="§"/>
            </a:pPr>
            <a:r>
              <a:rPr lang="en-GB" sz="800" dirty="0">
                <a:solidFill>
                  <a:schemeClr val="bg1"/>
                </a:solidFill>
              </a:rPr>
              <a:t>National Grid Gas Transmission Ltd </a:t>
            </a:r>
          </a:p>
          <a:p>
            <a:pPr marL="263525" lvl="1" indent="-171450">
              <a:buFont typeface="Wingdings" panose="05000000000000000000" pitchFamily="2" charset="2"/>
              <a:buChar char="§"/>
            </a:pPr>
            <a:endParaRPr lang="en-GB" sz="800" dirty="0">
              <a:solidFill>
                <a:schemeClr val="bg1"/>
              </a:solidFill>
            </a:endParaRPr>
          </a:p>
          <a:p>
            <a:pPr marL="92075" lvl="1"/>
            <a:endParaRPr lang="en-GB" sz="800" dirty="0">
              <a:solidFill>
                <a:schemeClr val="bg1"/>
              </a:solidFill>
            </a:endParaRPr>
          </a:p>
        </p:txBody>
      </p:sp>
      <p:sp>
        <p:nvSpPr>
          <p:cNvPr id="4" name="Title 3"/>
          <p:cNvSpPr>
            <a:spLocks noGrp="1"/>
          </p:cNvSpPr>
          <p:nvPr>
            <p:ph type="title"/>
          </p:nvPr>
        </p:nvSpPr>
        <p:spPr>
          <a:xfrm>
            <a:off x="1968600" y="451575"/>
            <a:ext cx="8953400" cy="529465"/>
          </a:xfrm>
        </p:spPr>
        <p:txBody>
          <a:bodyPr/>
          <a:lstStyle/>
          <a:p>
            <a:r>
              <a:rPr lang="en-GB" sz="1800" dirty="0">
                <a:solidFill>
                  <a:srgbClr val="00338D"/>
                </a:solidFill>
              </a:rPr>
              <a:t>Recommendation 6 – </a:t>
            </a:r>
            <a:r>
              <a:rPr lang="en-GB" sz="1800" dirty="0">
                <a:solidFill>
                  <a:srgbClr val="6D2077"/>
                </a:solidFill>
              </a:rPr>
              <a:t>Self-Serve </a:t>
            </a:r>
            <a:r>
              <a:rPr lang="en-GB" sz="1800">
                <a:solidFill>
                  <a:srgbClr val="6D2077"/>
                </a:solidFill>
              </a:rPr>
              <a:t>Invoicing Dashboard</a:t>
            </a:r>
            <a:br>
              <a:rPr lang="en-GB" sz="1800" dirty="0">
                <a:solidFill>
                  <a:srgbClr val="6D2077"/>
                </a:solidFill>
              </a:rPr>
            </a:br>
            <a:endParaRPr lang="en-GB" sz="1800" dirty="0">
              <a:solidFill>
                <a:srgbClr val="6D2077"/>
              </a:solidFill>
            </a:endParaRPr>
          </a:p>
        </p:txBody>
      </p:sp>
      <p:sp>
        <p:nvSpPr>
          <p:cNvPr id="6" name="Text Placeholder 1"/>
          <p:cNvSpPr txBox="1">
            <a:spLocks/>
          </p:cNvSpPr>
          <p:nvPr/>
        </p:nvSpPr>
        <p:spPr>
          <a:xfrm>
            <a:off x="1943731" y="4847025"/>
            <a:ext cx="5249030" cy="1164813"/>
          </a:xfrm>
          <a:prstGeom prst="rect">
            <a:avLst/>
          </a:prstGeom>
          <a:solidFill>
            <a:srgbClr val="0091DA"/>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a:r>
              <a:rPr lang="en-GB" sz="1000" b="1" cap="all" spc="300" dirty="0">
                <a:solidFill>
                  <a:schemeClr val="bg1"/>
                </a:solidFill>
              </a:rPr>
              <a:t>Outputs affected</a:t>
            </a:r>
          </a:p>
          <a:p>
            <a:pPr marL="263525" lvl="1" indent="-171450">
              <a:buFont typeface="Wingdings" panose="05000000000000000000" pitchFamily="2" charset="2"/>
              <a:buChar char="§"/>
            </a:pPr>
            <a:r>
              <a:rPr lang="en-GB" sz="800" dirty="0">
                <a:solidFill>
                  <a:schemeClr val="bg1"/>
                </a:solidFill>
              </a:rPr>
              <a:t>RA01–05, 07, 08</a:t>
            </a:r>
          </a:p>
          <a:p>
            <a:pPr marL="263525" lvl="1" indent="-171450">
              <a:buFont typeface="Wingdings" panose="05000000000000000000" pitchFamily="2" charset="2"/>
              <a:buChar char="§"/>
            </a:pPr>
            <a:r>
              <a:rPr lang="en-GB" sz="800" dirty="0">
                <a:solidFill>
                  <a:schemeClr val="bg1"/>
                </a:solidFill>
              </a:rPr>
              <a:t>RANTS01 – 10</a:t>
            </a:r>
          </a:p>
          <a:p>
            <a:pPr marL="263525" lvl="1" indent="-171450">
              <a:buFont typeface="Wingdings" panose="05000000000000000000" pitchFamily="2" charset="2"/>
              <a:buChar char="§"/>
            </a:pPr>
            <a:r>
              <a:rPr lang="en-GB" sz="800" dirty="0">
                <a:solidFill>
                  <a:schemeClr val="bg1"/>
                </a:solidFill>
              </a:rPr>
              <a:t>NTS Unique Sites Report</a:t>
            </a:r>
          </a:p>
          <a:p>
            <a:pPr marL="263525" lvl="1" indent="-171450">
              <a:buFont typeface="Wingdings" panose="05000000000000000000" pitchFamily="2" charset="2"/>
              <a:buChar char="§"/>
            </a:pPr>
            <a:r>
              <a:rPr lang="en-GB" sz="800" dirty="0">
                <a:solidFill>
                  <a:schemeClr val="bg1"/>
                </a:solidFill>
              </a:rPr>
              <a:t>Energy Tracker</a:t>
            </a:r>
          </a:p>
          <a:p>
            <a:pPr marL="263525" lvl="1" indent="-171450">
              <a:buFont typeface="Wingdings" panose="05000000000000000000" pitchFamily="2" charset="2"/>
              <a:buChar char="§"/>
            </a:pPr>
            <a:r>
              <a:rPr lang="en-GB" sz="800" dirty="0">
                <a:solidFill>
                  <a:schemeClr val="bg1"/>
                </a:solidFill>
              </a:rPr>
              <a:t>LPG MI</a:t>
            </a:r>
          </a:p>
          <a:p>
            <a:pPr marL="263525" lvl="1" indent="-171450">
              <a:buFont typeface="Wingdings" panose="05000000000000000000" pitchFamily="2" charset="2"/>
              <a:buChar char="§"/>
            </a:pPr>
            <a:r>
              <a:rPr lang="en-GB" sz="800" dirty="0">
                <a:solidFill>
                  <a:schemeClr val="bg1"/>
                </a:solidFill>
              </a:rPr>
              <a:t>MAS New Report</a:t>
            </a:r>
          </a:p>
          <a:p>
            <a:pPr marL="263525" lvl="1" indent="-171450">
              <a:buFont typeface="Wingdings" panose="05000000000000000000" pitchFamily="2" charset="2"/>
              <a:buChar char="§"/>
            </a:pPr>
            <a:endParaRPr lang="en-GB" sz="800" dirty="0">
              <a:solidFill>
                <a:schemeClr val="bg1"/>
              </a:solidFill>
            </a:endParaRPr>
          </a:p>
        </p:txBody>
      </p:sp>
      <p:sp>
        <p:nvSpPr>
          <p:cNvPr id="8" name="Text Placeholder 2"/>
          <p:cNvSpPr txBox="1">
            <a:spLocks/>
          </p:cNvSpPr>
          <p:nvPr/>
        </p:nvSpPr>
        <p:spPr>
          <a:xfrm>
            <a:off x="7392144" y="4521022"/>
            <a:ext cx="3327836" cy="1490816"/>
          </a:xfrm>
          <a:prstGeom prst="rect">
            <a:avLst/>
          </a:prstGeom>
          <a:solidFill>
            <a:srgbClr val="6D2077"/>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score</a:t>
            </a:r>
          </a:p>
        </p:txBody>
      </p:sp>
      <p:sp>
        <p:nvSpPr>
          <p:cNvPr id="11" name="Text Placeholder 1"/>
          <p:cNvSpPr txBox="1">
            <a:spLocks/>
          </p:cNvSpPr>
          <p:nvPr/>
        </p:nvSpPr>
        <p:spPr>
          <a:xfrm>
            <a:off x="1940292" y="3241891"/>
            <a:ext cx="5246394" cy="1558737"/>
          </a:xfrm>
          <a:prstGeom prst="rect">
            <a:avLst/>
          </a:prstGeom>
          <a:solidFill>
            <a:srgbClr val="005EB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79375"/>
            <a:r>
              <a:rPr lang="en-GB" sz="1000" b="1" cap="all" spc="300" dirty="0">
                <a:solidFill>
                  <a:schemeClr val="bg1"/>
                </a:solidFill>
              </a:rPr>
              <a:t>Delivery</a:t>
            </a:r>
          </a:p>
          <a:p>
            <a:pPr marL="263525" lvl="1" indent="-171450">
              <a:buFont typeface="Wingdings" panose="05000000000000000000" pitchFamily="2" charset="2"/>
              <a:buChar char="§"/>
            </a:pPr>
            <a:r>
              <a:rPr lang="en-GB" sz="800" dirty="0">
                <a:solidFill>
                  <a:schemeClr val="bg1"/>
                </a:solidFill>
              </a:rPr>
              <a:t>KPMG and Xoserve to identify all potential reports that could fall into this category.</a:t>
            </a:r>
          </a:p>
          <a:p>
            <a:pPr marL="263525" lvl="1" indent="-171450">
              <a:buFont typeface="Wingdings" panose="05000000000000000000" pitchFamily="2" charset="2"/>
              <a:buChar char="§"/>
            </a:pPr>
            <a:r>
              <a:rPr lang="en-GB" sz="800" dirty="0">
                <a:solidFill>
                  <a:schemeClr val="bg1"/>
                </a:solidFill>
              </a:rPr>
              <a:t>Following customer engagement, finalisation of the specifications of the system, including:</a:t>
            </a:r>
          </a:p>
          <a:p>
            <a:pPr marL="444500" lvl="2" indent="-171450">
              <a:buClr>
                <a:schemeClr val="bg1"/>
              </a:buClr>
              <a:buFont typeface="Wingdings" panose="05000000000000000000" pitchFamily="2" charset="2"/>
              <a:buChar char="§"/>
            </a:pPr>
            <a:r>
              <a:rPr lang="en-GB" sz="800" dirty="0">
                <a:solidFill>
                  <a:schemeClr val="bg1"/>
                </a:solidFill>
              </a:rPr>
              <a:t>what data points to report;</a:t>
            </a:r>
          </a:p>
          <a:p>
            <a:pPr marL="444500" lvl="2" indent="-171450">
              <a:buClr>
                <a:schemeClr val="bg1"/>
              </a:buClr>
              <a:buFont typeface="Wingdings" panose="05000000000000000000" pitchFamily="2" charset="2"/>
              <a:buChar char="§"/>
            </a:pPr>
            <a:r>
              <a:rPr lang="en-GB" sz="800" dirty="0">
                <a:solidFill>
                  <a:schemeClr val="bg1"/>
                </a:solidFill>
              </a:rPr>
              <a:t>what visualisations to produce (if any); and</a:t>
            </a:r>
          </a:p>
          <a:p>
            <a:pPr marL="444500" lvl="2" indent="-171450">
              <a:buClr>
                <a:schemeClr val="bg1"/>
              </a:buClr>
              <a:buFont typeface="Wingdings" panose="05000000000000000000" pitchFamily="2" charset="2"/>
              <a:buChar char="§"/>
            </a:pPr>
            <a:r>
              <a:rPr lang="en-GB" sz="800" dirty="0">
                <a:solidFill>
                  <a:schemeClr val="bg1"/>
                </a:solidFill>
              </a:rPr>
              <a:t>formats available for downloading.</a:t>
            </a:r>
          </a:p>
          <a:p>
            <a:pPr marL="263525" lvl="1" indent="-171450">
              <a:buFont typeface="Wingdings" panose="05000000000000000000" pitchFamily="2" charset="2"/>
              <a:buChar char="§"/>
            </a:pPr>
            <a:r>
              <a:rPr lang="en-GB" sz="800" dirty="0">
                <a:solidFill>
                  <a:schemeClr val="bg1"/>
                </a:solidFill>
              </a:rPr>
              <a:t>Development, testing and deployment </a:t>
            </a:r>
            <a:r>
              <a:rPr lang="en-GB" sz="800">
                <a:solidFill>
                  <a:schemeClr val="bg1"/>
                </a:solidFill>
              </a:rPr>
              <a:t>of dashboard. </a:t>
            </a:r>
            <a:r>
              <a:rPr lang="en-GB" sz="800" dirty="0">
                <a:solidFill>
                  <a:schemeClr val="bg1"/>
                </a:solidFill>
              </a:rPr>
              <a:t>Please note that this recommendation may require data pulls from the Gemini system.</a:t>
            </a:r>
          </a:p>
          <a:p>
            <a:pPr marL="263525" lvl="1" indent="-171450">
              <a:buFont typeface="Wingdings" panose="05000000000000000000" pitchFamily="2" charset="2"/>
              <a:buChar char="§"/>
            </a:pPr>
            <a:endParaRPr lang="en-GB" sz="800" dirty="0">
              <a:solidFill>
                <a:schemeClr val="bg1"/>
              </a:solidFill>
            </a:endParaRPr>
          </a:p>
        </p:txBody>
      </p:sp>
      <p:sp>
        <p:nvSpPr>
          <p:cNvPr id="12" name="Text Placeholder 2"/>
          <p:cNvSpPr txBox="1">
            <a:spLocks/>
          </p:cNvSpPr>
          <p:nvPr/>
        </p:nvSpPr>
        <p:spPr>
          <a:xfrm>
            <a:off x="7392144" y="2071711"/>
            <a:ext cx="3327836" cy="2356323"/>
          </a:xfrm>
          <a:prstGeom prst="rect">
            <a:avLst/>
          </a:prstGeom>
          <a:solidFill>
            <a:srgbClr val="470A6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Potential Costs and benefits</a:t>
            </a:r>
          </a:p>
          <a:p>
            <a:pPr marL="92075" lvl="1"/>
            <a:r>
              <a:rPr lang="en-GB" dirty="0">
                <a:solidFill>
                  <a:schemeClr val="bg1"/>
                </a:solidFill>
              </a:rPr>
              <a:t>System development and customer engagement required, however, potential for large efficiency gains. Furthermore, Xoserve is already familiar </a:t>
            </a:r>
            <a:r>
              <a:rPr lang="en-GB">
                <a:solidFill>
                  <a:schemeClr val="bg1"/>
                </a:solidFill>
              </a:rPr>
              <a:t>with dashboard </a:t>
            </a:r>
            <a:r>
              <a:rPr lang="en-GB" dirty="0">
                <a:solidFill>
                  <a:schemeClr val="bg1"/>
                </a:solidFill>
              </a:rPr>
              <a:t>development.</a:t>
            </a:r>
          </a:p>
        </p:txBody>
      </p:sp>
      <p:graphicFrame>
        <p:nvGraphicFramePr>
          <p:cNvPr id="5" name="Table 4"/>
          <p:cNvGraphicFramePr>
            <a:graphicFrameLocks noGrp="1"/>
          </p:cNvGraphicFramePr>
          <p:nvPr>
            <p:extLst>
              <p:ext uri="{D42A27DB-BD31-4B8C-83A1-F6EECF244321}">
                <p14:modId xmlns:p14="http://schemas.microsoft.com/office/powerpoint/2010/main" val="3825775117"/>
              </p:ext>
            </p:extLst>
          </p:nvPr>
        </p:nvGraphicFramePr>
        <p:xfrm>
          <a:off x="7578995" y="2779424"/>
          <a:ext cx="2963187" cy="1228725"/>
        </p:xfrm>
        <a:graphic>
          <a:graphicData uri="http://schemas.openxmlformats.org/drawingml/2006/table">
            <a:tbl>
              <a:tblPr firstRow="1" bandRow="1"/>
              <a:tblGrid>
                <a:gridCol w="2387123">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tblGrid>
              <a:tr h="314325">
                <a:tc>
                  <a:txBody>
                    <a:bodyPr/>
                    <a:lstStyle/>
                    <a:p>
                      <a:pPr algn="l" rtl="0" fontAlgn="ctr"/>
                      <a:r>
                        <a:rPr lang="en-GB" sz="800" b="1" i="0" u="none" strike="noStrike" dirty="0">
                          <a:solidFill>
                            <a:srgbClr val="FFFFFF"/>
                          </a:solidFill>
                          <a:effectLst/>
                          <a:latin typeface="Calibri" panose="020F0502020204030204" pitchFamily="34" charset="0"/>
                          <a:cs typeface="Calibri" panose="020F0502020204030204" pitchFamily="34" charset="0"/>
                        </a:rPr>
                        <a:t>Potential cost/benefit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tc>
                  <a:txBody>
                    <a:bodyPr/>
                    <a:lstStyle/>
                    <a:p>
                      <a:pPr algn="l" rtl="0" fontAlgn="ctr"/>
                      <a:r>
                        <a:rPr lang="en-GB" sz="800" b="1" i="0" u="none" strike="noStrike" dirty="0">
                          <a:solidFill>
                            <a:srgbClr val="FFFFFF"/>
                          </a:solidFill>
                          <a:effectLst/>
                          <a:latin typeface="Calibri" panose="020F0502020204030204" pitchFamily="34" charset="0"/>
                          <a:cs typeface="Calibri" panose="020F0502020204030204" pitchFamily="34" charset="0"/>
                        </a:rPr>
                        <a:t>Impact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28600">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Complexity</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228600">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Potential disruption to customers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228600">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Potential disruption to systems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228600">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Desirability: Potential for customer acceptance/buy-in </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15756317"/>
              </p:ext>
            </p:extLst>
          </p:nvPr>
        </p:nvGraphicFramePr>
        <p:xfrm>
          <a:off x="7578995" y="4874550"/>
          <a:ext cx="2963188" cy="542925"/>
        </p:xfrm>
        <a:graphic>
          <a:graphicData uri="http://schemas.openxmlformats.org/drawingml/2006/table">
            <a:tbl>
              <a:tblPr firstRow="1" bandRow="1"/>
              <a:tblGrid>
                <a:gridCol w="846995">
                  <a:extLst>
                    <a:ext uri="{9D8B030D-6E8A-4147-A177-3AD203B41FA5}">
                      <a16:colId xmlns:a16="http://schemas.microsoft.com/office/drawing/2014/main" val="20000"/>
                    </a:ext>
                  </a:extLst>
                </a:gridCol>
                <a:gridCol w="1108482">
                  <a:extLst>
                    <a:ext uri="{9D8B030D-6E8A-4147-A177-3AD203B41FA5}">
                      <a16:colId xmlns:a16="http://schemas.microsoft.com/office/drawing/2014/main" val="20001"/>
                    </a:ext>
                  </a:extLst>
                </a:gridCol>
                <a:gridCol w="1007711">
                  <a:extLst>
                    <a:ext uri="{9D8B030D-6E8A-4147-A177-3AD203B41FA5}">
                      <a16:colId xmlns:a16="http://schemas.microsoft.com/office/drawing/2014/main" val="20003"/>
                    </a:ext>
                  </a:extLst>
                </a:gridCol>
              </a:tblGrid>
              <a:tr h="314325">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Delivery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Desirability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Quick Win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28600">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000" b="0" i="0" u="none" strike="noStrike" dirty="0">
                          <a:solidFill>
                            <a:srgbClr val="000000"/>
                          </a:solidFill>
                          <a:effectLst/>
                          <a:latin typeface="Calibri" panose="020F0502020204030204" pitchFamily="34" charset="0"/>
                          <a:cs typeface="Calibri" panose="020F0502020204030204" pitchFamily="34" charset="0"/>
                        </a:rPr>
                        <a:t>No</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289178275"/>
              </p:ext>
            </p:extLst>
          </p:nvPr>
        </p:nvGraphicFramePr>
        <p:xfrm>
          <a:off x="7578994" y="5589240"/>
          <a:ext cx="2981501" cy="285003"/>
        </p:xfrm>
        <a:graphic>
          <a:graphicData uri="http://schemas.openxmlformats.org/drawingml/2006/table">
            <a:tbl>
              <a:tblPr firstRow="1" bandRow="1"/>
              <a:tblGrid>
                <a:gridCol w="1397325">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tblGrid>
              <a:tr h="285003">
                <a:tc>
                  <a:txBody>
                    <a:bodyPr/>
                    <a:lstStyle/>
                    <a:p>
                      <a:pPr algn="ctr" rtl="0" fontAlgn="ctr"/>
                      <a:r>
                        <a:rPr lang="en-GB" sz="800" b="1" i="0" u="none" strike="noStrike" dirty="0">
                          <a:solidFill>
                            <a:srgbClr val="FFFFFF"/>
                          </a:solidFill>
                          <a:effectLst/>
                          <a:latin typeface="Calibri" panose="020F0502020204030204" pitchFamily="34" charset="0"/>
                        </a:rPr>
                        <a:t>Potential</a:t>
                      </a:r>
                      <a:r>
                        <a:rPr lang="en-GB" sz="800" b="1" i="0" u="none" strike="noStrike" baseline="0" dirty="0">
                          <a:solidFill>
                            <a:srgbClr val="FFFFFF"/>
                          </a:solidFill>
                          <a:effectLst/>
                          <a:latin typeface="Calibri" panose="020F0502020204030204" pitchFamily="34" charset="0"/>
                        </a:rPr>
                        <a:t> monthly report reduction</a:t>
                      </a:r>
                      <a:endParaRPr lang="en-GB" sz="8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0" i="0" u="none" strike="noStrike" dirty="0">
                          <a:solidFill>
                            <a:schemeClr val="tx1"/>
                          </a:solidFill>
                          <a:effectLst/>
                          <a:latin typeface="Calibri" panose="020F0502020204030204" pitchFamily="34" charset="0"/>
                        </a:rPr>
                        <a:t>35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0"/>
                  </a:ext>
                </a:extLst>
              </a:tr>
            </a:tbl>
          </a:graphicData>
        </a:graphic>
      </p:graphicFrame>
      <p:sp>
        <p:nvSpPr>
          <p:cNvPr id="14" name="Text Placeholder 1"/>
          <p:cNvSpPr txBox="1">
            <a:spLocks/>
          </p:cNvSpPr>
          <p:nvPr/>
        </p:nvSpPr>
        <p:spPr>
          <a:xfrm>
            <a:off x="1961804" y="1241614"/>
            <a:ext cx="5245098" cy="443917"/>
          </a:xfrm>
          <a:prstGeom prst="rect">
            <a:avLst/>
          </a:prstGeom>
          <a:solidFill>
            <a:srgbClr val="002060"/>
          </a:solidFill>
        </p:spPr>
        <p:txBody>
          <a:bodyPr vert="horz" lIns="0" tIns="0" rIns="0" bIns="0" rtlCol="0" anchor="t" anchorCtr="0">
            <a:noAutofit/>
          </a:bodyPr>
          <a:lstStyle>
            <a:lvl1pPr marL="0" indent="0" algn="l" defTabSz="844083" rtl="0" eaLnBrk="1" latinLnBrk="0" hangingPunct="1">
              <a:lnSpc>
                <a:spcPct val="100000"/>
              </a:lnSpc>
              <a:spcBef>
                <a:spcPts val="0"/>
              </a:spcBef>
              <a:spcAft>
                <a:spcPts val="554"/>
              </a:spcAft>
              <a:buFontTx/>
              <a:buNone/>
              <a:defRPr sz="923" b="1" kern="1200" cap="all" spc="277" baseline="0">
                <a:solidFill>
                  <a:schemeClr val="tx2"/>
                </a:solidFill>
                <a:latin typeface="+mn-lt"/>
                <a:ea typeface="+mn-ea"/>
                <a:cs typeface="+mn-cs"/>
              </a:defRPr>
            </a:lvl1pPr>
            <a:lvl2pPr marL="0" indent="0" algn="l" defTabSz="844083" rtl="0" eaLnBrk="1" latinLnBrk="0" hangingPunct="1">
              <a:lnSpc>
                <a:spcPct val="100000"/>
              </a:lnSpc>
              <a:spcBef>
                <a:spcPts val="0"/>
              </a:spcBef>
              <a:spcAft>
                <a:spcPts val="277"/>
              </a:spcAft>
              <a:buFontTx/>
              <a:buNone/>
              <a:defRPr sz="785" kern="1200">
                <a:solidFill>
                  <a:schemeClr val="tx1"/>
                </a:solidFill>
                <a:latin typeface="+mn-lt"/>
                <a:ea typeface="+mn-ea"/>
                <a:cs typeface="+mn-cs"/>
              </a:defRPr>
            </a:lvl2pPr>
            <a:lvl3pPr marL="167058" indent="-167058"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3pPr>
            <a:lvl4pPr marL="331185" indent="-164127"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4pPr>
            <a:lvl5pPr marL="492382" indent="-161196"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baseline="0">
                <a:solidFill>
                  <a:schemeClr val="tx1"/>
                </a:solidFill>
                <a:latin typeface="+mn-lt"/>
                <a:ea typeface="+mn-ea"/>
                <a:cs typeface="+mn-cs"/>
              </a:defRPr>
            </a:lvl5pPr>
            <a:lvl6pPr marL="664632"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6pPr>
            <a:lvl7pPr marL="864022"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7pPr>
            <a:lvl8pPr marL="996948"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92075" lvl="1" fontAlgn="auto"/>
            <a:r>
              <a:rPr lang="en-GB" sz="1000" b="1" cap="all" spc="300" dirty="0">
                <a:solidFill>
                  <a:schemeClr val="bg1"/>
                </a:solidFill>
              </a:rPr>
              <a:t>Purpose</a:t>
            </a:r>
          </a:p>
          <a:p>
            <a:pPr marL="92075" lvl="1" fontAlgn="auto"/>
            <a:r>
              <a:rPr lang="en-GB" sz="800" dirty="0">
                <a:solidFill>
                  <a:schemeClr val="bg1"/>
                </a:solidFill>
              </a:rPr>
              <a:t>To reduce the complexity and amount of resource required to administer and provide invoicing information to relevant parties</a:t>
            </a:r>
          </a:p>
        </p:txBody>
      </p:sp>
    </p:spTree>
    <p:extLst>
      <p:ext uri="{BB962C8B-B14F-4D97-AF65-F5344CB8AC3E}">
        <p14:creationId xmlns:p14="http://schemas.microsoft.com/office/powerpoint/2010/main" val="1032853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740631" y="2232993"/>
            <a:ext cx="4976294" cy="714005"/>
          </a:xfrm>
          <a:solidFill>
            <a:srgbClr val="483698"/>
          </a:solidFill>
        </p:spPr>
        <p:txBody>
          <a:bodyPr/>
          <a:lstStyle/>
          <a:p>
            <a:pPr marL="92075" lvl="1"/>
            <a:r>
              <a:rPr lang="en-GB" sz="1000" b="1" cap="all" spc="300" dirty="0">
                <a:solidFill>
                  <a:schemeClr val="bg1"/>
                </a:solidFill>
              </a:rPr>
              <a:t>Customers Affected</a:t>
            </a:r>
          </a:p>
          <a:p>
            <a:pPr marL="263525" lvl="1" indent="-171450">
              <a:buFont typeface="Wingdings" panose="05000000000000000000" pitchFamily="2" charset="2"/>
              <a:buChar char="§"/>
            </a:pPr>
            <a:r>
              <a:rPr lang="en-GB" sz="800" dirty="0">
                <a:solidFill>
                  <a:schemeClr val="bg1"/>
                </a:solidFill>
              </a:rPr>
              <a:t>All Shippers</a:t>
            </a:r>
          </a:p>
          <a:p>
            <a:pPr marL="263525" lvl="1" indent="-171450">
              <a:buFont typeface="Wingdings" panose="05000000000000000000" pitchFamily="2" charset="2"/>
              <a:buChar char="§"/>
            </a:pPr>
            <a:r>
              <a:rPr lang="en-GB" sz="800" dirty="0">
                <a:solidFill>
                  <a:schemeClr val="bg1"/>
                </a:solidFill>
              </a:rPr>
              <a:t>All Networks</a:t>
            </a:r>
          </a:p>
          <a:p>
            <a:pPr marL="263525" lvl="1" indent="-171450">
              <a:buFont typeface="Wingdings" panose="05000000000000000000" pitchFamily="2" charset="2"/>
              <a:buChar char="§"/>
            </a:pPr>
            <a:r>
              <a:rPr lang="en-GB" sz="800" dirty="0">
                <a:solidFill>
                  <a:schemeClr val="bg1"/>
                </a:solidFill>
              </a:rPr>
              <a:t>Performance Assurance Framework Administrators</a:t>
            </a:r>
          </a:p>
        </p:txBody>
      </p:sp>
      <p:sp>
        <p:nvSpPr>
          <p:cNvPr id="4" name="Title 3"/>
          <p:cNvSpPr>
            <a:spLocks noGrp="1"/>
          </p:cNvSpPr>
          <p:nvPr>
            <p:ph type="title"/>
          </p:nvPr>
        </p:nvSpPr>
        <p:spPr>
          <a:xfrm>
            <a:off x="1966842" y="451576"/>
            <a:ext cx="9209036" cy="529465"/>
          </a:xfrm>
        </p:spPr>
        <p:txBody>
          <a:bodyPr/>
          <a:lstStyle/>
          <a:p>
            <a:r>
              <a:rPr lang="en-GB" sz="1800" dirty="0">
                <a:solidFill>
                  <a:srgbClr val="00338D"/>
                </a:solidFill>
              </a:rPr>
              <a:t>Recommendation 7 – </a:t>
            </a:r>
            <a:r>
              <a:rPr lang="en-GB" sz="1800" dirty="0">
                <a:solidFill>
                  <a:srgbClr val="6D2077"/>
                </a:solidFill>
              </a:rPr>
              <a:t>PAC and PARR automation</a:t>
            </a:r>
          </a:p>
        </p:txBody>
      </p:sp>
      <p:sp>
        <p:nvSpPr>
          <p:cNvPr id="5" name="Text Placeholder 1"/>
          <p:cNvSpPr txBox="1">
            <a:spLocks/>
          </p:cNvSpPr>
          <p:nvPr/>
        </p:nvSpPr>
        <p:spPr>
          <a:xfrm>
            <a:off x="1966842" y="4089597"/>
            <a:ext cx="3695404" cy="1931791"/>
          </a:xfrm>
          <a:prstGeom prst="rect">
            <a:avLst/>
          </a:prstGeom>
          <a:solidFill>
            <a:srgbClr val="005EB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79375"/>
            <a:r>
              <a:rPr lang="en-GB" sz="1000" b="1" cap="all" spc="300" dirty="0">
                <a:solidFill>
                  <a:schemeClr val="bg1"/>
                </a:solidFill>
              </a:rPr>
              <a:t>Delivery</a:t>
            </a:r>
          </a:p>
          <a:p>
            <a:pPr marL="263525" lvl="1" indent="-171450">
              <a:buFont typeface="Wingdings" panose="05000000000000000000" pitchFamily="2" charset="2"/>
              <a:buChar char="§"/>
            </a:pPr>
            <a:r>
              <a:rPr lang="en-GB" sz="800" dirty="0">
                <a:solidFill>
                  <a:schemeClr val="bg1"/>
                </a:solidFill>
              </a:rPr>
              <a:t>KPMG and Xoserve to identify all potential reports that could fall into this category.</a:t>
            </a:r>
          </a:p>
          <a:p>
            <a:pPr marL="263525" lvl="1" indent="-171450">
              <a:buFont typeface="Wingdings" panose="05000000000000000000" pitchFamily="2" charset="2"/>
              <a:buChar char="§"/>
            </a:pPr>
            <a:r>
              <a:rPr lang="en-GB" sz="800" dirty="0">
                <a:solidFill>
                  <a:schemeClr val="bg1"/>
                </a:solidFill>
              </a:rPr>
              <a:t>Development, testing and deployment </a:t>
            </a:r>
            <a:r>
              <a:rPr lang="en-GB" sz="800">
                <a:solidFill>
                  <a:schemeClr val="bg1"/>
                </a:solidFill>
              </a:rPr>
              <a:t>of dashboard. </a:t>
            </a:r>
            <a:r>
              <a:rPr lang="en-GB" sz="800" dirty="0">
                <a:solidFill>
                  <a:schemeClr val="bg1"/>
                </a:solidFill>
              </a:rPr>
              <a:t>Please note that this recommendation may require data pulls from the Gemini system.</a:t>
            </a:r>
          </a:p>
          <a:p>
            <a:pPr marL="261938" lvl="1" indent="-171450">
              <a:buFont typeface="Wingdings" panose="05000000000000000000" pitchFamily="2" charset="2"/>
              <a:buChar char="§"/>
            </a:pPr>
            <a:r>
              <a:rPr lang="en-GB" sz="800" dirty="0">
                <a:solidFill>
                  <a:schemeClr val="bg1"/>
                </a:solidFill>
              </a:rPr>
              <a:t>Following customer buy-in, implementation of the change process to development the preferred solution (including eliminating production of reports that have been superseded by the new solution). </a:t>
            </a:r>
          </a:p>
        </p:txBody>
      </p:sp>
      <p:sp>
        <p:nvSpPr>
          <p:cNvPr id="6" name="Text Placeholder 1"/>
          <p:cNvSpPr txBox="1">
            <a:spLocks/>
          </p:cNvSpPr>
          <p:nvPr/>
        </p:nvSpPr>
        <p:spPr>
          <a:xfrm>
            <a:off x="5741253" y="1181100"/>
            <a:ext cx="4975672" cy="1009169"/>
          </a:xfrm>
          <a:prstGeom prst="rect">
            <a:avLst/>
          </a:prstGeom>
          <a:solidFill>
            <a:srgbClr val="0091DA"/>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a:r>
              <a:rPr lang="en-GB" sz="1000" b="1" cap="all" spc="300" dirty="0">
                <a:solidFill>
                  <a:schemeClr val="bg1"/>
                </a:solidFill>
              </a:rPr>
              <a:t>Reports affected</a:t>
            </a:r>
          </a:p>
        </p:txBody>
      </p:sp>
      <p:sp>
        <p:nvSpPr>
          <p:cNvPr id="7" name="Text Placeholder 2"/>
          <p:cNvSpPr txBox="1">
            <a:spLocks/>
          </p:cNvSpPr>
          <p:nvPr/>
        </p:nvSpPr>
        <p:spPr>
          <a:xfrm>
            <a:off x="5744308" y="3060218"/>
            <a:ext cx="4975672" cy="2055249"/>
          </a:xfrm>
          <a:prstGeom prst="rect">
            <a:avLst/>
          </a:prstGeom>
          <a:solidFill>
            <a:srgbClr val="470A6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Potential Costs and benefits</a:t>
            </a:r>
          </a:p>
          <a:p>
            <a:pPr marL="92075" lvl="1"/>
            <a:r>
              <a:rPr lang="en-GB" sz="800" dirty="0">
                <a:solidFill>
                  <a:schemeClr val="bg1"/>
                </a:solidFill>
              </a:rPr>
              <a:t>High level of resource required to engage, consult and seek buy-in from stakeholders. Medium level of complexity develop </a:t>
            </a:r>
            <a:r>
              <a:rPr lang="en-GB" sz="800">
                <a:solidFill>
                  <a:schemeClr val="bg1"/>
                </a:solidFill>
              </a:rPr>
              <a:t>a dashboard </a:t>
            </a:r>
            <a:r>
              <a:rPr lang="en-GB" sz="800" dirty="0">
                <a:solidFill>
                  <a:schemeClr val="bg1"/>
                </a:solidFill>
              </a:rPr>
              <a:t>(Xoserve already has experience in the development of BIRST platforms, this could help mitigate some of the complexity in this area). Development of (BIRST) data visualisations could save material resource. These could both better display and illustrate the date while saving resource output used in the manual creation of the packs. Other potential benefits include an increased level of functionality for customers.</a:t>
            </a:r>
          </a:p>
          <a:p>
            <a:pPr marL="92075" lvl="1"/>
            <a:endParaRPr lang="en-GB" dirty="0">
              <a:solidFill>
                <a:schemeClr val="bg1"/>
              </a:solidFill>
            </a:endParaRPr>
          </a:p>
        </p:txBody>
      </p:sp>
      <p:sp>
        <p:nvSpPr>
          <p:cNvPr id="8" name="Text Placeholder 2"/>
          <p:cNvSpPr txBox="1">
            <a:spLocks/>
          </p:cNvSpPr>
          <p:nvPr/>
        </p:nvSpPr>
        <p:spPr>
          <a:xfrm>
            <a:off x="5744308" y="5173214"/>
            <a:ext cx="4975672" cy="838338"/>
          </a:xfrm>
          <a:prstGeom prst="rect">
            <a:avLst/>
          </a:prstGeom>
          <a:solidFill>
            <a:srgbClr val="6D2077"/>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score</a:t>
            </a:r>
          </a:p>
        </p:txBody>
      </p:sp>
      <p:sp>
        <p:nvSpPr>
          <p:cNvPr id="2" name="Text Placeholder 1"/>
          <p:cNvSpPr>
            <a:spLocks noGrp="1"/>
          </p:cNvSpPr>
          <p:nvPr>
            <p:ph type="body" sz="quarter" idx="10"/>
          </p:nvPr>
        </p:nvSpPr>
        <p:spPr>
          <a:xfrm>
            <a:off x="1968600" y="1700808"/>
            <a:ext cx="3693646" cy="2352030"/>
          </a:xfrm>
          <a:solidFill>
            <a:srgbClr val="00338D"/>
          </a:solidFill>
        </p:spPr>
        <p:txBody>
          <a:bodyPr/>
          <a:lstStyle/>
          <a:p>
            <a:pPr marL="92075" lvl="1"/>
            <a:r>
              <a:rPr lang="en-GB" sz="1000" b="1" cap="all" spc="300" dirty="0">
                <a:solidFill>
                  <a:schemeClr val="bg1"/>
                </a:solidFill>
              </a:rPr>
              <a:t>Description</a:t>
            </a:r>
          </a:p>
          <a:p>
            <a:pPr marL="92075" lvl="1"/>
            <a:r>
              <a:rPr lang="en-GB" sz="800" dirty="0">
                <a:solidFill>
                  <a:schemeClr val="bg1"/>
                </a:solidFill>
              </a:rPr>
              <a:t>Various teams and functions are known to produce outputs relating to Xoserve’s PARR and PAC reporting requirements and Xoserve allocates a significant amount of resource in the generation of this information and these reports.</a:t>
            </a:r>
          </a:p>
          <a:p>
            <a:pPr marL="92075" lvl="1"/>
            <a:r>
              <a:rPr lang="en-GB" sz="800" dirty="0">
                <a:solidFill>
                  <a:schemeClr val="bg1"/>
                </a:solidFill>
              </a:rPr>
              <a:t>KPMG recommend that Xoserve explore whether the PARR and PAC reporting process could be automated by allowing the information to be accessed and downloaded from a </a:t>
            </a:r>
            <a:r>
              <a:rPr lang="en-GB" sz="800">
                <a:solidFill>
                  <a:schemeClr val="bg1"/>
                </a:solidFill>
              </a:rPr>
              <a:t>live dashboard.</a:t>
            </a:r>
            <a:endParaRPr lang="en-GB" sz="800" dirty="0">
              <a:solidFill>
                <a:schemeClr val="bg1"/>
              </a:solidFill>
            </a:endParaRPr>
          </a:p>
          <a:p>
            <a:pPr marL="92075" lvl="1"/>
            <a:r>
              <a:rPr lang="en-GB" sz="800" dirty="0">
                <a:solidFill>
                  <a:schemeClr val="bg1"/>
                </a:solidFill>
              </a:rPr>
              <a:t>This could help eliminate a number of issues, including:</a:t>
            </a:r>
          </a:p>
          <a:p>
            <a:pPr marL="263525" lvl="1" indent="-171450">
              <a:buFont typeface="Wingdings" panose="05000000000000000000" pitchFamily="2" charset="2"/>
              <a:buChar char="§"/>
            </a:pPr>
            <a:r>
              <a:rPr lang="en-GB" sz="800" dirty="0">
                <a:solidFill>
                  <a:schemeClr val="bg1"/>
                </a:solidFill>
              </a:rPr>
              <a:t>Eliminating the ‘duplication of effort’ that currently occurs when PAC and PARR reports are effectively reporting the same information that is also produced in other outputs (e.g. meter read performance and rejections etc. that are also reported in shipper packs).</a:t>
            </a:r>
          </a:p>
          <a:p>
            <a:pPr marL="263525" lvl="1" indent="-171450">
              <a:buFont typeface="Wingdings" panose="05000000000000000000" pitchFamily="2" charset="2"/>
              <a:buChar char="§"/>
            </a:pPr>
            <a:r>
              <a:rPr lang="en-GB" sz="800" dirty="0">
                <a:solidFill>
                  <a:schemeClr val="bg1"/>
                </a:solidFill>
              </a:rPr>
              <a:t>Data quality issues e.g. when these reports are issued at different times to analogous data within other outputs resulting in related reports being misaligned (live data will often not match because it is constantly changing and being updated).</a:t>
            </a:r>
          </a:p>
          <a:p>
            <a:pPr marL="92075" lvl="1"/>
            <a:endParaRPr lang="en-GB" sz="80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89339768"/>
              </p:ext>
            </p:extLst>
          </p:nvPr>
        </p:nvGraphicFramePr>
        <p:xfrm>
          <a:off x="5773673" y="1308226"/>
          <a:ext cx="4271534" cy="902783"/>
        </p:xfrm>
        <a:graphic>
          <a:graphicData uri="http://schemas.openxmlformats.org/drawingml/2006/table">
            <a:tbl>
              <a:tblPr/>
              <a:tblGrid>
                <a:gridCol w="1860127">
                  <a:extLst>
                    <a:ext uri="{9D8B030D-6E8A-4147-A177-3AD203B41FA5}">
                      <a16:colId xmlns:a16="http://schemas.microsoft.com/office/drawing/2014/main" val="20000"/>
                    </a:ext>
                  </a:extLst>
                </a:gridCol>
                <a:gridCol w="2411407">
                  <a:extLst>
                    <a:ext uri="{9D8B030D-6E8A-4147-A177-3AD203B41FA5}">
                      <a16:colId xmlns:a16="http://schemas.microsoft.com/office/drawing/2014/main" val="20001"/>
                    </a:ext>
                  </a:extLst>
                </a:gridCol>
              </a:tblGrid>
              <a:tr h="902783">
                <a:tc>
                  <a:txBody>
                    <a:bodyPr/>
                    <a:lstStyle/>
                    <a:p>
                      <a:pPr marL="93663" indent="-93663" algn="l" fontAlgn="ctr">
                        <a:buFont typeface="Wingdings" panose="05000000000000000000" pitchFamily="2" charset="2"/>
                        <a:buChar char="§"/>
                      </a:pPr>
                      <a:r>
                        <a:rPr lang="en-GB" sz="800" kern="1200" dirty="0">
                          <a:solidFill>
                            <a:schemeClr val="bg1"/>
                          </a:solidFill>
                          <a:latin typeface="+mn-lt"/>
                          <a:ea typeface="+mn-ea"/>
                          <a:cs typeface="+mn-cs"/>
                        </a:rPr>
                        <a:t>PARR</a:t>
                      </a:r>
                    </a:p>
                    <a:p>
                      <a:pPr marL="93663" indent="-93663" algn="l" fontAlgn="ctr">
                        <a:buFont typeface="Wingdings" panose="05000000000000000000" pitchFamily="2" charset="2"/>
                        <a:buChar char="§"/>
                      </a:pPr>
                      <a:r>
                        <a:rPr lang="en-GB" sz="800" kern="1200" dirty="0">
                          <a:solidFill>
                            <a:schemeClr val="bg1"/>
                          </a:solidFill>
                          <a:latin typeface="+mn-lt"/>
                          <a:ea typeface="+mn-ea"/>
                          <a:cs typeface="+mn-cs"/>
                        </a:rPr>
                        <a:t>1330 </a:t>
                      </a:r>
                    </a:p>
                    <a:p>
                      <a:pPr marL="93663" marR="0" lvl="0" indent="-93663" algn="l" defTabSz="914400" rtl="0" eaLnBrk="1" fontAlgn="ctr" latinLnBrk="0" hangingPunct="1">
                        <a:lnSpc>
                          <a:spcPct val="100000"/>
                        </a:lnSpc>
                        <a:spcBef>
                          <a:spcPts val="0"/>
                        </a:spcBef>
                        <a:spcAft>
                          <a:spcPts val="0"/>
                        </a:spcAft>
                        <a:buClrTx/>
                        <a:buSzTx/>
                        <a:buFont typeface="Wingdings" panose="05000000000000000000" pitchFamily="2" charset="2"/>
                        <a:buChar char="§"/>
                        <a:tabLst/>
                        <a:defRPr/>
                      </a:pPr>
                      <a:r>
                        <a:rPr lang="en-GB" sz="800" kern="1200" dirty="0">
                          <a:solidFill>
                            <a:schemeClr val="bg1"/>
                          </a:solidFill>
                          <a:latin typeface="+mn-lt"/>
                          <a:ea typeface="+mn-ea"/>
                          <a:cs typeface="+mn-cs"/>
                        </a:rPr>
                        <a:t>1331</a:t>
                      </a:r>
                    </a:p>
                    <a:p>
                      <a:pPr marL="93663" marR="0" lvl="0" indent="-93663" algn="l" defTabSz="914400" rtl="0" eaLnBrk="1" fontAlgn="ctr" latinLnBrk="0" hangingPunct="1">
                        <a:lnSpc>
                          <a:spcPct val="100000"/>
                        </a:lnSpc>
                        <a:spcBef>
                          <a:spcPts val="0"/>
                        </a:spcBef>
                        <a:spcAft>
                          <a:spcPts val="0"/>
                        </a:spcAft>
                        <a:buClrTx/>
                        <a:buSzTx/>
                        <a:buFont typeface="Wingdings" panose="05000000000000000000" pitchFamily="2" charset="2"/>
                        <a:buChar char="§"/>
                        <a:tabLst/>
                        <a:defRPr/>
                      </a:pPr>
                      <a:r>
                        <a:rPr lang="en-GB" sz="800" kern="1200" dirty="0">
                          <a:solidFill>
                            <a:schemeClr val="bg1"/>
                          </a:solidFill>
                          <a:latin typeface="+mn-lt"/>
                          <a:ea typeface="+mn-ea"/>
                          <a:cs typeface="+mn-cs"/>
                        </a:rPr>
                        <a:t>1332</a:t>
                      </a:r>
                    </a:p>
                    <a:p>
                      <a:pPr marL="93663" marR="0" lvl="0" indent="-93663" algn="l" defTabSz="914400" rtl="0" eaLnBrk="1" fontAlgn="ctr" latinLnBrk="0" hangingPunct="1">
                        <a:lnSpc>
                          <a:spcPct val="100000"/>
                        </a:lnSpc>
                        <a:spcBef>
                          <a:spcPts val="0"/>
                        </a:spcBef>
                        <a:spcAft>
                          <a:spcPts val="0"/>
                        </a:spcAft>
                        <a:buClrTx/>
                        <a:buSzTx/>
                        <a:buFont typeface="Wingdings" panose="05000000000000000000" pitchFamily="2" charset="2"/>
                        <a:buChar char="§"/>
                        <a:tabLst/>
                        <a:defRPr/>
                      </a:pPr>
                      <a:r>
                        <a:rPr lang="en-GB" sz="800" kern="1200" dirty="0">
                          <a:solidFill>
                            <a:schemeClr val="bg1"/>
                          </a:solidFill>
                          <a:latin typeface="+mn-lt"/>
                          <a:ea typeface="+mn-ea"/>
                          <a:cs typeface="+mn-cs"/>
                        </a:rPr>
                        <a:t>1333</a:t>
                      </a:r>
                    </a:p>
                    <a:p>
                      <a:pPr marL="93663" marR="0" lvl="0" indent="-93663" algn="l" defTabSz="914400" rtl="0" eaLnBrk="1" fontAlgn="ctr" latinLnBrk="0" hangingPunct="1">
                        <a:lnSpc>
                          <a:spcPct val="100000"/>
                        </a:lnSpc>
                        <a:spcBef>
                          <a:spcPts val="0"/>
                        </a:spcBef>
                        <a:spcAft>
                          <a:spcPts val="0"/>
                        </a:spcAft>
                        <a:buClrTx/>
                        <a:buSzTx/>
                        <a:buFont typeface="Wingdings" panose="05000000000000000000" pitchFamily="2" charset="2"/>
                        <a:buChar char="§"/>
                        <a:tabLst/>
                        <a:defRPr/>
                      </a:pPr>
                      <a:r>
                        <a:rPr lang="en-GB" sz="800" kern="1200" dirty="0">
                          <a:solidFill>
                            <a:schemeClr val="bg1"/>
                          </a:solidFill>
                          <a:latin typeface="+mn-lt"/>
                          <a:ea typeface="+mn-ea"/>
                          <a:cs typeface="+mn-cs"/>
                        </a:rPr>
                        <a:t>1334</a:t>
                      </a:r>
                    </a:p>
                    <a:p>
                      <a:pPr algn="l" fontAlgn="ctr"/>
                      <a:endParaRPr lang="en-GB" sz="800" kern="1200" dirty="0">
                        <a:solidFill>
                          <a:schemeClr val="bg1"/>
                        </a:solidFill>
                        <a:latin typeface="+mn-lt"/>
                        <a:ea typeface="+mn-ea"/>
                        <a:cs typeface="+mn-cs"/>
                      </a:endParaRP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171450" indent="-171450" algn="l" fontAlgn="ctr">
                        <a:buFont typeface="Wingdings" panose="05000000000000000000" pitchFamily="2" charset="2"/>
                        <a:buChar char="§"/>
                      </a:pPr>
                      <a:r>
                        <a:rPr lang="en-GB" sz="800" kern="1200" dirty="0">
                          <a:solidFill>
                            <a:schemeClr val="bg1"/>
                          </a:solidFill>
                          <a:latin typeface="+mn-lt"/>
                          <a:ea typeface="+mn-ea"/>
                          <a:cs typeface="+mn-cs"/>
                        </a:rPr>
                        <a:t>1321</a:t>
                      </a:r>
                    </a:p>
                    <a:p>
                      <a:pPr marL="171450" indent="-171450" algn="l" fontAlgn="ctr">
                        <a:buFont typeface="Wingdings" panose="05000000000000000000" pitchFamily="2" charset="2"/>
                        <a:buChar char="§"/>
                      </a:pPr>
                      <a:r>
                        <a:rPr lang="en-GB" sz="800" kern="1200" dirty="0">
                          <a:solidFill>
                            <a:schemeClr val="bg1"/>
                          </a:solidFill>
                          <a:latin typeface="+mn-lt"/>
                          <a:ea typeface="+mn-ea"/>
                          <a:cs typeface="+mn-cs"/>
                        </a:rPr>
                        <a:t>1325</a:t>
                      </a:r>
                    </a:p>
                    <a:p>
                      <a:pPr marL="171450" indent="-171450" algn="l" fontAlgn="ctr">
                        <a:buFont typeface="Wingdings" panose="05000000000000000000" pitchFamily="2" charset="2"/>
                        <a:buChar char="§"/>
                      </a:pPr>
                      <a:r>
                        <a:rPr lang="en-GB" sz="800" kern="1200" dirty="0">
                          <a:solidFill>
                            <a:schemeClr val="bg1"/>
                          </a:solidFill>
                          <a:latin typeface="+mn-lt"/>
                          <a:ea typeface="+mn-ea"/>
                          <a:cs typeface="+mn-cs"/>
                        </a:rPr>
                        <a:t>1326</a:t>
                      </a:r>
                    </a:p>
                    <a:p>
                      <a:pPr marL="171450" indent="-171450" algn="l" fontAlgn="ctr">
                        <a:buFont typeface="Wingdings" panose="05000000000000000000" pitchFamily="2" charset="2"/>
                        <a:buChar char="§"/>
                      </a:pPr>
                      <a:r>
                        <a:rPr lang="en-GB" sz="800" kern="1200" dirty="0">
                          <a:solidFill>
                            <a:schemeClr val="bg1"/>
                          </a:solidFill>
                          <a:latin typeface="+mn-lt"/>
                          <a:ea typeface="+mn-ea"/>
                          <a:cs typeface="+mn-cs"/>
                        </a:rPr>
                        <a:t>DE01</a:t>
                      </a:r>
                    </a:p>
                    <a:p>
                      <a:pPr marL="171450" indent="-171450" algn="l" fontAlgn="ctr">
                        <a:buFont typeface="Wingdings" panose="05000000000000000000" pitchFamily="2" charset="2"/>
                        <a:buChar char="§"/>
                      </a:pPr>
                      <a:r>
                        <a:rPr lang="en-GB" sz="800" kern="1200" dirty="0">
                          <a:solidFill>
                            <a:schemeClr val="bg1"/>
                          </a:solidFill>
                          <a:latin typeface="+mn-lt"/>
                          <a:ea typeface="+mn-ea"/>
                          <a:cs typeface="+mn-cs"/>
                        </a:rPr>
                        <a:t>DE02</a:t>
                      </a:r>
                    </a:p>
                    <a:p>
                      <a:pPr marL="171450" indent="-171450" algn="l" fontAlgn="ctr">
                        <a:buFont typeface="Wingdings" panose="05000000000000000000" pitchFamily="2" charset="2"/>
                        <a:buChar char="§"/>
                      </a:pPr>
                      <a:r>
                        <a:rPr lang="en-GB" sz="800" kern="1200" dirty="0">
                          <a:solidFill>
                            <a:schemeClr val="bg1"/>
                          </a:solidFill>
                          <a:latin typeface="+mn-lt"/>
                          <a:ea typeface="+mn-ea"/>
                          <a:cs typeface="+mn-cs"/>
                        </a:rPr>
                        <a:t>CAT19</a:t>
                      </a:r>
                    </a:p>
                    <a:p>
                      <a:pPr marL="171450" indent="-171450" algn="l" fontAlgn="ctr">
                        <a:buFont typeface="Wingdings" panose="05000000000000000000" pitchFamily="2" charset="2"/>
                        <a:buChar char="§"/>
                      </a:pPr>
                      <a:r>
                        <a:rPr lang="en-GB" sz="800" kern="1200" dirty="0">
                          <a:solidFill>
                            <a:schemeClr val="bg1"/>
                          </a:solidFill>
                          <a:latin typeface="+mn-lt"/>
                          <a:ea typeface="+mn-ea"/>
                          <a:cs typeface="+mn-cs"/>
                        </a:rPr>
                        <a:t>CAT26</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765537679"/>
              </p:ext>
            </p:extLst>
          </p:nvPr>
        </p:nvGraphicFramePr>
        <p:xfrm>
          <a:off x="5891978" y="4016278"/>
          <a:ext cx="4673600" cy="876200"/>
        </p:xfrm>
        <a:graphic>
          <a:graphicData uri="http://schemas.openxmlformats.org/drawingml/2006/table">
            <a:tbl>
              <a:tblPr firstRow="1" bandRow="1"/>
              <a:tblGrid>
                <a:gridCol w="27305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tblGrid>
              <a:tr h="224144">
                <a:tc>
                  <a:txBody>
                    <a:bodyPr/>
                    <a:lstStyle/>
                    <a:p>
                      <a:pPr algn="l" rtl="0" fontAlgn="ctr"/>
                      <a:r>
                        <a:rPr lang="en-GB" sz="800" b="1" i="0" u="none" strike="noStrike" dirty="0">
                          <a:solidFill>
                            <a:srgbClr val="FFFFFF"/>
                          </a:solidFill>
                          <a:effectLst/>
                          <a:latin typeface="Calibri" panose="020F0502020204030204" pitchFamily="34" charset="0"/>
                          <a:cs typeface="Calibri" panose="020F0502020204030204" pitchFamily="34" charset="0"/>
                        </a:rPr>
                        <a:t>Potential cost/benefit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tc>
                  <a:txBody>
                    <a:bodyPr/>
                    <a:lstStyle/>
                    <a:p>
                      <a:pPr algn="l" rtl="0" fontAlgn="ctr"/>
                      <a:r>
                        <a:rPr lang="en-GB" sz="800" b="1" i="0" u="none" strike="noStrike" dirty="0">
                          <a:solidFill>
                            <a:srgbClr val="FFFFFF"/>
                          </a:solidFill>
                          <a:effectLst/>
                          <a:latin typeface="Calibri" panose="020F0502020204030204" pitchFamily="34" charset="0"/>
                          <a:cs typeface="Calibri" panose="020F0502020204030204" pitchFamily="34" charset="0"/>
                        </a:rPr>
                        <a:t>Impact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163014">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Complexity</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163014">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Potential disruption to customers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163014">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Potential disruption to systems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163014">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Desirability: Potential for customer acceptance/buy-in </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0137523"/>
              </p:ext>
            </p:extLst>
          </p:nvPr>
        </p:nvGraphicFramePr>
        <p:xfrm>
          <a:off x="5891978" y="5380682"/>
          <a:ext cx="4668519" cy="297452"/>
        </p:xfrm>
        <a:graphic>
          <a:graphicData uri="http://schemas.openxmlformats.org/drawingml/2006/table">
            <a:tbl>
              <a:tblPr firstRow="1" bandRow="1"/>
              <a:tblGrid>
                <a:gridCol w="1556173">
                  <a:extLst>
                    <a:ext uri="{9D8B030D-6E8A-4147-A177-3AD203B41FA5}">
                      <a16:colId xmlns:a16="http://schemas.microsoft.com/office/drawing/2014/main" val="20000"/>
                    </a:ext>
                  </a:extLst>
                </a:gridCol>
                <a:gridCol w="1556173">
                  <a:extLst>
                    <a:ext uri="{9D8B030D-6E8A-4147-A177-3AD203B41FA5}">
                      <a16:colId xmlns:a16="http://schemas.microsoft.com/office/drawing/2014/main" val="20001"/>
                    </a:ext>
                  </a:extLst>
                </a:gridCol>
                <a:gridCol w="1556173">
                  <a:extLst>
                    <a:ext uri="{9D8B030D-6E8A-4147-A177-3AD203B41FA5}">
                      <a16:colId xmlns:a16="http://schemas.microsoft.com/office/drawing/2014/main" val="20003"/>
                    </a:ext>
                  </a:extLst>
                </a:gridCol>
              </a:tblGrid>
              <a:tr h="145052">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Delivery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Desirability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Quick Win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142980">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000" b="0" i="0" u="none" strike="noStrike" dirty="0">
                          <a:solidFill>
                            <a:srgbClr val="000000"/>
                          </a:solidFill>
                          <a:effectLst/>
                          <a:latin typeface="Calibri" panose="020F0502020204030204" pitchFamily="34" charset="0"/>
                          <a:cs typeface="Calibri" panose="020F0502020204030204" pitchFamily="34" charset="0"/>
                        </a:rPr>
                        <a:t>No</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1"/>
                  </a:ext>
                </a:extLst>
              </a:tr>
            </a:tbl>
          </a:graphicData>
        </a:graphic>
      </p:graphicFrame>
      <p:sp>
        <p:nvSpPr>
          <p:cNvPr id="12" name="Text Placeholder 1"/>
          <p:cNvSpPr txBox="1">
            <a:spLocks/>
          </p:cNvSpPr>
          <p:nvPr/>
        </p:nvSpPr>
        <p:spPr>
          <a:xfrm>
            <a:off x="1966842" y="1182488"/>
            <a:ext cx="3688611" cy="479824"/>
          </a:xfrm>
          <a:prstGeom prst="rect">
            <a:avLst/>
          </a:prstGeom>
          <a:solidFill>
            <a:srgbClr val="002060"/>
          </a:solidFill>
        </p:spPr>
        <p:txBody>
          <a:bodyPr vert="horz" lIns="0" tIns="0" rIns="0" bIns="0" rtlCol="0" anchor="t" anchorCtr="0">
            <a:noAutofit/>
          </a:bodyPr>
          <a:lstStyle>
            <a:lvl1pPr marL="0" indent="0" algn="l" defTabSz="844083" rtl="0" eaLnBrk="1" latinLnBrk="0" hangingPunct="1">
              <a:lnSpc>
                <a:spcPct val="100000"/>
              </a:lnSpc>
              <a:spcBef>
                <a:spcPts val="0"/>
              </a:spcBef>
              <a:spcAft>
                <a:spcPts val="554"/>
              </a:spcAft>
              <a:buFontTx/>
              <a:buNone/>
              <a:defRPr sz="923" b="1" kern="1200" cap="all" spc="277" baseline="0">
                <a:solidFill>
                  <a:schemeClr val="tx2"/>
                </a:solidFill>
                <a:latin typeface="+mn-lt"/>
                <a:ea typeface="+mn-ea"/>
                <a:cs typeface="+mn-cs"/>
              </a:defRPr>
            </a:lvl1pPr>
            <a:lvl2pPr marL="0" indent="0" algn="l" defTabSz="844083" rtl="0" eaLnBrk="1" latinLnBrk="0" hangingPunct="1">
              <a:lnSpc>
                <a:spcPct val="100000"/>
              </a:lnSpc>
              <a:spcBef>
                <a:spcPts val="0"/>
              </a:spcBef>
              <a:spcAft>
                <a:spcPts val="277"/>
              </a:spcAft>
              <a:buFontTx/>
              <a:buNone/>
              <a:defRPr sz="785" kern="1200">
                <a:solidFill>
                  <a:schemeClr val="tx1"/>
                </a:solidFill>
                <a:latin typeface="+mn-lt"/>
                <a:ea typeface="+mn-ea"/>
                <a:cs typeface="+mn-cs"/>
              </a:defRPr>
            </a:lvl2pPr>
            <a:lvl3pPr marL="167058" indent="-167058"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3pPr>
            <a:lvl4pPr marL="331185" indent="-164127"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4pPr>
            <a:lvl5pPr marL="492382" indent="-161196"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baseline="0">
                <a:solidFill>
                  <a:schemeClr val="tx1"/>
                </a:solidFill>
                <a:latin typeface="+mn-lt"/>
                <a:ea typeface="+mn-ea"/>
                <a:cs typeface="+mn-cs"/>
              </a:defRPr>
            </a:lvl5pPr>
            <a:lvl6pPr marL="664632"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6pPr>
            <a:lvl7pPr marL="864022"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7pPr>
            <a:lvl8pPr marL="996948"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92075" lvl="1" fontAlgn="auto"/>
            <a:r>
              <a:rPr lang="en-GB" sz="1000" b="1" cap="all" spc="300" dirty="0">
                <a:solidFill>
                  <a:schemeClr val="bg1"/>
                </a:solidFill>
              </a:rPr>
              <a:t>Purpose</a:t>
            </a:r>
          </a:p>
          <a:p>
            <a:pPr marL="92075" lvl="1" fontAlgn="auto"/>
            <a:r>
              <a:rPr lang="en-GB" sz="800" dirty="0">
                <a:solidFill>
                  <a:schemeClr val="bg1"/>
                </a:solidFill>
              </a:rPr>
              <a:t>To reduce the complexity and amount of resource required to administer the PAC and PARR reporting process</a:t>
            </a:r>
          </a:p>
        </p:txBody>
      </p:sp>
      <p:graphicFrame>
        <p:nvGraphicFramePr>
          <p:cNvPr id="14" name="Table 13"/>
          <p:cNvGraphicFramePr>
            <a:graphicFrameLocks noGrp="1"/>
          </p:cNvGraphicFramePr>
          <p:nvPr>
            <p:extLst>
              <p:ext uri="{D42A27DB-BD31-4B8C-83A1-F6EECF244321}">
                <p14:modId xmlns:p14="http://schemas.microsoft.com/office/powerpoint/2010/main" val="2080862039"/>
              </p:ext>
            </p:extLst>
          </p:nvPr>
        </p:nvGraphicFramePr>
        <p:xfrm>
          <a:off x="5891978" y="5776284"/>
          <a:ext cx="4668518" cy="207096"/>
        </p:xfrm>
        <a:graphic>
          <a:graphicData uri="http://schemas.openxmlformats.org/drawingml/2006/table">
            <a:tbl>
              <a:tblPr firstRow="1" bandRow="1"/>
              <a:tblGrid>
                <a:gridCol w="2364262">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tblGrid>
              <a:tr h="207096">
                <a:tc>
                  <a:txBody>
                    <a:bodyPr/>
                    <a:lstStyle/>
                    <a:p>
                      <a:pPr algn="ctr" rtl="0" fontAlgn="ctr"/>
                      <a:r>
                        <a:rPr lang="en-GB" sz="800" b="1" i="0" u="none" strike="noStrike" dirty="0">
                          <a:solidFill>
                            <a:srgbClr val="FFFFFF"/>
                          </a:solidFill>
                          <a:effectLst/>
                          <a:latin typeface="Calibri" panose="020F0502020204030204" pitchFamily="34" charset="0"/>
                        </a:rPr>
                        <a:t>Potential</a:t>
                      </a:r>
                      <a:r>
                        <a:rPr lang="en-GB" sz="800" b="1" i="0" u="none" strike="noStrike" baseline="0" dirty="0">
                          <a:solidFill>
                            <a:srgbClr val="FFFFFF"/>
                          </a:solidFill>
                          <a:effectLst/>
                          <a:latin typeface="Calibri" panose="020F0502020204030204" pitchFamily="34" charset="0"/>
                        </a:rPr>
                        <a:t> monthly report reduction</a:t>
                      </a:r>
                      <a:endParaRPr lang="en-GB" sz="8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0" i="0" u="none" strike="noStrike" dirty="0">
                          <a:solidFill>
                            <a:schemeClr val="tx1"/>
                          </a:solidFill>
                          <a:effectLst/>
                          <a:latin typeface="Calibri" panose="020F0502020204030204" pitchFamily="34" charset="0"/>
                        </a:rPr>
                        <a:t>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90250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65314" y="1757889"/>
            <a:ext cx="4432849" cy="941607"/>
          </a:xfrm>
          <a:solidFill>
            <a:srgbClr val="00338D"/>
          </a:solidFill>
        </p:spPr>
        <p:txBody>
          <a:bodyPr/>
          <a:lstStyle/>
          <a:p>
            <a:pPr marL="92075" lvl="1"/>
            <a:r>
              <a:rPr lang="en-GB" sz="1000" b="1" cap="all" spc="300" dirty="0">
                <a:solidFill>
                  <a:schemeClr val="bg1"/>
                </a:solidFill>
              </a:rPr>
              <a:t>Description</a:t>
            </a:r>
            <a:endParaRPr lang="en-GB" sz="800" dirty="0">
              <a:solidFill>
                <a:schemeClr val="bg1"/>
              </a:solidFill>
            </a:endParaRPr>
          </a:p>
          <a:p>
            <a:pPr marL="92075" lvl="1"/>
            <a:r>
              <a:rPr lang="en-GB" sz="800" dirty="0">
                <a:solidFill>
                  <a:schemeClr val="bg1"/>
                </a:solidFill>
              </a:rPr>
              <a:t>These three outputs report similar data items (demand data by load band with weather correction when weather data becomes available). To this end KPMG recommend considering how these reports can be consolidated into a self-serve system delivered from a live-database which incorporates weather-corrected data when this becomes available.</a:t>
            </a:r>
          </a:p>
          <a:p>
            <a:pPr marL="263525" lvl="1" indent="-171450">
              <a:buFont typeface="Wingdings" panose="05000000000000000000" pitchFamily="2" charset="2"/>
              <a:buChar char="§"/>
            </a:pPr>
            <a:endParaRPr lang="en-GB" sz="800" dirty="0">
              <a:solidFill>
                <a:schemeClr val="bg1"/>
              </a:solidFill>
            </a:endParaRPr>
          </a:p>
        </p:txBody>
      </p:sp>
      <p:sp>
        <p:nvSpPr>
          <p:cNvPr id="3" name="Text Placeholder 2"/>
          <p:cNvSpPr>
            <a:spLocks noGrp="1"/>
          </p:cNvSpPr>
          <p:nvPr>
            <p:ph type="body" sz="quarter" idx="11"/>
          </p:nvPr>
        </p:nvSpPr>
        <p:spPr>
          <a:xfrm>
            <a:off x="1962677" y="4649916"/>
            <a:ext cx="4435485" cy="813625"/>
          </a:xfrm>
          <a:solidFill>
            <a:srgbClr val="483698"/>
          </a:solidFill>
        </p:spPr>
        <p:txBody>
          <a:bodyPr/>
          <a:lstStyle/>
          <a:p>
            <a:pPr marL="92075" lvl="1"/>
            <a:r>
              <a:rPr lang="en-GB" sz="1000" b="1" cap="all" spc="300" dirty="0">
                <a:solidFill>
                  <a:schemeClr val="bg1"/>
                </a:solidFill>
              </a:rPr>
              <a:t>Customers Affected</a:t>
            </a:r>
          </a:p>
          <a:p>
            <a:pPr marL="263525" lvl="1" indent="-171450">
              <a:buFont typeface="Wingdings" panose="05000000000000000000" pitchFamily="2" charset="2"/>
              <a:buChar char="§"/>
            </a:pPr>
            <a:r>
              <a:rPr lang="en-GB" sz="800" dirty="0">
                <a:solidFill>
                  <a:schemeClr val="bg1"/>
                </a:solidFill>
              </a:rPr>
              <a:t>Scotland Gas Networks Plc, Northern Gas Networks Limited, Southern Gas Networks Plc, Wales &amp; West Utilities Ltd</a:t>
            </a:r>
          </a:p>
          <a:p>
            <a:pPr marL="263525" lvl="1" indent="-171450">
              <a:buFont typeface="Wingdings" panose="05000000000000000000" pitchFamily="2" charset="2"/>
              <a:buChar char="§"/>
            </a:pPr>
            <a:r>
              <a:rPr lang="en-GB" sz="800" dirty="0">
                <a:solidFill>
                  <a:schemeClr val="bg1"/>
                </a:solidFill>
              </a:rPr>
              <a:t>Cadent Gas Limited</a:t>
            </a:r>
          </a:p>
        </p:txBody>
      </p:sp>
      <p:sp>
        <p:nvSpPr>
          <p:cNvPr id="4" name="Title 3"/>
          <p:cNvSpPr>
            <a:spLocks noGrp="1"/>
          </p:cNvSpPr>
          <p:nvPr>
            <p:ph type="title"/>
          </p:nvPr>
        </p:nvSpPr>
        <p:spPr>
          <a:xfrm>
            <a:off x="1968600" y="451575"/>
            <a:ext cx="8751380" cy="529465"/>
          </a:xfrm>
        </p:spPr>
        <p:txBody>
          <a:bodyPr/>
          <a:lstStyle/>
          <a:p>
            <a:r>
              <a:rPr lang="en-GB" sz="1800" dirty="0">
                <a:solidFill>
                  <a:srgbClr val="00338D"/>
                </a:solidFill>
              </a:rPr>
              <a:t>Recommendation 8 – </a:t>
            </a:r>
            <a:r>
              <a:rPr lang="en-GB" sz="1800" dirty="0">
                <a:solidFill>
                  <a:srgbClr val="6D2077"/>
                </a:solidFill>
              </a:rPr>
              <a:t>self-serve of Monthroughput’, ‘Frithroughput’ &amp; ‘Weatherandcv’</a:t>
            </a:r>
          </a:p>
        </p:txBody>
      </p:sp>
      <p:sp>
        <p:nvSpPr>
          <p:cNvPr id="6" name="Text Placeholder 1"/>
          <p:cNvSpPr txBox="1">
            <a:spLocks/>
          </p:cNvSpPr>
          <p:nvPr/>
        </p:nvSpPr>
        <p:spPr>
          <a:xfrm>
            <a:off x="1962678" y="3786316"/>
            <a:ext cx="4435485" cy="785685"/>
          </a:xfrm>
          <a:prstGeom prst="rect">
            <a:avLst/>
          </a:prstGeom>
          <a:solidFill>
            <a:srgbClr val="0091DA"/>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a:r>
              <a:rPr lang="en-GB" sz="1000" b="1" cap="all" spc="300" dirty="0">
                <a:solidFill>
                  <a:schemeClr val="bg1"/>
                </a:solidFill>
              </a:rPr>
              <a:t>Outputs affected</a:t>
            </a:r>
          </a:p>
          <a:p>
            <a:pPr marL="263525" lvl="1" indent="-171450">
              <a:buFont typeface="Wingdings" panose="05000000000000000000" pitchFamily="2" charset="2"/>
              <a:buChar char="§"/>
            </a:pPr>
            <a:r>
              <a:rPr lang="en-GB" sz="800" dirty="0">
                <a:solidFill>
                  <a:schemeClr val="bg1"/>
                </a:solidFill>
              </a:rPr>
              <a:t>Monthroughput</a:t>
            </a:r>
          </a:p>
          <a:p>
            <a:pPr marL="263525" lvl="1" indent="-171450">
              <a:buFont typeface="Wingdings" panose="05000000000000000000" pitchFamily="2" charset="2"/>
              <a:buChar char="§"/>
            </a:pPr>
            <a:r>
              <a:rPr lang="en-GB" sz="800" dirty="0">
                <a:solidFill>
                  <a:schemeClr val="bg1"/>
                </a:solidFill>
              </a:rPr>
              <a:t>Frithroughput</a:t>
            </a:r>
          </a:p>
          <a:p>
            <a:pPr marL="263525" lvl="1" indent="-171450">
              <a:buFont typeface="Wingdings" panose="05000000000000000000" pitchFamily="2" charset="2"/>
              <a:buChar char="§"/>
            </a:pPr>
            <a:r>
              <a:rPr lang="en-GB" sz="800" dirty="0">
                <a:solidFill>
                  <a:schemeClr val="bg1"/>
                </a:solidFill>
              </a:rPr>
              <a:t>Weatherandcv</a:t>
            </a:r>
          </a:p>
        </p:txBody>
      </p:sp>
      <p:sp>
        <p:nvSpPr>
          <p:cNvPr id="8" name="Text Placeholder 2"/>
          <p:cNvSpPr txBox="1">
            <a:spLocks/>
          </p:cNvSpPr>
          <p:nvPr/>
        </p:nvSpPr>
        <p:spPr>
          <a:xfrm>
            <a:off x="6519332" y="3975653"/>
            <a:ext cx="4200648" cy="1487888"/>
          </a:xfrm>
          <a:prstGeom prst="rect">
            <a:avLst/>
          </a:prstGeom>
          <a:solidFill>
            <a:srgbClr val="6D2077"/>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score</a:t>
            </a:r>
          </a:p>
        </p:txBody>
      </p:sp>
      <p:sp>
        <p:nvSpPr>
          <p:cNvPr id="11" name="Text Placeholder 1"/>
          <p:cNvSpPr txBox="1">
            <a:spLocks/>
          </p:cNvSpPr>
          <p:nvPr/>
        </p:nvSpPr>
        <p:spPr>
          <a:xfrm>
            <a:off x="1965314" y="2759636"/>
            <a:ext cx="4432849" cy="948763"/>
          </a:xfrm>
          <a:prstGeom prst="rect">
            <a:avLst/>
          </a:prstGeom>
          <a:solidFill>
            <a:srgbClr val="005EB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79375"/>
            <a:r>
              <a:rPr lang="en-GB" sz="1000" b="1" cap="all" spc="300" dirty="0">
                <a:solidFill>
                  <a:schemeClr val="bg1"/>
                </a:solidFill>
              </a:rPr>
              <a:t>Delivery</a:t>
            </a:r>
          </a:p>
          <a:p>
            <a:pPr marL="263525" lvl="1" indent="-171450">
              <a:buFont typeface="Wingdings" panose="05000000000000000000" pitchFamily="2" charset="2"/>
              <a:buChar char="§"/>
            </a:pPr>
            <a:r>
              <a:rPr lang="en-GB" sz="800" dirty="0">
                <a:solidFill>
                  <a:schemeClr val="bg1"/>
                </a:solidFill>
              </a:rPr>
              <a:t>Engagement with customers to confirm whether these reports could be consolidated and whether there is appetite for a self-serve delivery mechanism such as a </a:t>
            </a:r>
            <a:r>
              <a:rPr lang="en-GB" sz="800">
                <a:solidFill>
                  <a:schemeClr val="bg1"/>
                </a:solidFill>
              </a:rPr>
              <a:t>BIRST dashboard.</a:t>
            </a:r>
            <a:endParaRPr lang="en-GB" sz="800" dirty="0">
              <a:solidFill>
                <a:schemeClr val="bg1"/>
              </a:solidFill>
            </a:endParaRPr>
          </a:p>
          <a:p>
            <a:pPr marL="263525" lvl="1" indent="-171450">
              <a:buFont typeface="Wingdings" panose="05000000000000000000" pitchFamily="2" charset="2"/>
              <a:buChar char="§"/>
            </a:pPr>
            <a:r>
              <a:rPr lang="en-GB" sz="800" dirty="0">
                <a:solidFill>
                  <a:schemeClr val="bg1"/>
                </a:solidFill>
              </a:rPr>
              <a:t>Conduct internal process change procedures to ensure that changes to relevant reports are implemented and that superfluous reports are no longer produced.</a:t>
            </a:r>
          </a:p>
          <a:p>
            <a:pPr marL="263525" lvl="1" indent="-171450">
              <a:buFont typeface="Wingdings" panose="05000000000000000000" pitchFamily="2" charset="2"/>
              <a:buChar char="§"/>
            </a:pPr>
            <a:r>
              <a:rPr lang="en-GB" sz="800" dirty="0">
                <a:solidFill>
                  <a:schemeClr val="bg1"/>
                </a:solidFill>
              </a:rPr>
              <a:t>Develop delivery mechanism.</a:t>
            </a:r>
          </a:p>
        </p:txBody>
      </p:sp>
      <p:sp>
        <p:nvSpPr>
          <p:cNvPr id="12" name="Text Placeholder 2"/>
          <p:cNvSpPr txBox="1">
            <a:spLocks/>
          </p:cNvSpPr>
          <p:nvPr/>
        </p:nvSpPr>
        <p:spPr>
          <a:xfrm>
            <a:off x="6519332" y="1207026"/>
            <a:ext cx="4200648" cy="2633454"/>
          </a:xfrm>
          <a:prstGeom prst="rect">
            <a:avLst/>
          </a:prstGeom>
          <a:solidFill>
            <a:srgbClr val="470A6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Potential Costs and benefits</a:t>
            </a:r>
          </a:p>
          <a:p>
            <a:pPr marL="92075" lvl="1"/>
            <a:r>
              <a:rPr lang="en-GB" dirty="0">
                <a:solidFill>
                  <a:schemeClr val="bg1"/>
                </a:solidFill>
              </a:rPr>
              <a:t>Engagement with five customers required alongside potential implementation of changes to various reports and/or development of self-serve delivery mechanisms such as a </a:t>
            </a:r>
            <a:r>
              <a:rPr lang="en-GB">
                <a:solidFill>
                  <a:schemeClr val="bg1"/>
                </a:solidFill>
              </a:rPr>
              <a:t>BIRST dashboard</a:t>
            </a:r>
            <a:endParaRPr lang="en-GB" dirty="0">
              <a:solidFill>
                <a:schemeClr val="bg1"/>
              </a:solidFill>
            </a:endParaRPr>
          </a:p>
          <a:p>
            <a:pPr marL="92075" lvl="1"/>
            <a:endParaRPr lang="en-GB" dirty="0">
              <a:solidFill>
                <a:schemeClr val="bg1"/>
              </a:solidFill>
            </a:endParaRPr>
          </a:p>
          <a:p>
            <a:pPr marL="92075" lvl="1"/>
            <a:endParaRPr lang="en-GB"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25751048"/>
              </p:ext>
            </p:extLst>
          </p:nvPr>
        </p:nvGraphicFramePr>
        <p:xfrm>
          <a:off x="6677108" y="2152651"/>
          <a:ext cx="3894593" cy="1228725"/>
        </p:xfrm>
        <a:graphic>
          <a:graphicData uri="http://schemas.openxmlformats.org/drawingml/2006/table">
            <a:tbl>
              <a:tblPr firstRow="1" bandRow="1"/>
              <a:tblGrid>
                <a:gridCol w="2544418">
                  <a:extLst>
                    <a:ext uri="{9D8B030D-6E8A-4147-A177-3AD203B41FA5}">
                      <a16:colId xmlns:a16="http://schemas.microsoft.com/office/drawing/2014/main" val="20000"/>
                    </a:ext>
                  </a:extLst>
                </a:gridCol>
                <a:gridCol w="1350175">
                  <a:extLst>
                    <a:ext uri="{9D8B030D-6E8A-4147-A177-3AD203B41FA5}">
                      <a16:colId xmlns:a16="http://schemas.microsoft.com/office/drawing/2014/main" val="20001"/>
                    </a:ext>
                  </a:extLst>
                </a:gridCol>
              </a:tblGrid>
              <a:tr h="314325">
                <a:tc>
                  <a:txBody>
                    <a:bodyPr/>
                    <a:lstStyle/>
                    <a:p>
                      <a:pPr algn="l" rtl="0" fontAlgn="ctr"/>
                      <a:r>
                        <a:rPr lang="en-GB" sz="800" b="1" i="0" u="none" strike="noStrike" dirty="0">
                          <a:solidFill>
                            <a:srgbClr val="FFFFFF"/>
                          </a:solidFill>
                          <a:effectLst/>
                          <a:latin typeface="Calibri" panose="020F0502020204030204" pitchFamily="34" charset="0"/>
                          <a:cs typeface="Calibri" panose="020F0502020204030204" pitchFamily="34" charset="0"/>
                        </a:rPr>
                        <a:t>Potential cost/benefit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tc>
                  <a:txBody>
                    <a:bodyPr/>
                    <a:lstStyle/>
                    <a:p>
                      <a:pPr algn="l" rtl="0" fontAlgn="ctr"/>
                      <a:r>
                        <a:rPr lang="en-GB" sz="800" b="1" i="0" u="none" strike="noStrike" dirty="0">
                          <a:solidFill>
                            <a:srgbClr val="FFFFFF"/>
                          </a:solidFill>
                          <a:effectLst/>
                          <a:latin typeface="Calibri" panose="020F0502020204030204" pitchFamily="34" charset="0"/>
                          <a:cs typeface="Calibri" panose="020F0502020204030204" pitchFamily="34" charset="0"/>
                        </a:rPr>
                        <a:t>Impact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28600">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Complexity</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228600">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Potential disruption to customers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228600">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Potential disruption to systems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228600">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Desirability: Potential for customer acceptance/buy-in </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06498093"/>
              </p:ext>
            </p:extLst>
          </p:nvPr>
        </p:nvGraphicFramePr>
        <p:xfrm>
          <a:off x="6677105" y="4268916"/>
          <a:ext cx="3894594" cy="542925"/>
        </p:xfrm>
        <a:graphic>
          <a:graphicData uri="http://schemas.openxmlformats.org/drawingml/2006/table">
            <a:tbl>
              <a:tblPr firstRow="1" bandRow="1"/>
              <a:tblGrid>
                <a:gridCol w="1298198">
                  <a:extLst>
                    <a:ext uri="{9D8B030D-6E8A-4147-A177-3AD203B41FA5}">
                      <a16:colId xmlns:a16="http://schemas.microsoft.com/office/drawing/2014/main" val="20000"/>
                    </a:ext>
                  </a:extLst>
                </a:gridCol>
                <a:gridCol w="1298198">
                  <a:extLst>
                    <a:ext uri="{9D8B030D-6E8A-4147-A177-3AD203B41FA5}">
                      <a16:colId xmlns:a16="http://schemas.microsoft.com/office/drawing/2014/main" val="20001"/>
                    </a:ext>
                  </a:extLst>
                </a:gridCol>
                <a:gridCol w="1298198">
                  <a:extLst>
                    <a:ext uri="{9D8B030D-6E8A-4147-A177-3AD203B41FA5}">
                      <a16:colId xmlns:a16="http://schemas.microsoft.com/office/drawing/2014/main" val="20003"/>
                    </a:ext>
                  </a:extLst>
                </a:gridCol>
              </a:tblGrid>
              <a:tr h="314325">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Delivery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Desirability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Quick Win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28600">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GB" sz="1000" b="0" i="0" u="none" strike="noStrike" dirty="0">
                          <a:solidFill>
                            <a:srgbClr val="000000"/>
                          </a:solidFill>
                          <a:effectLst/>
                          <a:latin typeface="Calibri" panose="020F0502020204030204" pitchFamily="34" charset="0"/>
                          <a:cs typeface="Calibri" panose="020F0502020204030204" pitchFamily="34" charset="0"/>
                        </a:rPr>
                        <a:t>Yes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1"/>
                  </a:ext>
                </a:extLst>
              </a:tr>
            </a:tbl>
          </a:graphicData>
        </a:graphic>
      </p:graphicFrame>
      <p:sp>
        <p:nvSpPr>
          <p:cNvPr id="13" name="Text Placeholder 1"/>
          <p:cNvSpPr txBox="1">
            <a:spLocks/>
          </p:cNvSpPr>
          <p:nvPr/>
        </p:nvSpPr>
        <p:spPr>
          <a:xfrm>
            <a:off x="1962677" y="1200150"/>
            <a:ext cx="4435485" cy="479824"/>
          </a:xfrm>
          <a:prstGeom prst="rect">
            <a:avLst/>
          </a:prstGeom>
          <a:solidFill>
            <a:srgbClr val="002060"/>
          </a:solidFill>
        </p:spPr>
        <p:txBody>
          <a:bodyPr vert="horz" lIns="0" tIns="0" rIns="0" bIns="0" rtlCol="0" anchor="t" anchorCtr="0">
            <a:noAutofit/>
          </a:bodyPr>
          <a:lstStyle>
            <a:lvl1pPr marL="0" indent="0" algn="l" defTabSz="844083" rtl="0" eaLnBrk="1" latinLnBrk="0" hangingPunct="1">
              <a:lnSpc>
                <a:spcPct val="100000"/>
              </a:lnSpc>
              <a:spcBef>
                <a:spcPts val="0"/>
              </a:spcBef>
              <a:spcAft>
                <a:spcPts val="554"/>
              </a:spcAft>
              <a:buFontTx/>
              <a:buNone/>
              <a:defRPr sz="923" b="1" kern="1200" cap="all" spc="277" baseline="0">
                <a:solidFill>
                  <a:schemeClr val="tx2"/>
                </a:solidFill>
                <a:latin typeface="+mn-lt"/>
                <a:ea typeface="+mn-ea"/>
                <a:cs typeface="+mn-cs"/>
              </a:defRPr>
            </a:lvl1pPr>
            <a:lvl2pPr marL="0" indent="0" algn="l" defTabSz="844083" rtl="0" eaLnBrk="1" latinLnBrk="0" hangingPunct="1">
              <a:lnSpc>
                <a:spcPct val="100000"/>
              </a:lnSpc>
              <a:spcBef>
                <a:spcPts val="0"/>
              </a:spcBef>
              <a:spcAft>
                <a:spcPts val="277"/>
              </a:spcAft>
              <a:buFontTx/>
              <a:buNone/>
              <a:defRPr sz="785" kern="1200">
                <a:solidFill>
                  <a:schemeClr val="tx1"/>
                </a:solidFill>
                <a:latin typeface="+mn-lt"/>
                <a:ea typeface="+mn-ea"/>
                <a:cs typeface="+mn-cs"/>
              </a:defRPr>
            </a:lvl2pPr>
            <a:lvl3pPr marL="167058" indent="-167058"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3pPr>
            <a:lvl4pPr marL="331185" indent="-164127"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4pPr>
            <a:lvl5pPr marL="492382" indent="-161196"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baseline="0">
                <a:solidFill>
                  <a:schemeClr val="tx1"/>
                </a:solidFill>
                <a:latin typeface="+mn-lt"/>
                <a:ea typeface="+mn-ea"/>
                <a:cs typeface="+mn-cs"/>
              </a:defRPr>
            </a:lvl5pPr>
            <a:lvl6pPr marL="664632"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6pPr>
            <a:lvl7pPr marL="864022"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7pPr>
            <a:lvl8pPr marL="996948"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92075" lvl="1" fontAlgn="auto"/>
            <a:r>
              <a:rPr lang="en-GB" sz="1000" b="1" cap="all" spc="300" dirty="0">
                <a:solidFill>
                  <a:schemeClr val="bg1"/>
                </a:solidFill>
              </a:rPr>
              <a:t>Purpose</a:t>
            </a:r>
          </a:p>
          <a:p>
            <a:pPr marL="92075" lvl="1" fontAlgn="auto"/>
            <a:r>
              <a:rPr lang="en-GB" sz="800" dirty="0">
                <a:solidFill>
                  <a:schemeClr val="bg1"/>
                </a:solidFill>
              </a:rPr>
              <a:t>To reduce the amount of resource required to generate and deliver the information contained within these three reports</a:t>
            </a:r>
          </a:p>
          <a:p>
            <a:pPr marL="92075" lvl="1" fontAlgn="auto"/>
            <a:endParaRPr lang="en-GB" sz="800" dirty="0">
              <a:solidFill>
                <a:schemeClr val="bg1"/>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5971494"/>
              </p:ext>
            </p:extLst>
          </p:nvPr>
        </p:nvGraphicFramePr>
        <p:xfrm>
          <a:off x="6677107" y="4944770"/>
          <a:ext cx="3902431" cy="207096"/>
        </p:xfrm>
        <a:graphic>
          <a:graphicData uri="http://schemas.openxmlformats.org/drawingml/2006/table">
            <a:tbl>
              <a:tblPr firstRow="1" bandRow="1"/>
              <a:tblGrid>
                <a:gridCol w="1939173">
                  <a:extLst>
                    <a:ext uri="{9D8B030D-6E8A-4147-A177-3AD203B41FA5}">
                      <a16:colId xmlns:a16="http://schemas.microsoft.com/office/drawing/2014/main" val="20000"/>
                    </a:ext>
                  </a:extLst>
                </a:gridCol>
                <a:gridCol w="1963258">
                  <a:extLst>
                    <a:ext uri="{9D8B030D-6E8A-4147-A177-3AD203B41FA5}">
                      <a16:colId xmlns:a16="http://schemas.microsoft.com/office/drawing/2014/main" val="20001"/>
                    </a:ext>
                  </a:extLst>
                </a:gridCol>
              </a:tblGrid>
              <a:tr h="207096">
                <a:tc>
                  <a:txBody>
                    <a:bodyPr/>
                    <a:lstStyle/>
                    <a:p>
                      <a:pPr algn="ctr" rtl="0" fontAlgn="ctr"/>
                      <a:r>
                        <a:rPr lang="en-GB" sz="800" b="1" i="0" u="none" strike="noStrike" dirty="0">
                          <a:solidFill>
                            <a:srgbClr val="FFFFFF"/>
                          </a:solidFill>
                          <a:effectLst/>
                          <a:latin typeface="Calibri" panose="020F0502020204030204" pitchFamily="34" charset="0"/>
                        </a:rPr>
                        <a:t>Potential</a:t>
                      </a:r>
                      <a:r>
                        <a:rPr lang="en-GB" sz="800" b="1" i="0" u="none" strike="noStrike" baseline="0" dirty="0">
                          <a:solidFill>
                            <a:srgbClr val="FFFFFF"/>
                          </a:solidFill>
                          <a:effectLst/>
                          <a:latin typeface="Calibri" panose="020F0502020204030204" pitchFamily="34" charset="0"/>
                        </a:rPr>
                        <a:t> monthly report reduction</a:t>
                      </a:r>
                      <a:endParaRPr lang="en-GB" sz="8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0" i="0" u="none" strike="noStrike" dirty="0">
                          <a:solidFill>
                            <a:schemeClr val="tx1"/>
                          </a:solidFill>
                          <a:effectLst/>
                          <a:latin typeface="Calibri" panose="020F0502020204030204" pitchFamily="34" charset="0"/>
                        </a:rPr>
                        <a:t>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62410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68600" y="1772815"/>
            <a:ext cx="4706520" cy="833361"/>
          </a:xfrm>
          <a:solidFill>
            <a:srgbClr val="00338D"/>
          </a:solidFill>
        </p:spPr>
        <p:txBody>
          <a:bodyPr/>
          <a:lstStyle/>
          <a:p>
            <a:pPr marL="92075" lvl="1"/>
            <a:r>
              <a:rPr lang="en-GB" sz="1000" b="1" cap="all" spc="300" dirty="0">
                <a:solidFill>
                  <a:schemeClr val="bg1"/>
                </a:solidFill>
              </a:rPr>
              <a:t>Description</a:t>
            </a:r>
            <a:endParaRPr lang="en-GB" sz="800" dirty="0">
              <a:solidFill>
                <a:schemeClr val="bg1"/>
              </a:solidFill>
            </a:endParaRPr>
          </a:p>
          <a:p>
            <a:pPr marL="92075" lvl="1"/>
            <a:r>
              <a:rPr lang="en-GB" sz="800" dirty="0">
                <a:solidFill>
                  <a:schemeClr val="bg1"/>
                </a:solidFill>
              </a:rPr>
              <a:t>Various Xoserve functions produce outputs that report data relating to Annual Quantity (AQ) and Supplier Offtake Quantity (SOQ). For this reason KPMG recommend that Xoserve to consider deployment of a </a:t>
            </a:r>
            <a:r>
              <a:rPr lang="en-GB" sz="800">
                <a:solidFill>
                  <a:schemeClr val="bg1"/>
                </a:solidFill>
              </a:rPr>
              <a:t>self-serve dashboard/</a:t>
            </a:r>
            <a:r>
              <a:rPr lang="en-GB" sz="800" dirty="0">
                <a:solidFill>
                  <a:schemeClr val="bg1"/>
                </a:solidFill>
              </a:rPr>
              <a:t>download system to allow customers to request and download AQ data as required.</a:t>
            </a:r>
          </a:p>
        </p:txBody>
      </p:sp>
      <p:sp>
        <p:nvSpPr>
          <p:cNvPr id="3" name="Text Placeholder 2"/>
          <p:cNvSpPr>
            <a:spLocks noGrp="1"/>
          </p:cNvSpPr>
          <p:nvPr>
            <p:ph type="body" sz="quarter" idx="11"/>
          </p:nvPr>
        </p:nvSpPr>
        <p:spPr>
          <a:xfrm>
            <a:off x="6771640" y="1239703"/>
            <a:ext cx="3948341" cy="1181186"/>
          </a:xfrm>
          <a:solidFill>
            <a:srgbClr val="483698"/>
          </a:solidFill>
        </p:spPr>
        <p:txBody>
          <a:bodyPr/>
          <a:lstStyle/>
          <a:p>
            <a:pPr marL="92075" lvl="1"/>
            <a:r>
              <a:rPr lang="en-GB" sz="1000" b="1" cap="all" spc="300" dirty="0">
                <a:solidFill>
                  <a:schemeClr val="bg1"/>
                </a:solidFill>
              </a:rPr>
              <a:t>Customers Affected</a:t>
            </a:r>
          </a:p>
          <a:p>
            <a:pPr marL="263525" lvl="1" indent="-171450">
              <a:buFont typeface="Wingdings" panose="05000000000000000000" pitchFamily="2" charset="2"/>
              <a:buChar char="§"/>
            </a:pPr>
            <a:r>
              <a:rPr lang="en-GB" sz="800" dirty="0">
                <a:solidFill>
                  <a:schemeClr val="bg1"/>
                </a:solidFill>
              </a:rPr>
              <a:t>All Shippers</a:t>
            </a:r>
          </a:p>
          <a:p>
            <a:pPr marL="263525" lvl="1" indent="-171450">
              <a:buFont typeface="Wingdings" panose="05000000000000000000" pitchFamily="2" charset="2"/>
              <a:buChar char="§"/>
            </a:pPr>
            <a:r>
              <a:rPr lang="en-GB" sz="800" dirty="0">
                <a:solidFill>
                  <a:schemeClr val="bg1"/>
                </a:solidFill>
              </a:rPr>
              <a:t>All Networks</a:t>
            </a:r>
          </a:p>
          <a:p>
            <a:pPr marL="263525" lvl="1" indent="-171450">
              <a:buFont typeface="Wingdings" panose="05000000000000000000" pitchFamily="2" charset="2"/>
              <a:buChar char="§"/>
            </a:pPr>
            <a:r>
              <a:rPr lang="en-GB" sz="800" dirty="0">
                <a:solidFill>
                  <a:schemeClr val="bg1"/>
                </a:solidFill>
              </a:rPr>
              <a:t>AUGE</a:t>
            </a:r>
          </a:p>
        </p:txBody>
      </p:sp>
      <p:sp>
        <p:nvSpPr>
          <p:cNvPr id="4" name="Title 3"/>
          <p:cNvSpPr>
            <a:spLocks noGrp="1"/>
          </p:cNvSpPr>
          <p:nvPr>
            <p:ph type="title"/>
          </p:nvPr>
        </p:nvSpPr>
        <p:spPr>
          <a:xfrm>
            <a:off x="1968600" y="451575"/>
            <a:ext cx="8684160" cy="529465"/>
          </a:xfrm>
        </p:spPr>
        <p:txBody>
          <a:bodyPr/>
          <a:lstStyle/>
          <a:p>
            <a:r>
              <a:rPr lang="en-GB" sz="1800" dirty="0">
                <a:solidFill>
                  <a:srgbClr val="00338D"/>
                </a:solidFill>
              </a:rPr>
              <a:t>Recommendation 9 – </a:t>
            </a:r>
            <a:r>
              <a:rPr lang="en-GB" sz="1800" dirty="0">
                <a:solidFill>
                  <a:srgbClr val="6D2077"/>
                </a:solidFill>
              </a:rPr>
              <a:t>Self-Serve AQ/SOQ</a:t>
            </a:r>
            <a:br>
              <a:rPr lang="en-GB" sz="1800" dirty="0">
                <a:solidFill>
                  <a:srgbClr val="6D2077"/>
                </a:solidFill>
              </a:rPr>
            </a:br>
            <a:endParaRPr lang="en-GB" sz="1800" dirty="0">
              <a:solidFill>
                <a:srgbClr val="6D2077"/>
              </a:solidFill>
            </a:endParaRPr>
          </a:p>
        </p:txBody>
      </p:sp>
      <p:sp>
        <p:nvSpPr>
          <p:cNvPr id="6" name="Text Placeholder 1"/>
          <p:cNvSpPr txBox="1">
            <a:spLocks/>
          </p:cNvSpPr>
          <p:nvPr/>
        </p:nvSpPr>
        <p:spPr>
          <a:xfrm>
            <a:off x="1965314" y="4433745"/>
            <a:ext cx="4709806" cy="1560657"/>
          </a:xfrm>
          <a:prstGeom prst="rect">
            <a:avLst/>
          </a:prstGeom>
          <a:solidFill>
            <a:srgbClr val="0091DA"/>
          </a:solidFill>
        </p:spPr>
        <p:txBody>
          <a:bodyPr vert="horz" lIns="0" tIns="0" rIns="0" bIns="0" numCol="2"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a:r>
              <a:rPr lang="en-GB" sz="1000" b="1" cap="all" spc="300" dirty="0">
                <a:solidFill>
                  <a:schemeClr val="bg1"/>
                </a:solidFill>
              </a:rPr>
              <a:t>Outputs affected</a:t>
            </a:r>
          </a:p>
          <a:p>
            <a:pPr marL="263525" lvl="1" indent="-171450">
              <a:buFont typeface="Wingdings" panose="05000000000000000000" pitchFamily="2" charset="2"/>
              <a:buChar char="§"/>
            </a:pPr>
            <a:r>
              <a:rPr lang="en-GB" sz="800" dirty="0">
                <a:solidFill>
                  <a:schemeClr val="bg1"/>
                </a:solidFill>
              </a:rPr>
              <a:t>REC121</a:t>
            </a:r>
          </a:p>
          <a:p>
            <a:pPr marL="263525" lvl="1" indent="-171450">
              <a:buFont typeface="Wingdings" panose="05000000000000000000" pitchFamily="2" charset="2"/>
              <a:buChar char="§"/>
            </a:pPr>
            <a:r>
              <a:rPr lang="en-GB" sz="800" dirty="0">
                <a:solidFill>
                  <a:schemeClr val="bg1"/>
                </a:solidFill>
              </a:rPr>
              <a:t>AUGE AQHistory (Analytical Services). This report may need to be anonymised in this case i.e. it anonymises actual meter point reference numbers</a:t>
            </a:r>
          </a:p>
          <a:p>
            <a:pPr marL="263525" lvl="1" indent="-171450">
              <a:buFont typeface="Wingdings" panose="05000000000000000000" pitchFamily="2" charset="2"/>
              <a:buChar char="§"/>
            </a:pPr>
            <a:r>
              <a:rPr lang="en-GB" sz="800" dirty="0">
                <a:solidFill>
                  <a:schemeClr val="bg1"/>
                </a:solidFill>
              </a:rPr>
              <a:t>BOPRI1 (Analytical services)</a:t>
            </a:r>
          </a:p>
          <a:p>
            <a:pPr marL="263525" lvl="1" indent="-171450">
              <a:buFont typeface="Wingdings" panose="05000000000000000000" pitchFamily="2" charset="2"/>
              <a:buChar char="§"/>
            </a:pPr>
            <a:r>
              <a:rPr lang="en-GB" sz="800" dirty="0">
                <a:solidFill>
                  <a:prstClr val="white"/>
                </a:solidFill>
              </a:rPr>
              <a:t>BOPRI2 (BOPRI_2_B_cpm0015_v2)</a:t>
            </a:r>
            <a:endParaRPr lang="en-GB" sz="800" dirty="0">
              <a:solidFill>
                <a:schemeClr val="bg1"/>
              </a:solidFill>
            </a:endParaRPr>
          </a:p>
          <a:p>
            <a:pPr marL="263525" lvl="1" indent="-171450">
              <a:buFont typeface="Wingdings" panose="05000000000000000000" pitchFamily="2" charset="2"/>
              <a:buChar char="§"/>
            </a:pPr>
            <a:r>
              <a:rPr lang="en-GB" sz="800" dirty="0">
                <a:solidFill>
                  <a:schemeClr val="bg1"/>
                </a:solidFill>
              </a:rPr>
              <a:t>LargeLoads</a:t>
            </a:r>
          </a:p>
          <a:p>
            <a:pPr marL="263525" lvl="1" indent="-171450">
              <a:buFont typeface="Wingdings" panose="05000000000000000000" pitchFamily="2" charset="2"/>
              <a:buChar char="§"/>
            </a:pPr>
            <a:r>
              <a:rPr lang="en-GB" sz="800" dirty="0">
                <a:solidFill>
                  <a:schemeClr val="bg1"/>
                </a:solidFill>
              </a:rPr>
              <a:t>IP1035</a:t>
            </a:r>
          </a:p>
          <a:p>
            <a:pPr marL="263525" lvl="1" indent="-171450">
              <a:buFont typeface="Wingdings" panose="05000000000000000000" pitchFamily="2" charset="2"/>
              <a:buChar char="§"/>
            </a:pPr>
            <a:endParaRPr lang="en-GB" sz="800" dirty="0">
              <a:solidFill>
                <a:schemeClr val="bg1"/>
              </a:solidFill>
            </a:endParaRPr>
          </a:p>
          <a:p>
            <a:pPr marL="263525" lvl="1" indent="-171450">
              <a:buFont typeface="Wingdings" panose="05000000000000000000" pitchFamily="2" charset="2"/>
              <a:buChar char="§"/>
            </a:pPr>
            <a:endParaRPr lang="en-GB" sz="800" dirty="0">
              <a:solidFill>
                <a:schemeClr val="bg1"/>
              </a:solidFill>
            </a:endParaRPr>
          </a:p>
          <a:p>
            <a:pPr marL="92075" lvl="1"/>
            <a:endParaRPr lang="en-GB" sz="800" dirty="0">
              <a:solidFill>
                <a:schemeClr val="bg1"/>
              </a:solidFill>
            </a:endParaRPr>
          </a:p>
          <a:p>
            <a:pPr marL="263525" lvl="1" indent="-171450">
              <a:buFont typeface="Wingdings" panose="05000000000000000000" pitchFamily="2" charset="2"/>
              <a:buChar char="§"/>
            </a:pPr>
            <a:endParaRPr lang="en-GB" sz="800" dirty="0">
              <a:solidFill>
                <a:schemeClr val="bg1"/>
              </a:solidFill>
            </a:endParaRPr>
          </a:p>
          <a:p>
            <a:pPr marL="263525" lvl="1" indent="-171450">
              <a:buFont typeface="Wingdings" panose="05000000000000000000" pitchFamily="2" charset="2"/>
              <a:buChar char="§"/>
            </a:pPr>
            <a:r>
              <a:rPr lang="en-GB" sz="800" dirty="0">
                <a:solidFill>
                  <a:schemeClr val="bg1"/>
                </a:solidFill>
              </a:rPr>
              <a:t>IP1051-IP1059</a:t>
            </a:r>
          </a:p>
          <a:p>
            <a:pPr marL="263525" lvl="1" indent="-171450">
              <a:buFont typeface="Wingdings" panose="05000000000000000000" pitchFamily="2" charset="2"/>
              <a:buChar char="§"/>
            </a:pPr>
            <a:r>
              <a:rPr lang="en-GB" sz="800" dirty="0">
                <a:solidFill>
                  <a:schemeClr val="bg1"/>
                </a:solidFill>
              </a:rPr>
              <a:t>CDS0033</a:t>
            </a:r>
          </a:p>
          <a:p>
            <a:pPr marL="263525" lvl="1" indent="-171450">
              <a:buFont typeface="Wingdings" panose="05000000000000000000" pitchFamily="2" charset="2"/>
              <a:buChar char="§"/>
            </a:pPr>
            <a:r>
              <a:rPr lang="en-GB" sz="800" dirty="0">
                <a:solidFill>
                  <a:schemeClr val="bg1"/>
                </a:solidFill>
              </a:rPr>
              <a:t>CDS0047</a:t>
            </a:r>
          </a:p>
          <a:p>
            <a:pPr marL="263525" lvl="1" indent="-171450">
              <a:buFont typeface="Wingdings" panose="05000000000000000000" pitchFamily="2" charset="2"/>
              <a:buChar char="§"/>
            </a:pPr>
            <a:r>
              <a:rPr lang="en-GB" sz="800" dirty="0">
                <a:solidFill>
                  <a:prstClr val="white"/>
                </a:solidFill>
              </a:rPr>
              <a:t>CR3317</a:t>
            </a:r>
          </a:p>
          <a:p>
            <a:pPr marL="263525" lvl="1" indent="-171450">
              <a:buFont typeface="Wingdings" panose="05000000000000000000" pitchFamily="2" charset="2"/>
              <a:buChar char="§"/>
            </a:pPr>
            <a:r>
              <a:rPr lang="en-GB" sz="800" dirty="0">
                <a:solidFill>
                  <a:prstClr val="white"/>
                </a:solidFill>
              </a:rPr>
              <a:t>CDS0001</a:t>
            </a:r>
          </a:p>
          <a:p>
            <a:pPr marL="263525" lvl="1" indent="-171450">
              <a:buFont typeface="Wingdings" panose="05000000000000000000" pitchFamily="2" charset="2"/>
              <a:buChar char="§"/>
            </a:pPr>
            <a:r>
              <a:rPr lang="en-GB" sz="800" dirty="0">
                <a:solidFill>
                  <a:prstClr val="white"/>
                </a:solidFill>
              </a:rPr>
              <a:t>CDS0048</a:t>
            </a:r>
          </a:p>
          <a:p>
            <a:pPr marL="263525" lvl="1" indent="-171450">
              <a:buFont typeface="Wingdings" panose="05000000000000000000" pitchFamily="2" charset="2"/>
              <a:buChar char="§"/>
            </a:pPr>
            <a:r>
              <a:rPr lang="en-GB" sz="800" dirty="0">
                <a:solidFill>
                  <a:prstClr val="white"/>
                </a:solidFill>
              </a:rPr>
              <a:t>CDS0080</a:t>
            </a:r>
          </a:p>
          <a:p>
            <a:pPr marL="93662" fontAlgn="ctr">
              <a:spcAft>
                <a:spcPts val="0"/>
              </a:spcAft>
            </a:pPr>
            <a:endParaRPr lang="en-GB" sz="700" b="0" cap="none" spc="0" dirty="0">
              <a:solidFill>
                <a:prstClr val="white"/>
              </a:solidFill>
            </a:endParaRPr>
          </a:p>
          <a:p>
            <a:pPr marL="93662" fontAlgn="ctr">
              <a:spcAft>
                <a:spcPts val="0"/>
              </a:spcAft>
            </a:pPr>
            <a:endParaRPr lang="en-GB" sz="700" b="0" cap="none" spc="0" dirty="0">
              <a:solidFill>
                <a:prstClr val="white"/>
              </a:solidFill>
            </a:endParaRPr>
          </a:p>
          <a:p>
            <a:pPr marL="263525" lvl="1" indent="-171450">
              <a:buFont typeface="Wingdings" panose="05000000000000000000" pitchFamily="2" charset="2"/>
              <a:buChar char="§"/>
            </a:pPr>
            <a:endParaRPr lang="en-GB" sz="800" dirty="0">
              <a:solidFill>
                <a:schemeClr val="bg1"/>
              </a:solidFill>
            </a:endParaRPr>
          </a:p>
        </p:txBody>
      </p:sp>
      <p:sp>
        <p:nvSpPr>
          <p:cNvPr id="8" name="Text Placeholder 2"/>
          <p:cNvSpPr txBox="1">
            <a:spLocks/>
          </p:cNvSpPr>
          <p:nvPr/>
        </p:nvSpPr>
        <p:spPr>
          <a:xfrm>
            <a:off x="6773625" y="4758710"/>
            <a:ext cx="3948340" cy="1235691"/>
          </a:xfrm>
          <a:prstGeom prst="rect">
            <a:avLst/>
          </a:prstGeom>
          <a:solidFill>
            <a:srgbClr val="6D2077"/>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score</a:t>
            </a:r>
          </a:p>
        </p:txBody>
      </p:sp>
      <p:sp>
        <p:nvSpPr>
          <p:cNvPr id="11" name="Text Placeholder 1"/>
          <p:cNvSpPr txBox="1">
            <a:spLocks/>
          </p:cNvSpPr>
          <p:nvPr/>
        </p:nvSpPr>
        <p:spPr>
          <a:xfrm>
            <a:off x="1967950" y="2653954"/>
            <a:ext cx="4707170" cy="1738072"/>
          </a:xfrm>
          <a:prstGeom prst="rect">
            <a:avLst/>
          </a:prstGeom>
          <a:solidFill>
            <a:srgbClr val="005EB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79375"/>
            <a:r>
              <a:rPr lang="en-GB" sz="1000" b="1" cap="all" spc="300" dirty="0">
                <a:solidFill>
                  <a:schemeClr val="bg1"/>
                </a:solidFill>
              </a:rPr>
              <a:t>Delivery</a:t>
            </a:r>
          </a:p>
          <a:p>
            <a:pPr marL="263525" lvl="1" indent="-171450">
              <a:buFont typeface="Wingdings" panose="05000000000000000000" pitchFamily="2" charset="2"/>
              <a:buChar char="§"/>
            </a:pPr>
            <a:r>
              <a:rPr lang="en-GB" sz="800" dirty="0">
                <a:solidFill>
                  <a:schemeClr val="bg1"/>
                </a:solidFill>
              </a:rPr>
              <a:t>KPMG and Xoserve to identify all potential reports that could fall into this category (please note that the list below is what has been identified during stakeholder meetings, however, other reports may also warrant inclusion.</a:t>
            </a:r>
          </a:p>
          <a:p>
            <a:pPr marL="263525" lvl="1" indent="-171450">
              <a:buFont typeface="Wingdings" panose="05000000000000000000" pitchFamily="2" charset="2"/>
              <a:buChar char="§"/>
            </a:pPr>
            <a:r>
              <a:rPr lang="en-GB" sz="800" dirty="0">
                <a:solidFill>
                  <a:schemeClr val="bg1"/>
                </a:solidFill>
              </a:rPr>
              <a:t>Following customer engagement, finalisation of the specifications of the system, including:</a:t>
            </a:r>
          </a:p>
          <a:p>
            <a:pPr marL="444500" lvl="2" indent="-171450">
              <a:buClr>
                <a:schemeClr val="bg1"/>
              </a:buClr>
              <a:buFont typeface="Wingdings" panose="05000000000000000000" pitchFamily="2" charset="2"/>
              <a:buChar char="§"/>
            </a:pPr>
            <a:r>
              <a:rPr lang="en-GB" sz="800" dirty="0">
                <a:solidFill>
                  <a:schemeClr val="bg1"/>
                </a:solidFill>
              </a:rPr>
              <a:t>What data points to report</a:t>
            </a:r>
          </a:p>
          <a:p>
            <a:pPr marL="444500" lvl="2" indent="-171450">
              <a:buClr>
                <a:schemeClr val="bg1"/>
              </a:buClr>
              <a:buFont typeface="Wingdings" panose="05000000000000000000" pitchFamily="2" charset="2"/>
              <a:buChar char="§"/>
            </a:pPr>
            <a:r>
              <a:rPr lang="en-GB" sz="800" dirty="0">
                <a:solidFill>
                  <a:schemeClr val="bg1"/>
                </a:solidFill>
              </a:rPr>
              <a:t>What visualisations to produce (if any)</a:t>
            </a:r>
          </a:p>
          <a:p>
            <a:pPr marL="444500" lvl="2" indent="-171450">
              <a:buClr>
                <a:schemeClr val="bg1"/>
              </a:buClr>
              <a:buFont typeface="Wingdings" panose="05000000000000000000" pitchFamily="2" charset="2"/>
              <a:buChar char="§"/>
            </a:pPr>
            <a:r>
              <a:rPr lang="en-GB" sz="800" dirty="0">
                <a:solidFill>
                  <a:schemeClr val="bg1"/>
                </a:solidFill>
              </a:rPr>
              <a:t>Formats available for downloading</a:t>
            </a:r>
          </a:p>
          <a:p>
            <a:pPr marL="263525" lvl="1" indent="-171450">
              <a:buFont typeface="Wingdings" panose="05000000000000000000" pitchFamily="2" charset="2"/>
              <a:buChar char="§"/>
            </a:pPr>
            <a:r>
              <a:rPr lang="en-GB" sz="800" dirty="0">
                <a:solidFill>
                  <a:schemeClr val="bg1"/>
                </a:solidFill>
              </a:rPr>
              <a:t>Development, testing and deployment </a:t>
            </a:r>
            <a:r>
              <a:rPr lang="en-GB" sz="800">
                <a:solidFill>
                  <a:schemeClr val="bg1"/>
                </a:solidFill>
              </a:rPr>
              <a:t>of dashboard.</a:t>
            </a:r>
            <a:endParaRPr lang="en-GB" sz="800" dirty="0">
              <a:solidFill>
                <a:schemeClr val="bg1"/>
              </a:solidFill>
            </a:endParaRPr>
          </a:p>
        </p:txBody>
      </p:sp>
      <p:sp>
        <p:nvSpPr>
          <p:cNvPr id="12" name="Text Placeholder 2"/>
          <p:cNvSpPr txBox="1">
            <a:spLocks/>
          </p:cNvSpPr>
          <p:nvPr/>
        </p:nvSpPr>
        <p:spPr>
          <a:xfrm>
            <a:off x="6771641" y="2492896"/>
            <a:ext cx="3948340" cy="2183162"/>
          </a:xfrm>
          <a:prstGeom prst="rect">
            <a:avLst/>
          </a:prstGeom>
          <a:solidFill>
            <a:srgbClr val="470A6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Potential Costs and benefits</a:t>
            </a:r>
          </a:p>
          <a:p>
            <a:pPr marL="92075" lvl="1"/>
            <a:r>
              <a:rPr lang="en-GB" dirty="0">
                <a:solidFill>
                  <a:schemeClr val="bg1"/>
                </a:solidFill>
              </a:rPr>
              <a:t>System development and customer engagement required, however, potential for large efficiency gains.</a:t>
            </a:r>
          </a:p>
        </p:txBody>
      </p:sp>
      <p:graphicFrame>
        <p:nvGraphicFramePr>
          <p:cNvPr id="5" name="Table 4"/>
          <p:cNvGraphicFramePr>
            <a:graphicFrameLocks noGrp="1"/>
          </p:cNvGraphicFramePr>
          <p:nvPr>
            <p:extLst>
              <p:ext uri="{D42A27DB-BD31-4B8C-83A1-F6EECF244321}">
                <p14:modId xmlns:p14="http://schemas.microsoft.com/office/powerpoint/2010/main" val="3221105708"/>
              </p:ext>
            </p:extLst>
          </p:nvPr>
        </p:nvGraphicFramePr>
        <p:xfrm>
          <a:off x="6888088" y="2992329"/>
          <a:ext cx="3624249" cy="1228725"/>
        </p:xfrm>
        <a:graphic>
          <a:graphicData uri="http://schemas.openxmlformats.org/drawingml/2006/table">
            <a:tbl>
              <a:tblPr firstRow="1" bandRow="1"/>
              <a:tblGrid>
                <a:gridCol w="2528516">
                  <a:extLst>
                    <a:ext uri="{9D8B030D-6E8A-4147-A177-3AD203B41FA5}">
                      <a16:colId xmlns:a16="http://schemas.microsoft.com/office/drawing/2014/main" val="20000"/>
                    </a:ext>
                  </a:extLst>
                </a:gridCol>
                <a:gridCol w="1095733">
                  <a:extLst>
                    <a:ext uri="{9D8B030D-6E8A-4147-A177-3AD203B41FA5}">
                      <a16:colId xmlns:a16="http://schemas.microsoft.com/office/drawing/2014/main" val="20001"/>
                    </a:ext>
                  </a:extLst>
                </a:gridCol>
              </a:tblGrid>
              <a:tr h="314325">
                <a:tc>
                  <a:txBody>
                    <a:bodyPr/>
                    <a:lstStyle/>
                    <a:p>
                      <a:pPr algn="l" rtl="0" fontAlgn="ctr"/>
                      <a:r>
                        <a:rPr lang="en-GB" sz="800" b="1" i="0" u="none" strike="noStrike" dirty="0">
                          <a:solidFill>
                            <a:srgbClr val="FFFFFF"/>
                          </a:solidFill>
                          <a:effectLst/>
                          <a:latin typeface="Calibri" panose="020F0502020204030204" pitchFamily="34" charset="0"/>
                          <a:cs typeface="Calibri" panose="020F0502020204030204" pitchFamily="34" charset="0"/>
                        </a:rPr>
                        <a:t>Potential cost/benefit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tc>
                  <a:txBody>
                    <a:bodyPr/>
                    <a:lstStyle/>
                    <a:p>
                      <a:pPr algn="l" rtl="0" fontAlgn="ctr"/>
                      <a:r>
                        <a:rPr lang="en-GB" sz="800" b="1" i="0" u="none" strike="noStrike" dirty="0">
                          <a:solidFill>
                            <a:srgbClr val="FFFFFF"/>
                          </a:solidFill>
                          <a:effectLst/>
                          <a:latin typeface="Calibri" panose="020F0502020204030204" pitchFamily="34" charset="0"/>
                          <a:cs typeface="Calibri" panose="020F0502020204030204" pitchFamily="34" charset="0"/>
                        </a:rPr>
                        <a:t>Impact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28600">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Complexity</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228600">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Potential disruption to customers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228600">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Delivery: Potential disruption to systems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228600">
                <a:tc>
                  <a:txBody>
                    <a:bodyPr/>
                    <a:lstStyle/>
                    <a:p>
                      <a:pPr algn="l" rtl="0" fontAlgn="ctr"/>
                      <a:r>
                        <a:rPr lang="en-GB" sz="800" b="0" i="0" u="none" strike="noStrike" dirty="0">
                          <a:solidFill>
                            <a:srgbClr val="000000"/>
                          </a:solidFill>
                          <a:effectLst/>
                          <a:latin typeface="Calibri" panose="020F0502020204030204" pitchFamily="34" charset="0"/>
                          <a:cs typeface="Calibri" panose="020F0502020204030204" pitchFamily="34" charset="0"/>
                        </a:rPr>
                        <a:t>Desirability: Potential for customer acceptance/buy-in </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53348329"/>
              </p:ext>
            </p:extLst>
          </p:nvPr>
        </p:nvGraphicFramePr>
        <p:xfrm>
          <a:off x="6925581" y="4968694"/>
          <a:ext cx="3586755" cy="542925"/>
        </p:xfrm>
        <a:graphic>
          <a:graphicData uri="http://schemas.openxmlformats.org/drawingml/2006/table">
            <a:tbl>
              <a:tblPr firstRow="1" bandRow="1"/>
              <a:tblGrid>
                <a:gridCol w="1195585">
                  <a:extLst>
                    <a:ext uri="{9D8B030D-6E8A-4147-A177-3AD203B41FA5}">
                      <a16:colId xmlns:a16="http://schemas.microsoft.com/office/drawing/2014/main" val="20000"/>
                    </a:ext>
                  </a:extLst>
                </a:gridCol>
                <a:gridCol w="1195585">
                  <a:extLst>
                    <a:ext uri="{9D8B030D-6E8A-4147-A177-3AD203B41FA5}">
                      <a16:colId xmlns:a16="http://schemas.microsoft.com/office/drawing/2014/main" val="20001"/>
                    </a:ext>
                  </a:extLst>
                </a:gridCol>
                <a:gridCol w="1195585">
                  <a:extLst>
                    <a:ext uri="{9D8B030D-6E8A-4147-A177-3AD203B41FA5}">
                      <a16:colId xmlns:a16="http://schemas.microsoft.com/office/drawing/2014/main" val="20003"/>
                    </a:ext>
                  </a:extLst>
                </a:gridCol>
              </a:tblGrid>
              <a:tr h="314325">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Delivery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Desirability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cs typeface="Calibri" panose="020F0502020204030204" pitchFamily="34" charset="0"/>
                        </a:rPr>
                        <a:t>Quick Win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28600">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GB" sz="1000" b="0" i="0" u="none" strike="noStrike" dirty="0">
                          <a:solidFill>
                            <a:srgbClr val="FFFFFF"/>
                          </a:solidFill>
                          <a:effectLst/>
                          <a:latin typeface="Calibri" panose="020F0502020204030204" pitchFamily="34" charset="0"/>
                          <a:cs typeface="Calibri" panose="020F0502020204030204" pitchFamily="34" charset="0"/>
                        </a:rPr>
                        <a:t>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000" b="0" i="0" u="none" strike="noStrike" dirty="0">
                          <a:solidFill>
                            <a:srgbClr val="000000"/>
                          </a:solidFill>
                          <a:effectLst/>
                          <a:latin typeface="Calibri" panose="020F0502020204030204" pitchFamily="34" charset="0"/>
                          <a:cs typeface="Calibri" panose="020F0502020204030204" pitchFamily="34" charset="0"/>
                        </a:rPr>
                        <a:t>No</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1"/>
                  </a:ext>
                </a:extLst>
              </a:tr>
            </a:tbl>
          </a:graphicData>
        </a:graphic>
      </p:graphicFrame>
      <p:sp>
        <p:nvSpPr>
          <p:cNvPr id="13" name="Text Placeholder 1"/>
          <p:cNvSpPr txBox="1">
            <a:spLocks/>
          </p:cNvSpPr>
          <p:nvPr/>
        </p:nvSpPr>
        <p:spPr>
          <a:xfrm>
            <a:off x="1968600" y="1236492"/>
            <a:ext cx="4706520" cy="479824"/>
          </a:xfrm>
          <a:prstGeom prst="rect">
            <a:avLst/>
          </a:prstGeom>
          <a:solidFill>
            <a:srgbClr val="002060"/>
          </a:solidFill>
        </p:spPr>
        <p:txBody>
          <a:bodyPr vert="horz" lIns="0" tIns="0" rIns="0" bIns="0" rtlCol="0" anchor="t" anchorCtr="0">
            <a:noAutofit/>
          </a:bodyPr>
          <a:lstStyle>
            <a:lvl1pPr marL="0" indent="0" algn="l" defTabSz="844083" rtl="0" eaLnBrk="1" latinLnBrk="0" hangingPunct="1">
              <a:lnSpc>
                <a:spcPct val="100000"/>
              </a:lnSpc>
              <a:spcBef>
                <a:spcPts val="0"/>
              </a:spcBef>
              <a:spcAft>
                <a:spcPts val="554"/>
              </a:spcAft>
              <a:buFontTx/>
              <a:buNone/>
              <a:defRPr sz="923" b="1" kern="1200" cap="all" spc="277" baseline="0">
                <a:solidFill>
                  <a:schemeClr val="tx2"/>
                </a:solidFill>
                <a:latin typeface="+mn-lt"/>
                <a:ea typeface="+mn-ea"/>
                <a:cs typeface="+mn-cs"/>
              </a:defRPr>
            </a:lvl1pPr>
            <a:lvl2pPr marL="0" indent="0" algn="l" defTabSz="844083" rtl="0" eaLnBrk="1" latinLnBrk="0" hangingPunct="1">
              <a:lnSpc>
                <a:spcPct val="100000"/>
              </a:lnSpc>
              <a:spcBef>
                <a:spcPts val="0"/>
              </a:spcBef>
              <a:spcAft>
                <a:spcPts val="277"/>
              </a:spcAft>
              <a:buFontTx/>
              <a:buNone/>
              <a:defRPr sz="785" kern="1200">
                <a:solidFill>
                  <a:schemeClr val="tx1"/>
                </a:solidFill>
                <a:latin typeface="+mn-lt"/>
                <a:ea typeface="+mn-ea"/>
                <a:cs typeface="+mn-cs"/>
              </a:defRPr>
            </a:lvl2pPr>
            <a:lvl3pPr marL="167058" indent="-167058"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3pPr>
            <a:lvl4pPr marL="331185" indent="-164127"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4pPr>
            <a:lvl5pPr marL="492382" indent="-161196"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baseline="0">
                <a:solidFill>
                  <a:schemeClr val="tx1"/>
                </a:solidFill>
                <a:latin typeface="+mn-lt"/>
                <a:ea typeface="+mn-ea"/>
                <a:cs typeface="+mn-cs"/>
              </a:defRPr>
            </a:lvl5pPr>
            <a:lvl6pPr marL="664632"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6pPr>
            <a:lvl7pPr marL="864022"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7pPr>
            <a:lvl8pPr marL="996948"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92075" lvl="1" fontAlgn="auto"/>
            <a:r>
              <a:rPr lang="en-GB" sz="1000" b="1" cap="all" spc="300" dirty="0">
                <a:solidFill>
                  <a:schemeClr val="bg1"/>
                </a:solidFill>
              </a:rPr>
              <a:t>Purpose</a:t>
            </a:r>
          </a:p>
          <a:p>
            <a:pPr marL="92075" lvl="1" fontAlgn="auto"/>
            <a:r>
              <a:rPr lang="en-GB" sz="800" dirty="0">
                <a:solidFill>
                  <a:schemeClr val="bg1"/>
                </a:solidFill>
              </a:rPr>
              <a:t>To reduce the complexity and amount of resource required administer and provide AQ and SOQ information to relevant customers</a:t>
            </a:r>
          </a:p>
          <a:p>
            <a:pPr marL="92075" lvl="1" fontAlgn="auto"/>
            <a:endParaRPr lang="en-GB" sz="800"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2826651115"/>
              </p:ext>
            </p:extLst>
          </p:nvPr>
        </p:nvGraphicFramePr>
        <p:xfrm>
          <a:off x="6925580" y="5594271"/>
          <a:ext cx="3622267" cy="315970"/>
        </p:xfrm>
        <a:graphic>
          <a:graphicData uri="http://schemas.openxmlformats.org/drawingml/2006/table">
            <a:tbl>
              <a:tblPr firstRow="1" bandRow="1"/>
              <a:tblGrid>
                <a:gridCol w="1799956">
                  <a:extLst>
                    <a:ext uri="{9D8B030D-6E8A-4147-A177-3AD203B41FA5}">
                      <a16:colId xmlns:a16="http://schemas.microsoft.com/office/drawing/2014/main" val="20000"/>
                    </a:ext>
                  </a:extLst>
                </a:gridCol>
                <a:gridCol w="1822311">
                  <a:extLst>
                    <a:ext uri="{9D8B030D-6E8A-4147-A177-3AD203B41FA5}">
                      <a16:colId xmlns:a16="http://schemas.microsoft.com/office/drawing/2014/main" val="20001"/>
                    </a:ext>
                  </a:extLst>
                </a:gridCol>
              </a:tblGrid>
              <a:tr h="315970">
                <a:tc>
                  <a:txBody>
                    <a:bodyPr/>
                    <a:lstStyle/>
                    <a:p>
                      <a:pPr algn="ctr" rtl="0" fontAlgn="ctr"/>
                      <a:r>
                        <a:rPr lang="en-GB" sz="800" b="1" i="0" u="none" strike="noStrike" dirty="0">
                          <a:solidFill>
                            <a:srgbClr val="FFFFFF"/>
                          </a:solidFill>
                          <a:effectLst/>
                          <a:latin typeface="Calibri" panose="020F0502020204030204" pitchFamily="34" charset="0"/>
                        </a:rPr>
                        <a:t>Potential</a:t>
                      </a:r>
                      <a:r>
                        <a:rPr lang="en-GB" sz="800" b="1" i="0" u="none" strike="noStrike" baseline="0" dirty="0">
                          <a:solidFill>
                            <a:srgbClr val="FFFFFF"/>
                          </a:solidFill>
                          <a:effectLst/>
                          <a:latin typeface="Calibri" panose="020F0502020204030204" pitchFamily="34" charset="0"/>
                        </a:rPr>
                        <a:t> monthly report reduction</a:t>
                      </a:r>
                      <a:endParaRPr lang="en-GB" sz="8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0" i="0" u="none" strike="noStrike" dirty="0">
                          <a:solidFill>
                            <a:schemeClr val="tx1"/>
                          </a:solidFill>
                          <a:effectLst/>
                          <a:latin typeface="Calibri" panose="020F0502020204030204" pitchFamily="34" charset="0"/>
                        </a:rPr>
                        <a:t>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96232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240016" y="2093740"/>
            <a:ext cx="4459536" cy="540679"/>
          </a:xfrm>
          <a:solidFill>
            <a:srgbClr val="483698"/>
          </a:solidFill>
        </p:spPr>
        <p:txBody>
          <a:bodyPr/>
          <a:lstStyle/>
          <a:p>
            <a:pPr marL="92075" lvl="1"/>
            <a:r>
              <a:rPr lang="en-GB" sz="1000" b="1" cap="all" spc="300" dirty="0">
                <a:solidFill>
                  <a:schemeClr val="bg1"/>
                </a:solidFill>
              </a:rPr>
              <a:t>Customers Affected</a:t>
            </a:r>
          </a:p>
          <a:p>
            <a:pPr marL="263525" lvl="1" indent="-171450">
              <a:buFont typeface="Wingdings" panose="05000000000000000000" pitchFamily="2" charset="2"/>
              <a:buChar char="§"/>
            </a:pPr>
            <a:r>
              <a:rPr lang="en-GB" sz="800" dirty="0">
                <a:solidFill>
                  <a:schemeClr val="bg1"/>
                </a:solidFill>
              </a:rPr>
              <a:t>All Shippers</a:t>
            </a:r>
          </a:p>
          <a:p>
            <a:pPr marL="263525" lvl="1" indent="-171450">
              <a:buFont typeface="Wingdings" panose="05000000000000000000" pitchFamily="2" charset="2"/>
              <a:buChar char="§"/>
            </a:pPr>
            <a:r>
              <a:rPr lang="en-GB" sz="800" dirty="0">
                <a:solidFill>
                  <a:schemeClr val="bg1"/>
                </a:solidFill>
              </a:rPr>
              <a:t>All Networks</a:t>
            </a:r>
          </a:p>
        </p:txBody>
      </p:sp>
      <p:sp>
        <p:nvSpPr>
          <p:cNvPr id="4" name="Title 3"/>
          <p:cNvSpPr>
            <a:spLocks noGrp="1"/>
          </p:cNvSpPr>
          <p:nvPr>
            <p:ph type="title"/>
          </p:nvPr>
        </p:nvSpPr>
        <p:spPr>
          <a:xfrm>
            <a:off x="1968600" y="451575"/>
            <a:ext cx="8813701" cy="529465"/>
          </a:xfrm>
        </p:spPr>
        <p:txBody>
          <a:bodyPr/>
          <a:lstStyle/>
          <a:p>
            <a:r>
              <a:rPr lang="en-GB" sz="1800" dirty="0">
                <a:solidFill>
                  <a:srgbClr val="00338D"/>
                </a:solidFill>
              </a:rPr>
              <a:t>Recommendation 10 – </a:t>
            </a:r>
            <a:r>
              <a:rPr lang="en-GB" sz="1800" dirty="0">
                <a:solidFill>
                  <a:srgbClr val="6D2077"/>
                </a:solidFill>
              </a:rPr>
              <a:t>Consolidating ‘Shipperless and Unregistered’ reports</a:t>
            </a:r>
          </a:p>
        </p:txBody>
      </p:sp>
      <p:sp>
        <p:nvSpPr>
          <p:cNvPr id="5" name="Text Placeholder 1"/>
          <p:cNvSpPr txBox="1">
            <a:spLocks/>
          </p:cNvSpPr>
          <p:nvPr/>
        </p:nvSpPr>
        <p:spPr>
          <a:xfrm>
            <a:off x="1968600" y="4586907"/>
            <a:ext cx="4199407" cy="1434481"/>
          </a:xfrm>
          <a:prstGeom prst="rect">
            <a:avLst/>
          </a:prstGeom>
          <a:solidFill>
            <a:srgbClr val="005EB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79375"/>
            <a:r>
              <a:rPr lang="en-GB" sz="1000" b="1" cap="all" spc="300" dirty="0">
                <a:solidFill>
                  <a:schemeClr val="bg1"/>
                </a:solidFill>
              </a:rPr>
              <a:t>Delivery</a:t>
            </a:r>
          </a:p>
          <a:p>
            <a:pPr marL="263525" lvl="1" indent="-171450">
              <a:buFont typeface="Wingdings" panose="05000000000000000000" pitchFamily="2" charset="2"/>
              <a:buChar char="§"/>
            </a:pPr>
            <a:r>
              <a:rPr lang="en-GB" sz="800" dirty="0">
                <a:solidFill>
                  <a:schemeClr val="bg1"/>
                </a:solidFill>
              </a:rPr>
              <a:t>Internal consultation process to identify extent of automation/consolidation that is possible within the four internal reports.</a:t>
            </a:r>
          </a:p>
          <a:p>
            <a:pPr marL="263525" lvl="1" indent="-171450">
              <a:buFont typeface="Wingdings" panose="05000000000000000000" pitchFamily="2" charset="2"/>
              <a:buChar char="§"/>
            </a:pPr>
            <a:r>
              <a:rPr lang="en-GB" sz="800" dirty="0">
                <a:solidFill>
                  <a:schemeClr val="bg1"/>
                </a:solidFill>
              </a:rPr>
              <a:t>Additional internal consultation as to whether this data can be incorporated into a ‘</a:t>
            </a:r>
            <a:r>
              <a:rPr lang="en-GB" sz="800">
                <a:solidFill>
                  <a:schemeClr val="bg1"/>
                </a:solidFill>
              </a:rPr>
              <a:t>Shipper Dashboard’ </a:t>
            </a:r>
            <a:endParaRPr lang="en-GB" sz="800" dirty="0">
              <a:solidFill>
                <a:schemeClr val="bg1"/>
              </a:solidFill>
            </a:endParaRPr>
          </a:p>
          <a:p>
            <a:pPr marL="263525" lvl="1" indent="-171450">
              <a:buFont typeface="Wingdings" panose="05000000000000000000" pitchFamily="2" charset="2"/>
              <a:buChar char="§"/>
            </a:pPr>
            <a:r>
              <a:rPr lang="en-GB" sz="800" dirty="0">
                <a:solidFill>
                  <a:schemeClr val="bg1"/>
                </a:solidFill>
              </a:rPr>
              <a:t>Implement internal process change procedure to ensure that consolidation is implemented and/or automated queries developed.</a:t>
            </a:r>
          </a:p>
        </p:txBody>
      </p:sp>
      <p:sp>
        <p:nvSpPr>
          <p:cNvPr id="6" name="Text Placeholder 1"/>
          <p:cNvSpPr txBox="1">
            <a:spLocks/>
          </p:cNvSpPr>
          <p:nvPr/>
        </p:nvSpPr>
        <p:spPr>
          <a:xfrm>
            <a:off x="6236879" y="1180361"/>
            <a:ext cx="4462673" cy="782734"/>
          </a:xfrm>
          <a:prstGeom prst="rect">
            <a:avLst/>
          </a:prstGeom>
          <a:solidFill>
            <a:srgbClr val="0091DA"/>
          </a:solidFill>
        </p:spPr>
        <p:txBody>
          <a:bodyPr vert="horz" lIns="0" tIns="0" rIns="0" bIns="0" numCol="2"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a:r>
              <a:rPr lang="en-GB" sz="1000" b="1" cap="all" spc="300" dirty="0">
                <a:solidFill>
                  <a:schemeClr val="bg1"/>
                </a:solidFill>
              </a:rPr>
              <a:t>Outputs affected</a:t>
            </a:r>
          </a:p>
          <a:p>
            <a:pPr marL="263525" lvl="1" indent="-171450">
              <a:buFont typeface="Wingdings" panose="05000000000000000000" pitchFamily="2" charset="2"/>
              <a:buChar char="§"/>
            </a:pPr>
            <a:r>
              <a:rPr lang="en-GB" sz="800" dirty="0">
                <a:solidFill>
                  <a:schemeClr val="bg1"/>
                </a:solidFill>
              </a:rPr>
              <a:t>D343 (Legitimately Unregistered, Orphaned, PTS &amp; SSP)</a:t>
            </a:r>
          </a:p>
          <a:p>
            <a:pPr marL="263525" lvl="1" indent="-171450">
              <a:buFont typeface="Wingdings" panose="05000000000000000000" pitchFamily="2" charset="2"/>
              <a:buChar char="§"/>
            </a:pPr>
            <a:r>
              <a:rPr lang="en-GB" sz="800" dirty="0">
                <a:solidFill>
                  <a:schemeClr val="bg1"/>
                </a:solidFill>
              </a:rPr>
              <a:t>Shipperless &amp; Unregistered Reporting</a:t>
            </a:r>
          </a:p>
          <a:p>
            <a:pPr marL="263525" lvl="1" indent="-171450">
              <a:buFont typeface="Wingdings" panose="05000000000000000000" pitchFamily="2" charset="2"/>
              <a:buChar char="§"/>
            </a:pPr>
            <a:r>
              <a:rPr lang="en-GB" sz="800" dirty="0">
                <a:solidFill>
                  <a:schemeClr val="bg1"/>
                </a:solidFill>
              </a:rPr>
              <a:t>IP616 -  BB_AUGE_Report</a:t>
            </a:r>
          </a:p>
          <a:p>
            <a:pPr marL="263525" lvl="1" indent="-171450">
              <a:buFont typeface="Wingdings" panose="05000000000000000000" pitchFamily="2" charset="2"/>
              <a:buChar char="§"/>
            </a:pPr>
            <a:endParaRPr lang="en-GB" sz="800" dirty="0">
              <a:solidFill>
                <a:schemeClr val="bg1"/>
              </a:solidFill>
            </a:endParaRPr>
          </a:p>
          <a:p>
            <a:pPr marL="92075" lvl="1"/>
            <a:endParaRPr lang="en-GB" sz="800" dirty="0">
              <a:solidFill>
                <a:schemeClr val="bg1"/>
              </a:solidFill>
            </a:endParaRPr>
          </a:p>
          <a:p>
            <a:pPr marL="263525" lvl="1" indent="-171450">
              <a:buFont typeface="Wingdings" panose="05000000000000000000" pitchFamily="2" charset="2"/>
              <a:buChar char="§"/>
            </a:pPr>
            <a:r>
              <a:rPr lang="en-GB" sz="800" dirty="0">
                <a:solidFill>
                  <a:schemeClr val="bg1"/>
                </a:solidFill>
              </a:rPr>
              <a:t>IP705 -  BB_GSR_report_Network</a:t>
            </a:r>
          </a:p>
          <a:p>
            <a:pPr marL="263525" lvl="1" indent="-171450">
              <a:buFont typeface="Wingdings" panose="05000000000000000000" pitchFamily="2" charset="2"/>
              <a:buChar char="§"/>
            </a:pPr>
            <a:r>
              <a:rPr lang="en-GB" sz="800" dirty="0">
                <a:solidFill>
                  <a:schemeClr val="bg1"/>
                </a:solidFill>
              </a:rPr>
              <a:t>IP608 - Shipper and unregistered site reporting (BB_MUS_Report_1)</a:t>
            </a:r>
          </a:p>
          <a:p>
            <a:pPr marL="92075" lvl="1"/>
            <a:endParaRPr lang="en-GB" sz="800" dirty="0">
              <a:solidFill>
                <a:schemeClr val="bg1"/>
              </a:solidFill>
            </a:endParaRPr>
          </a:p>
        </p:txBody>
      </p:sp>
      <p:sp>
        <p:nvSpPr>
          <p:cNvPr id="7" name="Text Placeholder 2"/>
          <p:cNvSpPr txBox="1">
            <a:spLocks/>
          </p:cNvSpPr>
          <p:nvPr/>
        </p:nvSpPr>
        <p:spPr>
          <a:xfrm>
            <a:off x="6240016" y="2701637"/>
            <a:ext cx="4479964" cy="2025555"/>
          </a:xfrm>
          <a:prstGeom prst="rect">
            <a:avLst/>
          </a:prstGeom>
          <a:solidFill>
            <a:srgbClr val="470A6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Potential Costs and benefits</a:t>
            </a:r>
          </a:p>
          <a:p>
            <a:pPr marL="92075" lvl="1"/>
            <a:r>
              <a:rPr lang="en-GB" dirty="0">
                <a:solidFill>
                  <a:schemeClr val="bg1"/>
                </a:solidFill>
              </a:rPr>
              <a:t>Engagement with customers not expected to be required, delivery is dependent on internal consultation process and implementation of consolidation and/or query development following this consultation.</a:t>
            </a:r>
          </a:p>
        </p:txBody>
      </p:sp>
      <p:sp>
        <p:nvSpPr>
          <p:cNvPr id="8" name="Text Placeholder 2"/>
          <p:cNvSpPr txBox="1">
            <a:spLocks/>
          </p:cNvSpPr>
          <p:nvPr/>
        </p:nvSpPr>
        <p:spPr>
          <a:xfrm>
            <a:off x="6240015" y="4794410"/>
            <a:ext cx="4479965" cy="1226978"/>
          </a:xfrm>
          <a:prstGeom prst="rect">
            <a:avLst/>
          </a:prstGeom>
          <a:solidFill>
            <a:srgbClr val="6D2077"/>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score</a:t>
            </a:r>
          </a:p>
        </p:txBody>
      </p:sp>
      <p:sp>
        <p:nvSpPr>
          <p:cNvPr id="2" name="Text Placeholder 1"/>
          <p:cNvSpPr>
            <a:spLocks noGrp="1"/>
          </p:cNvSpPr>
          <p:nvPr>
            <p:ph type="body" sz="quarter" idx="10"/>
          </p:nvPr>
        </p:nvSpPr>
        <p:spPr>
          <a:xfrm>
            <a:off x="1968601" y="1700808"/>
            <a:ext cx="4199407" cy="2857524"/>
          </a:xfrm>
          <a:solidFill>
            <a:srgbClr val="00338D"/>
          </a:solidFill>
        </p:spPr>
        <p:txBody>
          <a:bodyPr/>
          <a:lstStyle/>
          <a:p>
            <a:pPr marL="92075" lvl="1"/>
            <a:r>
              <a:rPr lang="en-GB" sz="1000" b="1" cap="all" spc="300" dirty="0">
                <a:solidFill>
                  <a:schemeClr val="bg1"/>
                </a:solidFill>
              </a:rPr>
              <a:t>Description</a:t>
            </a:r>
          </a:p>
          <a:p>
            <a:pPr marL="92075" lvl="1"/>
            <a:r>
              <a:rPr lang="en-GB" sz="800" dirty="0">
                <a:solidFill>
                  <a:schemeClr val="bg1"/>
                </a:solidFill>
              </a:rPr>
              <a:t>This recommendation relates to five outputs that report on sites that have been identified as ‘shipperless’ or unregistered. The main report is called ‘Shipperless &amp; Unregistered Reporting’ this report is delivered to all shippers and networks and it provides critical information relating to the UIG calculation/reporting process.</a:t>
            </a:r>
          </a:p>
          <a:p>
            <a:pPr marL="92075" lvl="1"/>
            <a:r>
              <a:rPr lang="en-GB" sz="800" dirty="0">
                <a:solidFill>
                  <a:schemeClr val="bg1"/>
                </a:solidFill>
              </a:rPr>
              <a:t>The other four reports are internal reports that feed into and inform the ‘Shipperless &amp; Unregistered Reporting’ report, these are as follows:</a:t>
            </a:r>
          </a:p>
          <a:p>
            <a:pPr marL="263525" lvl="1" indent="-171450">
              <a:buFont typeface="Wingdings" panose="05000000000000000000" pitchFamily="2" charset="2"/>
              <a:buChar char="§"/>
            </a:pPr>
            <a:r>
              <a:rPr lang="en-GB" sz="800" dirty="0">
                <a:solidFill>
                  <a:schemeClr val="bg1"/>
                </a:solidFill>
              </a:rPr>
              <a:t>D343 (Legitimately Unregistered, Orphaned, PTS &amp; SSP)</a:t>
            </a:r>
          </a:p>
          <a:p>
            <a:pPr marL="263525" lvl="1" indent="-171450">
              <a:buFont typeface="Wingdings" panose="05000000000000000000" pitchFamily="2" charset="2"/>
              <a:buChar char="§"/>
            </a:pPr>
            <a:r>
              <a:rPr lang="en-GB" sz="800" dirty="0">
                <a:solidFill>
                  <a:schemeClr val="bg1"/>
                </a:solidFill>
              </a:rPr>
              <a:t>IP608 - Shipper and unregistered site reporting (BB_MUS_Report_1)</a:t>
            </a:r>
          </a:p>
          <a:p>
            <a:pPr marL="263525" lvl="1" indent="-171450">
              <a:buFont typeface="Wingdings" panose="05000000000000000000" pitchFamily="2" charset="2"/>
              <a:buChar char="§"/>
            </a:pPr>
            <a:r>
              <a:rPr lang="en-GB" sz="800" dirty="0">
                <a:solidFill>
                  <a:schemeClr val="bg1"/>
                </a:solidFill>
              </a:rPr>
              <a:t>IP616 -  BB_AUGE_Report</a:t>
            </a:r>
          </a:p>
          <a:p>
            <a:pPr marL="263525" lvl="1" indent="-171450">
              <a:buFont typeface="Wingdings" panose="05000000000000000000" pitchFamily="2" charset="2"/>
              <a:buChar char="§"/>
            </a:pPr>
            <a:r>
              <a:rPr lang="en-GB" sz="800" dirty="0">
                <a:solidFill>
                  <a:schemeClr val="bg1"/>
                </a:solidFill>
              </a:rPr>
              <a:t>IP705 -  BB_GSR_report_Network</a:t>
            </a:r>
          </a:p>
          <a:p>
            <a:pPr marL="90488" lvl="1">
              <a:spcBef>
                <a:spcPts val="300"/>
              </a:spcBef>
            </a:pPr>
            <a:r>
              <a:rPr lang="en-GB" sz="800" dirty="0">
                <a:solidFill>
                  <a:schemeClr val="bg1"/>
                </a:solidFill>
              </a:rPr>
              <a:t>KPMG recommend that Xoserve consider consolidation in the creation of these reports, for example, could DE43, IP608, IP616, IP705 be rolled up into a single calculation report? Alternatively, could these calculations be developed into queries that automatically feed into the ‘Shipperless &amp; unregistered Reporting’ output? </a:t>
            </a:r>
          </a:p>
        </p:txBody>
      </p:sp>
      <p:graphicFrame>
        <p:nvGraphicFramePr>
          <p:cNvPr id="9" name="Table 8"/>
          <p:cNvGraphicFramePr>
            <a:graphicFrameLocks noGrp="1"/>
          </p:cNvGraphicFramePr>
          <p:nvPr>
            <p:extLst>
              <p:ext uri="{D42A27DB-BD31-4B8C-83A1-F6EECF244321}">
                <p14:modId xmlns:p14="http://schemas.microsoft.com/office/powerpoint/2010/main" val="4079219107"/>
              </p:ext>
            </p:extLst>
          </p:nvPr>
        </p:nvGraphicFramePr>
        <p:xfrm>
          <a:off x="6444673" y="3371356"/>
          <a:ext cx="4070649" cy="1033004"/>
        </p:xfrm>
        <a:graphic>
          <a:graphicData uri="http://schemas.openxmlformats.org/drawingml/2006/table">
            <a:tbl>
              <a:tblPr firstRow="1" bandRow="1"/>
              <a:tblGrid>
                <a:gridCol w="2730500">
                  <a:extLst>
                    <a:ext uri="{9D8B030D-6E8A-4147-A177-3AD203B41FA5}">
                      <a16:colId xmlns:a16="http://schemas.microsoft.com/office/drawing/2014/main" val="20000"/>
                    </a:ext>
                  </a:extLst>
                </a:gridCol>
                <a:gridCol w="1340149">
                  <a:extLst>
                    <a:ext uri="{9D8B030D-6E8A-4147-A177-3AD203B41FA5}">
                      <a16:colId xmlns:a16="http://schemas.microsoft.com/office/drawing/2014/main" val="20001"/>
                    </a:ext>
                  </a:extLst>
                </a:gridCol>
              </a:tblGrid>
              <a:tr h="264256">
                <a:tc>
                  <a:txBody>
                    <a:bodyPr/>
                    <a:lstStyle/>
                    <a:p>
                      <a:pPr algn="l" rtl="0" fontAlgn="ctr"/>
                      <a:r>
                        <a:rPr lang="en-GB" sz="800" b="1" i="0" u="none" strike="noStrike" dirty="0">
                          <a:solidFill>
                            <a:srgbClr val="FFFFFF"/>
                          </a:solidFill>
                          <a:effectLst/>
                          <a:latin typeface="Calibri" panose="020F0502020204030204" pitchFamily="34" charset="0"/>
                        </a:rPr>
                        <a:t>Potential cost/benefit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tc>
                  <a:txBody>
                    <a:bodyPr/>
                    <a:lstStyle/>
                    <a:p>
                      <a:pPr algn="l" rtl="0" fontAlgn="ctr"/>
                      <a:r>
                        <a:rPr lang="en-GB" sz="800" b="1" i="0" u="none" strike="noStrike" dirty="0">
                          <a:solidFill>
                            <a:srgbClr val="FFFFFF"/>
                          </a:solidFill>
                          <a:effectLst/>
                          <a:latin typeface="Calibri" panose="020F0502020204030204" pitchFamily="34" charset="0"/>
                        </a:rPr>
                        <a:t>Impact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192187">
                <a:tc>
                  <a:txBody>
                    <a:bodyPr/>
                    <a:lstStyle/>
                    <a:p>
                      <a:pPr algn="l" rtl="0" fontAlgn="ctr"/>
                      <a:r>
                        <a:rPr lang="en-GB" sz="800" b="0" i="0" u="none" strike="noStrike" dirty="0">
                          <a:solidFill>
                            <a:srgbClr val="000000"/>
                          </a:solidFill>
                          <a:effectLst/>
                          <a:latin typeface="Calibri" panose="020F0502020204030204" pitchFamily="34" charset="0"/>
                        </a:rPr>
                        <a:t>Delivery: Complexity</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192187">
                <a:tc>
                  <a:txBody>
                    <a:bodyPr/>
                    <a:lstStyle/>
                    <a:p>
                      <a:pPr algn="l" rtl="0" fontAlgn="ctr"/>
                      <a:r>
                        <a:rPr lang="en-GB" sz="800" b="0" i="0" u="none" strike="noStrike" dirty="0">
                          <a:solidFill>
                            <a:srgbClr val="000000"/>
                          </a:solidFill>
                          <a:effectLst/>
                          <a:latin typeface="Calibri" panose="020F0502020204030204" pitchFamily="34" charset="0"/>
                        </a:rPr>
                        <a:t>Delivery: Potential disruption to customers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192187">
                <a:tc>
                  <a:txBody>
                    <a:bodyPr/>
                    <a:lstStyle/>
                    <a:p>
                      <a:pPr algn="l" rtl="0" fontAlgn="ctr"/>
                      <a:r>
                        <a:rPr lang="en-GB" sz="800" b="0" i="0" u="none" strike="noStrike" dirty="0">
                          <a:solidFill>
                            <a:srgbClr val="000000"/>
                          </a:solidFill>
                          <a:effectLst/>
                          <a:latin typeface="Calibri" panose="020F0502020204030204" pitchFamily="34" charset="0"/>
                        </a:rPr>
                        <a:t>Delivery: Potential disruption to systems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192187">
                <a:tc>
                  <a:txBody>
                    <a:bodyPr/>
                    <a:lstStyle/>
                    <a:p>
                      <a:pPr algn="l" rtl="0" fontAlgn="ctr"/>
                      <a:r>
                        <a:rPr lang="en-GB" sz="800" b="0" i="0" u="none" strike="noStrike" dirty="0">
                          <a:solidFill>
                            <a:srgbClr val="000000"/>
                          </a:solidFill>
                          <a:effectLst/>
                          <a:latin typeface="Calibri" panose="020F0502020204030204" pitchFamily="34" charset="0"/>
                        </a:rPr>
                        <a:t>Desirability: Potential for customer acceptance/buy-in </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842849608"/>
              </p:ext>
            </p:extLst>
          </p:nvPr>
        </p:nvGraphicFramePr>
        <p:xfrm>
          <a:off x="6432593" y="5008984"/>
          <a:ext cx="4082730" cy="452544"/>
        </p:xfrm>
        <a:graphic>
          <a:graphicData uri="http://schemas.openxmlformats.org/drawingml/2006/table">
            <a:tbl>
              <a:tblPr firstRow="1" bandRow="1"/>
              <a:tblGrid>
                <a:gridCol w="1360910">
                  <a:extLst>
                    <a:ext uri="{9D8B030D-6E8A-4147-A177-3AD203B41FA5}">
                      <a16:colId xmlns:a16="http://schemas.microsoft.com/office/drawing/2014/main" val="20000"/>
                    </a:ext>
                  </a:extLst>
                </a:gridCol>
                <a:gridCol w="1360910">
                  <a:extLst>
                    <a:ext uri="{9D8B030D-6E8A-4147-A177-3AD203B41FA5}">
                      <a16:colId xmlns:a16="http://schemas.microsoft.com/office/drawing/2014/main" val="20001"/>
                    </a:ext>
                  </a:extLst>
                </a:gridCol>
                <a:gridCol w="1360910">
                  <a:extLst>
                    <a:ext uri="{9D8B030D-6E8A-4147-A177-3AD203B41FA5}">
                      <a16:colId xmlns:a16="http://schemas.microsoft.com/office/drawing/2014/main" val="20003"/>
                    </a:ext>
                  </a:extLst>
                </a:gridCol>
              </a:tblGrid>
              <a:tr h="261999">
                <a:tc>
                  <a:txBody>
                    <a:bodyPr/>
                    <a:lstStyle/>
                    <a:p>
                      <a:pPr algn="ctr" rtl="0" fontAlgn="ctr"/>
                      <a:r>
                        <a:rPr lang="en-GB" sz="800" b="1" i="0" u="none" strike="noStrike" dirty="0">
                          <a:solidFill>
                            <a:srgbClr val="FFFFFF"/>
                          </a:solidFill>
                          <a:effectLst/>
                          <a:latin typeface="Calibri" panose="020F0502020204030204" pitchFamily="34" charset="0"/>
                        </a:rPr>
                        <a:t>Delivery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rPr>
                        <a:t>Desirability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rPr>
                        <a:t>Quick Win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190545">
                <a:tc>
                  <a:txBody>
                    <a:bodyPr/>
                    <a:lstStyle/>
                    <a:p>
                      <a:pPr algn="ctr" fontAlgn="ctr"/>
                      <a:r>
                        <a:rPr lang="en-GB" sz="1000" b="0" i="0" u="none" strike="noStrike" dirty="0">
                          <a:solidFill>
                            <a:srgbClr val="FFFFFF"/>
                          </a:solidFill>
                          <a:effectLst/>
                          <a:latin typeface="Calibri" panose="020F0502020204030204" pitchFamily="34" charset="0"/>
                        </a:rPr>
                        <a:t>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ctr"/>
                      <a:r>
                        <a:rPr lang="en-GB" sz="1000" b="0" i="0" u="none" strike="noStrike" dirty="0">
                          <a:solidFill>
                            <a:srgbClr val="FFFFFF"/>
                          </a:solidFill>
                          <a:effectLst/>
                          <a:latin typeface="Calibri" panose="020F0502020204030204" pitchFamily="34" charset="0"/>
                        </a:rPr>
                        <a:t>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GB" sz="1000" b="0" i="0" u="none" strike="noStrike" dirty="0">
                          <a:solidFill>
                            <a:srgbClr val="000000"/>
                          </a:solidFill>
                          <a:effectLst/>
                          <a:latin typeface="Calibri" panose="020F0502020204030204" pitchFamily="34" charset="0"/>
                        </a:rPr>
                        <a:t>Yes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1"/>
                  </a:ext>
                </a:extLst>
              </a:tr>
            </a:tbl>
          </a:graphicData>
        </a:graphic>
      </p:graphicFrame>
      <p:sp>
        <p:nvSpPr>
          <p:cNvPr id="11" name="Text Placeholder 1"/>
          <p:cNvSpPr txBox="1">
            <a:spLocks/>
          </p:cNvSpPr>
          <p:nvPr/>
        </p:nvSpPr>
        <p:spPr>
          <a:xfrm>
            <a:off x="1968600" y="1196085"/>
            <a:ext cx="4177776" cy="452630"/>
          </a:xfrm>
          <a:prstGeom prst="rect">
            <a:avLst/>
          </a:prstGeom>
          <a:solidFill>
            <a:srgbClr val="002060"/>
          </a:solidFill>
        </p:spPr>
        <p:txBody>
          <a:bodyPr vert="horz" lIns="0" tIns="0" rIns="0" bIns="0" rtlCol="0" anchor="t" anchorCtr="0">
            <a:noAutofit/>
          </a:bodyPr>
          <a:lstStyle>
            <a:lvl1pPr marL="0" indent="0" algn="l" defTabSz="844083" rtl="0" eaLnBrk="1" latinLnBrk="0" hangingPunct="1">
              <a:lnSpc>
                <a:spcPct val="100000"/>
              </a:lnSpc>
              <a:spcBef>
                <a:spcPts val="0"/>
              </a:spcBef>
              <a:spcAft>
                <a:spcPts val="554"/>
              </a:spcAft>
              <a:buFontTx/>
              <a:buNone/>
              <a:defRPr sz="923" b="1" kern="1200" cap="all" spc="277" baseline="0">
                <a:solidFill>
                  <a:schemeClr val="tx2"/>
                </a:solidFill>
                <a:latin typeface="+mn-lt"/>
                <a:ea typeface="+mn-ea"/>
                <a:cs typeface="+mn-cs"/>
              </a:defRPr>
            </a:lvl1pPr>
            <a:lvl2pPr marL="0" indent="0" algn="l" defTabSz="844083" rtl="0" eaLnBrk="1" latinLnBrk="0" hangingPunct="1">
              <a:lnSpc>
                <a:spcPct val="100000"/>
              </a:lnSpc>
              <a:spcBef>
                <a:spcPts val="0"/>
              </a:spcBef>
              <a:spcAft>
                <a:spcPts val="277"/>
              </a:spcAft>
              <a:buFontTx/>
              <a:buNone/>
              <a:defRPr sz="785" kern="1200">
                <a:solidFill>
                  <a:schemeClr val="tx1"/>
                </a:solidFill>
                <a:latin typeface="+mn-lt"/>
                <a:ea typeface="+mn-ea"/>
                <a:cs typeface="+mn-cs"/>
              </a:defRPr>
            </a:lvl2pPr>
            <a:lvl3pPr marL="167058" indent="-167058"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3pPr>
            <a:lvl4pPr marL="331185" indent="-164127"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4pPr>
            <a:lvl5pPr marL="492382" indent="-161196"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baseline="0">
                <a:solidFill>
                  <a:schemeClr val="tx1"/>
                </a:solidFill>
                <a:latin typeface="+mn-lt"/>
                <a:ea typeface="+mn-ea"/>
                <a:cs typeface="+mn-cs"/>
              </a:defRPr>
            </a:lvl5pPr>
            <a:lvl6pPr marL="664632"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6pPr>
            <a:lvl7pPr marL="864022"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7pPr>
            <a:lvl8pPr marL="996948"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92075" lvl="1" fontAlgn="auto"/>
            <a:r>
              <a:rPr lang="en-GB" sz="1000" b="1" cap="all" spc="300" dirty="0">
                <a:solidFill>
                  <a:schemeClr val="bg1"/>
                </a:solidFill>
              </a:rPr>
              <a:t>Purpose</a:t>
            </a:r>
          </a:p>
          <a:p>
            <a:pPr marL="92075" lvl="1" fontAlgn="auto"/>
            <a:r>
              <a:rPr lang="en-GB" sz="800" dirty="0">
                <a:solidFill>
                  <a:schemeClr val="bg1"/>
                </a:solidFill>
              </a:rPr>
              <a:t>To reduce the amount of resource required to generate and deliver the ‘Shipperless and Unregistered Reporting’ output</a:t>
            </a:r>
          </a:p>
          <a:p>
            <a:pPr marL="92075" lvl="1" fontAlgn="auto"/>
            <a:endParaRPr lang="en-GB" sz="800"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814430143"/>
              </p:ext>
            </p:extLst>
          </p:nvPr>
        </p:nvGraphicFramePr>
        <p:xfrm>
          <a:off x="6432593" y="5569604"/>
          <a:ext cx="4082730" cy="315970"/>
        </p:xfrm>
        <a:graphic>
          <a:graphicData uri="http://schemas.openxmlformats.org/drawingml/2006/table">
            <a:tbl>
              <a:tblPr firstRow="1" bandRow="1"/>
              <a:tblGrid>
                <a:gridCol w="2028766">
                  <a:extLst>
                    <a:ext uri="{9D8B030D-6E8A-4147-A177-3AD203B41FA5}">
                      <a16:colId xmlns:a16="http://schemas.microsoft.com/office/drawing/2014/main" val="20000"/>
                    </a:ext>
                  </a:extLst>
                </a:gridCol>
                <a:gridCol w="2053964">
                  <a:extLst>
                    <a:ext uri="{9D8B030D-6E8A-4147-A177-3AD203B41FA5}">
                      <a16:colId xmlns:a16="http://schemas.microsoft.com/office/drawing/2014/main" val="20001"/>
                    </a:ext>
                  </a:extLst>
                </a:gridCol>
              </a:tblGrid>
              <a:tr h="315970">
                <a:tc>
                  <a:txBody>
                    <a:bodyPr/>
                    <a:lstStyle/>
                    <a:p>
                      <a:pPr algn="ctr" rtl="0" fontAlgn="ctr"/>
                      <a:r>
                        <a:rPr lang="en-GB" sz="800" b="1" i="0" u="none" strike="noStrike" dirty="0">
                          <a:solidFill>
                            <a:srgbClr val="FFFFFF"/>
                          </a:solidFill>
                          <a:effectLst/>
                          <a:latin typeface="Calibri" panose="020F0502020204030204" pitchFamily="34" charset="0"/>
                        </a:rPr>
                        <a:t>Potential</a:t>
                      </a:r>
                      <a:r>
                        <a:rPr lang="en-GB" sz="800" b="1" i="0" u="none" strike="noStrike" baseline="0" dirty="0">
                          <a:solidFill>
                            <a:srgbClr val="FFFFFF"/>
                          </a:solidFill>
                          <a:effectLst/>
                          <a:latin typeface="Calibri" panose="020F0502020204030204" pitchFamily="34" charset="0"/>
                        </a:rPr>
                        <a:t> monthly report reduction</a:t>
                      </a:r>
                      <a:endParaRPr lang="en-GB" sz="8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0" i="0" u="none" strike="noStrike" dirty="0">
                          <a:solidFill>
                            <a:schemeClr val="tx1"/>
                          </a:solidFill>
                          <a:effectLst/>
                          <a:latin typeface="Calibri" panose="020F0502020204030204" pitchFamily="34" charset="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19418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rgbClr val="00338D"/>
                </a:solidFill>
              </a:rPr>
              <a:t>agenda</a:t>
            </a:r>
          </a:p>
        </p:txBody>
      </p:sp>
      <p:sp>
        <p:nvSpPr>
          <p:cNvPr id="8" name="Rectangle 7"/>
          <p:cNvSpPr/>
          <p:nvPr/>
        </p:nvSpPr>
        <p:spPr>
          <a:xfrm>
            <a:off x="1648713" y="1275866"/>
            <a:ext cx="1411900" cy="45545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00" rIns="18288" bIns="18288" rtlCol="0" anchor="t" anchorCtr="0"/>
          <a:lstStyle/>
          <a:p>
            <a:pPr algn="ctr"/>
            <a:r>
              <a:rPr lang="en-US" sz="1200" dirty="0">
                <a:solidFill>
                  <a:schemeClr val="bg1"/>
                </a:solidFill>
                <a:latin typeface="Arial" panose="020B0604020202020204" pitchFamily="34" charset="0"/>
              </a:rPr>
              <a:t>Executive Summary</a:t>
            </a:r>
          </a:p>
        </p:txBody>
      </p:sp>
      <p:sp>
        <p:nvSpPr>
          <p:cNvPr id="9" name="TextBox 8"/>
          <p:cNvSpPr txBox="1"/>
          <p:nvPr/>
        </p:nvSpPr>
        <p:spPr>
          <a:xfrm>
            <a:off x="2157821" y="1916964"/>
            <a:ext cx="214802" cy="1034129"/>
          </a:xfrm>
          <a:prstGeom prst="rect">
            <a:avLst/>
          </a:prstGeom>
          <a:noFill/>
        </p:spPr>
        <p:txBody>
          <a:bodyPr wrap="none" lIns="0" tIns="0" rIns="0" bIns="0" rtlCol="0">
            <a:spAutoFit/>
          </a:bodyPr>
          <a:lstStyle/>
          <a:p>
            <a:pPr>
              <a:lnSpc>
                <a:spcPct val="70000"/>
              </a:lnSpc>
              <a:spcAft>
                <a:spcPts val="600"/>
              </a:spcAft>
            </a:pPr>
            <a:r>
              <a:rPr lang="en-US" sz="9600" dirty="0">
                <a:solidFill>
                  <a:schemeClr val="bg1"/>
                </a:solidFill>
                <a:latin typeface="KPMG Extralight" panose="020B0303030202040204" pitchFamily="34" charset="0"/>
              </a:rPr>
              <a:t>1</a:t>
            </a:r>
          </a:p>
        </p:txBody>
      </p:sp>
      <p:sp>
        <p:nvSpPr>
          <p:cNvPr id="26" name="Rectangle 25"/>
          <p:cNvSpPr/>
          <p:nvPr/>
        </p:nvSpPr>
        <p:spPr>
          <a:xfrm>
            <a:off x="9005136" y="1275866"/>
            <a:ext cx="1411344" cy="4554537"/>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00" rIns="18288" bIns="18288" rtlCol="0" anchor="t" anchorCtr="0"/>
          <a:lstStyle/>
          <a:p>
            <a:pPr algn="ctr"/>
            <a:r>
              <a:rPr lang="en-US" sz="1200" dirty="0">
                <a:latin typeface="Arial" panose="020B0604020202020204" pitchFamily="34" charset="0"/>
                <a:cs typeface="Arial" panose="020B0604020202020204" pitchFamily="34" charset="0"/>
              </a:rPr>
              <a:t>Recommendations</a:t>
            </a:r>
            <a:endParaRPr lang="en-US" sz="1200" dirty="0">
              <a:solidFill>
                <a:schemeClr val="bg1"/>
              </a:solidFill>
              <a:latin typeface="Arial" panose="020B0604020202020204" pitchFamily="34" charset="0"/>
              <a:cs typeface="Arial" panose="020B0604020202020204" pitchFamily="34" charset="0"/>
            </a:endParaRPr>
          </a:p>
          <a:p>
            <a:pPr algn="ctr"/>
            <a:endParaRPr lang="en-US" sz="1400" dirty="0">
              <a:solidFill>
                <a:schemeClr val="bg1"/>
              </a:solidFill>
              <a:latin typeface="Arial" panose="020B0604020202020204" pitchFamily="34" charset="0"/>
            </a:endParaRPr>
          </a:p>
        </p:txBody>
      </p:sp>
      <p:sp>
        <p:nvSpPr>
          <p:cNvPr id="27" name="TextBox 26"/>
          <p:cNvSpPr txBox="1"/>
          <p:nvPr/>
        </p:nvSpPr>
        <p:spPr>
          <a:xfrm>
            <a:off x="9407451" y="1895235"/>
            <a:ext cx="405560" cy="1034129"/>
          </a:xfrm>
          <a:prstGeom prst="rect">
            <a:avLst/>
          </a:prstGeom>
          <a:noFill/>
        </p:spPr>
        <p:txBody>
          <a:bodyPr wrap="none" lIns="0" tIns="0" rIns="0" bIns="0" rtlCol="0">
            <a:spAutoFit/>
          </a:bodyPr>
          <a:lstStyle/>
          <a:p>
            <a:pPr>
              <a:lnSpc>
                <a:spcPct val="70000"/>
              </a:lnSpc>
              <a:spcAft>
                <a:spcPts val="600"/>
              </a:spcAft>
            </a:pPr>
            <a:r>
              <a:rPr lang="en-US" sz="9600" dirty="0">
                <a:solidFill>
                  <a:schemeClr val="bg1"/>
                </a:solidFill>
                <a:latin typeface="KPMG Extralight" panose="020B0303030202040204" pitchFamily="34" charset="0"/>
              </a:rPr>
              <a:t>3</a:t>
            </a:r>
          </a:p>
        </p:txBody>
      </p:sp>
      <p:sp>
        <p:nvSpPr>
          <p:cNvPr id="49" name="Rectangle 48"/>
          <p:cNvSpPr/>
          <p:nvPr/>
        </p:nvSpPr>
        <p:spPr>
          <a:xfrm>
            <a:off x="5303912" y="1271647"/>
            <a:ext cx="1411344" cy="4554537"/>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00" rIns="18288" bIns="18288" rtlCol="0" anchor="t" anchorCtr="0"/>
          <a:lstStyle/>
          <a:p>
            <a:pPr algn="ctr"/>
            <a:r>
              <a:rPr lang="en-GB" sz="1200" dirty="0">
                <a:solidFill>
                  <a:schemeClr val="bg1"/>
                </a:solidFill>
                <a:latin typeface="Arial" panose="020B0604020202020204" pitchFamily="34" charset="0"/>
              </a:rPr>
              <a:t>Approach</a:t>
            </a:r>
          </a:p>
          <a:p>
            <a:pPr algn="ctr"/>
            <a:endParaRPr lang="en-US" sz="1400" dirty="0">
              <a:solidFill>
                <a:schemeClr val="bg1"/>
              </a:solidFill>
              <a:latin typeface="Arial" panose="020B0604020202020204" pitchFamily="34" charset="0"/>
            </a:endParaRPr>
          </a:p>
        </p:txBody>
      </p:sp>
      <p:sp>
        <p:nvSpPr>
          <p:cNvPr id="50" name="TextBox 49"/>
          <p:cNvSpPr txBox="1"/>
          <p:nvPr/>
        </p:nvSpPr>
        <p:spPr>
          <a:xfrm>
            <a:off x="5785791" y="1915618"/>
            <a:ext cx="387927" cy="1034129"/>
          </a:xfrm>
          <a:prstGeom prst="rect">
            <a:avLst/>
          </a:prstGeom>
          <a:solidFill>
            <a:srgbClr val="00338D"/>
          </a:solidFill>
        </p:spPr>
        <p:txBody>
          <a:bodyPr wrap="none" lIns="0" tIns="0" rIns="0" bIns="0" rtlCol="0">
            <a:spAutoFit/>
          </a:bodyPr>
          <a:lstStyle/>
          <a:p>
            <a:pPr>
              <a:lnSpc>
                <a:spcPct val="70000"/>
              </a:lnSpc>
              <a:spcAft>
                <a:spcPts val="600"/>
              </a:spcAft>
            </a:pPr>
            <a:r>
              <a:rPr lang="en-US" sz="9600" dirty="0">
                <a:solidFill>
                  <a:schemeClr val="bg1"/>
                </a:solidFill>
                <a:latin typeface="KPMG Extralight" panose="020B0303030202040204" pitchFamily="34" charset="0"/>
              </a:rPr>
              <a:t>2</a:t>
            </a:r>
          </a:p>
        </p:txBody>
      </p:sp>
      <p:grpSp>
        <p:nvGrpSpPr>
          <p:cNvPr id="51" name="Group 50"/>
          <p:cNvGrpSpPr>
            <a:grpSpLocks noChangeAspect="1"/>
          </p:cNvGrpSpPr>
          <p:nvPr/>
        </p:nvGrpSpPr>
        <p:grpSpPr>
          <a:xfrm>
            <a:off x="5431908" y="4467487"/>
            <a:ext cx="494118" cy="652682"/>
            <a:chOff x="7945886" y="4688042"/>
            <a:chExt cx="458256" cy="536927"/>
          </a:xfrm>
          <a:solidFill>
            <a:srgbClr val="00338D"/>
          </a:solidFill>
        </p:grpSpPr>
        <p:sp>
          <p:nvSpPr>
            <p:cNvPr id="52" name="Freeform 513"/>
            <p:cNvSpPr>
              <a:spLocks/>
            </p:cNvSpPr>
            <p:nvPr/>
          </p:nvSpPr>
          <p:spPr bwMode="auto">
            <a:xfrm>
              <a:off x="7945886" y="4766713"/>
              <a:ext cx="458256" cy="458256"/>
            </a:xfrm>
            <a:custGeom>
              <a:avLst/>
              <a:gdLst/>
              <a:ahLst/>
              <a:cxnLst>
                <a:cxn ang="0">
                  <a:pos x="296" y="160"/>
                </a:cxn>
                <a:cxn ang="0">
                  <a:pos x="296" y="155"/>
                </a:cxn>
                <a:cxn ang="0">
                  <a:pos x="296" y="148"/>
                </a:cxn>
                <a:cxn ang="0">
                  <a:pos x="296" y="141"/>
                </a:cxn>
                <a:cxn ang="0">
                  <a:pos x="296" y="137"/>
                </a:cxn>
                <a:cxn ang="0">
                  <a:pos x="296" y="135"/>
                </a:cxn>
                <a:cxn ang="0">
                  <a:pos x="148" y="0"/>
                </a:cxn>
                <a:cxn ang="0">
                  <a:pos x="1" y="128"/>
                </a:cxn>
                <a:cxn ang="0">
                  <a:pos x="1" y="129"/>
                </a:cxn>
                <a:cxn ang="0">
                  <a:pos x="1" y="135"/>
                </a:cxn>
                <a:cxn ang="0">
                  <a:pos x="0" y="137"/>
                </a:cxn>
                <a:cxn ang="0">
                  <a:pos x="0" y="141"/>
                </a:cxn>
                <a:cxn ang="0">
                  <a:pos x="0" y="148"/>
                </a:cxn>
                <a:cxn ang="0">
                  <a:pos x="0" y="155"/>
                </a:cxn>
                <a:cxn ang="0">
                  <a:pos x="0" y="159"/>
                </a:cxn>
                <a:cxn ang="0">
                  <a:pos x="1" y="162"/>
                </a:cxn>
                <a:cxn ang="0">
                  <a:pos x="1" y="168"/>
                </a:cxn>
                <a:cxn ang="0">
                  <a:pos x="1" y="168"/>
                </a:cxn>
                <a:cxn ang="0">
                  <a:pos x="148" y="296"/>
                </a:cxn>
                <a:cxn ang="0">
                  <a:pos x="296" y="162"/>
                </a:cxn>
                <a:cxn ang="0">
                  <a:pos x="296" y="160"/>
                </a:cxn>
              </a:cxnLst>
              <a:rect l="0" t="0" r="r" b="b"/>
              <a:pathLst>
                <a:path w="296" h="296">
                  <a:moveTo>
                    <a:pt x="296" y="160"/>
                  </a:moveTo>
                  <a:cubicBezTo>
                    <a:pt x="296" y="158"/>
                    <a:pt x="296" y="157"/>
                    <a:pt x="296" y="155"/>
                  </a:cubicBezTo>
                  <a:cubicBezTo>
                    <a:pt x="296" y="153"/>
                    <a:pt x="296" y="151"/>
                    <a:pt x="296" y="148"/>
                  </a:cubicBezTo>
                  <a:cubicBezTo>
                    <a:pt x="296" y="146"/>
                    <a:pt x="296" y="144"/>
                    <a:pt x="296" y="141"/>
                  </a:cubicBezTo>
                  <a:cubicBezTo>
                    <a:pt x="296" y="140"/>
                    <a:pt x="296" y="138"/>
                    <a:pt x="296" y="137"/>
                  </a:cubicBezTo>
                  <a:cubicBezTo>
                    <a:pt x="296" y="136"/>
                    <a:pt x="296" y="135"/>
                    <a:pt x="296" y="135"/>
                  </a:cubicBezTo>
                  <a:cubicBezTo>
                    <a:pt x="289" y="59"/>
                    <a:pt x="225" y="0"/>
                    <a:pt x="148" y="0"/>
                  </a:cubicBezTo>
                  <a:cubicBezTo>
                    <a:pt x="73" y="0"/>
                    <a:pt x="11" y="56"/>
                    <a:pt x="1" y="128"/>
                  </a:cubicBezTo>
                  <a:cubicBezTo>
                    <a:pt x="1" y="128"/>
                    <a:pt x="1" y="129"/>
                    <a:pt x="1" y="129"/>
                  </a:cubicBezTo>
                  <a:cubicBezTo>
                    <a:pt x="1" y="131"/>
                    <a:pt x="1" y="133"/>
                    <a:pt x="1" y="135"/>
                  </a:cubicBezTo>
                  <a:cubicBezTo>
                    <a:pt x="1" y="135"/>
                    <a:pt x="0" y="136"/>
                    <a:pt x="0" y="137"/>
                  </a:cubicBezTo>
                  <a:cubicBezTo>
                    <a:pt x="0" y="139"/>
                    <a:pt x="0" y="140"/>
                    <a:pt x="0" y="141"/>
                  </a:cubicBezTo>
                  <a:cubicBezTo>
                    <a:pt x="0" y="144"/>
                    <a:pt x="0" y="146"/>
                    <a:pt x="0" y="148"/>
                  </a:cubicBezTo>
                  <a:cubicBezTo>
                    <a:pt x="0" y="151"/>
                    <a:pt x="0" y="153"/>
                    <a:pt x="0" y="155"/>
                  </a:cubicBezTo>
                  <a:cubicBezTo>
                    <a:pt x="0" y="157"/>
                    <a:pt x="0" y="158"/>
                    <a:pt x="0" y="159"/>
                  </a:cubicBezTo>
                  <a:cubicBezTo>
                    <a:pt x="0" y="160"/>
                    <a:pt x="1" y="161"/>
                    <a:pt x="1" y="162"/>
                  </a:cubicBezTo>
                  <a:cubicBezTo>
                    <a:pt x="1" y="164"/>
                    <a:pt x="1" y="166"/>
                    <a:pt x="1" y="168"/>
                  </a:cubicBezTo>
                  <a:cubicBezTo>
                    <a:pt x="1" y="168"/>
                    <a:pt x="1" y="168"/>
                    <a:pt x="1" y="168"/>
                  </a:cubicBezTo>
                  <a:cubicBezTo>
                    <a:pt x="11" y="240"/>
                    <a:pt x="73" y="296"/>
                    <a:pt x="148" y="296"/>
                  </a:cubicBezTo>
                  <a:cubicBezTo>
                    <a:pt x="225" y="296"/>
                    <a:pt x="289" y="237"/>
                    <a:pt x="296" y="162"/>
                  </a:cubicBezTo>
                  <a:cubicBezTo>
                    <a:pt x="296" y="161"/>
                    <a:pt x="296" y="160"/>
                    <a:pt x="29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3" name="Freeform 514"/>
            <p:cNvSpPr>
              <a:spLocks/>
            </p:cNvSpPr>
            <p:nvPr/>
          </p:nvSpPr>
          <p:spPr bwMode="auto">
            <a:xfrm>
              <a:off x="7945886" y="4766713"/>
              <a:ext cx="229456" cy="458256"/>
            </a:xfrm>
            <a:custGeom>
              <a:avLst/>
              <a:gdLst/>
              <a:ahLst/>
              <a:cxnLst>
                <a:cxn ang="0">
                  <a:pos x="148" y="0"/>
                </a:cxn>
                <a:cxn ang="0">
                  <a:pos x="1" y="128"/>
                </a:cxn>
                <a:cxn ang="0">
                  <a:pos x="1" y="129"/>
                </a:cxn>
                <a:cxn ang="0">
                  <a:pos x="1" y="135"/>
                </a:cxn>
                <a:cxn ang="0">
                  <a:pos x="0" y="137"/>
                </a:cxn>
                <a:cxn ang="0">
                  <a:pos x="0" y="141"/>
                </a:cxn>
                <a:cxn ang="0">
                  <a:pos x="0" y="148"/>
                </a:cxn>
                <a:cxn ang="0">
                  <a:pos x="0" y="155"/>
                </a:cxn>
                <a:cxn ang="0">
                  <a:pos x="0" y="159"/>
                </a:cxn>
                <a:cxn ang="0">
                  <a:pos x="1" y="162"/>
                </a:cxn>
                <a:cxn ang="0">
                  <a:pos x="1" y="168"/>
                </a:cxn>
                <a:cxn ang="0">
                  <a:pos x="1" y="168"/>
                </a:cxn>
                <a:cxn ang="0">
                  <a:pos x="148" y="296"/>
                </a:cxn>
              </a:cxnLst>
              <a:rect l="0" t="0" r="r" b="b"/>
              <a:pathLst>
                <a:path w="148" h="296">
                  <a:moveTo>
                    <a:pt x="148" y="0"/>
                  </a:moveTo>
                  <a:cubicBezTo>
                    <a:pt x="73" y="0"/>
                    <a:pt x="11" y="56"/>
                    <a:pt x="1" y="128"/>
                  </a:cubicBezTo>
                  <a:cubicBezTo>
                    <a:pt x="1" y="128"/>
                    <a:pt x="1" y="129"/>
                    <a:pt x="1" y="129"/>
                  </a:cubicBezTo>
                  <a:cubicBezTo>
                    <a:pt x="1" y="131"/>
                    <a:pt x="1" y="133"/>
                    <a:pt x="1" y="135"/>
                  </a:cubicBezTo>
                  <a:cubicBezTo>
                    <a:pt x="1" y="135"/>
                    <a:pt x="0" y="136"/>
                    <a:pt x="0" y="137"/>
                  </a:cubicBezTo>
                  <a:cubicBezTo>
                    <a:pt x="0" y="139"/>
                    <a:pt x="0" y="140"/>
                    <a:pt x="0" y="141"/>
                  </a:cubicBezTo>
                  <a:cubicBezTo>
                    <a:pt x="0" y="144"/>
                    <a:pt x="0" y="146"/>
                    <a:pt x="0" y="148"/>
                  </a:cubicBezTo>
                  <a:cubicBezTo>
                    <a:pt x="0" y="151"/>
                    <a:pt x="0" y="153"/>
                    <a:pt x="0" y="155"/>
                  </a:cubicBezTo>
                  <a:cubicBezTo>
                    <a:pt x="0" y="157"/>
                    <a:pt x="0" y="158"/>
                    <a:pt x="0" y="159"/>
                  </a:cubicBezTo>
                  <a:cubicBezTo>
                    <a:pt x="0" y="160"/>
                    <a:pt x="1" y="161"/>
                    <a:pt x="1" y="162"/>
                  </a:cubicBezTo>
                  <a:cubicBezTo>
                    <a:pt x="1" y="164"/>
                    <a:pt x="1" y="166"/>
                    <a:pt x="1" y="168"/>
                  </a:cubicBezTo>
                  <a:cubicBezTo>
                    <a:pt x="1" y="168"/>
                    <a:pt x="1" y="168"/>
                    <a:pt x="1" y="168"/>
                  </a:cubicBezTo>
                  <a:cubicBezTo>
                    <a:pt x="11" y="240"/>
                    <a:pt x="73" y="296"/>
                    <a:pt x="148" y="29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4" name="Freeform 515"/>
            <p:cNvSpPr>
              <a:spLocks/>
            </p:cNvSpPr>
            <p:nvPr/>
          </p:nvSpPr>
          <p:spPr bwMode="auto">
            <a:xfrm>
              <a:off x="8244835" y="5084017"/>
              <a:ext cx="120628" cy="110139"/>
            </a:xfrm>
            <a:custGeom>
              <a:avLst/>
              <a:gdLst/>
              <a:ahLst/>
              <a:cxnLst>
                <a:cxn ang="0">
                  <a:pos x="76" y="4"/>
                </a:cxn>
                <a:cxn ang="0">
                  <a:pos x="74" y="7"/>
                </a:cxn>
                <a:cxn ang="0">
                  <a:pos x="73" y="9"/>
                </a:cxn>
                <a:cxn ang="0">
                  <a:pos x="71" y="12"/>
                </a:cxn>
                <a:cxn ang="0">
                  <a:pos x="69" y="15"/>
                </a:cxn>
                <a:cxn ang="0">
                  <a:pos x="68" y="18"/>
                </a:cxn>
                <a:cxn ang="0">
                  <a:pos x="66" y="20"/>
                </a:cxn>
                <a:cxn ang="0">
                  <a:pos x="64" y="23"/>
                </a:cxn>
                <a:cxn ang="0">
                  <a:pos x="62" y="25"/>
                </a:cxn>
                <a:cxn ang="0">
                  <a:pos x="60" y="28"/>
                </a:cxn>
                <a:cxn ang="0">
                  <a:pos x="58" y="30"/>
                </a:cxn>
                <a:cxn ang="0">
                  <a:pos x="56" y="33"/>
                </a:cxn>
                <a:cxn ang="0">
                  <a:pos x="54" y="35"/>
                </a:cxn>
                <a:cxn ang="0">
                  <a:pos x="52" y="38"/>
                </a:cxn>
                <a:cxn ang="0">
                  <a:pos x="49" y="40"/>
                </a:cxn>
                <a:cxn ang="0">
                  <a:pos x="47" y="42"/>
                </a:cxn>
                <a:cxn ang="0">
                  <a:pos x="45" y="44"/>
                </a:cxn>
                <a:cxn ang="0">
                  <a:pos x="42" y="46"/>
                </a:cxn>
                <a:cxn ang="0">
                  <a:pos x="40" y="48"/>
                </a:cxn>
                <a:cxn ang="0">
                  <a:pos x="37" y="50"/>
                </a:cxn>
                <a:cxn ang="0">
                  <a:pos x="35" y="52"/>
                </a:cxn>
                <a:cxn ang="0">
                  <a:pos x="32" y="54"/>
                </a:cxn>
                <a:cxn ang="0">
                  <a:pos x="30" y="56"/>
                </a:cxn>
                <a:cxn ang="0">
                  <a:pos x="27" y="58"/>
                </a:cxn>
                <a:cxn ang="0">
                  <a:pos x="24" y="59"/>
                </a:cxn>
                <a:cxn ang="0">
                  <a:pos x="21" y="61"/>
                </a:cxn>
                <a:cxn ang="0">
                  <a:pos x="19" y="62"/>
                </a:cxn>
                <a:cxn ang="0">
                  <a:pos x="15" y="64"/>
                </a:cxn>
                <a:cxn ang="0">
                  <a:pos x="13" y="65"/>
                </a:cxn>
                <a:cxn ang="0">
                  <a:pos x="9" y="67"/>
                </a:cxn>
                <a:cxn ang="0">
                  <a:pos x="7" y="68"/>
                </a:cxn>
                <a:cxn ang="0">
                  <a:pos x="3" y="69"/>
                </a:cxn>
                <a:cxn ang="0">
                  <a:pos x="1" y="70"/>
                </a:cxn>
                <a:cxn ang="0">
                  <a:pos x="0" y="71"/>
                </a:cxn>
                <a:cxn ang="0">
                  <a:pos x="37" y="0"/>
                </a:cxn>
                <a:cxn ang="0">
                  <a:pos x="78" y="0"/>
                </a:cxn>
                <a:cxn ang="0">
                  <a:pos x="77" y="1"/>
                </a:cxn>
                <a:cxn ang="0">
                  <a:pos x="76" y="4"/>
                </a:cxn>
              </a:cxnLst>
              <a:rect l="0" t="0" r="r" b="b"/>
              <a:pathLst>
                <a:path w="78" h="71">
                  <a:moveTo>
                    <a:pt x="76" y="4"/>
                  </a:moveTo>
                  <a:cubicBezTo>
                    <a:pt x="75" y="5"/>
                    <a:pt x="75" y="6"/>
                    <a:pt x="74" y="7"/>
                  </a:cubicBezTo>
                  <a:cubicBezTo>
                    <a:pt x="74" y="8"/>
                    <a:pt x="73" y="9"/>
                    <a:pt x="73" y="9"/>
                  </a:cubicBezTo>
                  <a:cubicBezTo>
                    <a:pt x="72" y="10"/>
                    <a:pt x="72" y="11"/>
                    <a:pt x="71" y="12"/>
                  </a:cubicBezTo>
                  <a:cubicBezTo>
                    <a:pt x="71" y="13"/>
                    <a:pt x="70" y="14"/>
                    <a:pt x="69" y="15"/>
                  </a:cubicBezTo>
                  <a:cubicBezTo>
                    <a:pt x="69" y="16"/>
                    <a:pt x="68" y="17"/>
                    <a:pt x="68" y="18"/>
                  </a:cubicBezTo>
                  <a:cubicBezTo>
                    <a:pt x="67" y="19"/>
                    <a:pt x="67" y="19"/>
                    <a:pt x="66" y="20"/>
                  </a:cubicBezTo>
                  <a:cubicBezTo>
                    <a:pt x="65" y="21"/>
                    <a:pt x="65" y="22"/>
                    <a:pt x="64" y="23"/>
                  </a:cubicBezTo>
                  <a:cubicBezTo>
                    <a:pt x="63" y="24"/>
                    <a:pt x="63" y="25"/>
                    <a:pt x="62" y="25"/>
                  </a:cubicBezTo>
                  <a:cubicBezTo>
                    <a:pt x="61" y="26"/>
                    <a:pt x="61" y="27"/>
                    <a:pt x="60" y="28"/>
                  </a:cubicBezTo>
                  <a:cubicBezTo>
                    <a:pt x="59" y="29"/>
                    <a:pt x="59" y="30"/>
                    <a:pt x="58" y="30"/>
                  </a:cubicBezTo>
                  <a:cubicBezTo>
                    <a:pt x="57" y="31"/>
                    <a:pt x="57" y="32"/>
                    <a:pt x="56" y="33"/>
                  </a:cubicBezTo>
                  <a:cubicBezTo>
                    <a:pt x="55" y="34"/>
                    <a:pt x="55" y="34"/>
                    <a:pt x="54" y="35"/>
                  </a:cubicBezTo>
                  <a:cubicBezTo>
                    <a:pt x="53" y="36"/>
                    <a:pt x="52" y="37"/>
                    <a:pt x="52" y="38"/>
                  </a:cubicBezTo>
                  <a:cubicBezTo>
                    <a:pt x="51" y="38"/>
                    <a:pt x="50" y="39"/>
                    <a:pt x="49" y="40"/>
                  </a:cubicBezTo>
                  <a:cubicBezTo>
                    <a:pt x="49" y="41"/>
                    <a:pt x="48" y="41"/>
                    <a:pt x="47" y="42"/>
                  </a:cubicBezTo>
                  <a:cubicBezTo>
                    <a:pt x="46" y="43"/>
                    <a:pt x="46" y="43"/>
                    <a:pt x="45" y="44"/>
                  </a:cubicBezTo>
                  <a:cubicBezTo>
                    <a:pt x="44" y="45"/>
                    <a:pt x="43" y="46"/>
                    <a:pt x="42" y="46"/>
                  </a:cubicBezTo>
                  <a:cubicBezTo>
                    <a:pt x="41" y="47"/>
                    <a:pt x="41" y="48"/>
                    <a:pt x="40" y="48"/>
                  </a:cubicBezTo>
                  <a:cubicBezTo>
                    <a:pt x="39" y="49"/>
                    <a:pt x="38" y="50"/>
                    <a:pt x="37" y="50"/>
                  </a:cubicBezTo>
                  <a:cubicBezTo>
                    <a:pt x="36" y="51"/>
                    <a:pt x="36" y="52"/>
                    <a:pt x="35" y="52"/>
                  </a:cubicBezTo>
                  <a:cubicBezTo>
                    <a:pt x="34" y="53"/>
                    <a:pt x="33" y="54"/>
                    <a:pt x="32" y="54"/>
                  </a:cubicBezTo>
                  <a:cubicBezTo>
                    <a:pt x="31" y="55"/>
                    <a:pt x="30" y="55"/>
                    <a:pt x="30" y="56"/>
                  </a:cubicBezTo>
                  <a:cubicBezTo>
                    <a:pt x="29" y="57"/>
                    <a:pt x="28" y="57"/>
                    <a:pt x="27" y="58"/>
                  </a:cubicBezTo>
                  <a:cubicBezTo>
                    <a:pt x="26" y="58"/>
                    <a:pt x="25" y="59"/>
                    <a:pt x="24" y="59"/>
                  </a:cubicBezTo>
                  <a:cubicBezTo>
                    <a:pt x="23" y="60"/>
                    <a:pt x="22" y="60"/>
                    <a:pt x="21" y="61"/>
                  </a:cubicBezTo>
                  <a:cubicBezTo>
                    <a:pt x="20" y="62"/>
                    <a:pt x="19" y="62"/>
                    <a:pt x="19" y="62"/>
                  </a:cubicBezTo>
                  <a:cubicBezTo>
                    <a:pt x="17" y="63"/>
                    <a:pt x="16" y="64"/>
                    <a:pt x="15" y="64"/>
                  </a:cubicBezTo>
                  <a:cubicBezTo>
                    <a:pt x="15" y="65"/>
                    <a:pt x="14" y="65"/>
                    <a:pt x="13" y="65"/>
                  </a:cubicBezTo>
                  <a:cubicBezTo>
                    <a:pt x="12" y="66"/>
                    <a:pt x="11" y="66"/>
                    <a:pt x="9" y="67"/>
                  </a:cubicBezTo>
                  <a:cubicBezTo>
                    <a:pt x="9" y="67"/>
                    <a:pt x="8" y="68"/>
                    <a:pt x="7" y="68"/>
                  </a:cubicBezTo>
                  <a:cubicBezTo>
                    <a:pt x="6" y="68"/>
                    <a:pt x="5" y="69"/>
                    <a:pt x="3" y="69"/>
                  </a:cubicBezTo>
                  <a:cubicBezTo>
                    <a:pt x="3" y="70"/>
                    <a:pt x="2" y="70"/>
                    <a:pt x="1" y="70"/>
                  </a:cubicBezTo>
                  <a:cubicBezTo>
                    <a:pt x="1" y="70"/>
                    <a:pt x="0" y="71"/>
                    <a:pt x="0" y="71"/>
                  </a:cubicBezTo>
                  <a:cubicBezTo>
                    <a:pt x="17" y="54"/>
                    <a:pt x="29" y="29"/>
                    <a:pt x="37" y="0"/>
                  </a:cubicBezTo>
                  <a:cubicBezTo>
                    <a:pt x="78" y="0"/>
                    <a:pt x="78" y="0"/>
                    <a:pt x="78" y="0"/>
                  </a:cubicBezTo>
                  <a:cubicBezTo>
                    <a:pt x="78" y="0"/>
                    <a:pt x="77" y="1"/>
                    <a:pt x="77" y="1"/>
                  </a:cubicBezTo>
                  <a:cubicBezTo>
                    <a:pt x="77" y="2"/>
                    <a:pt x="76" y="3"/>
                    <a:pt x="76"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5" name="Freeform 516"/>
            <p:cNvSpPr>
              <a:spLocks/>
            </p:cNvSpPr>
            <p:nvPr/>
          </p:nvSpPr>
          <p:spPr bwMode="auto">
            <a:xfrm>
              <a:off x="8244835" y="4799492"/>
              <a:ext cx="120628" cy="110139"/>
            </a:xfrm>
            <a:custGeom>
              <a:avLst/>
              <a:gdLst/>
              <a:ahLst/>
              <a:cxnLst>
                <a:cxn ang="0">
                  <a:pos x="3" y="1"/>
                </a:cxn>
                <a:cxn ang="0">
                  <a:pos x="7" y="2"/>
                </a:cxn>
                <a:cxn ang="0">
                  <a:pos x="9" y="4"/>
                </a:cxn>
                <a:cxn ang="0">
                  <a:pos x="13" y="5"/>
                </a:cxn>
                <a:cxn ang="0">
                  <a:pos x="15" y="6"/>
                </a:cxn>
                <a:cxn ang="0">
                  <a:pos x="19" y="8"/>
                </a:cxn>
                <a:cxn ang="0">
                  <a:pos x="21" y="9"/>
                </a:cxn>
                <a:cxn ang="0">
                  <a:pos x="24" y="11"/>
                </a:cxn>
                <a:cxn ang="0">
                  <a:pos x="27" y="13"/>
                </a:cxn>
                <a:cxn ang="0">
                  <a:pos x="30" y="15"/>
                </a:cxn>
                <a:cxn ang="0">
                  <a:pos x="32" y="16"/>
                </a:cxn>
                <a:cxn ang="0">
                  <a:pos x="35" y="18"/>
                </a:cxn>
                <a:cxn ang="0">
                  <a:pos x="37" y="20"/>
                </a:cxn>
                <a:cxn ang="0">
                  <a:pos x="40" y="22"/>
                </a:cxn>
                <a:cxn ang="0">
                  <a:pos x="42" y="24"/>
                </a:cxn>
                <a:cxn ang="0">
                  <a:pos x="45" y="26"/>
                </a:cxn>
                <a:cxn ang="0">
                  <a:pos x="47" y="28"/>
                </a:cxn>
                <a:cxn ang="0">
                  <a:pos x="49" y="31"/>
                </a:cxn>
                <a:cxn ang="0">
                  <a:pos x="52" y="33"/>
                </a:cxn>
                <a:cxn ang="0">
                  <a:pos x="54" y="35"/>
                </a:cxn>
                <a:cxn ang="0">
                  <a:pos x="56" y="38"/>
                </a:cxn>
                <a:cxn ang="0">
                  <a:pos x="58" y="40"/>
                </a:cxn>
                <a:cxn ang="0">
                  <a:pos x="60" y="42"/>
                </a:cxn>
                <a:cxn ang="0">
                  <a:pos x="62" y="45"/>
                </a:cxn>
                <a:cxn ang="0">
                  <a:pos x="64" y="47"/>
                </a:cxn>
                <a:cxn ang="0">
                  <a:pos x="66" y="50"/>
                </a:cxn>
                <a:cxn ang="0">
                  <a:pos x="68" y="53"/>
                </a:cxn>
                <a:cxn ang="0">
                  <a:pos x="69" y="56"/>
                </a:cxn>
                <a:cxn ang="0">
                  <a:pos x="71" y="58"/>
                </a:cxn>
                <a:cxn ang="0">
                  <a:pos x="73" y="61"/>
                </a:cxn>
                <a:cxn ang="0">
                  <a:pos x="74" y="64"/>
                </a:cxn>
                <a:cxn ang="0">
                  <a:pos x="76" y="67"/>
                </a:cxn>
                <a:cxn ang="0">
                  <a:pos x="77" y="70"/>
                </a:cxn>
                <a:cxn ang="0">
                  <a:pos x="78" y="71"/>
                </a:cxn>
                <a:cxn ang="0">
                  <a:pos x="37" y="71"/>
                </a:cxn>
                <a:cxn ang="0">
                  <a:pos x="0" y="0"/>
                </a:cxn>
                <a:cxn ang="0">
                  <a:pos x="1" y="0"/>
                </a:cxn>
                <a:cxn ang="0">
                  <a:pos x="3" y="1"/>
                </a:cxn>
              </a:cxnLst>
              <a:rect l="0" t="0" r="r" b="b"/>
              <a:pathLst>
                <a:path w="78" h="71">
                  <a:moveTo>
                    <a:pt x="3" y="1"/>
                  </a:moveTo>
                  <a:cubicBezTo>
                    <a:pt x="5" y="2"/>
                    <a:pt x="6" y="2"/>
                    <a:pt x="7" y="2"/>
                  </a:cubicBezTo>
                  <a:cubicBezTo>
                    <a:pt x="8" y="3"/>
                    <a:pt x="9" y="3"/>
                    <a:pt x="9" y="4"/>
                  </a:cubicBezTo>
                  <a:cubicBezTo>
                    <a:pt x="11" y="4"/>
                    <a:pt x="12" y="5"/>
                    <a:pt x="13" y="5"/>
                  </a:cubicBezTo>
                  <a:cubicBezTo>
                    <a:pt x="14" y="6"/>
                    <a:pt x="15" y="6"/>
                    <a:pt x="15" y="6"/>
                  </a:cubicBezTo>
                  <a:cubicBezTo>
                    <a:pt x="16" y="7"/>
                    <a:pt x="17" y="7"/>
                    <a:pt x="19" y="8"/>
                  </a:cubicBezTo>
                  <a:cubicBezTo>
                    <a:pt x="19" y="8"/>
                    <a:pt x="20" y="9"/>
                    <a:pt x="21" y="9"/>
                  </a:cubicBezTo>
                  <a:cubicBezTo>
                    <a:pt x="22" y="10"/>
                    <a:pt x="23" y="11"/>
                    <a:pt x="24" y="11"/>
                  </a:cubicBezTo>
                  <a:cubicBezTo>
                    <a:pt x="25" y="12"/>
                    <a:pt x="26" y="12"/>
                    <a:pt x="27" y="13"/>
                  </a:cubicBezTo>
                  <a:cubicBezTo>
                    <a:pt x="28" y="13"/>
                    <a:pt x="29" y="14"/>
                    <a:pt x="30" y="15"/>
                  </a:cubicBezTo>
                  <a:cubicBezTo>
                    <a:pt x="30" y="15"/>
                    <a:pt x="31" y="16"/>
                    <a:pt x="32" y="16"/>
                  </a:cubicBezTo>
                  <a:cubicBezTo>
                    <a:pt x="33" y="17"/>
                    <a:pt x="34" y="18"/>
                    <a:pt x="35" y="18"/>
                  </a:cubicBezTo>
                  <a:cubicBezTo>
                    <a:pt x="36" y="19"/>
                    <a:pt x="36" y="19"/>
                    <a:pt x="37" y="20"/>
                  </a:cubicBezTo>
                  <a:cubicBezTo>
                    <a:pt x="38" y="21"/>
                    <a:pt x="39" y="21"/>
                    <a:pt x="40" y="22"/>
                  </a:cubicBezTo>
                  <a:cubicBezTo>
                    <a:pt x="41" y="23"/>
                    <a:pt x="41" y="23"/>
                    <a:pt x="42" y="24"/>
                  </a:cubicBezTo>
                  <a:cubicBezTo>
                    <a:pt x="43" y="25"/>
                    <a:pt x="44" y="26"/>
                    <a:pt x="45" y="26"/>
                  </a:cubicBezTo>
                  <a:cubicBezTo>
                    <a:pt x="46" y="27"/>
                    <a:pt x="46" y="28"/>
                    <a:pt x="47" y="28"/>
                  </a:cubicBezTo>
                  <a:cubicBezTo>
                    <a:pt x="48" y="29"/>
                    <a:pt x="49" y="30"/>
                    <a:pt x="49" y="31"/>
                  </a:cubicBezTo>
                  <a:cubicBezTo>
                    <a:pt x="50" y="31"/>
                    <a:pt x="51" y="32"/>
                    <a:pt x="52" y="33"/>
                  </a:cubicBezTo>
                  <a:cubicBezTo>
                    <a:pt x="52" y="34"/>
                    <a:pt x="53" y="34"/>
                    <a:pt x="54" y="35"/>
                  </a:cubicBezTo>
                  <a:cubicBezTo>
                    <a:pt x="55" y="36"/>
                    <a:pt x="55" y="37"/>
                    <a:pt x="56" y="38"/>
                  </a:cubicBezTo>
                  <a:cubicBezTo>
                    <a:pt x="57" y="38"/>
                    <a:pt x="57" y="39"/>
                    <a:pt x="58" y="40"/>
                  </a:cubicBezTo>
                  <a:cubicBezTo>
                    <a:pt x="59" y="41"/>
                    <a:pt x="59" y="42"/>
                    <a:pt x="60" y="42"/>
                  </a:cubicBezTo>
                  <a:cubicBezTo>
                    <a:pt x="61" y="43"/>
                    <a:pt x="61" y="44"/>
                    <a:pt x="62" y="45"/>
                  </a:cubicBezTo>
                  <a:cubicBezTo>
                    <a:pt x="63" y="46"/>
                    <a:pt x="63" y="47"/>
                    <a:pt x="64" y="47"/>
                  </a:cubicBezTo>
                  <a:cubicBezTo>
                    <a:pt x="65" y="48"/>
                    <a:pt x="65" y="49"/>
                    <a:pt x="66" y="50"/>
                  </a:cubicBezTo>
                  <a:cubicBezTo>
                    <a:pt x="67" y="51"/>
                    <a:pt x="67" y="52"/>
                    <a:pt x="68" y="53"/>
                  </a:cubicBezTo>
                  <a:cubicBezTo>
                    <a:pt x="68" y="54"/>
                    <a:pt x="69" y="55"/>
                    <a:pt x="69" y="56"/>
                  </a:cubicBezTo>
                  <a:cubicBezTo>
                    <a:pt x="70" y="56"/>
                    <a:pt x="71" y="57"/>
                    <a:pt x="71" y="58"/>
                  </a:cubicBezTo>
                  <a:cubicBezTo>
                    <a:pt x="72" y="59"/>
                    <a:pt x="72" y="60"/>
                    <a:pt x="73" y="61"/>
                  </a:cubicBezTo>
                  <a:cubicBezTo>
                    <a:pt x="73" y="62"/>
                    <a:pt x="74" y="63"/>
                    <a:pt x="74" y="64"/>
                  </a:cubicBezTo>
                  <a:cubicBezTo>
                    <a:pt x="75" y="65"/>
                    <a:pt x="75" y="66"/>
                    <a:pt x="76" y="67"/>
                  </a:cubicBezTo>
                  <a:cubicBezTo>
                    <a:pt x="76" y="68"/>
                    <a:pt x="77" y="69"/>
                    <a:pt x="77" y="70"/>
                  </a:cubicBezTo>
                  <a:cubicBezTo>
                    <a:pt x="77" y="70"/>
                    <a:pt x="78" y="70"/>
                    <a:pt x="78" y="71"/>
                  </a:cubicBezTo>
                  <a:cubicBezTo>
                    <a:pt x="37" y="71"/>
                    <a:pt x="37" y="71"/>
                    <a:pt x="37" y="71"/>
                  </a:cubicBezTo>
                  <a:cubicBezTo>
                    <a:pt x="29" y="41"/>
                    <a:pt x="16" y="16"/>
                    <a:pt x="0" y="0"/>
                  </a:cubicBezTo>
                  <a:cubicBezTo>
                    <a:pt x="0" y="0"/>
                    <a:pt x="1" y="0"/>
                    <a:pt x="1" y="0"/>
                  </a:cubicBezTo>
                  <a:cubicBezTo>
                    <a:pt x="2" y="0"/>
                    <a:pt x="3" y="1"/>
                    <a:pt x="3"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6" name="Freeform 517"/>
            <p:cNvSpPr>
              <a:spLocks/>
            </p:cNvSpPr>
            <p:nvPr/>
          </p:nvSpPr>
          <p:spPr bwMode="auto">
            <a:xfrm>
              <a:off x="8185832" y="4929298"/>
              <a:ext cx="105550" cy="135051"/>
            </a:xfrm>
            <a:custGeom>
              <a:avLst/>
              <a:gdLst/>
              <a:ahLst/>
              <a:cxnLst>
                <a:cxn ang="0">
                  <a:pos x="68" y="43"/>
                </a:cxn>
                <a:cxn ang="0">
                  <a:pos x="64" y="87"/>
                </a:cxn>
                <a:cxn ang="0">
                  <a:pos x="0" y="87"/>
                </a:cxn>
                <a:cxn ang="0">
                  <a:pos x="0" y="0"/>
                </a:cxn>
                <a:cxn ang="0">
                  <a:pos x="64" y="0"/>
                </a:cxn>
                <a:cxn ang="0">
                  <a:pos x="68" y="43"/>
                </a:cxn>
              </a:cxnLst>
              <a:rect l="0" t="0" r="r" b="b"/>
              <a:pathLst>
                <a:path w="68" h="87">
                  <a:moveTo>
                    <a:pt x="68" y="43"/>
                  </a:moveTo>
                  <a:cubicBezTo>
                    <a:pt x="68" y="58"/>
                    <a:pt x="67" y="73"/>
                    <a:pt x="64" y="87"/>
                  </a:cubicBezTo>
                  <a:cubicBezTo>
                    <a:pt x="0" y="87"/>
                    <a:pt x="0" y="87"/>
                    <a:pt x="0" y="87"/>
                  </a:cubicBezTo>
                  <a:cubicBezTo>
                    <a:pt x="0" y="0"/>
                    <a:pt x="0" y="0"/>
                    <a:pt x="0" y="0"/>
                  </a:cubicBezTo>
                  <a:cubicBezTo>
                    <a:pt x="64" y="0"/>
                    <a:pt x="64" y="0"/>
                    <a:pt x="64" y="0"/>
                  </a:cubicBezTo>
                  <a:cubicBezTo>
                    <a:pt x="67" y="13"/>
                    <a:pt x="68" y="28"/>
                    <a:pt x="68" y="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7" name="Freeform 518"/>
            <p:cNvSpPr>
              <a:spLocks/>
            </p:cNvSpPr>
            <p:nvPr/>
          </p:nvSpPr>
          <p:spPr bwMode="auto">
            <a:xfrm>
              <a:off x="8185832" y="5084017"/>
              <a:ext cx="96371" cy="121284"/>
            </a:xfrm>
            <a:custGeom>
              <a:avLst/>
              <a:gdLst/>
              <a:ahLst/>
              <a:cxnLst>
                <a:cxn ang="0">
                  <a:pos x="62" y="0"/>
                </a:cxn>
                <a:cxn ang="0">
                  <a:pos x="0" y="78"/>
                </a:cxn>
                <a:cxn ang="0">
                  <a:pos x="0" y="0"/>
                </a:cxn>
                <a:cxn ang="0">
                  <a:pos x="62" y="0"/>
                </a:cxn>
              </a:cxnLst>
              <a:rect l="0" t="0" r="r" b="b"/>
              <a:pathLst>
                <a:path w="62" h="78">
                  <a:moveTo>
                    <a:pt x="62" y="0"/>
                  </a:moveTo>
                  <a:cubicBezTo>
                    <a:pt x="50" y="43"/>
                    <a:pt x="27" y="74"/>
                    <a:pt x="0" y="78"/>
                  </a:cubicBezTo>
                  <a:cubicBezTo>
                    <a:pt x="0" y="0"/>
                    <a:pt x="0" y="0"/>
                    <a:pt x="0" y="0"/>
                  </a:cubicBez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8" name="Freeform 519"/>
            <p:cNvSpPr>
              <a:spLocks/>
            </p:cNvSpPr>
            <p:nvPr/>
          </p:nvSpPr>
          <p:spPr bwMode="auto">
            <a:xfrm>
              <a:off x="8185832" y="4788347"/>
              <a:ext cx="96371" cy="121284"/>
            </a:xfrm>
            <a:custGeom>
              <a:avLst/>
              <a:gdLst/>
              <a:ahLst/>
              <a:cxnLst>
                <a:cxn ang="0">
                  <a:pos x="0" y="78"/>
                </a:cxn>
                <a:cxn ang="0">
                  <a:pos x="0" y="0"/>
                </a:cxn>
                <a:cxn ang="0">
                  <a:pos x="62" y="78"/>
                </a:cxn>
                <a:cxn ang="0">
                  <a:pos x="0" y="78"/>
                </a:cxn>
              </a:cxnLst>
              <a:rect l="0" t="0" r="r" b="b"/>
              <a:pathLst>
                <a:path w="62" h="78">
                  <a:moveTo>
                    <a:pt x="0" y="78"/>
                  </a:moveTo>
                  <a:cubicBezTo>
                    <a:pt x="0" y="0"/>
                    <a:pt x="0" y="0"/>
                    <a:pt x="0" y="0"/>
                  </a:cubicBezTo>
                  <a:cubicBezTo>
                    <a:pt x="27" y="4"/>
                    <a:pt x="50" y="35"/>
                    <a:pt x="62" y="78"/>
                  </a:cubicBezTo>
                  <a:lnTo>
                    <a:pt x="0"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9" name="Freeform 520"/>
            <p:cNvSpPr>
              <a:spLocks/>
            </p:cNvSpPr>
            <p:nvPr/>
          </p:nvSpPr>
          <p:spPr bwMode="auto">
            <a:xfrm>
              <a:off x="8306460" y="4929298"/>
              <a:ext cx="78015" cy="135051"/>
            </a:xfrm>
            <a:custGeom>
              <a:avLst/>
              <a:gdLst/>
              <a:ahLst/>
              <a:cxnLst>
                <a:cxn ang="0">
                  <a:pos x="50" y="49"/>
                </a:cxn>
                <a:cxn ang="0">
                  <a:pos x="50" y="52"/>
                </a:cxn>
                <a:cxn ang="0">
                  <a:pos x="50" y="55"/>
                </a:cxn>
                <a:cxn ang="0">
                  <a:pos x="49" y="60"/>
                </a:cxn>
                <a:cxn ang="0">
                  <a:pos x="49" y="60"/>
                </a:cxn>
                <a:cxn ang="0">
                  <a:pos x="43" y="87"/>
                </a:cxn>
                <a:cxn ang="0">
                  <a:pos x="0" y="87"/>
                </a:cxn>
                <a:cxn ang="0">
                  <a:pos x="3" y="43"/>
                </a:cxn>
                <a:cxn ang="0">
                  <a:pos x="0" y="0"/>
                </a:cxn>
                <a:cxn ang="0">
                  <a:pos x="43" y="0"/>
                </a:cxn>
                <a:cxn ang="0">
                  <a:pos x="49" y="27"/>
                </a:cxn>
                <a:cxn ang="0">
                  <a:pos x="49" y="27"/>
                </a:cxn>
                <a:cxn ang="0">
                  <a:pos x="50" y="31"/>
                </a:cxn>
                <a:cxn ang="0">
                  <a:pos x="50" y="34"/>
                </a:cxn>
                <a:cxn ang="0">
                  <a:pos x="50" y="37"/>
                </a:cxn>
                <a:cxn ang="0">
                  <a:pos x="50" y="43"/>
                </a:cxn>
                <a:cxn ang="0">
                  <a:pos x="50" y="49"/>
                </a:cxn>
              </a:cxnLst>
              <a:rect l="0" t="0" r="r" b="b"/>
              <a:pathLst>
                <a:path w="50" h="87">
                  <a:moveTo>
                    <a:pt x="50" y="49"/>
                  </a:moveTo>
                  <a:cubicBezTo>
                    <a:pt x="50" y="50"/>
                    <a:pt x="50" y="51"/>
                    <a:pt x="50" y="52"/>
                  </a:cubicBezTo>
                  <a:cubicBezTo>
                    <a:pt x="50" y="53"/>
                    <a:pt x="50" y="54"/>
                    <a:pt x="50" y="55"/>
                  </a:cubicBezTo>
                  <a:cubicBezTo>
                    <a:pt x="49" y="57"/>
                    <a:pt x="49" y="58"/>
                    <a:pt x="49" y="60"/>
                  </a:cubicBezTo>
                  <a:cubicBezTo>
                    <a:pt x="49" y="60"/>
                    <a:pt x="49" y="60"/>
                    <a:pt x="49" y="60"/>
                  </a:cubicBezTo>
                  <a:cubicBezTo>
                    <a:pt x="48" y="69"/>
                    <a:pt x="46" y="78"/>
                    <a:pt x="43" y="87"/>
                  </a:cubicBezTo>
                  <a:cubicBezTo>
                    <a:pt x="0" y="87"/>
                    <a:pt x="0" y="87"/>
                    <a:pt x="0" y="87"/>
                  </a:cubicBezTo>
                  <a:cubicBezTo>
                    <a:pt x="2" y="73"/>
                    <a:pt x="3" y="58"/>
                    <a:pt x="3" y="43"/>
                  </a:cubicBezTo>
                  <a:cubicBezTo>
                    <a:pt x="3" y="28"/>
                    <a:pt x="2" y="14"/>
                    <a:pt x="0" y="0"/>
                  </a:cubicBezTo>
                  <a:cubicBezTo>
                    <a:pt x="43" y="0"/>
                    <a:pt x="43" y="0"/>
                    <a:pt x="43" y="0"/>
                  </a:cubicBezTo>
                  <a:cubicBezTo>
                    <a:pt x="46" y="9"/>
                    <a:pt x="48" y="18"/>
                    <a:pt x="49" y="27"/>
                  </a:cubicBezTo>
                  <a:cubicBezTo>
                    <a:pt x="49" y="27"/>
                    <a:pt x="49" y="27"/>
                    <a:pt x="49" y="27"/>
                  </a:cubicBezTo>
                  <a:cubicBezTo>
                    <a:pt x="49" y="28"/>
                    <a:pt x="49" y="30"/>
                    <a:pt x="50" y="31"/>
                  </a:cubicBezTo>
                  <a:cubicBezTo>
                    <a:pt x="50" y="32"/>
                    <a:pt x="50" y="33"/>
                    <a:pt x="50" y="34"/>
                  </a:cubicBezTo>
                  <a:cubicBezTo>
                    <a:pt x="50" y="35"/>
                    <a:pt x="50" y="36"/>
                    <a:pt x="50" y="37"/>
                  </a:cubicBezTo>
                  <a:cubicBezTo>
                    <a:pt x="50" y="39"/>
                    <a:pt x="50" y="41"/>
                    <a:pt x="50" y="43"/>
                  </a:cubicBezTo>
                  <a:cubicBezTo>
                    <a:pt x="50" y="45"/>
                    <a:pt x="50" y="47"/>
                    <a:pt x="50"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0" name="Freeform 521"/>
            <p:cNvSpPr>
              <a:spLocks/>
            </p:cNvSpPr>
            <p:nvPr/>
          </p:nvSpPr>
          <p:spPr bwMode="auto">
            <a:xfrm>
              <a:off x="7966210" y="4929298"/>
              <a:ext cx="78671" cy="135051"/>
            </a:xfrm>
            <a:custGeom>
              <a:avLst/>
              <a:gdLst/>
              <a:ahLst/>
              <a:cxnLst>
                <a:cxn ang="0">
                  <a:pos x="1" y="60"/>
                </a:cxn>
                <a:cxn ang="0">
                  <a:pos x="1" y="59"/>
                </a:cxn>
                <a:cxn ang="0">
                  <a:pos x="1" y="55"/>
                </a:cxn>
                <a:cxn ang="0">
                  <a:pos x="0" y="52"/>
                </a:cxn>
                <a:cxn ang="0">
                  <a:pos x="0" y="49"/>
                </a:cxn>
                <a:cxn ang="0">
                  <a:pos x="0" y="43"/>
                </a:cxn>
                <a:cxn ang="0">
                  <a:pos x="0" y="37"/>
                </a:cxn>
                <a:cxn ang="0">
                  <a:pos x="0" y="34"/>
                </a:cxn>
                <a:cxn ang="0">
                  <a:pos x="1" y="31"/>
                </a:cxn>
                <a:cxn ang="0">
                  <a:pos x="1" y="27"/>
                </a:cxn>
                <a:cxn ang="0">
                  <a:pos x="1" y="26"/>
                </a:cxn>
                <a:cxn ang="0">
                  <a:pos x="7" y="0"/>
                </a:cxn>
                <a:cxn ang="0">
                  <a:pos x="51" y="0"/>
                </a:cxn>
                <a:cxn ang="0">
                  <a:pos x="47" y="43"/>
                </a:cxn>
                <a:cxn ang="0">
                  <a:pos x="51" y="87"/>
                </a:cxn>
                <a:cxn ang="0">
                  <a:pos x="7" y="87"/>
                </a:cxn>
                <a:cxn ang="0">
                  <a:pos x="1" y="60"/>
                </a:cxn>
              </a:cxnLst>
              <a:rect l="0" t="0" r="r" b="b"/>
              <a:pathLst>
                <a:path w="51" h="87">
                  <a:moveTo>
                    <a:pt x="1" y="60"/>
                  </a:moveTo>
                  <a:cubicBezTo>
                    <a:pt x="1" y="60"/>
                    <a:pt x="1" y="60"/>
                    <a:pt x="1" y="59"/>
                  </a:cubicBezTo>
                  <a:cubicBezTo>
                    <a:pt x="1" y="58"/>
                    <a:pt x="1" y="57"/>
                    <a:pt x="1" y="55"/>
                  </a:cubicBezTo>
                  <a:cubicBezTo>
                    <a:pt x="0" y="54"/>
                    <a:pt x="0" y="53"/>
                    <a:pt x="0" y="52"/>
                  </a:cubicBezTo>
                  <a:cubicBezTo>
                    <a:pt x="0" y="51"/>
                    <a:pt x="0" y="50"/>
                    <a:pt x="0" y="49"/>
                  </a:cubicBezTo>
                  <a:cubicBezTo>
                    <a:pt x="0" y="47"/>
                    <a:pt x="0" y="45"/>
                    <a:pt x="0" y="43"/>
                  </a:cubicBezTo>
                  <a:cubicBezTo>
                    <a:pt x="0" y="41"/>
                    <a:pt x="0" y="39"/>
                    <a:pt x="0" y="37"/>
                  </a:cubicBezTo>
                  <a:cubicBezTo>
                    <a:pt x="0" y="36"/>
                    <a:pt x="0" y="35"/>
                    <a:pt x="0" y="34"/>
                  </a:cubicBezTo>
                  <a:cubicBezTo>
                    <a:pt x="0" y="33"/>
                    <a:pt x="0" y="32"/>
                    <a:pt x="1" y="31"/>
                  </a:cubicBezTo>
                  <a:cubicBezTo>
                    <a:pt x="1" y="30"/>
                    <a:pt x="1" y="29"/>
                    <a:pt x="1" y="27"/>
                  </a:cubicBezTo>
                  <a:cubicBezTo>
                    <a:pt x="1" y="27"/>
                    <a:pt x="1" y="27"/>
                    <a:pt x="1" y="26"/>
                  </a:cubicBezTo>
                  <a:cubicBezTo>
                    <a:pt x="2" y="17"/>
                    <a:pt x="4" y="9"/>
                    <a:pt x="7" y="0"/>
                  </a:cubicBezTo>
                  <a:cubicBezTo>
                    <a:pt x="51" y="0"/>
                    <a:pt x="51" y="0"/>
                    <a:pt x="51" y="0"/>
                  </a:cubicBezTo>
                  <a:cubicBezTo>
                    <a:pt x="48" y="14"/>
                    <a:pt x="47" y="28"/>
                    <a:pt x="47" y="43"/>
                  </a:cubicBezTo>
                  <a:cubicBezTo>
                    <a:pt x="47" y="58"/>
                    <a:pt x="48" y="73"/>
                    <a:pt x="51" y="87"/>
                  </a:cubicBezTo>
                  <a:cubicBezTo>
                    <a:pt x="7" y="87"/>
                    <a:pt x="7" y="87"/>
                    <a:pt x="7" y="87"/>
                  </a:cubicBezTo>
                  <a:cubicBezTo>
                    <a:pt x="4" y="78"/>
                    <a:pt x="2" y="69"/>
                    <a:pt x="1"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1" name="Freeform 522"/>
            <p:cNvSpPr>
              <a:spLocks/>
            </p:cNvSpPr>
            <p:nvPr/>
          </p:nvSpPr>
          <p:spPr bwMode="auto">
            <a:xfrm>
              <a:off x="8059303" y="4929298"/>
              <a:ext cx="106861" cy="135051"/>
            </a:xfrm>
            <a:custGeom>
              <a:avLst/>
              <a:gdLst/>
              <a:ahLst/>
              <a:cxnLst>
                <a:cxn ang="0">
                  <a:pos x="0" y="43"/>
                </a:cxn>
                <a:cxn ang="0">
                  <a:pos x="4" y="0"/>
                </a:cxn>
                <a:cxn ang="0">
                  <a:pos x="69" y="0"/>
                </a:cxn>
                <a:cxn ang="0">
                  <a:pos x="69" y="87"/>
                </a:cxn>
                <a:cxn ang="0">
                  <a:pos x="4" y="87"/>
                </a:cxn>
                <a:cxn ang="0">
                  <a:pos x="0" y="43"/>
                </a:cxn>
              </a:cxnLst>
              <a:rect l="0" t="0" r="r" b="b"/>
              <a:pathLst>
                <a:path w="69" h="87">
                  <a:moveTo>
                    <a:pt x="0" y="43"/>
                  </a:moveTo>
                  <a:cubicBezTo>
                    <a:pt x="0" y="28"/>
                    <a:pt x="1" y="13"/>
                    <a:pt x="4" y="0"/>
                  </a:cubicBezTo>
                  <a:cubicBezTo>
                    <a:pt x="69" y="0"/>
                    <a:pt x="69" y="0"/>
                    <a:pt x="69" y="0"/>
                  </a:cubicBezTo>
                  <a:cubicBezTo>
                    <a:pt x="69" y="87"/>
                    <a:pt x="69" y="87"/>
                    <a:pt x="69" y="87"/>
                  </a:cubicBezTo>
                  <a:cubicBezTo>
                    <a:pt x="4" y="87"/>
                    <a:pt x="4" y="87"/>
                    <a:pt x="4" y="87"/>
                  </a:cubicBezTo>
                  <a:cubicBezTo>
                    <a:pt x="1" y="73"/>
                    <a:pt x="0" y="58"/>
                    <a:pt x="0" y="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2" name="Freeform 523"/>
            <p:cNvSpPr>
              <a:spLocks/>
            </p:cNvSpPr>
            <p:nvPr/>
          </p:nvSpPr>
          <p:spPr bwMode="auto">
            <a:xfrm>
              <a:off x="8069793" y="4788347"/>
              <a:ext cx="96371" cy="121284"/>
            </a:xfrm>
            <a:custGeom>
              <a:avLst/>
              <a:gdLst/>
              <a:ahLst/>
              <a:cxnLst>
                <a:cxn ang="0">
                  <a:pos x="62" y="0"/>
                </a:cxn>
                <a:cxn ang="0">
                  <a:pos x="62" y="78"/>
                </a:cxn>
                <a:cxn ang="0">
                  <a:pos x="0" y="78"/>
                </a:cxn>
                <a:cxn ang="0">
                  <a:pos x="62" y="0"/>
                </a:cxn>
              </a:cxnLst>
              <a:rect l="0" t="0" r="r" b="b"/>
              <a:pathLst>
                <a:path w="62" h="78">
                  <a:moveTo>
                    <a:pt x="62" y="0"/>
                  </a:moveTo>
                  <a:cubicBezTo>
                    <a:pt x="62" y="78"/>
                    <a:pt x="62" y="78"/>
                    <a:pt x="62" y="78"/>
                  </a:cubicBezTo>
                  <a:cubicBezTo>
                    <a:pt x="0" y="78"/>
                    <a:pt x="0" y="78"/>
                    <a:pt x="0" y="78"/>
                  </a:cubicBezTo>
                  <a:cubicBezTo>
                    <a:pt x="11" y="35"/>
                    <a:pt x="34" y="4"/>
                    <a:pt x="6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3" name="Freeform 524"/>
            <p:cNvSpPr>
              <a:spLocks/>
            </p:cNvSpPr>
            <p:nvPr/>
          </p:nvSpPr>
          <p:spPr bwMode="auto">
            <a:xfrm>
              <a:off x="8069793" y="5084017"/>
              <a:ext cx="96371" cy="121284"/>
            </a:xfrm>
            <a:custGeom>
              <a:avLst/>
              <a:gdLst/>
              <a:ahLst/>
              <a:cxnLst>
                <a:cxn ang="0">
                  <a:pos x="62" y="0"/>
                </a:cxn>
                <a:cxn ang="0">
                  <a:pos x="62" y="78"/>
                </a:cxn>
                <a:cxn ang="0">
                  <a:pos x="0" y="0"/>
                </a:cxn>
                <a:cxn ang="0">
                  <a:pos x="62" y="0"/>
                </a:cxn>
              </a:cxnLst>
              <a:rect l="0" t="0" r="r" b="b"/>
              <a:pathLst>
                <a:path w="62" h="78">
                  <a:moveTo>
                    <a:pt x="62" y="0"/>
                  </a:moveTo>
                  <a:cubicBezTo>
                    <a:pt x="62" y="78"/>
                    <a:pt x="62" y="78"/>
                    <a:pt x="62" y="78"/>
                  </a:cubicBezTo>
                  <a:cubicBezTo>
                    <a:pt x="34" y="74"/>
                    <a:pt x="11" y="43"/>
                    <a:pt x="0" y="0"/>
                  </a:cubicBez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4" name="Freeform 525"/>
            <p:cNvSpPr>
              <a:spLocks/>
            </p:cNvSpPr>
            <p:nvPr/>
          </p:nvSpPr>
          <p:spPr bwMode="auto">
            <a:xfrm>
              <a:off x="7984566" y="4799492"/>
              <a:ext cx="120628" cy="110139"/>
            </a:xfrm>
            <a:custGeom>
              <a:avLst/>
              <a:gdLst/>
              <a:ahLst/>
              <a:cxnLst>
                <a:cxn ang="0">
                  <a:pos x="78" y="0"/>
                </a:cxn>
                <a:cxn ang="0">
                  <a:pos x="41" y="71"/>
                </a:cxn>
                <a:cxn ang="0">
                  <a:pos x="0" y="71"/>
                </a:cxn>
                <a:cxn ang="0">
                  <a:pos x="78" y="0"/>
                </a:cxn>
              </a:cxnLst>
              <a:rect l="0" t="0" r="r" b="b"/>
              <a:pathLst>
                <a:path w="78" h="71">
                  <a:moveTo>
                    <a:pt x="78" y="0"/>
                  </a:moveTo>
                  <a:cubicBezTo>
                    <a:pt x="62" y="16"/>
                    <a:pt x="49" y="41"/>
                    <a:pt x="41" y="71"/>
                  </a:cubicBezTo>
                  <a:cubicBezTo>
                    <a:pt x="0" y="71"/>
                    <a:pt x="0" y="71"/>
                    <a:pt x="0" y="71"/>
                  </a:cubicBezTo>
                  <a:cubicBezTo>
                    <a:pt x="16" y="38"/>
                    <a:pt x="44" y="12"/>
                    <a:pt x="7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5" name="Freeform 526"/>
            <p:cNvSpPr>
              <a:spLocks/>
            </p:cNvSpPr>
            <p:nvPr/>
          </p:nvSpPr>
          <p:spPr bwMode="auto">
            <a:xfrm>
              <a:off x="7984566" y="5084017"/>
              <a:ext cx="120628" cy="110139"/>
            </a:xfrm>
            <a:custGeom>
              <a:avLst/>
              <a:gdLst/>
              <a:ahLst/>
              <a:cxnLst>
                <a:cxn ang="0">
                  <a:pos x="0" y="0"/>
                </a:cxn>
                <a:cxn ang="0">
                  <a:pos x="41" y="0"/>
                </a:cxn>
                <a:cxn ang="0">
                  <a:pos x="78" y="71"/>
                </a:cxn>
                <a:cxn ang="0">
                  <a:pos x="0" y="0"/>
                </a:cxn>
              </a:cxnLst>
              <a:rect l="0" t="0" r="r" b="b"/>
              <a:pathLst>
                <a:path w="78" h="71">
                  <a:moveTo>
                    <a:pt x="0" y="0"/>
                  </a:moveTo>
                  <a:cubicBezTo>
                    <a:pt x="41" y="0"/>
                    <a:pt x="41" y="0"/>
                    <a:pt x="41" y="0"/>
                  </a:cubicBezTo>
                  <a:cubicBezTo>
                    <a:pt x="49" y="29"/>
                    <a:pt x="62" y="54"/>
                    <a:pt x="78" y="71"/>
                  </a:cubicBezTo>
                  <a:cubicBezTo>
                    <a:pt x="44" y="58"/>
                    <a:pt x="16" y="33"/>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6" name="Freeform 527"/>
            <p:cNvSpPr>
              <a:spLocks noEditPoints="1"/>
            </p:cNvSpPr>
            <p:nvPr/>
          </p:nvSpPr>
          <p:spPr bwMode="auto">
            <a:xfrm>
              <a:off x="7986533" y="4688042"/>
              <a:ext cx="242568" cy="294359"/>
            </a:xfrm>
            <a:custGeom>
              <a:avLst/>
              <a:gdLst/>
              <a:ahLst/>
              <a:cxnLst>
                <a:cxn ang="0">
                  <a:pos x="78" y="0"/>
                </a:cxn>
                <a:cxn ang="0">
                  <a:pos x="0" y="79"/>
                </a:cxn>
                <a:cxn ang="0">
                  <a:pos x="78" y="190"/>
                </a:cxn>
                <a:cxn ang="0">
                  <a:pos x="157" y="79"/>
                </a:cxn>
                <a:cxn ang="0">
                  <a:pos x="78" y="0"/>
                </a:cxn>
                <a:cxn ang="0">
                  <a:pos x="78" y="118"/>
                </a:cxn>
                <a:cxn ang="0">
                  <a:pos x="39" y="79"/>
                </a:cxn>
                <a:cxn ang="0">
                  <a:pos x="78" y="40"/>
                </a:cxn>
                <a:cxn ang="0">
                  <a:pos x="118" y="79"/>
                </a:cxn>
                <a:cxn ang="0">
                  <a:pos x="78" y="118"/>
                </a:cxn>
              </a:cxnLst>
              <a:rect l="0" t="0" r="r" b="b"/>
              <a:pathLst>
                <a:path w="157" h="190">
                  <a:moveTo>
                    <a:pt x="78" y="0"/>
                  </a:moveTo>
                  <a:cubicBezTo>
                    <a:pt x="35" y="0"/>
                    <a:pt x="0" y="36"/>
                    <a:pt x="0" y="79"/>
                  </a:cubicBezTo>
                  <a:cubicBezTo>
                    <a:pt x="0" y="123"/>
                    <a:pt x="78" y="190"/>
                    <a:pt x="78" y="190"/>
                  </a:cubicBezTo>
                  <a:cubicBezTo>
                    <a:pt x="78" y="190"/>
                    <a:pt x="157" y="123"/>
                    <a:pt x="157" y="79"/>
                  </a:cubicBezTo>
                  <a:cubicBezTo>
                    <a:pt x="157" y="36"/>
                    <a:pt x="122" y="0"/>
                    <a:pt x="78" y="0"/>
                  </a:cubicBezTo>
                  <a:close/>
                  <a:moveTo>
                    <a:pt x="78" y="118"/>
                  </a:moveTo>
                  <a:cubicBezTo>
                    <a:pt x="57" y="118"/>
                    <a:pt x="39" y="101"/>
                    <a:pt x="39" y="79"/>
                  </a:cubicBezTo>
                  <a:cubicBezTo>
                    <a:pt x="39" y="58"/>
                    <a:pt x="57" y="40"/>
                    <a:pt x="78" y="40"/>
                  </a:cubicBezTo>
                  <a:cubicBezTo>
                    <a:pt x="100" y="40"/>
                    <a:pt x="118" y="58"/>
                    <a:pt x="118" y="79"/>
                  </a:cubicBezTo>
                  <a:cubicBezTo>
                    <a:pt x="118" y="101"/>
                    <a:pt x="100" y="118"/>
                    <a:pt x="78" y="1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7" name="Freeform 528"/>
            <p:cNvSpPr>
              <a:spLocks/>
            </p:cNvSpPr>
            <p:nvPr/>
          </p:nvSpPr>
          <p:spPr bwMode="auto">
            <a:xfrm>
              <a:off x="8105194" y="4688042"/>
              <a:ext cx="123906" cy="294359"/>
            </a:xfrm>
            <a:custGeom>
              <a:avLst/>
              <a:gdLst/>
              <a:ahLst/>
              <a:cxnLst>
                <a:cxn ang="0">
                  <a:pos x="1" y="0"/>
                </a:cxn>
                <a:cxn ang="0">
                  <a:pos x="0" y="0"/>
                </a:cxn>
                <a:cxn ang="0">
                  <a:pos x="0" y="36"/>
                </a:cxn>
                <a:cxn ang="0">
                  <a:pos x="1" y="36"/>
                </a:cxn>
                <a:cxn ang="0">
                  <a:pos x="44" y="79"/>
                </a:cxn>
                <a:cxn ang="0">
                  <a:pos x="1" y="122"/>
                </a:cxn>
                <a:cxn ang="0">
                  <a:pos x="0" y="122"/>
                </a:cxn>
                <a:cxn ang="0">
                  <a:pos x="0" y="189"/>
                </a:cxn>
                <a:cxn ang="0">
                  <a:pos x="1" y="190"/>
                </a:cxn>
                <a:cxn ang="0">
                  <a:pos x="80" y="79"/>
                </a:cxn>
                <a:cxn ang="0">
                  <a:pos x="1" y="0"/>
                </a:cxn>
              </a:cxnLst>
              <a:rect l="0" t="0" r="r" b="b"/>
              <a:pathLst>
                <a:path w="80" h="190">
                  <a:moveTo>
                    <a:pt x="1" y="0"/>
                  </a:moveTo>
                  <a:cubicBezTo>
                    <a:pt x="1" y="0"/>
                    <a:pt x="0" y="0"/>
                    <a:pt x="0" y="0"/>
                  </a:cubicBezTo>
                  <a:cubicBezTo>
                    <a:pt x="0" y="36"/>
                    <a:pt x="0" y="36"/>
                    <a:pt x="0" y="36"/>
                  </a:cubicBezTo>
                  <a:cubicBezTo>
                    <a:pt x="0" y="36"/>
                    <a:pt x="1" y="36"/>
                    <a:pt x="1" y="36"/>
                  </a:cubicBezTo>
                  <a:cubicBezTo>
                    <a:pt x="25" y="36"/>
                    <a:pt x="44" y="55"/>
                    <a:pt x="44" y="79"/>
                  </a:cubicBezTo>
                  <a:cubicBezTo>
                    <a:pt x="44" y="103"/>
                    <a:pt x="25" y="122"/>
                    <a:pt x="1" y="122"/>
                  </a:cubicBezTo>
                  <a:cubicBezTo>
                    <a:pt x="1" y="122"/>
                    <a:pt x="0" y="122"/>
                    <a:pt x="0" y="122"/>
                  </a:cubicBezTo>
                  <a:cubicBezTo>
                    <a:pt x="0" y="189"/>
                    <a:pt x="0" y="189"/>
                    <a:pt x="0" y="189"/>
                  </a:cubicBezTo>
                  <a:cubicBezTo>
                    <a:pt x="1" y="189"/>
                    <a:pt x="1" y="190"/>
                    <a:pt x="1" y="190"/>
                  </a:cubicBezTo>
                  <a:cubicBezTo>
                    <a:pt x="1" y="190"/>
                    <a:pt x="80" y="123"/>
                    <a:pt x="80" y="79"/>
                  </a:cubicBezTo>
                  <a:cubicBezTo>
                    <a:pt x="80" y="36"/>
                    <a:pt x="45"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8" name="Oval 529"/>
            <p:cNvSpPr>
              <a:spLocks noChangeArrowheads="1"/>
            </p:cNvSpPr>
            <p:nvPr/>
          </p:nvSpPr>
          <p:spPr bwMode="auto">
            <a:xfrm>
              <a:off x="8046847" y="4749667"/>
              <a:ext cx="121939" cy="12128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9" name="Freeform 530"/>
            <p:cNvSpPr>
              <a:spLocks/>
            </p:cNvSpPr>
            <p:nvPr/>
          </p:nvSpPr>
          <p:spPr bwMode="auto">
            <a:xfrm>
              <a:off x="8107161" y="4749667"/>
              <a:ext cx="61625" cy="121284"/>
            </a:xfrm>
            <a:custGeom>
              <a:avLst/>
              <a:gdLst/>
              <a:ahLst/>
              <a:cxnLst>
                <a:cxn ang="0">
                  <a:pos x="0" y="0"/>
                </a:cxn>
                <a:cxn ang="0">
                  <a:pos x="40" y="39"/>
                </a:cxn>
                <a:cxn ang="0">
                  <a:pos x="0" y="78"/>
                </a:cxn>
              </a:cxnLst>
              <a:rect l="0" t="0" r="r" b="b"/>
              <a:pathLst>
                <a:path w="40" h="78">
                  <a:moveTo>
                    <a:pt x="0" y="0"/>
                  </a:moveTo>
                  <a:cubicBezTo>
                    <a:pt x="22" y="0"/>
                    <a:pt x="40" y="18"/>
                    <a:pt x="40" y="39"/>
                  </a:cubicBezTo>
                  <a:cubicBezTo>
                    <a:pt x="40" y="61"/>
                    <a:pt x="22" y="78"/>
                    <a:pt x="0" y="7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70" name="Group 4"/>
          <p:cNvGrpSpPr>
            <a:grpSpLocks noChangeAspect="1"/>
          </p:cNvGrpSpPr>
          <p:nvPr/>
        </p:nvGrpSpPr>
        <p:grpSpPr bwMode="auto">
          <a:xfrm>
            <a:off x="9192496" y="4523925"/>
            <a:ext cx="739008" cy="473660"/>
            <a:chOff x="1416" y="608"/>
            <a:chExt cx="4846" cy="3106"/>
          </a:xfrm>
        </p:grpSpPr>
        <p:sp>
          <p:nvSpPr>
            <p:cNvPr id="71" name="Freeform 5"/>
            <p:cNvSpPr>
              <a:spLocks/>
            </p:cNvSpPr>
            <p:nvPr/>
          </p:nvSpPr>
          <p:spPr bwMode="auto">
            <a:xfrm>
              <a:off x="2933" y="608"/>
              <a:ext cx="603" cy="834"/>
            </a:xfrm>
            <a:custGeom>
              <a:avLst/>
              <a:gdLst>
                <a:gd name="T0" fmla="*/ 127 w 255"/>
                <a:gd name="T1" fmla="*/ 0 h 352"/>
                <a:gd name="T2" fmla="*/ 6 w 255"/>
                <a:gd name="T3" fmla="*/ 85 h 352"/>
                <a:gd name="T4" fmla="*/ 26 w 255"/>
                <a:gd name="T5" fmla="*/ 126 h 352"/>
                <a:gd name="T6" fmla="*/ 57 w 255"/>
                <a:gd name="T7" fmla="*/ 120 h 352"/>
                <a:gd name="T8" fmla="*/ 191 w 255"/>
                <a:gd name="T9" fmla="*/ 282 h 352"/>
                <a:gd name="T10" fmla="*/ 191 w 255"/>
                <a:gd name="T11" fmla="*/ 320 h 352"/>
                <a:gd name="T12" fmla="*/ 223 w 255"/>
                <a:gd name="T13" fmla="*/ 352 h 352"/>
                <a:gd name="T14" fmla="*/ 255 w 255"/>
                <a:gd name="T15" fmla="*/ 320 h 352"/>
                <a:gd name="T16" fmla="*/ 255 w 255"/>
                <a:gd name="T17" fmla="*/ 128 h 352"/>
                <a:gd name="T18" fmla="*/ 127 w 255"/>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352">
                  <a:moveTo>
                    <a:pt x="127" y="0"/>
                  </a:moveTo>
                  <a:cubicBezTo>
                    <a:pt x="73" y="0"/>
                    <a:pt x="24" y="34"/>
                    <a:pt x="6" y="85"/>
                  </a:cubicBezTo>
                  <a:cubicBezTo>
                    <a:pt x="0" y="102"/>
                    <a:pt x="9" y="120"/>
                    <a:pt x="26" y="126"/>
                  </a:cubicBezTo>
                  <a:cubicBezTo>
                    <a:pt x="37" y="130"/>
                    <a:pt x="48" y="127"/>
                    <a:pt x="57" y="120"/>
                  </a:cubicBezTo>
                  <a:cubicBezTo>
                    <a:pt x="191" y="282"/>
                    <a:pt x="191" y="282"/>
                    <a:pt x="191" y="282"/>
                  </a:cubicBezTo>
                  <a:cubicBezTo>
                    <a:pt x="191" y="320"/>
                    <a:pt x="191" y="320"/>
                    <a:pt x="191" y="320"/>
                  </a:cubicBezTo>
                  <a:cubicBezTo>
                    <a:pt x="191" y="338"/>
                    <a:pt x="205" y="352"/>
                    <a:pt x="223" y="352"/>
                  </a:cubicBezTo>
                  <a:cubicBezTo>
                    <a:pt x="241" y="352"/>
                    <a:pt x="255" y="338"/>
                    <a:pt x="255" y="320"/>
                  </a:cubicBezTo>
                  <a:cubicBezTo>
                    <a:pt x="255" y="128"/>
                    <a:pt x="255" y="128"/>
                    <a:pt x="255" y="128"/>
                  </a:cubicBezTo>
                  <a:cubicBezTo>
                    <a:pt x="255" y="57"/>
                    <a:pt x="198" y="0"/>
                    <a:pt x="127" y="0"/>
                  </a:cubicBezTo>
                  <a:close/>
                </a:path>
              </a:pathLst>
            </a:custGeom>
            <a:solidFill>
              <a:srgbClr val="B9BB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
            <p:cNvSpPr>
              <a:spLocks/>
            </p:cNvSpPr>
            <p:nvPr/>
          </p:nvSpPr>
          <p:spPr bwMode="auto">
            <a:xfrm>
              <a:off x="1662" y="760"/>
              <a:ext cx="1874" cy="1818"/>
            </a:xfrm>
            <a:custGeom>
              <a:avLst/>
              <a:gdLst>
                <a:gd name="T0" fmla="*/ 568 w 792"/>
                <a:gd name="T1" fmla="*/ 0 h 768"/>
                <a:gd name="T2" fmla="*/ 411 w 792"/>
                <a:gd name="T3" fmla="*/ 65 h 768"/>
                <a:gd name="T4" fmla="*/ 0 w 792"/>
                <a:gd name="T5" fmla="*/ 513 h 768"/>
                <a:gd name="T6" fmla="*/ 48 w 792"/>
                <a:gd name="T7" fmla="*/ 556 h 768"/>
                <a:gd name="T8" fmla="*/ 59 w 792"/>
                <a:gd name="T9" fmla="*/ 544 h 768"/>
                <a:gd name="T10" fmla="*/ 728 w 792"/>
                <a:gd name="T11" fmla="*/ 727 h 768"/>
                <a:gd name="T12" fmla="*/ 728 w 792"/>
                <a:gd name="T13" fmla="*/ 736 h 768"/>
                <a:gd name="T14" fmla="*/ 760 w 792"/>
                <a:gd name="T15" fmla="*/ 768 h 768"/>
                <a:gd name="T16" fmla="*/ 792 w 792"/>
                <a:gd name="T17" fmla="*/ 736 h 768"/>
                <a:gd name="T18" fmla="*/ 792 w 792"/>
                <a:gd name="T19" fmla="*/ 224 h 768"/>
                <a:gd name="T20" fmla="*/ 568 w 792"/>
                <a:gd name="T21"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68">
                  <a:moveTo>
                    <a:pt x="568" y="0"/>
                  </a:moveTo>
                  <a:cubicBezTo>
                    <a:pt x="509" y="0"/>
                    <a:pt x="454" y="23"/>
                    <a:pt x="411" y="65"/>
                  </a:cubicBezTo>
                  <a:cubicBezTo>
                    <a:pt x="0" y="513"/>
                    <a:pt x="0" y="513"/>
                    <a:pt x="0" y="513"/>
                  </a:cubicBezTo>
                  <a:cubicBezTo>
                    <a:pt x="48" y="556"/>
                    <a:pt x="48" y="556"/>
                    <a:pt x="48" y="556"/>
                  </a:cubicBezTo>
                  <a:cubicBezTo>
                    <a:pt x="59" y="544"/>
                    <a:pt x="59" y="544"/>
                    <a:pt x="59" y="544"/>
                  </a:cubicBezTo>
                  <a:cubicBezTo>
                    <a:pt x="728" y="727"/>
                    <a:pt x="728" y="727"/>
                    <a:pt x="728" y="727"/>
                  </a:cubicBezTo>
                  <a:cubicBezTo>
                    <a:pt x="728" y="736"/>
                    <a:pt x="728" y="736"/>
                    <a:pt x="728" y="736"/>
                  </a:cubicBezTo>
                  <a:cubicBezTo>
                    <a:pt x="728" y="754"/>
                    <a:pt x="742" y="768"/>
                    <a:pt x="760" y="768"/>
                  </a:cubicBezTo>
                  <a:cubicBezTo>
                    <a:pt x="778" y="768"/>
                    <a:pt x="792" y="754"/>
                    <a:pt x="792" y="736"/>
                  </a:cubicBezTo>
                  <a:cubicBezTo>
                    <a:pt x="792" y="224"/>
                    <a:pt x="792" y="224"/>
                    <a:pt x="792" y="224"/>
                  </a:cubicBezTo>
                  <a:cubicBezTo>
                    <a:pt x="792" y="100"/>
                    <a:pt x="692" y="0"/>
                    <a:pt x="568" y="0"/>
                  </a:cubicBezTo>
                  <a:close/>
                </a:path>
              </a:pathLst>
            </a:custGeom>
            <a:solidFill>
              <a:srgbClr val="8B89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7"/>
            <p:cNvSpPr>
              <a:spLocks/>
            </p:cNvSpPr>
            <p:nvPr/>
          </p:nvSpPr>
          <p:spPr bwMode="auto">
            <a:xfrm>
              <a:off x="4142" y="608"/>
              <a:ext cx="603" cy="834"/>
            </a:xfrm>
            <a:custGeom>
              <a:avLst/>
              <a:gdLst>
                <a:gd name="T0" fmla="*/ 128 w 255"/>
                <a:gd name="T1" fmla="*/ 0 h 352"/>
                <a:gd name="T2" fmla="*/ 249 w 255"/>
                <a:gd name="T3" fmla="*/ 85 h 352"/>
                <a:gd name="T4" fmla="*/ 229 w 255"/>
                <a:gd name="T5" fmla="*/ 126 h 352"/>
                <a:gd name="T6" fmla="*/ 198 w 255"/>
                <a:gd name="T7" fmla="*/ 120 h 352"/>
                <a:gd name="T8" fmla="*/ 64 w 255"/>
                <a:gd name="T9" fmla="*/ 282 h 352"/>
                <a:gd name="T10" fmla="*/ 64 w 255"/>
                <a:gd name="T11" fmla="*/ 320 h 352"/>
                <a:gd name="T12" fmla="*/ 32 w 255"/>
                <a:gd name="T13" fmla="*/ 352 h 352"/>
                <a:gd name="T14" fmla="*/ 0 w 255"/>
                <a:gd name="T15" fmla="*/ 320 h 352"/>
                <a:gd name="T16" fmla="*/ 0 w 255"/>
                <a:gd name="T17" fmla="*/ 128 h 352"/>
                <a:gd name="T18" fmla="*/ 128 w 255"/>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352">
                  <a:moveTo>
                    <a:pt x="128" y="0"/>
                  </a:moveTo>
                  <a:cubicBezTo>
                    <a:pt x="182" y="0"/>
                    <a:pt x="231" y="34"/>
                    <a:pt x="249" y="85"/>
                  </a:cubicBezTo>
                  <a:cubicBezTo>
                    <a:pt x="255" y="102"/>
                    <a:pt x="246" y="120"/>
                    <a:pt x="229" y="126"/>
                  </a:cubicBezTo>
                  <a:cubicBezTo>
                    <a:pt x="218" y="130"/>
                    <a:pt x="207" y="127"/>
                    <a:pt x="198" y="120"/>
                  </a:cubicBezTo>
                  <a:cubicBezTo>
                    <a:pt x="64" y="282"/>
                    <a:pt x="64" y="282"/>
                    <a:pt x="64" y="282"/>
                  </a:cubicBezTo>
                  <a:cubicBezTo>
                    <a:pt x="64" y="320"/>
                    <a:pt x="64" y="320"/>
                    <a:pt x="64" y="320"/>
                  </a:cubicBezTo>
                  <a:cubicBezTo>
                    <a:pt x="64" y="338"/>
                    <a:pt x="50" y="352"/>
                    <a:pt x="32" y="352"/>
                  </a:cubicBezTo>
                  <a:cubicBezTo>
                    <a:pt x="14" y="352"/>
                    <a:pt x="0" y="338"/>
                    <a:pt x="0" y="320"/>
                  </a:cubicBezTo>
                  <a:cubicBezTo>
                    <a:pt x="0" y="128"/>
                    <a:pt x="0" y="128"/>
                    <a:pt x="0" y="128"/>
                  </a:cubicBezTo>
                  <a:cubicBezTo>
                    <a:pt x="0" y="57"/>
                    <a:pt x="57" y="0"/>
                    <a:pt x="128" y="0"/>
                  </a:cubicBezTo>
                  <a:close/>
                </a:path>
              </a:pathLst>
            </a:custGeom>
            <a:solidFill>
              <a:srgbClr val="B9BB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8"/>
            <p:cNvSpPr>
              <a:spLocks/>
            </p:cNvSpPr>
            <p:nvPr/>
          </p:nvSpPr>
          <p:spPr bwMode="auto">
            <a:xfrm>
              <a:off x="4142" y="760"/>
              <a:ext cx="1874" cy="1818"/>
            </a:xfrm>
            <a:custGeom>
              <a:avLst/>
              <a:gdLst>
                <a:gd name="T0" fmla="*/ 224 w 792"/>
                <a:gd name="T1" fmla="*/ 0 h 768"/>
                <a:gd name="T2" fmla="*/ 381 w 792"/>
                <a:gd name="T3" fmla="*/ 65 h 768"/>
                <a:gd name="T4" fmla="*/ 792 w 792"/>
                <a:gd name="T5" fmla="*/ 513 h 768"/>
                <a:gd name="T6" fmla="*/ 744 w 792"/>
                <a:gd name="T7" fmla="*/ 556 h 768"/>
                <a:gd name="T8" fmla="*/ 733 w 792"/>
                <a:gd name="T9" fmla="*/ 544 h 768"/>
                <a:gd name="T10" fmla="*/ 64 w 792"/>
                <a:gd name="T11" fmla="*/ 727 h 768"/>
                <a:gd name="T12" fmla="*/ 64 w 792"/>
                <a:gd name="T13" fmla="*/ 736 h 768"/>
                <a:gd name="T14" fmla="*/ 32 w 792"/>
                <a:gd name="T15" fmla="*/ 768 h 768"/>
                <a:gd name="T16" fmla="*/ 0 w 792"/>
                <a:gd name="T17" fmla="*/ 736 h 768"/>
                <a:gd name="T18" fmla="*/ 0 w 792"/>
                <a:gd name="T19" fmla="*/ 224 h 768"/>
                <a:gd name="T20" fmla="*/ 224 w 792"/>
                <a:gd name="T21"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68">
                  <a:moveTo>
                    <a:pt x="224" y="0"/>
                  </a:moveTo>
                  <a:cubicBezTo>
                    <a:pt x="283" y="0"/>
                    <a:pt x="338" y="23"/>
                    <a:pt x="381" y="65"/>
                  </a:cubicBezTo>
                  <a:cubicBezTo>
                    <a:pt x="792" y="513"/>
                    <a:pt x="792" y="513"/>
                    <a:pt x="792" y="513"/>
                  </a:cubicBezTo>
                  <a:cubicBezTo>
                    <a:pt x="744" y="556"/>
                    <a:pt x="744" y="556"/>
                    <a:pt x="744" y="556"/>
                  </a:cubicBezTo>
                  <a:cubicBezTo>
                    <a:pt x="733" y="544"/>
                    <a:pt x="733" y="544"/>
                    <a:pt x="733" y="544"/>
                  </a:cubicBezTo>
                  <a:cubicBezTo>
                    <a:pt x="64" y="727"/>
                    <a:pt x="64" y="727"/>
                    <a:pt x="64" y="727"/>
                  </a:cubicBezTo>
                  <a:cubicBezTo>
                    <a:pt x="64" y="736"/>
                    <a:pt x="64" y="736"/>
                    <a:pt x="64" y="736"/>
                  </a:cubicBezTo>
                  <a:cubicBezTo>
                    <a:pt x="64" y="754"/>
                    <a:pt x="50" y="768"/>
                    <a:pt x="32" y="768"/>
                  </a:cubicBezTo>
                  <a:cubicBezTo>
                    <a:pt x="14" y="768"/>
                    <a:pt x="0" y="754"/>
                    <a:pt x="0" y="736"/>
                  </a:cubicBezTo>
                  <a:cubicBezTo>
                    <a:pt x="0" y="224"/>
                    <a:pt x="0" y="224"/>
                    <a:pt x="0" y="224"/>
                  </a:cubicBezTo>
                  <a:cubicBezTo>
                    <a:pt x="0" y="100"/>
                    <a:pt x="101" y="0"/>
                    <a:pt x="224" y="0"/>
                  </a:cubicBezTo>
                  <a:close/>
                </a:path>
              </a:pathLst>
            </a:custGeom>
            <a:solidFill>
              <a:srgbClr val="8B89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Oval 9"/>
            <p:cNvSpPr>
              <a:spLocks noChangeArrowheads="1"/>
            </p:cNvSpPr>
            <p:nvPr/>
          </p:nvSpPr>
          <p:spPr bwMode="auto">
            <a:xfrm>
              <a:off x="1643" y="1820"/>
              <a:ext cx="1666" cy="1667"/>
            </a:xfrm>
            <a:prstGeom prst="ellipse">
              <a:avLst/>
            </a:prstGeom>
            <a:solidFill>
              <a:srgbClr val="53D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0"/>
            <p:cNvSpPr>
              <a:spLocks noEditPoints="1"/>
            </p:cNvSpPr>
            <p:nvPr/>
          </p:nvSpPr>
          <p:spPr bwMode="auto">
            <a:xfrm>
              <a:off x="1416" y="1593"/>
              <a:ext cx="2120" cy="2121"/>
            </a:xfrm>
            <a:custGeom>
              <a:avLst/>
              <a:gdLst>
                <a:gd name="T0" fmla="*/ 448 w 896"/>
                <a:gd name="T1" fmla="*/ 0 h 896"/>
                <a:gd name="T2" fmla="*/ 0 w 896"/>
                <a:gd name="T3" fmla="*/ 448 h 896"/>
                <a:gd name="T4" fmla="*/ 448 w 896"/>
                <a:gd name="T5" fmla="*/ 896 h 896"/>
                <a:gd name="T6" fmla="*/ 896 w 896"/>
                <a:gd name="T7" fmla="*/ 448 h 896"/>
                <a:gd name="T8" fmla="*/ 448 w 896"/>
                <a:gd name="T9" fmla="*/ 0 h 896"/>
                <a:gd name="T10" fmla="*/ 448 w 896"/>
                <a:gd name="T11" fmla="*/ 768 h 896"/>
                <a:gd name="T12" fmla="*/ 128 w 896"/>
                <a:gd name="T13" fmla="*/ 448 h 896"/>
                <a:gd name="T14" fmla="*/ 448 w 896"/>
                <a:gd name="T15" fmla="*/ 128 h 896"/>
                <a:gd name="T16" fmla="*/ 768 w 896"/>
                <a:gd name="T17" fmla="*/ 448 h 896"/>
                <a:gd name="T18" fmla="*/ 448 w 896"/>
                <a:gd name="T19" fmla="*/ 76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896">
                  <a:moveTo>
                    <a:pt x="448" y="0"/>
                  </a:moveTo>
                  <a:cubicBezTo>
                    <a:pt x="201" y="0"/>
                    <a:pt x="0" y="201"/>
                    <a:pt x="0" y="448"/>
                  </a:cubicBezTo>
                  <a:cubicBezTo>
                    <a:pt x="0" y="695"/>
                    <a:pt x="201" y="896"/>
                    <a:pt x="448" y="896"/>
                  </a:cubicBezTo>
                  <a:cubicBezTo>
                    <a:pt x="695" y="896"/>
                    <a:pt x="896" y="695"/>
                    <a:pt x="896" y="448"/>
                  </a:cubicBezTo>
                  <a:cubicBezTo>
                    <a:pt x="896" y="201"/>
                    <a:pt x="695" y="0"/>
                    <a:pt x="448" y="0"/>
                  </a:cubicBezTo>
                  <a:close/>
                  <a:moveTo>
                    <a:pt x="448" y="768"/>
                  </a:moveTo>
                  <a:cubicBezTo>
                    <a:pt x="272" y="768"/>
                    <a:pt x="128" y="624"/>
                    <a:pt x="128" y="448"/>
                  </a:cubicBezTo>
                  <a:cubicBezTo>
                    <a:pt x="128" y="272"/>
                    <a:pt x="272" y="128"/>
                    <a:pt x="448" y="128"/>
                  </a:cubicBezTo>
                  <a:cubicBezTo>
                    <a:pt x="624" y="128"/>
                    <a:pt x="768" y="272"/>
                    <a:pt x="768" y="448"/>
                  </a:cubicBezTo>
                  <a:cubicBezTo>
                    <a:pt x="768" y="624"/>
                    <a:pt x="624" y="768"/>
                    <a:pt x="448" y="768"/>
                  </a:cubicBezTo>
                  <a:close/>
                </a:path>
              </a:pathLst>
            </a:custGeom>
            <a:solidFill>
              <a:srgbClr val="5C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1"/>
            <p:cNvSpPr>
              <a:spLocks/>
            </p:cNvSpPr>
            <p:nvPr/>
          </p:nvSpPr>
          <p:spPr bwMode="auto">
            <a:xfrm>
              <a:off x="3221" y="1669"/>
              <a:ext cx="1235" cy="833"/>
            </a:xfrm>
            <a:custGeom>
              <a:avLst/>
              <a:gdLst>
                <a:gd name="T0" fmla="*/ 5 w 522"/>
                <a:gd name="T1" fmla="*/ 0 h 352"/>
                <a:gd name="T2" fmla="*/ 517 w 522"/>
                <a:gd name="T3" fmla="*/ 0 h 352"/>
                <a:gd name="T4" fmla="*/ 522 w 522"/>
                <a:gd name="T5" fmla="*/ 0 h 352"/>
                <a:gd name="T6" fmla="*/ 421 w 522"/>
                <a:gd name="T7" fmla="*/ 240 h 352"/>
                <a:gd name="T8" fmla="*/ 421 w 522"/>
                <a:gd name="T9" fmla="*/ 352 h 352"/>
                <a:gd name="T10" fmla="*/ 101 w 522"/>
                <a:gd name="T11" fmla="*/ 352 h 352"/>
                <a:gd name="T12" fmla="*/ 101 w 522"/>
                <a:gd name="T13" fmla="*/ 240 h 352"/>
                <a:gd name="T14" fmla="*/ 0 w 522"/>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2" h="352">
                  <a:moveTo>
                    <a:pt x="5" y="0"/>
                  </a:moveTo>
                  <a:cubicBezTo>
                    <a:pt x="517" y="0"/>
                    <a:pt x="517" y="0"/>
                    <a:pt x="517" y="0"/>
                  </a:cubicBezTo>
                  <a:cubicBezTo>
                    <a:pt x="522" y="0"/>
                    <a:pt x="522" y="0"/>
                    <a:pt x="522" y="0"/>
                  </a:cubicBezTo>
                  <a:cubicBezTo>
                    <a:pt x="460" y="61"/>
                    <a:pt x="421" y="146"/>
                    <a:pt x="421" y="240"/>
                  </a:cubicBezTo>
                  <a:cubicBezTo>
                    <a:pt x="421" y="352"/>
                    <a:pt x="421" y="352"/>
                    <a:pt x="421" y="352"/>
                  </a:cubicBezTo>
                  <a:cubicBezTo>
                    <a:pt x="101" y="352"/>
                    <a:pt x="101" y="352"/>
                    <a:pt x="101" y="352"/>
                  </a:cubicBezTo>
                  <a:cubicBezTo>
                    <a:pt x="101" y="240"/>
                    <a:pt x="101" y="240"/>
                    <a:pt x="101" y="240"/>
                  </a:cubicBezTo>
                  <a:cubicBezTo>
                    <a:pt x="101" y="146"/>
                    <a:pt x="62" y="61"/>
                    <a:pt x="0" y="0"/>
                  </a:cubicBezTo>
                </a:path>
              </a:pathLst>
            </a:custGeom>
            <a:solidFill>
              <a:srgbClr val="5C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Oval 12"/>
            <p:cNvSpPr>
              <a:spLocks noChangeArrowheads="1"/>
            </p:cNvSpPr>
            <p:nvPr/>
          </p:nvSpPr>
          <p:spPr bwMode="auto">
            <a:xfrm>
              <a:off x="2325" y="2199"/>
              <a:ext cx="605" cy="6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Oval 13"/>
            <p:cNvSpPr>
              <a:spLocks noChangeArrowheads="1"/>
            </p:cNvSpPr>
            <p:nvPr/>
          </p:nvSpPr>
          <p:spPr bwMode="auto">
            <a:xfrm>
              <a:off x="4369" y="1820"/>
              <a:ext cx="1665" cy="1667"/>
            </a:xfrm>
            <a:prstGeom prst="ellipse">
              <a:avLst/>
            </a:prstGeom>
            <a:solidFill>
              <a:srgbClr val="53D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4"/>
            <p:cNvSpPr>
              <a:spLocks noEditPoints="1"/>
            </p:cNvSpPr>
            <p:nvPr/>
          </p:nvSpPr>
          <p:spPr bwMode="auto">
            <a:xfrm>
              <a:off x="4142" y="1593"/>
              <a:ext cx="2120" cy="2121"/>
            </a:xfrm>
            <a:custGeom>
              <a:avLst/>
              <a:gdLst>
                <a:gd name="T0" fmla="*/ 448 w 896"/>
                <a:gd name="T1" fmla="*/ 0 h 896"/>
                <a:gd name="T2" fmla="*/ 0 w 896"/>
                <a:gd name="T3" fmla="*/ 448 h 896"/>
                <a:gd name="T4" fmla="*/ 448 w 896"/>
                <a:gd name="T5" fmla="*/ 896 h 896"/>
                <a:gd name="T6" fmla="*/ 896 w 896"/>
                <a:gd name="T7" fmla="*/ 448 h 896"/>
                <a:gd name="T8" fmla="*/ 448 w 896"/>
                <a:gd name="T9" fmla="*/ 0 h 896"/>
                <a:gd name="T10" fmla="*/ 448 w 896"/>
                <a:gd name="T11" fmla="*/ 768 h 896"/>
                <a:gd name="T12" fmla="*/ 128 w 896"/>
                <a:gd name="T13" fmla="*/ 448 h 896"/>
                <a:gd name="T14" fmla="*/ 448 w 896"/>
                <a:gd name="T15" fmla="*/ 128 h 896"/>
                <a:gd name="T16" fmla="*/ 768 w 896"/>
                <a:gd name="T17" fmla="*/ 448 h 896"/>
                <a:gd name="T18" fmla="*/ 448 w 896"/>
                <a:gd name="T19" fmla="*/ 76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896">
                  <a:moveTo>
                    <a:pt x="448" y="0"/>
                  </a:moveTo>
                  <a:cubicBezTo>
                    <a:pt x="201" y="0"/>
                    <a:pt x="0" y="201"/>
                    <a:pt x="0" y="448"/>
                  </a:cubicBezTo>
                  <a:cubicBezTo>
                    <a:pt x="0" y="695"/>
                    <a:pt x="201" y="896"/>
                    <a:pt x="448" y="896"/>
                  </a:cubicBezTo>
                  <a:cubicBezTo>
                    <a:pt x="695" y="896"/>
                    <a:pt x="896" y="695"/>
                    <a:pt x="896" y="448"/>
                  </a:cubicBezTo>
                  <a:cubicBezTo>
                    <a:pt x="896" y="201"/>
                    <a:pt x="695" y="0"/>
                    <a:pt x="448" y="0"/>
                  </a:cubicBezTo>
                  <a:close/>
                  <a:moveTo>
                    <a:pt x="448" y="768"/>
                  </a:moveTo>
                  <a:cubicBezTo>
                    <a:pt x="272" y="768"/>
                    <a:pt x="128" y="624"/>
                    <a:pt x="128" y="448"/>
                  </a:cubicBezTo>
                  <a:cubicBezTo>
                    <a:pt x="128" y="272"/>
                    <a:pt x="272" y="128"/>
                    <a:pt x="448" y="128"/>
                  </a:cubicBezTo>
                  <a:cubicBezTo>
                    <a:pt x="624" y="128"/>
                    <a:pt x="768" y="272"/>
                    <a:pt x="768" y="448"/>
                  </a:cubicBezTo>
                  <a:cubicBezTo>
                    <a:pt x="768" y="624"/>
                    <a:pt x="624" y="768"/>
                    <a:pt x="448" y="768"/>
                  </a:cubicBezTo>
                  <a:close/>
                </a:path>
              </a:pathLst>
            </a:custGeom>
            <a:solidFill>
              <a:srgbClr val="5C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Oval 15"/>
            <p:cNvSpPr>
              <a:spLocks noChangeArrowheads="1"/>
            </p:cNvSpPr>
            <p:nvPr/>
          </p:nvSpPr>
          <p:spPr bwMode="auto">
            <a:xfrm>
              <a:off x="5050" y="2199"/>
              <a:ext cx="606" cy="6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Rectangle 16"/>
            <p:cNvSpPr>
              <a:spLocks noChangeArrowheads="1"/>
            </p:cNvSpPr>
            <p:nvPr/>
          </p:nvSpPr>
          <p:spPr bwMode="auto">
            <a:xfrm>
              <a:off x="3233" y="1517"/>
              <a:ext cx="1211" cy="152"/>
            </a:xfrm>
            <a:prstGeom prst="rect">
              <a:avLst/>
            </a:prstGeom>
            <a:solidFill>
              <a:srgbClr val="8B89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475" name="Picture 1474"/>
          <p:cNvPicPr>
            <a:picLocks noChangeAspect="1"/>
          </p:cNvPicPr>
          <p:nvPr/>
        </p:nvPicPr>
        <p:blipFill>
          <a:blip r:embed="rId2"/>
          <a:stretch>
            <a:fillRect/>
          </a:stretch>
        </p:blipFill>
        <p:spPr>
          <a:xfrm flipH="1">
            <a:off x="2013496" y="4263410"/>
            <a:ext cx="675495" cy="1006280"/>
          </a:xfrm>
          <a:prstGeom prst="rect">
            <a:avLst/>
          </a:prstGeom>
        </p:spPr>
      </p:pic>
      <p:pic>
        <p:nvPicPr>
          <p:cNvPr id="1477" name="Picture 1476"/>
          <p:cNvPicPr>
            <a:picLocks noChangeAspect="1"/>
          </p:cNvPicPr>
          <p:nvPr/>
        </p:nvPicPr>
        <p:blipFill>
          <a:blip r:embed="rId3"/>
          <a:stretch>
            <a:fillRect/>
          </a:stretch>
        </p:blipFill>
        <p:spPr>
          <a:xfrm>
            <a:off x="5506763" y="4293362"/>
            <a:ext cx="963096" cy="888460"/>
          </a:xfrm>
          <a:prstGeom prst="rect">
            <a:avLst/>
          </a:prstGeom>
        </p:spPr>
      </p:pic>
    </p:spTree>
    <p:extLst>
      <p:ext uri="{BB962C8B-B14F-4D97-AF65-F5344CB8AC3E}">
        <p14:creationId xmlns:p14="http://schemas.microsoft.com/office/powerpoint/2010/main" val="339664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515100" y="1243786"/>
            <a:ext cx="4204880" cy="1184251"/>
          </a:xfrm>
          <a:solidFill>
            <a:srgbClr val="483698"/>
          </a:solidFill>
        </p:spPr>
        <p:txBody>
          <a:bodyPr/>
          <a:lstStyle/>
          <a:p>
            <a:pPr marL="92075" lvl="1"/>
            <a:r>
              <a:rPr lang="en-GB" sz="1000" b="1" cap="all" spc="300" dirty="0">
                <a:solidFill>
                  <a:schemeClr val="bg1"/>
                </a:solidFill>
              </a:rPr>
              <a:t>Customers Affected</a:t>
            </a:r>
          </a:p>
          <a:p>
            <a:pPr marL="263525" lvl="1" indent="-171450">
              <a:buFont typeface="Wingdings" panose="05000000000000000000" pitchFamily="2" charset="2"/>
              <a:buChar char="§"/>
            </a:pPr>
            <a:r>
              <a:rPr lang="en-GB" sz="800" dirty="0">
                <a:solidFill>
                  <a:schemeClr val="bg1"/>
                </a:solidFill>
              </a:rPr>
              <a:t>All Customers</a:t>
            </a:r>
          </a:p>
        </p:txBody>
      </p:sp>
      <p:sp>
        <p:nvSpPr>
          <p:cNvPr id="4" name="Title 3"/>
          <p:cNvSpPr>
            <a:spLocks noGrp="1"/>
          </p:cNvSpPr>
          <p:nvPr>
            <p:ph type="title"/>
          </p:nvPr>
        </p:nvSpPr>
        <p:spPr>
          <a:xfrm>
            <a:off x="1968600" y="451575"/>
            <a:ext cx="8751380" cy="529465"/>
          </a:xfrm>
        </p:spPr>
        <p:txBody>
          <a:bodyPr/>
          <a:lstStyle/>
          <a:p>
            <a:r>
              <a:rPr lang="en-GB" sz="1800" dirty="0">
                <a:solidFill>
                  <a:srgbClr val="00338D"/>
                </a:solidFill>
              </a:rPr>
              <a:t>Recommendation 11 – </a:t>
            </a:r>
            <a:r>
              <a:rPr lang="en-GB" sz="1800" dirty="0">
                <a:solidFill>
                  <a:srgbClr val="6D2077"/>
                </a:solidFill>
              </a:rPr>
              <a:t>Agree Process and ownership of the output catalogue</a:t>
            </a:r>
          </a:p>
        </p:txBody>
      </p:sp>
      <p:sp>
        <p:nvSpPr>
          <p:cNvPr id="5" name="Text Placeholder 1"/>
          <p:cNvSpPr txBox="1">
            <a:spLocks/>
          </p:cNvSpPr>
          <p:nvPr/>
        </p:nvSpPr>
        <p:spPr>
          <a:xfrm>
            <a:off x="1968600" y="4539917"/>
            <a:ext cx="4424580" cy="870084"/>
          </a:xfrm>
          <a:prstGeom prst="rect">
            <a:avLst/>
          </a:prstGeom>
          <a:solidFill>
            <a:srgbClr val="005EB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79375"/>
            <a:r>
              <a:rPr lang="en-GB" sz="1000" b="1" cap="all" spc="300" dirty="0">
                <a:solidFill>
                  <a:schemeClr val="bg1"/>
                </a:solidFill>
              </a:rPr>
              <a:t>Delivery</a:t>
            </a:r>
          </a:p>
          <a:p>
            <a:pPr marL="263525" lvl="1" indent="-171450">
              <a:buFont typeface="Wingdings" panose="05000000000000000000" pitchFamily="2" charset="2"/>
              <a:buChar char="§"/>
            </a:pPr>
            <a:r>
              <a:rPr lang="en-GB" sz="800" dirty="0">
                <a:solidFill>
                  <a:schemeClr val="bg1"/>
                </a:solidFill>
              </a:rPr>
              <a:t>Review and sign-off catalogue maintenance process</a:t>
            </a:r>
          </a:p>
          <a:p>
            <a:pPr marL="263525" lvl="1" indent="-171450">
              <a:buFont typeface="Wingdings" panose="05000000000000000000" pitchFamily="2" charset="2"/>
              <a:buChar char="§"/>
            </a:pPr>
            <a:r>
              <a:rPr lang="en-GB" sz="800" dirty="0">
                <a:solidFill>
                  <a:schemeClr val="bg1"/>
                </a:solidFill>
              </a:rPr>
              <a:t>Assign ownership of catalogue and process</a:t>
            </a:r>
          </a:p>
          <a:p>
            <a:pPr marL="263525" lvl="1" indent="-171450">
              <a:buFont typeface="Wingdings" panose="05000000000000000000" pitchFamily="2" charset="2"/>
              <a:buChar char="§"/>
            </a:pPr>
            <a:r>
              <a:rPr lang="en-GB" sz="800" dirty="0">
                <a:solidFill>
                  <a:schemeClr val="bg1"/>
                </a:solidFill>
              </a:rPr>
              <a:t>Implement internal change procedures to embed the catalogue process within business as usual processes</a:t>
            </a:r>
          </a:p>
        </p:txBody>
      </p:sp>
      <p:sp>
        <p:nvSpPr>
          <p:cNvPr id="6" name="Text Placeholder 1"/>
          <p:cNvSpPr txBox="1">
            <a:spLocks/>
          </p:cNvSpPr>
          <p:nvPr/>
        </p:nvSpPr>
        <p:spPr>
          <a:xfrm>
            <a:off x="1968600" y="5518798"/>
            <a:ext cx="4424580" cy="418057"/>
          </a:xfrm>
          <a:prstGeom prst="rect">
            <a:avLst/>
          </a:prstGeom>
          <a:solidFill>
            <a:srgbClr val="0091DA"/>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a:r>
              <a:rPr lang="en-GB" sz="1000" b="1" cap="all" spc="300" dirty="0">
                <a:solidFill>
                  <a:schemeClr val="bg1"/>
                </a:solidFill>
              </a:rPr>
              <a:t>Reports affected</a:t>
            </a:r>
          </a:p>
          <a:p>
            <a:pPr marL="263525" lvl="1" indent="-171450">
              <a:buFont typeface="Wingdings" panose="05000000000000000000" pitchFamily="2" charset="2"/>
              <a:buChar char="§"/>
            </a:pPr>
            <a:r>
              <a:rPr lang="en-GB" sz="800" dirty="0">
                <a:solidFill>
                  <a:schemeClr val="bg1"/>
                </a:solidFill>
              </a:rPr>
              <a:t>All Reports</a:t>
            </a:r>
          </a:p>
          <a:p>
            <a:pPr marL="92075" lvl="1"/>
            <a:endParaRPr lang="en-GB" sz="1000" b="1" cap="all" spc="300" dirty="0">
              <a:solidFill>
                <a:schemeClr val="bg1"/>
              </a:solidFill>
            </a:endParaRPr>
          </a:p>
        </p:txBody>
      </p:sp>
      <p:sp>
        <p:nvSpPr>
          <p:cNvPr id="7" name="Text Placeholder 2"/>
          <p:cNvSpPr txBox="1">
            <a:spLocks/>
          </p:cNvSpPr>
          <p:nvPr/>
        </p:nvSpPr>
        <p:spPr>
          <a:xfrm>
            <a:off x="6515100" y="2549769"/>
            <a:ext cx="4204880" cy="2253370"/>
          </a:xfrm>
          <a:prstGeom prst="rect">
            <a:avLst/>
          </a:prstGeom>
          <a:solidFill>
            <a:srgbClr val="470A6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Potential Costs and benefits</a:t>
            </a:r>
          </a:p>
          <a:p>
            <a:pPr marL="92075" lvl="1"/>
            <a:r>
              <a:rPr lang="en-GB" dirty="0">
                <a:solidFill>
                  <a:schemeClr val="bg1"/>
                </a:solidFill>
              </a:rPr>
              <a:t>Requires internal consultation, sign-off and change processes to be implemented, however, external engagement with customers would not be required and disruption to customers is not expected.</a:t>
            </a:r>
          </a:p>
        </p:txBody>
      </p:sp>
      <p:sp>
        <p:nvSpPr>
          <p:cNvPr id="8" name="Text Placeholder 2"/>
          <p:cNvSpPr txBox="1">
            <a:spLocks/>
          </p:cNvSpPr>
          <p:nvPr/>
        </p:nvSpPr>
        <p:spPr>
          <a:xfrm>
            <a:off x="6515100" y="4883151"/>
            <a:ext cx="4204880" cy="1053704"/>
          </a:xfrm>
          <a:prstGeom prst="rect">
            <a:avLst/>
          </a:prstGeom>
          <a:solidFill>
            <a:srgbClr val="6D2077"/>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score</a:t>
            </a:r>
          </a:p>
        </p:txBody>
      </p:sp>
      <p:sp>
        <p:nvSpPr>
          <p:cNvPr id="2" name="Text Placeholder 1"/>
          <p:cNvSpPr>
            <a:spLocks noGrp="1"/>
          </p:cNvSpPr>
          <p:nvPr>
            <p:ph type="body" sz="quarter" idx="10"/>
          </p:nvPr>
        </p:nvSpPr>
        <p:spPr>
          <a:xfrm>
            <a:off x="1968600" y="1821861"/>
            <a:ext cx="4424580" cy="2609259"/>
          </a:xfrm>
          <a:solidFill>
            <a:srgbClr val="00338D"/>
          </a:solidFill>
        </p:spPr>
        <p:txBody>
          <a:bodyPr/>
          <a:lstStyle/>
          <a:p>
            <a:pPr marL="92075" lvl="1"/>
            <a:r>
              <a:rPr lang="en-GB" sz="1000" b="1" cap="all" spc="300" dirty="0">
                <a:solidFill>
                  <a:schemeClr val="bg1"/>
                </a:solidFill>
              </a:rPr>
              <a:t>Description</a:t>
            </a:r>
          </a:p>
          <a:p>
            <a:pPr marL="92075" lvl="1"/>
            <a:r>
              <a:rPr lang="en-GB" sz="800" dirty="0">
                <a:solidFill>
                  <a:schemeClr val="bg1"/>
                </a:solidFill>
              </a:rPr>
              <a:t>In order for Xoserve to maintain control and visibility of it’s reporting it needs to embed an Output Catalogue maintenance and update process. This will allow Xoserve to:</a:t>
            </a:r>
          </a:p>
          <a:p>
            <a:pPr marL="263525" lvl="1" indent="-171450">
              <a:buFont typeface="Wingdings" panose="05000000000000000000" pitchFamily="2" charset="2"/>
              <a:buChar char="§"/>
            </a:pPr>
            <a:r>
              <a:rPr lang="en-GB" sz="800" dirty="0">
                <a:solidFill>
                  <a:schemeClr val="bg1"/>
                </a:solidFill>
              </a:rPr>
              <a:t>maintain a real-time view of all the outputs they produce and their content;</a:t>
            </a:r>
          </a:p>
          <a:p>
            <a:pPr marL="263525" lvl="1" indent="-171450">
              <a:buFont typeface="Wingdings" panose="05000000000000000000" pitchFamily="2" charset="2"/>
              <a:buChar char="§"/>
            </a:pPr>
            <a:r>
              <a:rPr lang="en-GB" sz="800" dirty="0">
                <a:solidFill>
                  <a:schemeClr val="bg1"/>
                </a:solidFill>
              </a:rPr>
              <a:t>maintain a view of the resource costs of that reporting; and</a:t>
            </a:r>
          </a:p>
          <a:p>
            <a:pPr marL="263525" lvl="1" indent="-171450">
              <a:buFont typeface="Wingdings" panose="05000000000000000000" pitchFamily="2" charset="2"/>
              <a:buChar char="§"/>
            </a:pPr>
            <a:r>
              <a:rPr lang="en-GB" sz="800" dirty="0">
                <a:solidFill>
                  <a:schemeClr val="bg1"/>
                </a:solidFill>
              </a:rPr>
              <a:t>maintaining an enduring solution for identifying efficiency saving opportunities (such as consolidating of reports).</a:t>
            </a:r>
          </a:p>
          <a:p>
            <a:pPr marL="92075" lvl="1"/>
            <a:r>
              <a:rPr lang="en-GB" sz="800" dirty="0">
                <a:solidFill>
                  <a:schemeClr val="bg1"/>
                </a:solidFill>
              </a:rPr>
              <a:t>KPMG has designed an initial view of what the Output Catalogue maintenance process would look like and KPMG now recommend that Xoserve review this process, edit as necessary and then embed it within business as usual processes within the organisation. As part of this, Xoserve should also agree upon which individuals/department should take ownership of the catalogue and associated process. </a:t>
            </a:r>
          </a:p>
        </p:txBody>
      </p:sp>
      <p:graphicFrame>
        <p:nvGraphicFramePr>
          <p:cNvPr id="9" name="Table 8"/>
          <p:cNvGraphicFramePr>
            <a:graphicFrameLocks noGrp="1"/>
          </p:cNvGraphicFramePr>
          <p:nvPr>
            <p:extLst>
              <p:ext uri="{D42A27DB-BD31-4B8C-83A1-F6EECF244321}">
                <p14:modId xmlns:p14="http://schemas.microsoft.com/office/powerpoint/2010/main" val="3547722583"/>
              </p:ext>
            </p:extLst>
          </p:nvPr>
        </p:nvGraphicFramePr>
        <p:xfrm>
          <a:off x="6687803" y="3294496"/>
          <a:ext cx="3859475" cy="1026575"/>
        </p:xfrm>
        <a:graphic>
          <a:graphicData uri="http://schemas.openxmlformats.org/drawingml/2006/table">
            <a:tbl>
              <a:tblPr firstRow="1" bandRow="1"/>
              <a:tblGrid>
                <a:gridCol w="2183650">
                  <a:extLst>
                    <a:ext uri="{9D8B030D-6E8A-4147-A177-3AD203B41FA5}">
                      <a16:colId xmlns:a16="http://schemas.microsoft.com/office/drawing/2014/main" val="20000"/>
                    </a:ext>
                  </a:extLst>
                </a:gridCol>
                <a:gridCol w="1675825">
                  <a:extLst>
                    <a:ext uri="{9D8B030D-6E8A-4147-A177-3AD203B41FA5}">
                      <a16:colId xmlns:a16="http://schemas.microsoft.com/office/drawing/2014/main" val="20001"/>
                    </a:ext>
                  </a:extLst>
                </a:gridCol>
              </a:tblGrid>
              <a:tr h="246002">
                <a:tc>
                  <a:txBody>
                    <a:bodyPr/>
                    <a:lstStyle/>
                    <a:p>
                      <a:pPr algn="l" rtl="0" fontAlgn="ctr"/>
                      <a:r>
                        <a:rPr lang="en-GB" sz="800" b="1" i="0" u="none" strike="noStrike" dirty="0">
                          <a:solidFill>
                            <a:srgbClr val="FFFFFF"/>
                          </a:solidFill>
                          <a:effectLst/>
                          <a:latin typeface="Calibri" panose="020F0502020204030204" pitchFamily="34" charset="0"/>
                        </a:rPr>
                        <a:t>Potential cost/benefit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tc>
                  <a:txBody>
                    <a:bodyPr/>
                    <a:lstStyle/>
                    <a:p>
                      <a:pPr algn="l" rtl="0" fontAlgn="ctr"/>
                      <a:r>
                        <a:rPr lang="en-GB" sz="1000" b="1" i="0" u="none" strike="noStrike" dirty="0">
                          <a:solidFill>
                            <a:srgbClr val="FFFFFF"/>
                          </a:solidFill>
                          <a:effectLst/>
                          <a:latin typeface="Calibri" panose="020F0502020204030204" pitchFamily="34" charset="0"/>
                        </a:rPr>
                        <a:t>Impact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178911">
                <a:tc>
                  <a:txBody>
                    <a:bodyPr/>
                    <a:lstStyle/>
                    <a:p>
                      <a:pPr algn="l" rtl="0" fontAlgn="ctr"/>
                      <a:r>
                        <a:rPr lang="en-GB" sz="800" b="0" i="0" u="none" strike="noStrike" dirty="0">
                          <a:solidFill>
                            <a:srgbClr val="000000"/>
                          </a:solidFill>
                          <a:effectLst/>
                          <a:latin typeface="Calibri" panose="020F0502020204030204" pitchFamily="34" charset="0"/>
                        </a:rPr>
                        <a:t>Delivery: Complexity</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178911">
                <a:tc>
                  <a:txBody>
                    <a:bodyPr/>
                    <a:lstStyle/>
                    <a:p>
                      <a:pPr algn="l" rtl="0" fontAlgn="ctr"/>
                      <a:r>
                        <a:rPr lang="en-GB" sz="800" b="0" i="0" u="none" strike="noStrike" dirty="0">
                          <a:solidFill>
                            <a:srgbClr val="000000"/>
                          </a:solidFill>
                          <a:effectLst/>
                          <a:latin typeface="Calibri" panose="020F0502020204030204" pitchFamily="34" charset="0"/>
                        </a:rPr>
                        <a:t>Delivery: Potential disruption to customers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178911">
                <a:tc>
                  <a:txBody>
                    <a:bodyPr/>
                    <a:lstStyle/>
                    <a:p>
                      <a:pPr algn="l" rtl="0" fontAlgn="ctr"/>
                      <a:r>
                        <a:rPr lang="en-GB" sz="800" b="0" i="0" u="none" strike="noStrike" dirty="0">
                          <a:solidFill>
                            <a:srgbClr val="000000"/>
                          </a:solidFill>
                          <a:effectLst/>
                          <a:latin typeface="Calibri" panose="020F0502020204030204" pitchFamily="34" charset="0"/>
                        </a:rPr>
                        <a:t>Delivery: Potential disruption to systems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190838">
                <a:tc>
                  <a:txBody>
                    <a:bodyPr/>
                    <a:lstStyle/>
                    <a:p>
                      <a:pPr algn="l" rtl="0" fontAlgn="ctr"/>
                      <a:r>
                        <a:rPr lang="en-GB" sz="800" b="0" i="0" u="none" strike="noStrike" dirty="0">
                          <a:solidFill>
                            <a:srgbClr val="000000"/>
                          </a:solidFill>
                          <a:effectLst/>
                          <a:latin typeface="Calibri" panose="020F0502020204030204" pitchFamily="34" charset="0"/>
                        </a:rPr>
                        <a:t>Desirability: Potential for customer acceptance/buy-in </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11862575"/>
              </p:ext>
            </p:extLst>
          </p:nvPr>
        </p:nvGraphicFramePr>
        <p:xfrm>
          <a:off x="6687801" y="5138539"/>
          <a:ext cx="3859476" cy="409327"/>
        </p:xfrm>
        <a:graphic>
          <a:graphicData uri="http://schemas.openxmlformats.org/drawingml/2006/table">
            <a:tbl>
              <a:tblPr firstRow="1" bandRow="1"/>
              <a:tblGrid>
                <a:gridCol w="1286492">
                  <a:extLst>
                    <a:ext uri="{9D8B030D-6E8A-4147-A177-3AD203B41FA5}">
                      <a16:colId xmlns:a16="http://schemas.microsoft.com/office/drawing/2014/main" val="20000"/>
                    </a:ext>
                  </a:extLst>
                </a:gridCol>
                <a:gridCol w="1286492">
                  <a:extLst>
                    <a:ext uri="{9D8B030D-6E8A-4147-A177-3AD203B41FA5}">
                      <a16:colId xmlns:a16="http://schemas.microsoft.com/office/drawing/2014/main" val="20001"/>
                    </a:ext>
                  </a:extLst>
                </a:gridCol>
                <a:gridCol w="1286492">
                  <a:extLst>
                    <a:ext uri="{9D8B030D-6E8A-4147-A177-3AD203B41FA5}">
                      <a16:colId xmlns:a16="http://schemas.microsoft.com/office/drawing/2014/main" val="20003"/>
                    </a:ext>
                  </a:extLst>
                </a:gridCol>
              </a:tblGrid>
              <a:tr h="236979">
                <a:tc>
                  <a:txBody>
                    <a:bodyPr/>
                    <a:lstStyle/>
                    <a:p>
                      <a:pPr algn="ctr" rtl="0" fontAlgn="ctr"/>
                      <a:r>
                        <a:rPr lang="en-GB" sz="800" b="1" i="0" u="none" strike="noStrike" dirty="0">
                          <a:solidFill>
                            <a:srgbClr val="FFFFFF"/>
                          </a:solidFill>
                          <a:effectLst/>
                          <a:latin typeface="Calibri" panose="020F0502020204030204" pitchFamily="34" charset="0"/>
                        </a:rPr>
                        <a:t>Delivery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rPr>
                        <a:t>Desirability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rPr>
                        <a:t>Quick Win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172348">
                <a:tc>
                  <a:txBody>
                    <a:bodyPr/>
                    <a:lstStyle/>
                    <a:p>
                      <a:pPr algn="ctr" fontAlgn="ctr"/>
                      <a:r>
                        <a:rPr lang="en-GB" sz="1000" b="0" i="0" u="none" strike="noStrike" dirty="0">
                          <a:solidFill>
                            <a:srgbClr val="FFFFFF"/>
                          </a:solidFill>
                          <a:effectLst/>
                          <a:latin typeface="Calibri" panose="020F0502020204030204" pitchFamily="34" charset="0"/>
                        </a:rPr>
                        <a:t>2.7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000" b="0" i="0" u="none" strike="noStrike" dirty="0">
                          <a:solidFill>
                            <a:srgbClr val="FFFFFF"/>
                          </a:solidFill>
                          <a:effectLst/>
                          <a:latin typeface="Calibri" panose="020F0502020204030204" pitchFamily="34" charset="0"/>
                        </a:rPr>
                        <a:t>0.5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rtl="0" fontAlgn="ctr"/>
                      <a:r>
                        <a:rPr lang="en-GB" sz="1000" b="0" i="0" u="none" strike="noStrike" dirty="0">
                          <a:solidFill>
                            <a:srgbClr val="000000"/>
                          </a:solidFill>
                          <a:effectLst/>
                          <a:latin typeface="Calibri" panose="020F0502020204030204" pitchFamily="34" charset="0"/>
                        </a:rPr>
                        <a:t>No</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1"/>
                  </a:ext>
                </a:extLst>
              </a:tr>
            </a:tbl>
          </a:graphicData>
        </a:graphic>
      </p:graphicFrame>
      <p:sp>
        <p:nvSpPr>
          <p:cNvPr id="12" name="Text Placeholder 1"/>
          <p:cNvSpPr txBox="1">
            <a:spLocks/>
          </p:cNvSpPr>
          <p:nvPr/>
        </p:nvSpPr>
        <p:spPr>
          <a:xfrm>
            <a:off x="1965314" y="1238947"/>
            <a:ext cx="4429563" cy="518571"/>
          </a:xfrm>
          <a:prstGeom prst="rect">
            <a:avLst/>
          </a:prstGeom>
          <a:solidFill>
            <a:srgbClr val="002060"/>
          </a:solidFill>
        </p:spPr>
        <p:txBody>
          <a:bodyPr vert="horz" lIns="0" tIns="0" rIns="0" bIns="0" rtlCol="0" anchor="t" anchorCtr="0">
            <a:noAutofit/>
          </a:bodyPr>
          <a:lstStyle>
            <a:lvl1pPr marL="0" indent="0" algn="l" defTabSz="844083" rtl="0" eaLnBrk="1" latinLnBrk="0" hangingPunct="1">
              <a:lnSpc>
                <a:spcPct val="100000"/>
              </a:lnSpc>
              <a:spcBef>
                <a:spcPts val="0"/>
              </a:spcBef>
              <a:spcAft>
                <a:spcPts val="554"/>
              </a:spcAft>
              <a:buFontTx/>
              <a:buNone/>
              <a:defRPr sz="923" b="1" kern="1200" cap="all" spc="277" baseline="0">
                <a:solidFill>
                  <a:schemeClr val="tx2"/>
                </a:solidFill>
                <a:latin typeface="+mn-lt"/>
                <a:ea typeface="+mn-ea"/>
                <a:cs typeface="+mn-cs"/>
              </a:defRPr>
            </a:lvl1pPr>
            <a:lvl2pPr marL="0" indent="0" algn="l" defTabSz="844083" rtl="0" eaLnBrk="1" latinLnBrk="0" hangingPunct="1">
              <a:lnSpc>
                <a:spcPct val="100000"/>
              </a:lnSpc>
              <a:spcBef>
                <a:spcPts val="0"/>
              </a:spcBef>
              <a:spcAft>
                <a:spcPts val="277"/>
              </a:spcAft>
              <a:buFontTx/>
              <a:buNone/>
              <a:defRPr sz="785" kern="1200">
                <a:solidFill>
                  <a:schemeClr val="tx1"/>
                </a:solidFill>
                <a:latin typeface="+mn-lt"/>
                <a:ea typeface="+mn-ea"/>
                <a:cs typeface="+mn-cs"/>
              </a:defRPr>
            </a:lvl2pPr>
            <a:lvl3pPr marL="167058" indent="-167058"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3pPr>
            <a:lvl4pPr marL="331185" indent="-164127"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4pPr>
            <a:lvl5pPr marL="492382" indent="-161196"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baseline="0">
                <a:solidFill>
                  <a:schemeClr val="tx1"/>
                </a:solidFill>
                <a:latin typeface="+mn-lt"/>
                <a:ea typeface="+mn-ea"/>
                <a:cs typeface="+mn-cs"/>
              </a:defRPr>
            </a:lvl5pPr>
            <a:lvl6pPr marL="664632"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6pPr>
            <a:lvl7pPr marL="864022"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7pPr>
            <a:lvl8pPr marL="996948"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92075" lvl="1" fontAlgn="auto"/>
            <a:r>
              <a:rPr lang="en-GB" sz="1000" b="1" cap="all" spc="300" dirty="0">
                <a:solidFill>
                  <a:schemeClr val="bg1"/>
                </a:solidFill>
              </a:rPr>
              <a:t>Purpose</a:t>
            </a:r>
          </a:p>
          <a:p>
            <a:pPr marL="92075" lvl="1" fontAlgn="auto"/>
            <a:r>
              <a:rPr lang="en-GB" sz="800" dirty="0">
                <a:solidFill>
                  <a:schemeClr val="bg1"/>
                </a:solidFill>
              </a:rPr>
              <a:t>To ensure that appropriate governance is embedded and maintained over all of Xoserve’s outputs </a:t>
            </a:r>
          </a:p>
        </p:txBody>
      </p:sp>
      <p:graphicFrame>
        <p:nvGraphicFramePr>
          <p:cNvPr id="13" name="Table 12"/>
          <p:cNvGraphicFramePr>
            <a:graphicFrameLocks noGrp="1"/>
          </p:cNvGraphicFramePr>
          <p:nvPr>
            <p:extLst>
              <p:ext uri="{D42A27DB-BD31-4B8C-83A1-F6EECF244321}">
                <p14:modId xmlns:p14="http://schemas.microsoft.com/office/powerpoint/2010/main" val="4160028741"/>
              </p:ext>
            </p:extLst>
          </p:nvPr>
        </p:nvGraphicFramePr>
        <p:xfrm>
          <a:off x="6687802" y="5626356"/>
          <a:ext cx="3859475" cy="250916"/>
        </p:xfrm>
        <a:graphic>
          <a:graphicData uri="http://schemas.openxmlformats.org/drawingml/2006/table">
            <a:tbl>
              <a:tblPr firstRow="1" bandRow="1"/>
              <a:tblGrid>
                <a:gridCol w="1926473">
                  <a:extLst>
                    <a:ext uri="{9D8B030D-6E8A-4147-A177-3AD203B41FA5}">
                      <a16:colId xmlns:a16="http://schemas.microsoft.com/office/drawing/2014/main" val="20000"/>
                    </a:ext>
                  </a:extLst>
                </a:gridCol>
                <a:gridCol w="1933002">
                  <a:extLst>
                    <a:ext uri="{9D8B030D-6E8A-4147-A177-3AD203B41FA5}">
                      <a16:colId xmlns:a16="http://schemas.microsoft.com/office/drawing/2014/main" val="20001"/>
                    </a:ext>
                  </a:extLst>
                </a:gridCol>
              </a:tblGrid>
              <a:tr h="250916">
                <a:tc>
                  <a:txBody>
                    <a:bodyPr/>
                    <a:lstStyle/>
                    <a:p>
                      <a:pPr algn="ctr" rtl="0" fontAlgn="ctr"/>
                      <a:r>
                        <a:rPr lang="en-GB" sz="800" b="1" i="0" u="none" strike="noStrike" dirty="0">
                          <a:solidFill>
                            <a:srgbClr val="FFFFFF"/>
                          </a:solidFill>
                          <a:effectLst/>
                          <a:latin typeface="Calibri" panose="020F0502020204030204" pitchFamily="34" charset="0"/>
                        </a:rPr>
                        <a:t>Potential</a:t>
                      </a:r>
                      <a:r>
                        <a:rPr lang="en-GB" sz="800" b="1" i="0" u="none" strike="noStrike" baseline="0" dirty="0">
                          <a:solidFill>
                            <a:srgbClr val="FFFFFF"/>
                          </a:solidFill>
                          <a:effectLst/>
                          <a:latin typeface="Calibri" panose="020F0502020204030204" pitchFamily="34" charset="0"/>
                        </a:rPr>
                        <a:t> monthly report reduction</a:t>
                      </a:r>
                      <a:endParaRPr lang="en-GB" sz="8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0" i="0" u="none" strike="noStrike" dirty="0">
                          <a:solidFill>
                            <a:schemeClr val="tx1"/>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44681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65314" y="1719806"/>
            <a:ext cx="4432849" cy="2737270"/>
          </a:xfrm>
          <a:solidFill>
            <a:srgbClr val="00338D"/>
          </a:solidFill>
        </p:spPr>
        <p:txBody>
          <a:bodyPr numCol="1"/>
          <a:lstStyle/>
          <a:p>
            <a:pPr marL="92075" lvl="1"/>
            <a:r>
              <a:rPr lang="en-GB" sz="1000" b="1" cap="all" spc="300" dirty="0">
                <a:solidFill>
                  <a:schemeClr val="bg1"/>
                </a:solidFill>
              </a:rPr>
              <a:t>Description</a:t>
            </a:r>
            <a:endParaRPr lang="en-GB" sz="800" dirty="0">
              <a:solidFill>
                <a:schemeClr val="bg1"/>
              </a:solidFill>
            </a:endParaRPr>
          </a:p>
          <a:p>
            <a:pPr marL="92075" lvl="1"/>
            <a:r>
              <a:rPr lang="en-GB" sz="800" dirty="0">
                <a:solidFill>
                  <a:schemeClr val="bg1"/>
                </a:solidFill>
              </a:rPr>
              <a:t>DE01 and DE02 provide non daily metered (NDM) sample data. They are currently driven by an offline database of information (on automated meter reading equipment which effectively turns ‘dumb’ meters into smart meters) including how many sites are being sampled and lists possible sites that could be sampled in the future. KPMG understand that the source data for these outputs is in the process of being moved to a new system called SAS, this will remain as a separate source system.</a:t>
            </a:r>
          </a:p>
          <a:p>
            <a:pPr marL="92075" lvl="1"/>
            <a:r>
              <a:rPr lang="en-GB" sz="800" dirty="0">
                <a:solidFill>
                  <a:schemeClr val="bg1"/>
                </a:solidFill>
              </a:rPr>
              <a:t>KPMG recommend that Xoserve update the Output Catalogue once these changes have been implemented and the new system has been deployed. In addition, if Xoserve maintains a record of an overall system structure then this new source of data would need to be included within that record.</a:t>
            </a:r>
          </a:p>
          <a:p>
            <a:pPr marL="92075" lvl="1"/>
            <a:r>
              <a:rPr lang="en-GB" sz="800" dirty="0">
                <a:solidFill>
                  <a:schemeClr val="bg1"/>
                </a:solidFill>
              </a:rPr>
              <a:t>On a related note, ultimately the DCC is expected to take on the reporting of this information so these reports are expected to become obsolete and the catalogue will nee to be updated once this happens.</a:t>
            </a:r>
          </a:p>
          <a:p>
            <a:pPr marL="92075" lvl="1"/>
            <a:r>
              <a:rPr lang="en-GB" sz="800" dirty="0">
                <a:solidFill>
                  <a:schemeClr val="bg1"/>
                </a:solidFill>
              </a:rPr>
              <a:t>The DE03 report provides shippers with their overall UIG position, this report is due to be replaced by an automated report. This will serve to eliminate the manual ‘screen scrape’ that is currently conducted to create DE03. When these changes are put in place, the catalogue will also need to be updated accordingly.</a:t>
            </a:r>
          </a:p>
          <a:p>
            <a:pPr marL="92075" lvl="1"/>
            <a:endParaRPr lang="en-GB" sz="800" dirty="0">
              <a:solidFill>
                <a:schemeClr val="bg1"/>
              </a:solidFill>
            </a:endParaRPr>
          </a:p>
        </p:txBody>
      </p:sp>
      <p:sp>
        <p:nvSpPr>
          <p:cNvPr id="3" name="Text Placeholder 2"/>
          <p:cNvSpPr>
            <a:spLocks noGrp="1"/>
          </p:cNvSpPr>
          <p:nvPr>
            <p:ph type="body" sz="quarter" idx="11"/>
          </p:nvPr>
        </p:nvSpPr>
        <p:spPr>
          <a:xfrm>
            <a:off x="6519333" y="1239702"/>
            <a:ext cx="4200648" cy="683007"/>
          </a:xfrm>
          <a:solidFill>
            <a:srgbClr val="483698"/>
          </a:solidFill>
        </p:spPr>
        <p:txBody>
          <a:bodyPr/>
          <a:lstStyle/>
          <a:p>
            <a:pPr marL="92075" lvl="1"/>
            <a:r>
              <a:rPr lang="en-GB" sz="1000" b="1" cap="all" spc="300" dirty="0">
                <a:solidFill>
                  <a:schemeClr val="bg1"/>
                </a:solidFill>
              </a:rPr>
              <a:t>Customers Affected</a:t>
            </a:r>
          </a:p>
          <a:p>
            <a:pPr marL="263525" lvl="1" indent="-171450">
              <a:buFont typeface="Wingdings" panose="05000000000000000000" pitchFamily="2" charset="2"/>
              <a:buChar char="§"/>
            </a:pPr>
            <a:r>
              <a:rPr lang="en-GB" sz="800" dirty="0">
                <a:solidFill>
                  <a:schemeClr val="bg1"/>
                </a:solidFill>
              </a:rPr>
              <a:t>All Networks</a:t>
            </a:r>
          </a:p>
          <a:p>
            <a:pPr marL="263525" lvl="1" indent="-171450">
              <a:buFont typeface="Wingdings" panose="05000000000000000000" pitchFamily="2" charset="2"/>
              <a:buChar char="§"/>
            </a:pPr>
            <a:r>
              <a:rPr lang="en-GB" sz="800" dirty="0">
                <a:solidFill>
                  <a:schemeClr val="bg1"/>
                </a:solidFill>
              </a:rPr>
              <a:t>All Shippers</a:t>
            </a:r>
          </a:p>
          <a:p>
            <a:pPr marL="92075" lvl="1"/>
            <a:endParaRPr lang="en-GB" sz="800" dirty="0">
              <a:solidFill>
                <a:schemeClr val="bg1"/>
              </a:solidFill>
            </a:endParaRPr>
          </a:p>
        </p:txBody>
      </p:sp>
      <p:sp>
        <p:nvSpPr>
          <p:cNvPr id="4" name="Title 3"/>
          <p:cNvSpPr>
            <a:spLocks noGrp="1"/>
          </p:cNvSpPr>
          <p:nvPr>
            <p:ph type="title"/>
          </p:nvPr>
        </p:nvSpPr>
        <p:spPr>
          <a:xfrm>
            <a:off x="1968600" y="451575"/>
            <a:ext cx="8684160" cy="529465"/>
          </a:xfrm>
        </p:spPr>
        <p:txBody>
          <a:bodyPr/>
          <a:lstStyle/>
          <a:p>
            <a:r>
              <a:rPr lang="en-GB" sz="1800" dirty="0">
                <a:solidFill>
                  <a:srgbClr val="00338D"/>
                </a:solidFill>
              </a:rPr>
              <a:t>Recommendation 12 – </a:t>
            </a:r>
            <a:r>
              <a:rPr lang="en-GB" sz="1800" dirty="0">
                <a:solidFill>
                  <a:srgbClr val="6D2077"/>
                </a:solidFill>
              </a:rPr>
              <a:t>Planned changes to DE01, DE02 and de03  </a:t>
            </a:r>
          </a:p>
        </p:txBody>
      </p:sp>
      <p:sp>
        <p:nvSpPr>
          <p:cNvPr id="6" name="Text Placeholder 1"/>
          <p:cNvSpPr txBox="1">
            <a:spLocks/>
          </p:cNvSpPr>
          <p:nvPr/>
        </p:nvSpPr>
        <p:spPr>
          <a:xfrm>
            <a:off x="1965315" y="5130800"/>
            <a:ext cx="4435485" cy="704850"/>
          </a:xfrm>
          <a:prstGeom prst="rect">
            <a:avLst/>
          </a:prstGeom>
          <a:solidFill>
            <a:srgbClr val="0091DA"/>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a:r>
              <a:rPr lang="en-GB" sz="1000" b="1" cap="all" spc="300" dirty="0">
                <a:solidFill>
                  <a:schemeClr val="bg1"/>
                </a:solidFill>
              </a:rPr>
              <a:t>Outputs affected</a:t>
            </a:r>
          </a:p>
          <a:p>
            <a:pPr marL="263525" lvl="1" indent="-171450">
              <a:buFont typeface="Wingdings" panose="05000000000000000000" pitchFamily="2" charset="2"/>
              <a:buChar char="§"/>
            </a:pPr>
            <a:r>
              <a:rPr lang="en-GB" sz="800" dirty="0">
                <a:solidFill>
                  <a:schemeClr val="bg1"/>
                </a:solidFill>
              </a:rPr>
              <a:t>DE01</a:t>
            </a:r>
          </a:p>
          <a:p>
            <a:pPr marL="263525" lvl="1" indent="-171450">
              <a:buFont typeface="Wingdings" panose="05000000000000000000" pitchFamily="2" charset="2"/>
              <a:buChar char="§"/>
            </a:pPr>
            <a:r>
              <a:rPr lang="en-GB" sz="800" dirty="0">
                <a:solidFill>
                  <a:schemeClr val="bg1"/>
                </a:solidFill>
              </a:rPr>
              <a:t>DE02</a:t>
            </a:r>
          </a:p>
          <a:p>
            <a:pPr marL="263525" lvl="1" indent="-171450">
              <a:buFont typeface="Wingdings" panose="05000000000000000000" pitchFamily="2" charset="2"/>
              <a:buChar char="§"/>
            </a:pPr>
            <a:r>
              <a:rPr lang="en-GB" sz="800" dirty="0">
                <a:solidFill>
                  <a:schemeClr val="bg1"/>
                </a:solidFill>
              </a:rPr>
              <a:t>DE03</a:t>
            </a:r>
          </a:p>
          <a:p>
            <a:pPr marL="263525" lvl="1" indent="-171450">
              <a:buFont typeface="Wingdings" panose="05000000000000000000" pitchFamily="2" charset="2"/>
              <a:buChar char="§"/>
            </a:pPr>
            <a:endParaRPr lang="en-GB" sz="800" dirty="0">
              <a:solidFill>
                <a:schemeClr val="bg1"/>
              </a:solidFill>
            </a:endParaRPr>
          </a:p>
        </p:txBody>
      </p:sp>
      <p:sp>
        <p:nvSpPr>
          <p:cNvPr id="8" name="Text Placeholder 2"/>
          <p:cNvSpPr txBox="1">
            <a:spLocks/>
          </p:cNvSpPr>
          <p:nvPr/>
        </p:nvSpPr>
        <p:spPr>
          <a:xfrm>
            <a:off x="6519332" y="4352282"/>
            <a:ext cx="4200648" cy="1483368"/>
          </a:xfrm>
          <a:prstGeom prst="rect">
            <a:avLst/>
          </a:prstGeom>
          <a:solidFill>
            <a:srgbClr val="6D2077"/>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score</a:t>
            </a:r>
          </a:p>
        </p:txBody>
      </p:sp>
      <p:sp>
        <p:nvSpPr>
          <p:cNvPr id="11" name="Text Placeholder 1"/>
          <p:cNvSpPr txBox="1">
            <a:spLocks/>
          </p:cNvSpPr>
          <p:nvPr/>
        </p:nvSpPr>
        <p:spPr>
          <a:xfrm>
            <a:off x="1965313" y="4507029"/>
            <a:ext cx="4432849" cy="546853"/>
          </a:xfrm>
          <a:prstGeom prst="rect">
            <a:avLst/>
          </a:prstGeom>
          <a:solidFill>
            <a:srgbClr val="005EB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79375"/>
            <a:r>
              <a:rPr lang="en-GB" sz="1000" b="1" cap="all" spc="300" dirty="0">
                <a:solidFill>
                  <a:schemeClr val="bg1"/>
                </a:solidFill>
              </a:rPr>
              <a:t>Delivery</a:t>
            </a:r>
          </a:p>
          <a:p>
            <a:pPr marL="263525" lvl="1" indent="-171450">
              <a:buFont typeface="Wingdings" panose="05000000000000000000" pitchFamily="2" charset="2"/>
              <a:buChar char="§"/>
            </a:pPr>
            <a:r>
              <a:rPr lang="en-GB" sz="800" dirty="0">
                <a:solidFill>
                  <a:schemeClr val="bg1"/>
                </a:solidFill>
              </a:rPr>
              <a:t>Update Output Catalogue in accordance with the change process once these changes are implemented.</a:t>
            </a:r>
          </a:p>
        </p:txBody>
      </p:sp>
      <p:sp>
        <p:nvSpPr>
          <p:cNvPr id="12" name="Text Placeholder 2"/>
          <p:cNvSpPr txBox="1">
            <a:spLocks/>
          </p:cNvSpPr>
          <p:nvPr/>
        </p:nvSpPr>
        <p:spPr>
          <a:xfrm>
            <a:off x="6519332" y="2013091"/>
            <a:ext cx="4200648" cy="2248809"/>
          </a:xfrm>
          <a:prstGeom prst="rect">
            <a:avLst/>
          </a:prstGeom>
          <a:solidFill>
            <a:srgbClr val="470A6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Potential Costs and benefits</a:t>
            </a:r>
          </a:p>
          <a:p>
            <a:pPr marL="92075" lvl="1"/>
            <a:r>
              <a:rPr lang="en-GB" dirty="0">
                <a:solidFill>
                  <a:schemeClr val="bg1"/>
                </a:solidFill>
              </a:rPr>
              <a:t>Effects on customers are expected to be minimal because these changes largely pertain to internal processes. Therefore engagement with customers is expected to be minimal or not required.</a:t>
            </a:r>
          </a:p>
          <a:p>
            <a:pPr marL="92075" lvl="1"/>
            <a:endParaRPr lang="en-GB"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899629580"/>
              </p:ext>
            </p:extLst>
          </p:nvPr>
        </p:nvGraphicFramePr>
        <p:xfrm>
          <a:off x="6653252" y="4604514"/>
          <a:ext cx="3878691" cy="542925"/>
        </p:xfrm>
        <a:graphic>
          <a:graphicData uri="http://schemas.openxmlformats.org/drawingml/2006/table">
            <a:tbl>
              <a:tblPr firstRow="1" bandRow="1"/>
              <a:tblGrid>
                <a:gridCol w="1292897">
                  <a:extLst>
                    <a:ext uri="{9D8B030D-6E8A-4147-A177-3AD203B41FA5}">
                      <a16:colId xmlns:a16="http://schemas.microsoft.com/office/drawing/2014/main" val="20000"/>
                    </a:ext>
                  </a:extLst>
                </a:gridCol>
                <a:gridCol w="1292897">
                  <a:extLst>
                    <a:ext uri="{9D8B030D-6E8A-4147-A177-3AD203B41FA5}">
                      <a16:colId xmlns:a16="http://schemas.microsoft.com/office/drawing/2014/main" val="20001"/>
                    </a:ext>
                  </a:extLst>
                </a:gridCol>
                <a:gridCol w="1292897">
                  <a:extLst>
                    <a:ext uri="{9D8B030D-6E8A-4147-A177-3AD203B41FA5}">
                      <a16:colId xmlns:a16="http://schemas.microsoft.com/office/drawing/2014/main" val="20003"/>
                    </a:ext>
                  </a:extLst>
                </a:gridCol>
              </a:tblGrid>
              <a:tr h="314325">
                <a:tc>
                  <a:txBody>
                    <a:bodyPr/>
                    <a:lstStyle/>
                    <a:p>
                      <a:pPr algn="ctr" rtl="0" fontAlgn="ctr"/>
                      <a:r>
                        <a:rPr lang="en-GB" sz="800" b="1" i="0" u="none" strike="noStrike" dirty="0">
                          <a:solidFill>
                            <a:srgbClr val="FFFFFF"/>
                          </a:solidFill>
                          <a:effectLst/>
                          <a:latin typeface="Calibri" panose="020F0502020204030204" pitchFamily="34" charset="0"/>
                        </a:rPr>
                        <a:t>Delivery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rPr>
                        <a:t>Desirability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rPr>
                        <a:t>Quick Win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28600">
                <a:tc>
                  <a:txBody>
                    <a:bodyPr/>
                    <a:lstStyle/>
                    <a:p>
                      <a:pPr algn="ctr" fontAlgn="ctr"/>
                      <a:r>
                        <a:rPr lang="en-GB" sz="1000" b="0" i="0" u="none" strike="noStrike" dirty="0">
                          <a:solidFill>
                            <a:srgbClr val="FFFFFF"/>
                          </a:solidFill>
                          <a:effectLst/>
                          <a:latin typeface="Calibri" panose="020F0502020204030204" pitchFamily="34" charset="0"/>
                        </a:rPr>
                        <a:t>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000" b="0" i="0" u="none" strike="noStrike" dirty="0">
                          <a:solidFill>
                            <a:srgbClr val="FFFFFF"/>
                          </a:solidFill>
                          <a:effectLst/>
                          <a:latin typeface="Calibri" panose="020F0502020204030204" pitchFamily="34" charset="0"/>
                        </a:rPr>
                        <a:t>0.5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rtl="0" fontAlgn="ctr"/>
                      <a:r>
                        <a:rPr lang="en-GB" sz="1000" b="0" i="0" u="none" strike="noStrike" dirty="0">
                          <a:solidFill>
                            <a:srgbClr val="000000"/>
                          </a:solidFill>
                          <a:effectLst/>
                          <a:latin typeface="Calibri" panose="020F0502020204030204" pitchFamily="34" charset="0"/>
                        </a:rPr>
                        <a:t>No</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31112024"/>
              </p:ext>
            </p:extLst>
          </p:nvPr>
        </p:nvGraphicFramePr>
        <p:xfrm>
          <a:off x="6653252" y="2723365"/>
          <a:ext cx="3878692" cy="1142761"/>
        </p:xfrm>
        <a:graphic>
          <a:graphicData uri="http://schemas.openxmlformats.org/drawingml/2006/table">
            <a:tbl>
              <a:tblPr firstRow="1" bandRow="1"/>
              <a:tblGrid>
                <a:gridCol w="2425150">
                  <a:extLst>
                    <a:ext uri="{9D8B030D-6E8A-4147-A177-3AD203B41FA5}">
                      <a16:colId xmlns:a16="http://schemas.microsoft.com/office/drawing/2014/main" val="20000"/>
                    </a:ext>
                  </a:extLst>
                </a:gridCol>
                <a:gridCol w="1453542">
                  <a:extLst>
                    <a:ext uri="{9D8B030D-6E8A-4147-A177-3AD203B41FA5}">
                      <a16:colId xmlns:a16="http://schemas.microsoft.com/office/drawing/2014/main" val="20001"/>
                    </a:ext>
                  </a:extLst>
                </a:gridCol>
              </a:tblGrid>
              <a:tr h="288753">
                <a:tc>
                  <a:txBody>
                    <a:bodyPr/>
                    <a:lstStyle/>
                    <a:p>
                      <a:pPr algn="l" rtl="0" fontAlgn="ctr"/>
                      <a:r>
                        <a:rPr lang="en-GB" sz="800" b="1" i="0" u="none" strike="noStrike" dirty="0">
                          <a:solidFill>
                            <a:srgbClr val="FFFFFF"/>
                          </a:solidFill>
                          <a:effectLst/>
                          <a:latin typeface="Calibri" panose="020F0502020204030204" pitchFamily="34" charset="0"/>
                        </a:rPr>
                        <a:t>Potential cost/benefit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tc>
                  <a:txBody>
                    <a:bodyPr/>
                    <a:lstStyle/>
                    <a:p>
                      <a:pPr algn="l" rtl="0" fontAlgn="ctr"/>
                      <a:r>
                        <a:rPr lang="en-GB" sz="1000" b="1" i="0" u="none" strike="noStrike" dirty="0">
                          <a:solidFill>
                            <a:srgbClr val="FFFFFF"/>
                          </a:solidFill>
                          <a:effectLst/>
                          <a:latin typeface="Calibri" panose="020F0502020204030204" pitchFamily="34" charset="0"/>
                        </a:rPr>
                        <a:t>Impact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10002">
                <a:tc>
                  <a:txBody>
                    <a:bodyPr/>
                    <a:lstStyle/>
                    <a:p>
                      <a:pPr algn="l" rtl="0" fontAlgn="ctr"/>
                      <a:r>
                        <a:rPr lang="en-GB" sz="800" b="0" i="0" u="none" strike="noStrike" dirty="0">
                          <a:solidFill>
                            <a:srgbClr val="000000"/>
                          </a:solidFill>
                          <a:effectLst/>
                          <a:latin typeface="Calibri" panose="020F0502020204030204" pitchFamily="34" charset="0"/>
                        </a:rPr>
                        <a:t>Delivery: Complexity</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210002">
                <a:tc>
                  <a:txBody>
                    <a:bodyPr/>
                    <a:lstStyle/>
                    <a:p>
                      <a:pPr algn="l" rtl="0" fontAlgn="ctr"/>
                      <a:r>
                        <a:rPr lang="en-GB" sz="800" b="0" i="0" u="none" strike="noStrike" dirty="0">
                          <a:solidFill>
                            <a:srgbClr val="000000"/>
                          </a:solidFill>
                          <a:effectLst/>
                          <a:latin typeface="Calibri" panose="020F0502020204030204" pitchFamily="34" charset="0"/>
                        </a:rPr>
                        <a:t>Delivery: Potential disruption to customers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210002">
                <a:tc>
                  <a:txBody>
                    <a:bodyPr/>
                    <a:lstStyle/>
                    <a:p>
                      <a:pPr algn="l" rtl="0" fontAlgn="ctr"/>
                      <a:r>
                        <a:rPr lang="en-GB" sz="800" b="0" i="0" u="none" strike="noStrike" dirty="0">
                          <a:solidFill>
                            <a:srgbClr val="000000"/>
                          </a:solidFill>
                          <a:effectLst/>
                          <a:latin typeface="Calibri" panose="020F0502020204030204" pitchFamily="34" charset="0"/>
                        </a:rPr>
                        <a:t>Delivery: Potential disruption to systems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224002">
                <a:tc>
                  <a:txBody>
                    <a:bodyPr/>
                    <a:lstStyle/>
                    <a:p>
                      <a:pPr algn="l" rtl="0" fontAlgn="ctr"/>
                      <a:r>
                        <a:rPr lang="en-GB" sz="800" b="0" i="0" u="none" strike="noStrike" dirty="0">
                          <a:solidFill>
                            <a:srgbClr val="000000"/>
                          </a:solidFill>
                          <a:effectLst/>
                          <a:latin typeface="Calibri" panose="020F0502020204030204" pitchFamily="34" charset="0"/>
                        </a:rPr>
                        <a:t>Desirability: Potential for customer acceptance/buy-in </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bl>
          </a:graphicData>
        </a:graphic>
      </p:graphicFrame>
      <p:sp>
        <p:nvSpPr>
          <p:cNvPr id="13" name="Text Placeholder 1"/>
          <p:cNvSpPr txBox="1">
            <a:spLocks/>
          </p:cNvSpPr>
          <p:nvPr/>
        </p:nvSpPr>
        <p:spPr>
          <a:xfrm>
            <a:off x="1971886" y="1245926"/>
            <a:ext cx="4429563" cy="430907"/>
          </a:xfrm>
          <a:prstGeom prst="rect">
            <a:avLst/>
          </a:prstGeom>
          <a:solidFill>
            <a:srgbClr val="002060"/>
          </a:solidFill>
        </p:spPr>
        <p:txBody>
          <a:bodyPr vert="horz" lIns="0" tIns="0" rIns="0" bIns="0" rtlCol="0" anchor="t" anchorCtr="0">
            <a:noAutofit/>
          </a:bodyPr>
          <a:lstStyle>
            <a:lvl1pPr marL="0" indent="0" algn="l" defTabSz="844083" rtl="0" eaLnBrk="1" latinLnBrk="0" hangingPunct="1">
              <a:lnSpc>
                <a:spcPct val="100000"/>
              </a:lnSpc>
              <a:spcBef>
                <a:spcPts val="0"/>
              </a:spcBef>
              <a:spcAft>
                <a:spcPts val="554"/>
              </a:spcAft>
              <a:buFontTx/>
              <a:buNone/>
              <a:defRPr sz="923" b="1" kern="1200" cap="all" spc="277" baseline="0">
                <a:solidFill>
                  <a:schemeClr val="tx2"/>
                </a:solidFill>
                <a:latin typeface="+mn-lt"/>
                <a:ea typeface="+mn-ea"/>
                <a:cs typeface="+mn-cs"/>
              </a:defRPr>
            </a:lvl1pPr>
            <a:lvl2pPr marL="0" indent="0" algn="l" defTabSz="844083" rtl="0" eaLnBrk="1" latinLnBrk="0" hangingPunct="1">
              <a:lnSpc>
                <a:spcPct val="100000"/>
              </a:lnSpc>
              <a:spcBef>
                <a:spcPts val="0"/>
              </a:spcBef>
              <a:spcAft>
                <a:spcPts val="277"/>
              </a:spcAft>
              <a:buFontTx/>
              <a:buNone/>
              <a:defRPr sz="785" kern="1200">
                <a:solidFill>
                  <a:schemeClr val="tx1"/>
                </a:solidFill>
                <a:latin typeface="+mn-lt"/>
                <a:ea typeface="+mn-ea"/>
                <a:cs typeface="+mn-cs"/>
              </a:defRPr>
            </a:lvl2pPr>
            <a:lvl3pPr marL="167058" indent="-167058"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3pPr>
            <a:lvl4pPr marL="331185" indent="-164127"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4pPr>
            <a:lvl5pPr marL="492382" indent="-161196"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baseline="0">
                <a:solidFill>
                  <a:schemeClr val="tx1"/>
                </a:solidFill>
                <a:latin typeface="+mn-lt"/>
                <a:ea typeface="+mn-ea"/>
                <a:cs typeface="+mn-cs"/>
              </a:defRPr>
            </a:lvl5pPr>
            <a:lvl6pPr marL="664632"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6pPr>
            <a:lvl7pPr marL="864022"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7pPr>
            <a:lvl8pPr marL="996948"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92075" lvl="1" fontAlgn="auto"/>
            <a:r>
              <a:rPr lang="en-GB" sz="1000" b="1" cap="all" spc="300" dirty="0">
                <a:solidFill>
                  <a:schemeClr val="bg1"/>
                </a:solidFill>
              </a:rPr>
              <a:t>Purpose</a:t>
            </a:r>
          </a:p>
          <a:p>
            <a:pPr marL="92075" lvl="1" fontAlgn="auto"/>
            <a:r>
              <a:rPr lang="en-GB" sz="800" dirty="0">
                <a:solidFill>
                  <a:schemeClr val="bg1"/>
                </a:solidFill>
              </a:rPr>
              <a:t>To ensure an up to date output catalogue is maintained</a:t>
            </a:r>
          </a:p>
          <a:p>
            <a:pPr marL="92075" lvl="1" fontAlgn="auto"/>
            <a:endParaRPr lang="en-GB" sz="800" dirty="0">
              <a:solidFill>
                <a:schemeClr val="bg1"/>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1930888815"/>
              </p:ext>
            </p:extLst>
          </p:nvPr>
        </p:nvGraphicFramePr>
        <p:xfrm>
          <a:off x="6653252" y="5293951"/>
          <a:ext cx="3878692" cy="357816"/>
        </p:xfrm>
        <a:graphic>
          <a:graphicData uri="http://schemas.openxmlformats.org/drawingml/2006/table">
            <a:tbl>
              <a:tblPr firstRow="1" bandRow="1"/>
              <a:tblGrid>
                <a:gridCol w="1936066">
                  <a:extLst>
                    <a:ext uri="{9D8B030D-6E8A-4147-A177-3AD203B41FA5}">
                      <a16:colId xmlns:a16="http://schemas.microsoft.com/office/drawing/2014/main" val="20000"/>
                    </a:ext>
                  </a:extLst>
                </a:gridCol>
                <a:gridCol w="1942626">
                  <a:extLst>
                    <a:ext uri="{9D8B030D-6E8A-4147-A177-3AD203B41FA5}">
                      <a16:colId xmlns:a16="http://schemas.microsoft.com/office/drawing/2014/main" val="20001"/>
                    </a:ext>
                  </a:extLst>
                </a:gridCol>
              </a:tblGrid>
              <a:tr h="357816">
                <a:tc>
                  <a:txBody>
                    <a:bodyPr/>
                    <a:lstStyle/>
                    <a:p>
                      <a:pPr algn="ctr" rtl="0" fontAlgn="ctr"/>
                      <a:r>
                        <a:rPr lang="en-GB" sz="800" b="1" i="0" u="none" strike="noStrike" dirty="0">
                          <a:solidFill>
                            <a:srgbClr val="FFFFFF"/>
                          </a:solidFill>
                          <a:effectLst/>
                          <a:latin typeface="Calibri" panose="020F0502020204030204" pitchFamily="34" charset="0"/>
                        </a:rPr>
                        <a:t>Potential</a:t>
                      </a:r>
                      <a:r>
                        <a:rPr lang="en-GB" sz="800" b="1" i="0" u="none" strike="noStrike" baseline="0" dirty="0">
                          <a:solidFill>
                            <a:srgbClr val="FFFFFF"/>
                          </a:solidFill>
                          <a:effectLst/>
                          <a:latin typeface="Calibri" panose="020F0502020204030204" pitchFamily="34" charset="0"/>
                        </a:rPr>
                        <a:t> monthly report reduction</a:t>
                      </a:r>
                      <a:endParaRPr lang="en-GB" sz="8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0" i="0" u="none" strike="noStrike" dirty="0">
                          <a:solidFill>
                            <a:schemeClr val="tx1"/>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40234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65312" y="1852311"/>
            <a:ext cx="4432849" cy="1067722"/>
          </a:xfrm>
          <a:solidFill>
            <a:srgbClr val="00338D"/>
          </a:solidFill>
        </p:spPr>
        <p:txBody>
          <a:bodyPr numCol="1"/>
          <a:lstStyle/>
          <a:p>
            <a:pPr marL="92075" lvl="1"/>
            <a:r>
              <a:rPr lang="en-GB" sz="1000" b="1" cap="all" spc="300" dirty="0">
                <a:solidFill>
                  <a:schemeClr val="bg1"/>
                </a:solidFill>
              </a:rPr>
              <a:t>Description</a:t>
            </a:r>
            <a:endParaRPr lang="en-GB" sz="800" dirty="0">
              <a:solidFill>
                <a:schemeClr val="bg1"/>
              </a:solidFill>
            </a:endParaRPr>
          </a:p>
          <a:p>
            <a:pPr marL="92075" lvl="1"/>
            <a:r>
              <a:rPr lang="en-GB" sz="800" dirty="0">
                <a:solidFill>
                  <a:schemeClr val="bg1"/>
                </a:solidFill>
              </a:rPr>
              <a:t>Xoserve produces multiple outputs related to the GSR reporting process (this generally relates to information pertaining to meter removals, GSR contacts, and/or prompts for networks and shippers to check sites and confirm that meters have been removed).</a:t>
            </a:r>
          </a:p>
          <a:p>
            <a:pPr marL="92075" lvl="1"/>
            <a:r>
              <a:rPr lang="en-GB" sz="800" dirty="0">
                <a:solidFill>
                  <a:schemeClr val="bg1"/>
                </a:solidFill>
              </a:rPr>
              <a:t>KPMG recommend that Xoserve consider whether there is scope to refine the reporting of this data by presenting it through </a:t>
            </a:r>
            <a:r>
              <a:rPr lang="en-GB" sz="800">
                <a:solidFill>
                  <a:schemeClr val="bg1"/>
                </a:solidFill>
              </a:rPr>
              <a:t>a dashboard </a:t>
            </a:r>
            <a:r>
              <a:rPr lang="en-GB" sz="800" dirty="0">
                <a:solidFill>
                  <a:schemeClr val="bg1"/>
                </a:solidFill>
              </a:rPr>
              <a:t>or through consolidation of information in this area.</a:t>
            </a:r>
          </a:p>
        </p:txBody>
      </p:sp>
      <p:sp>
        <p:nvSpPr>
          <p:cNvPr id="3" name="Text Placeholder 2"/>
          <p:cNvSpPr>
            <a:spLocks noGrp="1"/>
          </p:cNvSpPr>
          <p:nvPr>
            <p:ph type="body" sz="quarter" idx="11"/>
          </p:nvPr>
        </p:nvSpPr>
        <p:spPr>
          <a:xfrm>
            <a:off x="6519333" y="1239702"/>
            <a:ext cx="4200648" cy="683007"/>
          </a:xfrm>
          <a:solidFill>
            <a:srgbClr val="483698"/>
          </a:solidFill>
        </p:spPr>
        <p:txBody>
          <a:bodyPr/>
          <a:lstStyle/>
          <a:p>
            <a:pPr marL="92075" lvl="1"/>
            <a:r>
              <a:rPr lang="en-GB" sz="1000" b="1" cap="all" spc="300" dirty="0">
                <a:solidFill>
                  <a:schemeClr val="bg1"/>
                </a:solidFill>
              </a:rPr>
              <a:t>Customers Affected</a:t>
            </a:r>
          </a:p>
          <a:p>
            <a:pPr marL="263525" lvl="1" indent="-171450">
              <a:buFont typeface="Wingdings" panose="05000000000000000000" pitchFamily="2" charset="2"/>
              <a:buChar char="§"/>
            </a:pPr>
            <a:r>
              <a:rPr lang="en-GB" sz="800" dirty="0">
                <a:solidFill>
                  <a:schemeClr val="bg1"/>
                </a:solidFill>
              </a:rPr>
              <a:t>All Shippers</a:t>
            </a:r>
          </a:p>
          <a:p>
            <a:pPr marL="263525" lvl="1" indent="-171450">
              <a:buFont typeface="Wingdings" panose="05000000000000000000" pitchFamily="2" charset="2"/>
              <a:buChar char="§"/>
            </a:pPr>
            <a:r>
              <a:rPr lang="en-GB" sz="800" dirty="0">
                <a:solidFill>
                  <a:schemeClr val="bg1"/>
                </a:solidFill>
              </a:rPr>
              <a:t>All Networks</a:t>
            </a:r>
          </a:p>
          <a:p>
            <a:pPr marL="92075" lvl="1"/>
            <a:endParaRPr lang="en-GB" sz="800" dirty="0">
              <a:solidFill>
                <a:schemeClr val="bg1"/>
              </a:solidFill>
            </a:endParaRPr>
          </a:p>
        </p:txBody>
      </p:sp>
      <p:sp>
        <p:nvSpPr>
          <p:cNvPr id="4" name="Title 3"/>
          <p:cNvSpPr>
            <a:spLocks noGrp="1"/>
          </p:cNvSpPr>
          <p:nvPr>
            <p:ph type="title"/>
          </p:nvPr>
        </p:nvSpPr>
        <p:spPr>
          <a:xfrm>
            <a:off x="1968600" y="451575"/>
            <a:ext cx="8684160" cy="529465"/>
          </a:xfrm>
        </p:spPr>
        <p:txBody>
          <a:bodyPr/>
          <a:lstStyle/>
          <a:p>
            <a:r>
              <a:rPr lang="en-GB" sz="1800" dirty="0">
                <a:solidFill>
                  <a:srgbClr val="00338D"/>
                </a:solidFill>
              </a:rPr>
              <a:t>Recommendation 13 </a:t>
            </a:r>
            <a:r>
              <a:rPr lang="en-GB" sz="1800">
                <a:solidFill>
                  <a:srgbClr val="00338D"/>
                </a:solidFill>
              </a:rPr>
              <a:t>– </a:t>
            </a:r>
            <a:r>
              <a:rPr lang="en-GB" sz="1800">
                <a:solidFill>
                  <a:srgbClr val="6D2077"/>
                </a:solidFill>
              </a:rPr>
              <a:t>Dashboard/</a:t>
            </a:r>
            <a:r>
              <a:rPr lang="en-GB" sz="1800" dirty="0">
                <a:solidFill>
                  <a:srgbClr val="6D2077"/>
                </a:solidFill>
              </a:rPr>
              <a:t>Consolidation of GSR Reporting</a:t>
            </a:r>
          </a:p>
        </p:txBody>
      </p:sp>
      <p:sp>
        <p:nvSpPr>
          <p:cNvPr id="6" name="Text Placeholder 1"/>
          <p:cNvSpPr txBox="1">
            <a:spLocks/>
          </p:cNvSpPr>
          <p:nvPr/>
        </p:nvSpPr>
        <p:spPr>
          <a:xfrm>
            <a:off x="1965315" y="4591050"/>
            <a:ext cx="4435485" cy="1184910"/>
          </a:xfrm>
          <a:prstGeom prst="rect">
            <a:avLst/>
          </a:prstGeom>
          <a:solidFill>
            <a:srgbClr val="0091DA"/>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a:r>
              <a:rPr lang="en-GB" sz="1000" b="1" cap="all" spc="300" dirty="0">
                <a:solidFill>
                  <a:schemeClr val="bg1"/>
                </a:solidFill>
              </a:rPr>
              <a:t>Outputs affected</a:t>
            </a:r>
          </a:p>
          <a:p>
            <a:pPr marL="263525" lvl="1" indent="-171450">
              <a:buFont typeface="Wingdings" panose="05000000000000000000" pitchFamily="2" charset="2"/>
              <a:buChar char="§"/>
            </a:pPr>
            <a:r>
              <a:rPr lang="en-GB" sz="800" dirty="0">
                <a:solidFill>
                  <a:schemeClr val="bg1"/>
                </a:solidFill>
              </a:rPr>
              <a:t>CAT02</a:t>
            </a:r>
          </a:p>
          <a:p>
            <a:pPr marL="263525" lvl="1" indent="-171450">
              <a:buFont typeface="Wingdings" panose="05000000000000000000" pitchFamily="2" charset="2"/>
              <a:buChar char="§"/>
            </a:pPr>
            <a:r>
              <a:rPr lang="en-GB" sz="800" dirty="0">
                <a:solidFill>
                  <a:schemeClr val="bg1"/>
                </a:solidFill>
              </a:rPr>
              <a:t>IP1125</a:t>
            </a:r>
          </a:p>
          <a:p>
            <a:pPr marL="263525" lvl="1" indent="-171450">
              <a:buFont typeface="Wingdings" panose="05000000000000000000" pitchFamily="2" charset="2"/>
              <a:buChar char="§"/>
            </a:pPr>
            <a:r>
              <a:rPr lang="en-GB" sz="800" dirty="0">
                <a:solidFill>
                  <a:schemeClr val="bg1"/>
                </a:solidFill>
              </a:rPr>
              <a:t>IP1184</a:t>
            </a:r>
          </a:p>
          <a:p>
            <a:pPr marL="263525" lvl="1" indent="-171450">
              <a:buFont typeface="Wingdings" panose="05000000000000000000" pitchFamily="2" charset="2"/>
              <a:buChar char="§"/>
            </a:pPr>
            <a:r>
              <a:rPr lang="en-GB" sz="800" dirty="0">
                <a:solidFill>
                  <a:schemeClr val="bg1"/>
                </a:solidFill>
              </a:rPr>
              <a:t>MOD425 - Report</a:t>
            </a:r>
          </a:p>
          <a:p>
            <a:pPr marL="263525" lvl="1" indent="-171450">
              <a:buFont typeface="Wingdings" panose="05000000000000000000" pitchFamily="2" charset="2"/>
              <a:buChar char="§"/>
            </a:pPr>
            <a:r>
              <a:rPr lang="en-GB" sz="800" dirty="0">
                <a:solidFill>
                  <a:schemeClr val="bg1"/>
                </a:solidFill>
              </a:rPr>
              <a:t>IP1043</a:t>
            </a:r>
          </a:p>
          <a:p>
            <a:pPr marL="263525" lvl="1" indent="-171450">
              <a:buFont typeface="Wingdings" panose="05000000000000000000" pitchFamily="2" charset="2"/>
              <a:buChar char="§"/>
            </a:pPr>
            <a:r>
              <a:rPr lang="en-GB" sz="800" dirty="0">
                <a:solidFill>
                  <a:schemeClr val="bg1"/>
                </a:solidFill>
              </a:rPr>
              <a:t>IP568 </a:t>
            </a:r>
          </a:p>
        </p:txBody>
      </p:sp>
      <p:sp>
        <p:nvSpPr>
          <p:cNvPr id="8" name="Text Placeholder 2"/>
          <p:cNvSpPr txBox="1">
            <a:spLocks/>
          </p:cNvSpPr>
          <p:nvPr/>
        </p:nvSpPr>
        <p:spPr>
          <a:xfrm>
            <a:off x="6519332" y="4459796"/>
            <a:ext cx="4200648" cy="1316165"/>
          </a:xfrm>
          <a:prstGeom prst="rect">
            <a:avLst/>
          </a:prstGeom>
          <a:solidFill>
            <a:srgbClr val="6D2077"/>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score</a:t>
            </a:r>
          </a:p>
        </p:txBody>
      </p:sp>
      <p:sp>
        <p:nvSpPr>
          <p:cNvPr id="11" name="Text Placeholder 1"/>
          <p:cNvSpPr txBox="1">
            <a:spLocks/>
          </p:cNvSpPr>
          <p:nvPr/>
        </p:nvSpPr>
        <p:spPr>
          <a:xfrm>
            <a:off x="1965313" y="2996952"/>
            <a:ext cx="4432849" cy="1517180"/>
          </a:xfrm>
          <a:prstGeom prst="rect">
            <a:avLst/>
          </a:prstGeom>
          <a:solidFill>
            <a:srgbClr val="005EB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79375"/>
            <a:r>
              <a:rPr lang="en-GB" sz="1000" b="1" cap="all" spc="300" dirty="0">
                <a:solidFill>
                  <a:schemeClr val="bg1"/>
                </a:solidFill>
              </a:rPr>
              <a:t>Delivery</a:t>
            </a:r>
          </a:p>
          <a:p>
            <a:pPr marL="263525" lvl="1" indent="-171450">
              <a:buFont typeface="Wingdings" panose="05000000000000000000" pitchFamily="2" charset="2"/>
              <a:buChar char="§"/>
            </a:pPr>
            <a:r>
              <a:rPr lang="en-GB" sz="800" dirty="0">
                <a:solidFill>
                  <a:schemeClr val="bg1"/>
                </a:solidFill>
              </a:rPr>
              <a:t>Internal engagement process to determine the best way to consolidate GSR reporting, including:</a:t>
            </a:r>
          </a:p>
          <a:p>
            <a:pPr marL="444500" lvl="2" indent="-171450">
              <a:buClr>
                <a:schemeClr val="bg1"/>
              </a:buClr>
              <a:buFont typeface="Wingdings" panose="05000000000000000000" pitchFamily="2" charset="2"/>
              <a:buChar char="§"/>
            </a:pPr>
            <a:r>
              <a:rPr lang="en-GB" sz="800" dirty="0">
                <a:solidFill>
                  <a:schemeClr val="bg1"/>
                </a:solidFill>
              </a:rPr>
              <a:t>Can all data be consolidated into a single report and/or would a </a:t>
            </a:r>
            <a:r>
              <a:rPr lang="en-GB" sz="800">
                <a:solidFill>
                  <a:schemeClr val="bg1"/>
                </a:solidFill>
              </a:rPr>
              <a:t>self-service dashboard </a:t>
            </a:r>
            <a:r>
              <a:rPr lang="en-GB" sz="800" dirty="0">
                <a:solidFill>
                  <a:schemeClr val="bg1"/>
                </a:solidFill>
              </a:rPr>
              <a:t>be more appropriate?</a:t>
            </a:r>
          </a:p>
          <a:p>
            <a:pPr marL="444500" lvl="2" indent="-171450">
              <a:buClr>
                <a:schemeClr val="bg1"/>
              </a:buClr>
              <a:buFont typeface="Wingdings" panose="05000000000000000000" pitchFamily="2" charset="2"/>
              <a:buChar char="§"/>
            </a:pPr>
            <a:r>
              <a:rPr lang="en-GB" sz="800" dirty="0">
                <a:solidFill>
                  <a:schemeClr val="bg1"/>
                </a:solidFill>
              </a:rPr>
              <a:t>Which reports and data items can be consolidated?</a:t>
            </a:r>
          </a:p>
          <a:p>
            <a:pPr marL="263525" lvl="1" indent="-171450">
              <a:buFont typeface="Wingdings" panose="05000000000000000000" pitchFamily="2" charset="2"/>
              <a:buChar char="§"/>
            </a:pPr>
            <a:r>
              <a:rPr lang="en-GB" sz="800" dirty="0">
                <a:solidFill>
                  <a:schemeClr val="bg1"/>
                </a:solidFill>
              </a:rPr>
              <a:t>Implement the change process to roll out the solution.</a:t>
            </a:r>
          </a:p>
          <a:p>
            <a:pPr marL="263525" lvl="1" indent="-171450">
              <a:buFont typeface="Wingdings" panose="05000000000000000000" pitchFamily="2" charset="2"/>
              <a:buChar char="§"/>
            </a:pPr>
            <a:r>
              <a:rPr lang="en-GB" sz="800" dirty="0">
                <a:solidFill>
                  <a:schemeClr val="bg1"/>
                </a:solidFill>
              </a:rPr>
              <a:t>Update Output Catalogue accordingly</a:t>
            </a:r>
          </a:p>
        </p:txBody>
      </p:sp>
      <p:sp>
        <p:nvSpPr>
          <p:cNvPr id="12" name="Text Placeholder 2"/>
          <p:cNvSpPr txBox="1">
            <a:spLocks/>
          </p:cNvSpPr>
          <p:nvPr/>
        </p:nvSpPr>
        <p:spPr>
          <a:xfrm>
            <a:off x="6519332" y="2013091"/>
            <a:ext cx="4200648" cy="2356323"/>
          </a:xfrm>
          <a:prstGeom prst="rect">
            <a:avLst/>
          </a:prstGeom>
          <a:solidFill>
            <a:srgbClr val="470A6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Potential Costs and benefits</a:t>
            </a:r>
          </a:p>
          <a:p>
            <a:pPr marL="92075" lvl="1"/>
            <a:r>
              <a:rPr lang="en-GB" dirty="0">
                <a:solidFill>
                  <a:schemeClr val="bg1"/>
                </a:solidFill>
              </a:rPr>
              <a:t>Customer engagement required in order to fully understand their requirements (how they use the reports) and how changes would impact them. Potentially significant system changes, however, considered to be relatively more straight forward than </a:t>
            </a:r>
            <a:r>
              <a:rPr lang="en-GB">
                <a:solidFill>
                  <a:schemeClr val="bg1"/>
                </a:solidFill>
              </a:rPr>
              <a:t>other dashboards </a:t>
            </a:r>
            <a:r>
              <a:rPr lang="en-GB" dirty="0">
                <a:solidFill>
                  <a:schemeClr val="bg1"/>
                </a:solidFill>
              </a:rPr>
              <a:t>on the grounds that less reports and data items need to be reported.</a:t>
            </a:r>
          </a:p>
        </p:txBody>
      </p:sp>
      <p:graphicFrame>
        <p:nvGraphicFramePr>
          <p:cNvPr id="5" name="Table 4"/>
          <p:cNvGraphicFramePr>
            <a:graphicFrameLocks noGrp="1"/>
          </p:cNvGraphicFramePr>
          <p:nvPr>
            <p:extLst>
              <p:ext uri="{D42A27DB-BD31-4B8C-83A1-F6EECF244321}">
                <p14:modId xmlns:p14="http://schemas.microsoft.com/office/powerpoint/2010/main" val="2711268527"/>
              </p:ext>
            </p:extLst>
          </p:nvPr>
        </p:nvGraphicFramePr>
        <p:xfrm>
          <a:off x="6693010" y="3053216"/>
          <a:ext cx="3862789" cy="1000135"/>
        </p:xfrm>
        <a:graphic>
          <a:graphicData uri="http://schemas.openxmlformats.org/drawingml/2006/table">
            <a:tbl>
              <a:tblPr firstRow="1" bandRow="1"/>
              <a:tblGrid>
                <a:gridCol w="2425149">
                  <a:extLst>
                    <a:ext uri="{9D8B030D-6E8A-4147-A177-3AD203B41FA5}">
                      <a16:colId xmlns:a16="http://schemas.microsoft.com/office/drawing/2014/main" val="20000"/>
                    </a:ext>
                  </a:extLst>
                </a:gridCol>
                <a:gridCol w="1437640">
                  <a:extLst>
                    <a:ext uri="{9D8B030D-6E8A-4147-A177-3AD203B41FA5}">
                      <a16:colId xmlns:a16="http://schemas.microsoft.com/office/drawing/2014/main" val="20001"/>
                    </a:ext>
                  </a:extLst>
                </a:gridCol>
              </a:tblGrid>
              <a:tr h="252714">
                <a:tc>
                  <a:txBody>
                    <a:bodyPr/>
                    <a:lstStyle/>
                    <a:p>
                      <a:pPr algn="l" rtl="0" fontAlgn="ctr"/>
                      <a:r>
                        <a:rPr lang="en-GB" sz="800" b="1" i="0" u="none" strike="noStrike" dirty="0">
                          <a:solidFill>
                            <a:srgbClr val="FFFFFF"/>
                          </a:solidFill>
                          <a:effectLst/>
                          <a:latin typeface="Calibri" panose="020F0502020204030204" pitchFamily="34" charset="0"/>
                        </a:rPr>
                        <a:t>Potential cost/benefit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tc>
                  <a:txBody>
                    <a:bodyPr/>
                    <a:lstStyle/>
                    <a:p>
                      <a:pPr algn="l" rtl="0" fontAlgn="ctr"/>
                      <a:r>
                        <a:rPr lang="en-GB" sz="800" b="1" i="0" u="none" strike="noStrike" dirty="0">
                          <a:solidFill>
                            <a:srgbClr val="FFFFFF"/>
                          </a:solidFill>
                          <a:effectLst/>
                          <a:latin typeface="Calibri" panose="020F0502020204030204" pitchFamily="34" charset="0"/>
                        </a:rPr>
                        <a:t>Impact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183792">
                <a:tc>
                  <a:txBody>
                    <a:bodyPr/>
                    <a:lstStyle/>
                    <a:p>
                      <a:pPr algn="l" rtl="0" fontAlgn="ctr"/>
                      <a:r>
                        <a:rPr lang="en-GB" sz="800" b="0" i="0" u="none" strike="noStrike" dirty="0">
                          <a:solidFill>
                            <a:srgbClr val="000000"/>
                          </a:solidFill>
                          <a:effectLst/>
                          <a:latin typeface="Calibri" panose="020F0502020204030204" pitchFamily="34" charset="0"/>
                        </a:rPr>
                        <a:t>Delivery: Complexity</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183792">
                <a:tc>
                  <a:txBody>
                    <a:bodyPr/>
                    <a:lstStyle/>
                    <a:p>
                      <a:pPr algn="l" rtl="0" fontAlgn="ctr"/>
                      <a:r>
                        <a:rPr lang="en-GB" sz="800" b="0" i="0" u="none" strike="noStrike" dirty="0">
                          <a:solidFill>
                            <a:srgbClr val="000000"/>
                          </a:solidFill>
                          <a:effectLst/>
                          <a:latin typeface="Calibri" panose="020F0502020204030204" pitchFamily="34" charset="0"/>
                        </a:rPr>
                        <a:t>Delivery: Potential disruption to customers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183792">
                <a:tc>
                  <a:txBody>
                    <a:bodyPr/>
                    <a:lstStyle/>
                    <a:p>
                      <a:pPr algn="l" rtl="0" fontAlgn="ctr"/>
                      <a:r>
                        <a:rPr lang="en-GB" sz="800" b="0" i="0" u="none" strike="noStrike" dirty="0">
                          <a:solidFill>
                            <a:srgbClr val="000000"/>
                          </a:solidFill>
                          <a:effectLst/>
                          <a:latin typeface="Calibri" panose="020F0502020204030204" pitchFamily="34" charset="0"/>
                        </a:rPr>
                        <a:t>Delivery: Potential disruption to systems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196045">
                <a:tc>
                  <a:txBody>
                    <a:bodyPr/>
                    <a:lstStyle/>
                    <a:p>
                      <a:pPr algn="l" rtl="0" fontAlgn="ctr"/>
                      <a:r>
                        <a:rPr lang="en-GB" sz="800" b="0" i="0" u="none" strike="noStrike" dirty="0">
                          <a:solidFill>
                            <a:srgbClr val="000000"/>
                          </a:solidFill>
                          <a:effectLst/>
                          <a:latin typeface="Calibri" panose="020F0502020204030204" pitchFamily="34" charset="0"/>
                        </a:rPr>
                        <a:t>Desirability: Potential for customer acceptance/buy-in </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16358034"/>
              </p:ext>
            </p:extLst>
          </p:nvPr>
        </p:nvGraphicFramePr>
        <p:xfrm>
          <a:off x="6653252" y="4650891"/>
          <a:ext cx="3861921" cy="542925"/>
        </p:xfrm>
        <a:graphic>
          <a:graphicData uri="http://schemas.openxmlformats.org/drawingml/2006/table">
            <a:tbl>
              <a:tblPr firstRow="1" bandRow="1"/>
              <a:tblGrid>
                <a:gridCol w="1287307">
                  <a:extLst>
                    <a:ext uri="{9D8B030D-6E8A-4147-A177-3AD203B41FA5}">
                      <a16:colId xmlns:a16="http://schemas.microsoft.com/office/drawing/2014/main" val="20000"/>
                    </a:ext>
                  </a:extLst>
                </a:gridCol>
                <a:gridCol w="1287307">
                  <a:extLst>
                    <a:ext uri="{9D8B030D-6E8A-4147-A177-3AD203B41FA5}">
                      <a16:colId xmlns:a16="http://schemas.microsoft.com/office/drawing/2014/main" val="20001"/>
                    </a:ext>
                  </a:extLst>
                </a:gridCol>
                <a:gridCol w="1287307">
                  <a:extLst>
                    <a:ext uri="{9D8B030D-6E8A-4147-A177-3AD203B41FA5}">
                      <a16:colId xmlns:a16="http://schemas.microsoft.com/office/drawing/2014/main" val="20003"/>
                    </a:ext>
                  </a:extLst>
                </a:gridCol>
              </a:tblGrid>
              <a:tr h="314325">
                <a:tc>
                  <a:txBody>
                    <a:bodyPr/>
                    <a:lstStyle/>
                    <a:p>
                      <a:pPr algn="ctr" rtl="0" fontAlgn="ctr"/>
                      <a:r>
                        <a:rPr lang="en-GB" sz="800" b="1" i="0" u="none" strike="noStrike" dirty="0">
                          <a:solidFill>
                            <a:srgbClr val="FFFFFF"/>
                          </a:solidFill>
                          <a:effectLst/>
                          <a:latin typeface="Calibri" panose="020F0502020204030204" pitchFamily="34" charset="0"/>
                        </a:rPr>
                        <a:t>Delivery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rPr>
                        <a:t>Desirability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rPr>
                        <a:t>Quick Win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28600">
                <a:tc>
                  <a:txBody>
                    <a:bodyPr/>
                    <a:lstStyle/>
                    <a:p>
                      <a:pPr algn="ctr" fontAlgn="ctr"/>
                      <a:r>
                        <a:rPr lang="en-GB" sz="1000" b="0" i="0" u="none" strike="noStrike" dirty="0">
                          <a:solidFill>
                            <a:srgbClr val="FFFFFF"/>
                          </a:solidFill>
                          <a:effectLst/>
                          <a:latin typeface="Calibri" panose="020F0502020204030204" pitchFamily="34" charset="0"/>
                        </a:rPr>
                        <a:t>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ctr"/>
                      <a:r>
                        <a:rPr lang="en-GB" sz="1000" b="0" i="0" u="none" strike="noStrike" dirty="0">
                          <a:solidFill>
                            <a:srgbClr val="FFFFFF"/>
                          </a:solidFill>
                          <a:effectLst/>
                          <a:latin typeface="Calibri" panose="020F0502020204030204" pitchFamily="34" charset="0"/>
                        </a:rPr>
                        <a:t>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000" b="0" i="0" u="none" strike="noStrike" dirty="0">
                          <a:solidFill>
                            <a:srgbClr val="000000"/>
                          </a:solidFill>
                          <a:effectLst/>
                          <a:latin typeface="Calibri" panose="020F0502020204030204" pitchFamily="34" charset="0"/>
                        </a:rPr>
                        <a:t>Yes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1"/>
                  </a:ext>
                </a:extLst>
              </a:tr>
            </a:tbl>
          </a:graphicData>
        </a:graphic>
      </p:graphicFrame>
      <p:sp>
        <p:nvSpPr>
          <p:cNvPr id="13" name="Text Placeholder 1"/>
          <p:cNvSpPr txBox="1">
            <a:spLocks/>
          </p:cNvSpPr>
          <p:nvPr/>
        </p:nvSpPr>
        <p:spPr>
          <a:xfrm>
            <a:off x="1971886" y="1245926"/>
            <a:ext cx="4429563" cy="529467"/>
          </a:xfrm>
          <a:prstGeom prst="rect">
            <a:avLst/>
          </a:prstGeom>
          <a:solidFill>
            <a:srgbClr val="002060"/>
          </a:solidFill>
        </p:spPr>
        <p:txBody>
          <a:bodyPr vert="horz" lIns="0" tIns="0" rIns="0" bIns="0" rtlCol="0" anchor="t" anchorCtr="0">
            <a:noAutofit/>
          </a:bodyPr>
          <a:lstStyle>
            <a:lvl1pPr marL="0" indent="0" algn="l" defTabSz="844083" rtl="0" eaLnBrk="1" latinLnBrk="0" hangingPunct="1">
              <a:lnSpc>
                <a:spcPct val="100000"/>
              </a:lnSpc>
              <a:spcBef>
                <a:spcPts val="0"/>
              </a:spcBef>
              <a:spcAft>
                <a:spcPts val="554"/>
              </a:spcAft>
              <a:buFontTx/>
              <a:buNone/>
              <a:defRPr sz="923" b="1" kern="1200" cap="all" spc="277" baseline="0">
                <a:solidFill>
                  <a:schemeClr val="tx2"/>
                </a:solidFill>
                <a:latin typeface="+mn-lt"/>
                <a:ea typeface="+mn-ea"/>
                <a:cs typeface="+mn-cs"/>
              </a:defRPr>
            </a:lvl1pPr>
            <a:lvl2pPr marL="0" indent="0" algn="l" defTabSz="844083" rtl="0" eaLnBrk="1" latinLnBrk="0" hangingPunct="1">
              <a:lnSpc>
                <a:spcPct val="100000"/>
              </a:lnSpc>
              <a:spcBef>
                <a:spcPts val="0"/>
              </a:spcBef>
              <a:spcAft>
                <a:spcPts val="277"/>
              </a:spcAft>
              <a:buFontTx/>
              <a:buNone/>
              <a:defRPr sz="785" kern="1200">
                <a:solidFill>
                  <a:schemeClr val="tx1"/>
                </a:solidFill>
                <a:latin typeface="+mn-lt"/>
                <a:ea typeface="+mn-ea"/>
                <a:cs typeface="+mn-cs"/>
              </a:defRPr>
            </a:lvl2pPr>
            <a:lvl3pPr marL="167058" indent="-167058"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3pPr>
            <a:lvl4pPr marL="331185" indent="-164127"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4pPr>
            <a:lvl5pPr marL="492382" indent="-161196"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baseline="0">
                <a:solidFill>
                  <a:schemeClr val="tx1"/>
                </a:solidFill>
                <a:latin typeface="+mn-lt"/>
                <a:ea typeface="+mn-ea"/>
                <a:cs typeface="+mn-cs"/>
              </a:defRPr>
            </a:lvl5pPr>
            <a:lvl6pPr marL="664632"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6pPr>
            <a:lvl7pPr marL="864022"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7pPr>
            <a:lvl8pPr marL="996948"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92075" lvl="1" fontAlgn="auto"/>
            <a:r>
              <a:rPr lang="en-GB" sz="1000" b="1" cap="all" spc="300" dirty="0">
                <a:solidFill>
                  <a:schemeClr val="bg1"/>
                </a:solidFill>
              </a:rPr>
              <a:t>Purpose</a:t>
            </a:r>
          </a:p>
          <a:p>
            <a:pPr marL="92075" lvl="1" fontAlgn="auto"/>
            <a:r>
              <a:rPr lang="en-GB" sz="800" dirty="0">
                <a:solidFill>
                  <a:schemeClr val="bg1"/>
                </a:solidFill>
              </a:rPr>
              <a:t>To reduce the complexity and amount of resource required to administer and provide GSR information to networks and shippers</a:t>
            </a:r>
          </a:p>
          <a:p>
            <a:pPr marL="92075" lvl="1" fontAlgn="auto"/>
            <a:endParaRPr lang="en-GB" sz="800" dirty="0">
              <a:solidFill>
                <a:schemeClr val="bg1"/>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87989898"/>
              </p:ext>
            </p:extLst>
          </p:nvPr>
        </p:nvGraphicFramePr>
        <p:xfrm>
          <a:off x="6654120" y="5365272"/>
          <a:ext cx="3861920" cy="247163"/>
        </p:xfrm>
        <a:graphic>
          <a:graphicData uri="http://schemas.openxmlformats.org/drawingml/2006/table">
            <a:tbl>
              <a:tblPr firstRow="1" bandRow="1"/>
              <a:tblGrid>
                <a:gridCol w="1927694">
                  <a:extLst>
                    <a:ext uri="{9D8B030D-6E8A-4147-A177-3AD203B41FA5}">
                      <a16:colId xmlns:a16="http://schemas.microsoft.com/office/drawing/2014/main" val="20000"/>
                    </a:ext>
                  </a:extLst>
                </a:gridCol>
                <a:gridCol w="1934226">
                  <a:extLst>
                    <a:ext uri="{9D8B030D-6E8A-4147-A177-3AD203B41FA5}">
                      <a16:colId xmlns:a16="http://schemas.microsoft.com/office/drawing/2014/main" val="20001"/>
                    </a:ext>
                  </a:extLst>
                </a:gridCol>
              </a:tblGrid>
              <a:tr h="247163">
                <a:tc>
                  <a:txBody>
                    <a:bodyPr/>
                    <a:lstStyle/>
                    <a:p>
                      <a:pPr algn="ctr" rtl="0" fontAlgn="ctr"/>
                      <a:r>
                        <a:rPr lang="en-GB" sz="800" b="1" i="0" u="none" strike="noStrike" dirty="0">
                          <a:solidFill>
                            <a:srgbClr val="FFFFFF"/>
                          </a:solidFill>
                          <a:effectLst/>
                          <a:latin typeface="Calibri" panose="020F0502020204030204" pitchFamily="34" charset="0"/>
                        </a:rPr>
                        <a:t>Potential</a:t>
                      </a:r>
                      <a:r>
                        <a:rPr lang="en-GB" sz="800" b="1" i="0" u="none" strike="noStrike" baseline="0" dirty="0">
                          <a:solidFill>
                            <a:srgbClr val="FFFFFF"/>
                          </a:solidFill>
                          <a:effectLst/>
                          <a:latin typeface="Calibri" panose="020F0502020204030204" pitchFamily="34" charset="0"/>
                        </a:rPr>
                        <a:t> monthly report reduction</a:t>
                      </a:r>
                      <a:endParaRPr lang="en-GB" sz="8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0" i="0" u="none" strike="noStrike" dirty="0">
                          <a:solidFill>
                            <a:schemeClr val="tx1"/>
                          </a:solidFill>
                          <a:effectLst/>
                          <a:latin typeface="Calibri" panose="020F0502020204030204" pitchFamily="34" charset="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52282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65314" y="1719742"/>
            <a:ext cx="3844938" cy="2426072"/>
          </a:xfrm>
          <a:solidFill>
            <a:srgbClr val="00338D"/>
          </a:solidFill>
        </p:spPr>
        <p:txBody>
          <a:bodyPr numCol="1"/>
          <a:lstStyle/>
          <a:p>
            <a:pPr marL="92075" lvl="1"/>
            <a:r>
              <a:rPr lang="en-GB" sz="1000" b="1" cap="all" spc="300" dirty="0">
                <a:solidFill>
                  <a:schemeClr val="bg1"/>
                </a:solidFill>
              </a:rPr>
              <a:t>Description</a:t>
            </a:r>
            <a:endParaRPr lang="en-GB" sz="800" dirty="0">
              <a:solidFill>
                <a:schemeClr val="bg1"/>
              </a:solidFill>
            </a:endParaRPr>
          </a:p>
          <a:p>
            <a:pPr marL="92075" lvl="1"/>
            <a:r>
              <a:rPr lang="en-GB" sz="800" dirty="0">
                <a:solidFill>
                  <a:schemeClr val="bg1"/>
                </a:solidFill>
              </a:rPr>
              <a:t>A number of Xoserve functions produce reports that feed into the UIG calculation and reporting process. Given the number of these reports and the importance of the UIG issue KPMG recommend that Xoserve consider whether there is scope to consolidate and refine the reporting of information in this area. This has the potential to increase efficiency and functionality for customers as well as providing consistency with respect to what is reported. KPMG have currently identified seven reports that may be in scope of this recommendation:</a:t>
            </a:r>
          </a:p>
          <a:p>
            <a:pPr marL="263525" lvl="1" indent="-171450">
              <a:buFont typeface="Wingdings" panose="05000000000000000000" pitchFamily="2" charset="2"/>
              <a:buChar char="§"/>
            </a:pPr>
            <a:r>
              <a:rPr lang="en-GB" sz="800" dirty="0">
                <a:solidFill>
                  <a:schemeClr val="bg1"/>
                </a:solidFill>
              </a:rPr>
              <a:t>Analytical Services produce two UIG-related outputs.</a:t>
            </a:r>
          </a:p>
          <a:p>
            <a:pPr marL="263525" lvl="1" indent="-171450">
              <a:buFont typeface="Wingdings" panose="05000000000000000000" pitchFamily="2" charset="2"/>
              <a:buChar char="§"/>
            </a:pPr>
            <a:r>
              <a:rPr lang="en-GB" sz="800" dirty="0">
                <a:solidFill>
                  <a:schemeClr val="bg1"/>
                </a:solidFill>
              </a:rPr>
              <a:t>Data Office produce three related outputs.</a:t>
            </a:r>
          </a:p>
          <a:p>
            <a:pPr marL="263525" lvl="1" indent="-171450">
              <a:buFont typeface="Wingdings" panose="05000000000000000000" pitchFamily="2" charset="2"/>
              <a:buChar char="§"/>
            </a:pPr>
            <a:r>
              <a:rPr lang="en-GB" sz="800" dirty="0">
                <a:solidFill>
                  <a:schemeClr val="bg1"/>
                </a:solidFill>
              </a:rPr>
              <a:t>Demand estimation produce two related outputs. </a:t>
            </a:r>
          </a:p>
          <a:p>
            <a:pPr marL="92075" lvl="1"/>
            <a:r>
              <a:rPr lang="en-GB" sz="800" dirty="0">
                <a:solidFill>
                  <a:schemeClr val="bg1"/>
                </a:solidFill>
              </a:rPr>
              <a:t>Based on the above, KPMG is currently considering whether development of a </a:t>
            </a:r>
            <a:r>
              <a:rPr lang="en-GB" sz="800">
                <a:solidFill>
                  <a:schemeClr val="bg1"/>
                </a:solidFill>
              </a:rPr>
              <a:t>UIG dashboard </a:t>
            </a:r>
            <a:r>
              <a:rPr lang="en-GB" sz="800" dirty="0">
                <a:solidFill>
                  <a:schemeClr val="bg1"/>
                </a:solidFill>
              </a:rPr>
              <a:t>might be appropriate.</a:t>
            </a:r>
          </a:p>
          <a:p>
            <a:pPr marL="92075" lvl="1"/>
            <a:r>
              <a:rPr lang="en-GB" sz="800" dirty="0">
                <a:solidFill>
                  <a:schemeClr val="bg1"/>
                </a:solidFill>
              </a:rPr>
              <a:t>KPMG note that there is currently a UIG reporting review underway (for example, DE03 and DE04 due to be automated as part of this process). The development of this recommendation should be conducted in line with the current review that is already underway.</a:t>
            </a:r>
          </a:p>
        </p:txBody>
      </p:sp>
      <p:sp>
        <p:nvSpPr>
          <p:cNvPr id="3" name="Text Placeholder 2"/>
          <p:cNvSpPr>
            <a:spLocks noGrp="1"/>
          </p:cNvSpPr>
          <p:nvPr>
            <p:ph type="body" sz="quarter" idx="11"/>
          </p:nvPr>
        </p:nvSpPr>
        <p:spPr>
          <a:xfrm>
            <a:off x="5895976" y="2740725"/>
            <a:ext cx="4824005" cy="515490"/>
          </a:xfrm>
          <a:solidFill>
            <a:srgbClr val="483698"/>
          </a:solidFill>
        </p:spPr>
        <p:txBody>
          <a:bodyPr/>
          <a:lstStyle/>
          <a:p>
            <a:pPr marL="92075" lvl="1"/>
            <a:r>
              <a:rPr lang="en-GB" sz="1000" b="1" cap="all" spc="300" dirty="0">
                <a:solidFill>
                  <a:schemeClr val="bg1"/>
                </a:solidFill>
              </a:rPr>
              <a:t>Customers Affected</a:t>
            </a:r>
          </a:p>
          <a:p>
            <a:pPr marL="263525" lvl="1" indent="-171450">
              <a:buFont typeface="Wingdings" panose="05000000000000000000" pitchFamily="2" charset="2"/>
              <a:buChar char="§"/>
            </a:pPr>
            <a:r>
              <a:rPr lang="en-GB" sz="800" dirty="0">
                <a:solidFill>
                  <a:schemeClr val="bg1"/>
                </a:solidFill>
              </a:rPr>
              <a:t>All Shippers</a:t>
            </a:r>
          </a:p>
          <a:p>
            <a:pPr marL="92075" lvl="1"/>
            <a:endParaRPr lang="en-GB" sz="800" dirty="0">
              <a:solidFill>
                <a:schemeClr val="bg1"/>
              </a:solidFill>
            </a:endParaRPr>
          </a:p>
        </p:txBody>
      </p:sp>
      <p:sp>
        <p:nvSpPr>
          <p:cNvPr id="4" name="Title 3"/>
          <p:cNvSpPr>
            <a:spLocks noGrp="1"/>
          </p:cNvSpPr>
          <p:nvPr>
            <p:ph type="title"/>
          </p:nvPr>
        </p:nvSpPr>
        <p:spPr>
          <a:xfrm>
            <a:off x="1968600" y="451575"/>
            <a:ext cx="8684160" cy="529465"/>
          </a:xfrm>
        </p:spPr>
        <p:txBody>
          <a:bodyPr/>
          <a:lstStyle/>
          <a:p>
            <a:r>
              <a:rPr lang="en-GB" sz="1800" dirty="0">
                <a:solidFill>
                  <a:srgbClr val="00338D"/>
                </a:solidFill>
              </a:rPr>
              <a:t>Recommendation 14 – </a:t>
            </a:r>
            <a:r>
              <a:rPr lang="en-GB" sz="1800">
                <a:solidFill>
                  <a:srgbClr val="6D2077"/>
                </a:solidFill>
              </a:rPr>
              <a:t>Consolidation/Dashboard </a:t>
            </a:r>
            <a:r>
              <a:rPr lang="en-GB" sz="1800" dirty="0">
                <a:solidFill>
                  <a:srgbClr val="6D2077"/>
                </a:solidFill>
              </a:rPr>
              <a:t>of UIG Reporting</a:t>
            </a:r>
          </a:p>
        </p:txBody>
      </p:sp>
      <p:sp>
        <p:nvSpPr>
          <p:cNvPr id="6" name="Text Placeholder 1"/>
          <p:cNvSpPr txBox="1">
            <a:spLocks/>
          </p:cNvSpPr>
          <p:nvPr/>
        </p:nvSpPr>
        <p:spPr>
          <a:xfrm>
            <a:off x="5895975" y="1207023"/>
            <a:ext cx="4824006" cy="1501898"/>
          </a:xfrm>
          <a:prstGeom prst="rect">
            <a:avLst/>
          </a:prstGeom>
          <a:solidFill>
            <a:srgbClr val="0091DA"/>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a:r>
              <a:rPr lang="en-GB" sz="1000" b="1" cap="all" spc="300" dirty="0">
                <a:solidFill>
                  <a:schemeClr val="bg1"/>
                </a:solidFill>
              </a:rPr>
              <a:t>Outputs affected</a:t>
            </a:r>
          </a:p>
          <a:p>
            <a:pPr marL="263525" lvl="1" indent="-171450">
              <a:buFont typeface="Wingdings" panose="05000000000000000000" pitchFamily="2" charset="2"/>
              <a:buChar char="§"/>
            </a:pPr>
            <a:r>
              <a:rPr lang="en-GB" sz="800" dirty="0">
                <a:solidFill>
                  <a:schemeClr val="bg1"/>
                </a:solidFill>
              </a:rPr>
              <a:t>Analytical Services: RecbyMonthIndustry</a:t>
            </a:r>
          </a:p>
          <a:p>
            <a:pPr marL="263525" lvl="1" indent="-171450">
              <a:buFont typeface="Wingdings" panose="05000000000000000000" pitchFamily="2" charset="2"/>
              <a:buChar char="§"/>
            </a:pPr>
            <a:r>
              <a:rPr lang="en-GB" sz="800" dirty="0">
                <a:solidFill>
                  <a:schemeClr val="bg1"/>
                </a:solidFill>
              </a:rPr>
              <a:t>Analytical Services: RecbyMonthShipper</a:t>
            </a:r>
          </a:p>
          <a:p>
            <a:pPr marL="263525" lvl="1" indent="-171450">
              <a:buFont typeface="Wingdings" panose="05000000000000000000" pitchFamily="2" charset="2"/>
              <a:buChar char="§"/>
            </a:pPr>
            <a:r>
              <a:rPr lang="en-GB" sz="800" dirty="0">
                <a:solidFill>
                  <a:schemeClr val="bg1"/>
                </a:solidFill>
              </a:rPr>
              <a:t>Demand Estimation: DE03 and DE04</a:t>
            </a:r>
          </a:p>
          <a:p>
            <a:pPr marL="263525" lvl="1" indent="-171450">
              <a:buFont typeface="Wingdings" panose="05000000000000000000" pitchFamily="2" charset="2"/>
              <a:buChar char="§"/>
            </a:pPr>
            <a:r>
              <a:rPr lang="en-GB" sz="800" dirty="0">
                <a:solidFill>
                  <a:schemeClr val="bg1"/>
                </a:solidFill>
              </a:rPr>
              <a:t>Data Office: 1330 (Rpt_ID_1330_PAC_Report _2 _No _Reads _March_April), 1331 (Rpt_ID_1331_User_Report_1_Nov_Dec_Reads_Report), 1332 (Rpi_ID_1332_User_Report_2_Mar_Apr_Reads_Report), 1333 (Rpt_id_1333_PAC_Report3_No_WC_Read_MAY), 1334 (Rpt_id_1334_PAC_Report4_WC_Read_Sep), 1321 (Rpt_ID_1321_SP_UiG_Add_Data), 1325 (Rpt_iD_1325_National_UiG_D1_vs_D5), 1326 (Rpt_iD_1326_National_UiG_vs_Reconcilled)</a:t>
            </a:r>
          </a:p>
          <a:p>
            <a:pPr marL="263525" lvl="1" indent="-171450">
              <a:buFont typeface="Wingdings" panose="05000000000000000000" pitchFamily="2" charset="2"/>
              <a:buChar char="§"/>
            </a:pPr>
            <a:endParaRPr lang="en-GB" sz="800" dirty="0">
              <a:solidFill>
                <a:srgbClr val="FF0000"/>
              </a:solidFill>
            </a:endParaRPr>
          </a:p>
        </p:txBody>
      </p:sp>
      <p:sp>
        <p:nvSpPr>
          <p:cNvPr id="8" name="Text Placeholder 2"/>
          <p:cNvSpPr txBox="1">
            <a:spLocks/>
          </p:cNvSpPr>
          <p:nvPr/>
        </p:nvSpPr>
        <p:spPr>
          <a:xfrm>
            <a:off x="5895975" y="5052356"/>
            <a:ext cx="4824005" cy="820206"/>
          </a:xfrm>
          <a:prstGeom prst="rect">
            <a:avLst/>
          </a:prstGeom>
          <a:solidFill>
            <a:srgbClr val="6D2077"/>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score</a:t>
            </a:r>
          </a:p>
        </p:txBody>
      </p:sp>
      <p:sp>
        <p:nvSpPr>
          <p:cNvPr id="11" name="Text Placeholder 1"/>
          <p:cNvSpPr txBox="1">
            <a:spLocks/>
          </p:cNvSpPr>
          <p:nvPr/>
        </p:nvSpPr>
        <p:spPr>
          <a:xfrm>
            <a:off x="1965313" y="4221087"/>
            <a:ext cx="3844938" cy="1655837"/>
          </a:xfrm>
          <a:prstGeom prst="rect">
            <a:avLst/>
          </a:prstGeom>
          <a:solidFill>
            <a:srgbClr val="005EB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79375"/>
            <a:r>
              <a:rPr lang="en-GB" sz="1000" b="1" cap="all" spc="300" dirty="0">
                <a:solidFill>
                  <a:schemeClr val="bg1"/>
                </a:solidFill>
              </a:rPr>
              <a:t>Delivery</a:t>
            </a:r>
          </a:p>
          <a:p>
            <a:pPr marL="263525" lvl="1" indent="-171450">
              <a:buFont typeface="Wingdings" panose="05000000000000000000" pitchFamily="2" charset="2"/>
              <a:buChar char="§"/>
            </a:pPr>
            <a:r>
              <a:rPr lang="en-GB" sz="800" dirty="0">
                <a:solidFill>
                  <a:schemeClr val="bg1"/>
                </a:solidFill>
              </a:rPr>
              <a:t>Internal engagement process to determine the best way to consolidate UIG reporting, including:</a:t>
            </a:r>
          </a:p>
          <a:p>
            <a:pPr marL="444500" lvl="2" indent="-171450">
              <a:buClr>
                <a:schemeClr val="bg1"/>
              </a:buClr>
              <a:buFont typeface="Wingdings" panose="05000000000000000000" pitchFamily="2" charset="2"/>
              <a:buChar char="§"/>
            </a:pPr>
            <a:r>
              <a:rPr lang="en-GB" sz="800" dirty="0">
                <a:solidFill>
                  <a:schemeClr val="bg1"/>
                </a:solidFill>
              </a:rPr>
              <a:t>Full interaction with the team currently implementing the UIG review</a:t>
            </a:r>
          </a:p>
          <a:p>
            <a:pPr marL="444500" lvl="2" indent="-171450">
              <a:buClr>
                <a:schemeClr val="bg1"/>
              </a:buClr>
              <a:buFont typeface="Wingdings" panose="05000000000000000000" pitchFamily="2" charset="2"/>
              <a:buChar char="§"/>
            </a:pPr>
            <a:r>
              <a:rPr lang="en-GB" sz="800" dirty="0">
                <a:solidFill>
                  <a:schemeClr val="bg1"/>
                </a:solidFill>
              </a:rPr>
              <a:t>Can all data be consolidated into a single report and/or would a </a:t>
            </a:r>
            <a:r>
              <a:rPr lang="en-GB" sz="800">
                <a:solidFill>
                  <a:schemeClr val="bg1"/>
                </a:solidFill>
              </a:rPr>
              <a:t>self-service dashboard </a:t>
            </a:r>
            <a:r>
              <a:rPr lang="en-GB" sz="800" dirty="0">
                <a:solidFill>
                  <a:schemeClr val="bg1"/>
                </a:solidFill>
              </a:rPr>
              <a:t>be more appropriate?</a:t>
            </a:r>
          </a:p>
          <a:p>
            <a:pPr marL="444500" lvl="2" indent="-171450">
              <a:buClr>
                <a:schemeClr val="bg1"/>
              </a:buClr>
              <a:buFont typeface="Wingdings" panose="05000000000000000000" pitchFamily="2" charset="2"/>
              <a:buChar char="§"/>
            </a:pPr>
            <a:r>
              <a:rPr lang="en-GB" sz="800" dirty="0">
                <a:solidFill>
                  <a:schemeClr val="bg1"/>
                </a:solidFill>
              </a:rPr>
              <a:t>Which reports and data items can be consolidated?</a:t>
            </a:r>
          </a:p>
          <a:p>
            <a:pPr marL="263525" lvl="1" indent="-171450">
              <a:buFont typeface="Wingdings" panose="05000000000000000000" pitchFamily="2" charset="2"/>
              <a:buChar char="§"/>
            </a:pPr>
            <a:r>
              <a:rPr lang="en-GB" sz="800" dirty="0">
                <a:solidFill>
                  <a:schemeClr val="bg1"/>
                </a:solidFill>
              </a:rPr>
              <a:t>Implement the change process to roll out the solution.</a:t>
            </a:r>
          </a:p>
          <a:p>
            <a:pPr marL="263525" lvl="1" indent="-171450">
              <a:buFont typeface="Wingdings" panose="05000000000000000000" pitchFamily="2" charset="2"/>
              <a:buChar char="§"/>
            </a:pPr>
            <a:r>
              <a:rPr lang="en-GB" sz="800" dirty="0">
                <a:solidFill>
                  <a:schemeClr val="bg1"/>
                </a:solidFill>
              </a:rPr>
              <a:t>Update Output Catalogue accordingly</a:t>
            </a:r>
          </a:p>
        </p:txBody>
      </p:sp>
      <p:sp>
        <p:nvSpPr>
          <p:cNvPr id="12" name="Text Placeholder 2"/>
          <p:cNvSpPr txBox="1">
            <a:spLocks/>
          </p:cNvSpPr>
          <p:nvPr/>
        </p:nvSpPr>
        <p:spPr>
          <a:xfrm>
            <a:off x="5895972" y="3288019"/>
            <a:ext cx="4824005" cy="1732533"/>
          </a:xfrm>
          <a:prstGeom prst="rect">
            <a:avLst/>
          </a:prstGeom>
          <a:solidFill>
            <a:srgbClr val="470A6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Potential Costs and benefits</a:t>
            </a:r>
          </a:p>
          <a:p>
            <a:pPr marL="92075" lvl="1"/>
            <a:r>
              <a:rPr lang="en-GB" dirty="0">
                <a:solidFill>
                  <a:schemeClr val="bg1"/>
                </a:solidFill>
              </a:rPr>
              <a:t>Extensive level of customer engagement required in order to fully understand their requirements (how they use the reports) and how changes would impact them. Potentially significant system changes.</a:t>
            </a:r>
          </a:p>
          <a:p>
            <a:pPr marL="92075" lvl="1"/>
            <a:endParaRPr lang="en-GB"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185661658"/>
              </p:ext>
            </p:extLst>
          </p:nvPr>
        </p:nvGraphicFramePr>
        <p:xfrm>
          <a:off x="6000292" y="3901306"/>
          <a:ext cx="4615364" cy="886993"/>
        </p:xfrm>
        <a:graphic>
          <a:graphicData uri="http://schemas.openxmlformats.org/drawingml/2006/table">
            <a:tbl>
              <a:tblPr firstRow="1" bandRow="1"/>
              <a:tblGrid>
                <a:gridCol w="2611324">
                  <a:extLst>
                    <a:ext uri="{9D8B030D-6E8A-4147-A177-3AD203B41FA5}">
                      <a16:colId xmlns:a16="http://schemas.microsoft.com/office/drawing/2014/main" val="20000"/>
                    </a:ext>
                  </a:extLst>
                </a:gridCol>
                <a:gridCol w="2004040">
                  <a:extLst>
                    <a:ext uri="{9D8B030D-6E8A-4147-A177-3AD203B41FA5}">
                      <a16:colId xmlns:a16="http://schemas.microsoft.com/office/drawing/2014/main" val="20001"/>
                    </a:ext>
                  </a:extLst>
                </a:gridCol>
              </a:tblGrid>
              <a:tr h="188397">
                <a:tc>
                  <a:txBody>
                    <a:bodyPr/>
                    <a:lstStyle/>
                    <a:p>
                      <a:pPr algn="l" rtl="0" fontAlgn="ctr"/>
                      <a:r>
                        <a:rPr lang="en-GB" sz="800" b="1" i="0" u="none" strike="noStrike" dirty="0">
                          <a:solidFill>
                            <a:srgbClr val="FFFFFF"/>
                          </a:solidFill>
                          <a:effectLst/>
                          <a:latin typeface="Calibri" panose="020F0502020204030204" pitchFamily="34" charset="0"/>
                        </a:rPr>
                        <a:t>Potential cost/benefit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tc>
                  <a:txBody>
                    <a:bodyPr/>
                    <a:lstStyle/>
                    <a:p>
                      <a:pPr algn="l" rtl="0" fontAlgn="ctr"/>
                      <a:r>
                        <a:rPr lang="en-GB" sz="800" b="1" i="0" u="none" strike="noStrike" dirty="0">
                          <a:solidFill>
                            <a:srgbClr val="FFFFFF"/>
                          </a:solidFill>
                          <a:effectLst/>
                          <a:latin typeface="Calibri" panose="020F0502020204030204" pitchFamily="34" charset="0"/>
                        </a:rPr>
                        <a:t>Impact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174649">
                <a:tc>
                  <a:txBody>
                    <a:bodyPr/>
                    <a:lstStyle/>
                    <a:p>
                      <a:pPr algn="l" rtl="0" fontAlgn="ctr"/>
                      <a:r>
                        <a:rPr lang="en-GB" sz="800" b="0" i="0" u="none" strike="noStrike" dirty="0">
                          <a:solidFill>
                            <a:srgbClr val="000000"/>
                          </a:solidFill>
                          <a:effectLst/>
                          <a:latin typeface="Calibri" panose="020F0502020204030204" pitchFamily="34" charset="0"/>
                        </a:rPr>
                        <a:t>Delivery: Complexity</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174649">
                <a:tc>
                  <a:txBody>
                    <a:bodyPr/>
                    <a:lstStyle/>
                    <a:p>
                      <a:pPr algn="l" rtl="0" fontAlgn="ctr"/>
                      <a:r>
                        <a:rPr lang="en-GB" sz="800" b="0" i="0" u="none" strike="noStrike" dirty="0">
                          <a:solidFill>
                            <a:srgbClr val="000000"/>
                          </a:solidFill>
                          <a:effectLst/>
                          <a:latin typeface="Calibri" panose="020F0502020204030204" pitchFamily="34" charset="0"/>
                        </a:rPr>
                        <a:t>Delivery: Potential disruption to customers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174649">
                <a:tc>
                  <a:txBody>
                    <a:bodyPr/>
                    <a:lstStyle/>
                    <a:p>
                      <a:pPr algn="l" rtl="0" fontAlgn="ctr"/>
                      <a:r>
                        <a:rPr lang="en-GB" sz="800" b="0" i="0" u="none" strike="noStrike" dirty="0">
                          <a:solidFill>
                            <a:srgbClr val="000000"/>
                          </a:solidFill>
                          <a:effectLst/>
                          <a:latin typeface="Calibri" panose="020F0502020204030204" pitchFamily="34" charset="0"/>
                        </a:rPr>
                        <a:t>Delivery: Potential disruption to systems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174649">
                <a:tc>
                  <a:txBody>
                    <a:bodyPr/>
                    <a:lstStyle/>
                    <a:p>
                      <a:pPr algn="l" rtl="0" fontAlgn="ctr"/>
                      <a:r>
                        <a:rPr lang="en-GB" sz="800" b="0" i="0" u="none" strike="noStrike" dirty="0">
                          <a:solidFill>
                            <a:srgbClr val="000000"/>
                          </a:solidFill>
                          <a:effectLst/>
                          <a:latin typeface="Calibri" panose="020F0502020204030204" pitchFamily="34" charset="0"/>
                        </a:rPr>
                        <a:t>Desirability: Potential for customer acceptance/buy-in </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44392362"/>
              </p:ext>
            </p:extLst>
          </p:nvPr>
        </p:nvGraphicFramePr>
        <p:xfrm>
          <a:off x="6000292" y="5256461"/>
          <a:ext cx="4615362" cy="306733"/>
        </p:xfrm>
        <a:graphic>
          <a:graphicData uri="http://schemas.openxmlformats.org/drawingml/2006/table">
            <a:tbl>
              <a:tblPr firstRow="1" bandRow="1"/>
              <a:tblGrid>
                <a:gridCol w="1538454">
                  <a:extLst>
                    <a:ext uri="{9D8B030D-6E8A-4147-A177-3AD203B41FA5}">
                      <a16:colId xmlns:a16="http://schemas.microsoft.com/office/drawing/2014/main" val="20000"/>
                    </a:ext>
                  </a:extLst>
                </a:gridCol>
                <a:gridCol w="1538454">
                  <a:extLst>
                    <a:ext uri="{9D8B030D-6E8A-4147-A177-3AD203B41FA5}">
                      <a16:colId xmlns:a16="http://schemas.microsoft.com/office/drawing/2014/main" val="20001"/>
                    </a:ext>
                  </a:extLst>
                </a:gridCol>
                <a:gridCol w="1538454">
                  <a:extLst>
                    <a:ext uri="{9D8B030D-6E8A-4147-A177-3AD203B41FA5}">
                      <a16:colId xmlns:a16="http://schemas.microsoft.com/office/drawing/2014/main" val="20003"/>
                    </a:ext>
                  </a:extLst>
                </a:gridCol>
              </a:tblGrid>
              <a:tr h="154333">
                <a:tc>
                  <a:txBody>
                    <a:bodyPr/>
                    <a:lstStyle/>
                    <a:p>
                      <a:pPr algn="ctr" rtl="0" fontAlgn="ctr"/>
                      <a:r>
                        <a:rPr lang="en-GB" sz="800" b="1" i="0" u="none" strike="noStrike" dirty="0">
                          <a:solidFill>
                            <a:srgbClr val="FFFFFF"/>
                          </a:solidFill>
                          <a:effectLst/>
                          <a:latin typeface="Calibri" panose="020F0502020204030204" pitchFamily="34" charset="0"/>
                        </a:rPr>
                        <a:t>Delivery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rPr>
                        <a:t>Desirability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rPr>
                        <a:t>Quick Win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112242">
                <a:tc>
                  <a:txBody>
                    <a:bodyPr/>
                    <a:lstStyle/>
                    <a:p>
                      <a:pPr algn="ctr" fontAlgn="ctr"/>
                      <a:r>
                        <a:rPr lang="en-GB" sz="1000" b="0" i="0" u="none" strike="noStrike" dirty="0">
                          <a:solidFill>
                            <a:srgbClr val="FFFFFF"/>
                          </a:solidFill>
                          <a:effectLst/>
                          <a:latin typeface="Calibri" panose="020F0502020204030204"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GB" sz="1000" b="0" i="0" u="none" strike="noStrike" dirty="0">
                          <a:solidFill>
                            <a:srgbClr val="FFFFFF"/>
                          </a:solidFill>
                          <a:effectLst/>
                          <a:latin typeface="Calibri" panose="020F0502020204030204" pitchFamily="34" charset="0"/>
                        </a:rPr>
                        <a:t>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000" b="0" i="0" u="none" strike="noStrike" dirty="0">
                          <a:solidFill>
                            <a:srgbClr val="000000"/>
                          </a:solidFill>
                          <a:effectLst/>
                          <a:latin typeface="Calibri" panose="020F0502020204030204" pitchFamily="34" charset="0"/>
                        </a:rPr>
                        <a:t>No</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1"/>
                  </a:ext>
                </a:extLst>
              </a:tr>
            </a:tbl>
          </a:graphicData>
        </a:graphic>
      </p:graphicFrame>
      <p:sp>
        <p:nvSpPr>
          <p:cNvPr id="13" name="Text Placeholder 1"/>
          <p:cNvSpPr txBox="1">
            <a:spLocks/>
          </p:cNvSpPr>
          <p:nvPr/>
        </p:nvSpPr>
        <p:spPr>
          <a:xfrm>
            <a:off x="1968600" y="1177926"/>
            <a:ext cx="3841652" cy="466544"/>
          </a:xfrm>
          <a:prstGeom prst="rect">
            <a:avLst/>
          </a:prstGeom>
          <a:solidFill>
            <a:srgbClr val="002060"/>
          </a:solidFill>
        </p:spPr>
        <p:txBody>
          <a:bodyPr vert="horz" lIns="0" tIns="0" rIns="0" bIns="0" rtlCol="0" anchor="t" anchorCtr="0">
            <a:noAutofit/>
          </a:bodyPr>
          <a:lstStyle>
            <a:lvl1pPr marL="0" indent="0" algn="l" defTabSz="844083" rtl="0" eaLnBrk="1" latinLnBrk="0" hangingPunct="1">
              <a:lnSpc>
                <a:spcPct val="100000"/>
              </a:lnSpc>
              <a:spcBef>
                <a:spcPts val="0"/>
              </a:spcBef>
              <a:spcAft>
                <a:spcPts val="554"/>
              </a:spcAft>
              <a:buFontTx/>
              <a:buNone/>
              <a:defRPr sz="923" b="1" kern="1200" cap="all" spc="277" baseline="0">
                <a:solidFill>
                  <a:schemeClr val="tx2"/>
                </a:solidFill>
                <a:latin typeface="+mn-lt"/>
                <a:ea typeface="+mn-ea"/>
                <a:cs typeface="+mn-cs"/>
              </a:defRPr>
            </a:lvl1pPr>
            <a:lvl2pPr marL="0" indent="0" algn="l" defTabSz="844083" rtl="0" eaLnBrk="1" latinLnBrk="0" hangingPunct="1">
              <a:lnSpc>
                <a:spcPct val="100000"/>
              </a:lnSpc>
              <a:spcBef>
                <a:spcPts val="0"/>
              </a:spcBef>
              <a:spcAft>
                <a:spcPts val="277"/>
              </a:spcAft>
              <a:buFontTx/>
              <a:buNone/>
              <a:defRPr sz="785" kern="1200">
                <a:solidFill>
                  <a:schemeClr val="tx1"/>
                </a:solidFill>
                <a:latin typeface="+mn-lt"/>
                <a:ea typeface="+mn-ea"/>
                <a:cs typeface="+mn-cs"/>
              </a:defRPr>
            </a:lvl2pPr>
            <a:lvl3pPr marL="167058" indent="-167058"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3pPr>
            <a:lvl4pPr marL="331185" indent="-164127"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4pPr>
            <a:lvl5pPr marL="492382" indent="-161196"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baseline="0">
                <a:solidFill>
                  <a:schemeClr val="tx1"/>
                </a:solidFill>
                <a:latin typeface="+mn-lt"/>
                <a:ea typeface="+mn-ea"/>
                <a:cs typeface="+mn-cs"/>
              </a:defRPr>
            </a:lvl5pPr>
            <a:lvl6pPr marL="664632"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6pPr>
            <a:lvl7pPr marL="864022"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7pPr>
            <a:lvl8pPr marL="996948"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92075" lvl="1" fontAlgn="auto"/>
            <a:r>
              <a:rPr lang="en-GB" sz="1000" b="1" cap="all" spc="300" dirty="0">
                <a:solidFill>
                  <a:schemeClr val="bg1"/>
                </a:solidFill>
              </a:rPr>
              <a:t>Purpose</a:t>
            </a:r>
          </a:p>
          <a:p>
            <a:pPr marL="92075" lvl="1" fontAlgn="auto"/>
            <a:r>
              <a:rPr lang="en-GB" sz="800" dirty="0">
                <a:solidFill>
                  <a:schemeClr val="bg1"/>
                </a:solidFill>
              </a:rPr>
              <a:t>To reduce the complexity and amount of resource required administer and provide UIG information to relevant customers</a:t>
            </a:r>
          </a:p>
          <a:p>
            <a:pPr marL="92075" lvl="1" fontAlgn="auto"/>
            <a:endParaRPr lang="en-GB" sz="800" dirty="0">
              <a:solidFill>
                <a:schemeClr val="bg1"/>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2096642718"/>
              </p:ext>
            </p:extLst>
          </p:nvPr>
        </p:nvGraphicFramePr>
        <p:xfrm>
          <a:off x="6000293" y="5657174"/>
          <a:ext cx="4673600" cy="143780"/>
        </p:xfrm>
        <a:graphic>
          <a:graphicData uri="http://schemas.openxmlformats.org/drawingml/2006/table">
            <a:tbl>
              <a:tblPr firstRow="1" bandRow="1"/>
              <a:tblGrid>
                <a:gridCol w="2332848">
                  <a:extLst>
                    <a:ext uri="{9D8B030D-6E8A-4147-A177-3AD203B41FA5}">
                      <a16:colId xmlns:a16="http://schemas.microsoft.com/office/drawing/2014/main" val="20000"/>
                    </a:ext>
                  </a:extLst>
                </a:gridCol>
                <a:gridCol w="2340752">
                  <a:extLst>
                    <a:ext uri="{9D8B030D-6E8A-4147-A177-3AD203B41FA5}">
                      <a16:colId xmlns:a16="http://schemas.microsoft.com/office/drawing/2014/main" val="20001"/>
                    </a:ext>
                  </a:extLst>
                </a:gridCol>
              </a:tblGrid>
              <a:tr h="143780">
                <a:tc>
                  <a:txBody>
                    <a:bodyPr/>
                    <a:lstStyle/>
                    <a:p>
                      <a:pPr algn="ctr" rtl="0" fontAlgn="ctr"/>
                      <a:r>
                        <a:rPr lang="en-GB" sz="800" b="1" i="0" u="none" strike="noStrike" dirty="0">
                          <a:solidFill>
                            <a:srgbClr val="FFFFFF"/>
                          </a:solidFill>
                          <a:effectLst/>
                          <a:latin typeface="Calibri" panose="020F0502020204030204" pitchFamily="34" charset="0"/>
                        </a:rPr>
                        <a:t>Potential</a:t>
                      </a:r>
                      <a:r>
                        <a:rPr lang="en-GB" sz="800" b="1" i="0" u="none" strike="noStrike" baseline="0" dirty="0">
                          <a:solidFill>
                            <a:srgbClr val="FFFFFF"/>
                          </a:solidFill>
                          <a:effectLst/>
                          <a:latin typeface="Calibri" panose="020F0502020204030204" pitchFamily="34" charset="0"/>
                        </a:rPr>
                        <a:t> monthly report reduction</a:t>
                      </a:r>
                      <a:endParaRPr lang="en-GB" sz="8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0" i="0" u="none" strike="noStrike" dirty="0">
                          <a:solidFill>
                            <a:schemeClr val="tx1"/>
                          </a:solidFill>
                          <a:effectLst/>
                          <a:latin typeface="Calibri" panose="020F0502020204030204" pitchFamily="34" charset="0"/>
                        </a:rPr>
                        <a:t>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90432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968600" y="5168762"/>
            <a:ext cx="4713564" cy="841280"/>
          </a:xfrm>
          <a:solidFill>
            <a:srgbClr val="483698"/>
          </a:solidFill>
        </p:spPr>
        <p:txBody>
          <a:bodyPr numCol="2"/>
          <a:lstStyle/>
          <a:p>
            <a:pPr marL="92075" lvl="1"/>
            <a:r>
              <a:rPr lang="en-GB" sz="1000" b="1" cap="all" spc="300" dirty="0">
                <a:solidFill>
                  <a:schemeClr val="bg1"/>
                </a:solidFill>
              </a:rPr>
              <a:t>Customers Affected</a:t>
            </a:r>
          </a:p>
          <a:p>
            <a:pPr marL="263525" lvl="1" indent="-171450">
              <a:buFont typeface="Wingdings" panose="05000000000000000000" pitchFamily="2" charset="2"/>
              <a:buChar char="§"/>
            </a:pPr>
            <a:r>
              <a:rPr lang="en-GB" sz="800" dirty="0">
                <a:solidFill>
                  <a:schemeClr val="bg1"/>
                </a:solidFill>
              </a:rPr>
              <a:t>All Shippers</a:t>
            </a:r>
          </a:p>
          <a:p>
            <a:pPr marL="263525" lvl="1" indent="-171450">
              <a:buFont typeface="Wingdings" panose="05000000000000000000" pitchFamily="2" charset="2"/>
              <a:buChar char="§"/>
            </a:pPr>
            <a:r>
              <a:rPr lang="en-GB" sz="800" dirty="0">
                <a:solidFill>
                  <a:schemeClr val="bg1"/>
                </a:solidFill>
              </a:rPr>
              <a:t>All IGTs</a:t>
            </a:r>
          </a:p>
          <a:p>
            <a:pPr marL="263525" lvl="1" indent="-171450">
              <a:buFont typeface="Wingdings" panose="05000000000000000000" pitchFamily="2" charset="2"/>
              <a:buChar char="§"/>
            </a:pPr>
            <a:r>
              <a:rPr lang="en-GB" sz="800" dirty="0">
                <a:solidFill>
                  <a:schemeClr val="bg1"/>
                </a:solidFill>
              </a:rPr>
              <a:t>All Networks</a:t>
            </a:r>
          </a:p>
          <a:p>
            <a:pPr marL="263525" lvl="1" indent="-171450">
              <a:buFont typeface="Wingdings" panose="05000000000000000000" pitchFamily="2" charset="2"/>
              <a:buChar char="§"/>
            </a:pPr>
            <a:r>
              <a:rPr lang="en-GB" sz="800" dirty="0">
                <a:solidFill>
                  <a:schemeClr val="bg1"/>
                </a:solidFill>
              </a:rPr>
              <a:t>Possibly AUGE</a:t>
            </a:r>
          </a:p>
          <a:p>
            <a:pPr marL="92075" lvl="1"/>
            <a:endParaRPr lang="en-GB" sz="800" dirty="0">
              <a:solidFill>
                <a:schemeClr val="bg1"/>
              </a:solidFill>
            </a:endParaRPr>
          </a:p>
        </p:txBody>
      </p:sp>
      <p:sp>
        <p:nvSpPr>
          <p:cNvPr id="4" name="Title 3"/>
          <p:cNvSpPr>
            <a:spLocks noGrp="1"/>
          </p:cNvSpPr>
          <p:nvPr>
            <p:ph type="title"/>
          </p:nvPr>
        </p:nvSpPr>
        <p:spPr>
          <a:xfrm>
            <a:off x="1968600" y="451576"/>
            <a:ext cx="9207278" cy="529465"/>
          </a:xfrm>
        </p:spPr>
        <p:txBody>
          <a:bodyPr/>
          <a:lstStyle/>
          <a:p>
            <a:r>
              <a:rPr lang="en-GB" sz="1800" dirty="0">
                <a:solidFill>
                  <a:srgbClr val="00338D"/>
                </a:solidFill>
              </a:rPr>
              <a:t>Recommendation 15 – </a:t>
            </a:r>
            <a:r>
              <a:rPr lang="en-GB" sz="1800" dirty="0">
                <a:solidFill>
                  <a:srgbClr val="6D2077"/>
                </a:solidFill>
              </a:rPr>
              <a:t>Asset Portfolio automation</a:t>
            </a:r>
          </a:p>
        </p:txBody>
      </p:sp>
      <p:sp>
        <p:nvSpPr>
          <p:cNvPr id="5" name="Text Placeholder 1"/>
          <p:cNvSpPr txBox="1">
            <a:spLocks/>
          </p:cNvSpPr>
          <p:nvPr/>
        </p:nvSpPr>
        <p:spPr>
          <a:xfrm>
            <a:off x="1968599" y="3831301"/>
            <a:ext cx="4713565" cy="1253883"/>
          </a:xfrm>
          <a:prstGeom prst="rect">
            <a:avLst/>
          </a:prstGeom>
          <a:solidFill>
            <a:srgbClr val="005EB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79375"/>
            <a:r>
              <a:rPr lang="en-GB" sz="1000" b="1" cap="all" spc="300" dirty="0">
                <a:solidFill>
                  <a:schemeClr val="bg1"/>
                </a:solidFill>
              </a:rPr>
              <a:t>Delivery</a:t>
            </a:r>
          </a:p>
          <a:p>
            <a:pPr marL="261938" lvl="1" indent="-171450">
              <a:spcAft>
                <a:spcPts val="150"/>
              </a:spcAft>
              <a:buFont typeface="Wingdings" panose="05000000000000000000" pitchFamily="2" charset="2"/>
              <a:buChar char="§"/>
            </a:pPr>
            <a:r>
              <a:rPr lang="en-GB" sz="800" dirty="0">
                <a:solidFill>
                  <a:schemeClr val="bg1"/>
                </a:solidFill>
              </a:rPr>
              <a:t>KPMG and Xoserve to identify all potential reports that could fall into this category.</a:t>
            </a:r>
          </a:p>
          <a:p>
            <a:pPr marL="261938" lvl="1" indent="-171450">
              <a:spcAft>
                <a:spcPts val="150"/>
              </a:spcAft>
              <a:buFont typeface="Wingdings" panose="05000000000000000000" pitchFamily="2" charset="2"/>
              <a:buChar char="§"/>
            </a:pPr>
            <a:r>
              <a:rPr lang="en-GB" sz="800" dirty="0">
                <a:solidFill>
                  <a:schemeClr val="bg1"/>
                </a:solidFill>
              </a:rPr>
              <a:t>Following customer engagement, finalisation of the specifications of the system, including: what data points to report,  what visualisations to produce and  formats available for downloading.</a:t>
            </a:r>
          </a:p>
          <a:p>
            <a:pPr marL="261938" lvl="1" indent="-171450">
              <a:buFont typeface="Wingdings" panose="05000000000000000000" pitchFamily="2" charset="2"/>
              <a:buChar char="§"/>
            </a:pPr>
            <a:r>
              <a:rPr lang="en-GB" sz="800" dirty="0">
                <a:solidFill>
                  <a:schemeClr val="bg1"/>
                </a:solidFill>
              </a:rPr>
              <a:t>Following customer buy-in, implementation of the change process to development the preferred solution (including eliminating production of reports that have been superseded by the new solution). Please note that development of a solution would also need to consider back-up options in case the front line system fails.</a:t>
            </a:r>
          </a:p>
          <a:p>
            <a:pPr marL="261938" lvl="1" indent="-171450">
              <a:buFont typeface="Wingdings" panose="05000000000000000000" pitchFamily="2" charset="2"/>
              <a:buChar char="§"/>
            </a:pPr>
            <a:endParaRPr lang="en-GB" sz="800" dirty="0">
              <a:solidFill>
                <a:schemeClr val="bg1"/>
              </a:solidFill>
            </a:endParaRPr>
          </a:p>
        </p:txBody>
      </p:sp>
      <p:sp>
        <p:nvSpPr>
          <p:cNvPr id="6" name="Text Placeholder 1"/>
          <p:cNvSpPr txBox="1">
            <a:spLocks/>
          </p:cNvSpPr>
          <p:nvPr/>
        </p:nvSpPr>
        <p:spPr>
          <a:xfrm>
            <a:off x="6767888" y="1202510"/>
            <a:ext cx="4666192" cy="2024319"/>
          </a:xfrm>
          <a:prstGeom prst="rect">
            <a:avLst/>
          </a:prstGeom>
          <a:solidFill>
            <a:srgbClr val="0091DA"/>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a:r>
              <a:rPr lang="en-GB" sz="1000" b="1" cap="all" spc="300" dirty="0">
                <a:solidFill>
                  <a:schemeClr val="bg1"/>
                </a:solidFill>
              </a:rPr>
              <a:t>Reports affected</a:t>
            </a:r>
          </a:p>
        </p:txBody>
      </p:sp>
      <p:sp>
        <p:nvSpPr>
          <p:cNvPr id="7" name="Text Placeholder 2"/>
          <p:cNvSpPr txBox="1">
            <a:spLocks/>
          </p:cNvSpPr>
          <p:nvPr/>
        </p:nvSpPr>
        <p:spPr>
          <a:xfrm>
            <a:off x="6767888" y="3254729"/>
            <a:ext cx="4666193" cy="2008379"/>
          </a:xfrm>
          <a:prstGeom prst="rect">
            <a:avLst/>
          </a:prstGeom>
          <a:solidFill>
            <a:srgbClr val="470A6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Potential Costs and benefits</a:t>
            </a:r>
          </a:p>
          <a:p>
            <a:pPr marL="92075" lvl="1"/>
            <a:r>
              <a:rPr lang="en-GB" sz="800" dirty="0">
                <a:solidFill>
                  <a:schemeClr val="bg1"/>
                </a:solidFill>
              </a:rPr>
              <a:t>High level of resource required to engage, consult and seek buy-in from all stakeholders. Medium level of complexity to either develop </a:t>
            </a:r>
            <a:r>
              <a:rPr lang="en-GB" sz="800">
                <a:solidFill>
                  <a:schemeClr val="bg1"/>
                </a:solidFill>
              </a:rPr>
              <a:t>a dashboard </a:t>
            </a:r>
            <a:r>
              <a:rPr lang="en-GB" sz="800" dirty="0">
                <a:solidFill>
                  <a:schemeClr val="bg1"/>
                </a:solidFill>
              </a:rPr>
              <a:t>(Xoserve already has experience in the development of BIRST platforms, this could help mitigate some of the complexity in this area). Development of (BIRST?) data visualisations could save material resource. These could both better display and illustrate the date while saving resource output used in the manual creation of the packs. Other potential benefits include an increased level of functionality.</a:t>
            </a:r>
          </a:p>
          <a:p>
            <a:pPr marL="92075" lvl="1"/>
            <a:endParaRPr lang="en-GB" dirty="0">
              <a:solidFill>
                <a:schemeClr val="bg1"/>
              </a:solidFill>
            </a:endParaRPr>
          </a:p>
        </p:txBody>
      </p:sp>
      <p:sp>
        <p:nvSpPr>
          <p:cNvPr id="8" name="Text Placeholder 2"/>
          <p:cNvSpPr txBox="1">
            <a:spLocks/>
          </p:cNvSpPr>
          <p:nvPr/>
        </p:nvSpPr>
        <p:spPr>
          <a:xfrm>
            <a:off x="6767888" y="5291009"/>
            <a:ext cx="4666192" cy="717070"/>
          </a:xfrm>
          <a:prstGeom prst="rect">
            <a:avLst/>
          </a:prstGeom>
          <a:solidFill>
            <a:srgbClr val="6D2077"/>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score</a:t>
            </a:r>
          </a:p>
        </p:txBody>
      </p:sp>
      <p:sp>
        <p:nvSpPr>
          <p:cNvPr id="2" name="Text Placeholder 1"/>
          <p:cNvSpPr>
            <a:spLocks noGrp="1"/>
          </p:cNvSpPr>
          <p:nvPr>
            <p:ph type="body" sz="quarter" idx="10"/>
          </p:nvPr>
        </p:nvSpPr>
        <p:spPr>
          <a:xfrm>
            <a:off x="1968600" y="1796116"/>
            <a:ext cx="4713564" cy="1951607"/>
          </a:xfrm>
          <a:solidFill>
            <a:srgbClr val="00338D"/>
          </a:solidFill>
        </p:spPr>
        <p:txBody>
          <a:bodyPr/>
          <a:lstStyle/>
          <a:p>
            <a:pPr marL="92075" lvl="1"/>
            <a:r>
              <a:rPr lang="en-GB" sz="1000" b="1" cap="all" spc="300" dirty="0">
                <a:solidFill>
                  <a:schemeClr val="bg1"/>
                </a:solidFill>
              </a:rPr>
              <a:t>Description</a:t>
            </a:r>
            <a:endParaRPr lang="en-GB" sz="800" dirty="0">
              <a:solidFill>
                <a:schemeClr val="bg1"/>
              </a:solidFill>
            </a:endParaRPr>
          </a:p>
          <a:p>
            <a:pPr marL="92075" lvl="1"/>
            <a:r>
              <a:rPr lang="en-GB" sz="800" dirty="0">
                <a:solidFill>
                  <a:schemeClr val="bg1"/>
                </a:solidFill>
              </a:rPr>
              <a:t>Under the current process, there are a significant number of reports which are aimed at providing live information on the asset base. These are primarily delivered as a commercial service to Shippers outlining their portfolio information, but also iGTs, and Networks. The information is primarily provided by CSV or Excel, but through a variety of different routes such as DVD, EMAIL, SFTP. The standard base system which this is drawn from is SAP BW. Significant resource is applied sending these reports.</a:t>
            </a:r>
          </a:p>
          <a:p>
            <a:pPr marL="92075" lvl="1"/>
            <a:r>
              <a:rPr lang="en-GB" sz="800" dirty="0">
                <a:solidFill>
                  <a:schemeClr val="bg1"/>
                </a:solidFill>
              </a:rPr>
              <a:t>Xoserve should consider whether this process could be fully automated by producing a self-serve </a:t>
            </a:r>
            <a:r>
              <a:rPr lang="en-GB" sz="800">
                <a:solidFill>
                  <a:schemeClr val="bg1"/>
                </a:solidFill>
              </a:rPr>
              <a:t>asset dashboard </a:t>
            </a:r>
            <a:r>
              <a:rPr lang="en-GB" sz="800" dirty="0">
                <a:solidFill>
                  <a:schemeClr val="bg1"/>
                </a:solidFill>
              </a:rPr>
              <a:t>(potentially using BIRST) focussing on asset information. This would allow Customers access to their specific portfolio of asset information, on request. Much of this information is provided at a granular (specific meter point) level, so </a:t>
            </a:r>
            <a:r>
              <a:rPr lang="en-GB" sz="800">
                <a:solidFill>
                  <a:schemeClr val="bg1"/>
                </a:solidFill>
              </a:rPr>
              <a:t>any dashboard </a:t>
            </a:r>
            <a:r>
              <a:rPr lang="en-GB" sz="800" dirty="0">
                <a:solidFill>
                  <a:schemeClr val="bg1"/>
                </a:solidFill>
              </a:rPr>
              <a:t>would require functionality to download entire data sets with relevant information. However data visualisation and other techniques could also be used to outline the more summary level information. </a:t>
            </a:r>
          </a:p>
        </p:txBody>
      </p:sp>
      <p:graphicFrame>
        <p:nvGraphicFramePr>
          <p:cNvPr id="9" name="Table 8"/>
          <p:cNvGraphicFramePr>
            <a:graphicFrameLocks noGrp="1"/>
          </p:cNvGraphicFramePr>
          <p:nvPr>
            <p:extLst>
              <p:ext uri="{D42A27DB-BD31-4B8C-83A1-F6EECF244321}">
                <p14:modId xmlns:p14="http://schemas.microsoft.com/office/powerpoint/2010/main" val="728003930"/>
              </p:ext>
            </p:extLst>
          </p:nvPr>
        </p:nvGraphicFramePr>
        <p:xfrm>
          <a:off x="6877403" y="1372629"/>
          <a:ext cx="4447162" cy="1828800"/>
        </p:xfrm>
        <a:graphic>
          <a:graphicData uri="http://schemas.openxmlformats.org/drawingml/2006/table">
            <a:tbl>
              <a:tblPr/>
              <a:tblGrid>
                <a:gridCol w="980062">
                  <a:extLst>
                    <a:ext uri="{9D8B030D-6E8A-4147-A177-3AD203B41FA5}">
                      <a16:colId xmlns:a16="http://schemas.microsoft.com/office/drawing/2014/main" val="20000"/>
                    </a:ext>
                  </a:extLst>
                </a:gridCol>
                <a:gridCol w="929835">
                  <a:extLst>
                    <a:ext uri="{9D8B030D-6E8A-4147-A177-3AD203B41FA5}">
                      <a16:colId xmlns:a16="http://schemas.microsoft.com/office/drawing/2014/main" val="20001"/>
                    </a:ext>
                  </a:extLst>
                </a:gridCol>
                <a:gridCol w="996328">
                  <a:extLst>
                    <a:ext uri="{9D8B030D-6E8A-4147-A177-3AD203B41FA5}">
                      <a16:colId xmlns:a16="http://schemas.microsoft.com/office/drawing/2014/main" val="20002"/>
                    </a:ext>
                  </a:extLst>
                </a:gridCol>
                <a:gridCol w="988487">
                  <a:extLst>
                    <a:ext uri="{9D8B030D-6E8A-4147-A177-3AD203B41FA5}">
                      <a16:colId xmlns:a16="http://schemas.microsoft.com/office/drawing/2014/main" val="20003"/>
                    </a:ext>
                  </a:extLst>
                </a:gridCol>
                <a:gridCol w="552450">
                  <a:extLst>
                    <a:ext uri="{9D8B030D-6E8A-4147-A177-3AD203B41FA5}">
                      <a16:colId xmlns:a16="http://schemas.microsoft.com/office/drawing/2014/main" val="20004"/>
                    </a:ext>
                  </a:extLst>
                </a:gridCol>
              </a:tblGrid>
              <a:tr h="82261">
                <a:tc>
                  <a:txBody>
                    <a:bodyPr/>
                    <a:lstStyle/>
                    <a:p>
                      <a:pPr marL="87313" indent="-87313" algn="l" fontAlgn="ctr">
                        <a:buFont typeface="Wingdings" panose="05000000000000000000" pitchFamily="2" charset="2"/>
                        <a:buChar char="§"/>
                      </a:pPr>
                      <a:r>
                        <a:rPr lang="en-GB" sz="600" b="0" i="0" u="none" strike="noStrike" dirty="0">
                          <a:solidFill>
                            <a:schemeClr val="bg1"/>
                          </a:solidFill>
                          <a:effectLst/>
                          <a:latin typeface="Calibri" panose="020F0502020204030204" pitchFamily="34" charset="0"/>
                        </a:rPr>
                        <a:t>BO43_DM_Large_Loads_List</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CNG Enhanced Portfolio Report</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NGS Asset Report</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Capital Meters - MOD297</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1299</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extLst>
                  <a:ext uri="{0D108BD9-81ED-4DB2-BD59-A6C34878D82A}">
                    <a16:rowId xmlns:a16="http://schemas.microsoft.com/office/drawing/2014/main" val="10000"/>
                  </a:ext>
                </a:extLst>
              </a:tr>
              <a:tr h="82261">
                <a:tc>
                  <a:txBody>
                    <a:bodyPr/>
                    <a:lstStyle/>
                    <a:p>
                      <a:pPr marL="87313" indent="-87313" algn="l" fontAlgn="ctr">
                        <a:buFont typeface="Wingdings" panose="05000000000000000000" pitchFamily="2" charset="2"/>
                        <a:buChar char="§"/>
                      </a:pPr>
                      <a:r>
                        <a:rPr lang="en-GB" sz="600" b="0" i="0" u="none" strike="noStrike" dirty="0">
                          <a:solidFill>
                            <a:schemeClr val="bg1"/>
                          </a:solidFill>
                          <a:effectLst/>
                          <a:latin typeface="Calibri" panose="020F0502020204030204" pitchFamily="34" charset="0"/>
                        </a:rPr>
                        <a:t>ScottishPower</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EDF Monthly data information</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SOP ASSET REPORT</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NGD WEEKLY METER DETAIL REPORT</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1323</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extLst>
                  <a:ext uri="{0D108BD9-81ED-4DB2-BD59-A6C34878D82A}">
                    <a16:rowId xmlns:a16="http://schemas.microsoft.com/office/drawing/2014/main" val="10001"/>
                  </a:ext>
                </a:extLst>
              </a:tr>
              <a:tr h="82261">
                <a:tc>
                  <a:txBody>
                    <a:bodyPr/>
                    <a:lstStyle/>
                    <a:p>
                      <a:pPr marL="87313" indent="-87313" algn="l" fontAlgn="ctr">
                        <a:buFont typeface="Wingdings" panose="05000000000000000000" pitchFamily="2" charset="2"/>
                        <a:buChar char="§"/>
                      </a:pPr>
                      <a:r>
                        <a:rPr lang="en-GB" sz="600" b="0" i="0" u="none" strike="noStrike" dirty="0">
                          <a:solidFill>
                            <a:schemeClr val="bg1"/>
                          </a:solidFill>
                          <a:effectLst/>
                          <a:latin typeface="Calibri" panose="020F0502020204030204" pitchFamily="34" charset="0"/>
                        </a:rPr>
                        <a:t>AUGE</a:t>
                      </a:r>
                      <a:r>
                        <a:rPr lang="en-GB" sz="600" b="0" i="0" u="none" strike="noStrike" baseline="0" dirty="0">
                          <a:solidFill>
                            <a:schemeClr val="bg1"/>
                          </a:solidFill>
                          <a:effectLst/>
                          <a:latin typeface="Calibri" panose="020F0502020204030204" pitchFamily="34" charset="0"/>
                        </a:rPr>
                        <a:t>MeterReads</a:t>
                      </a:r>
                      <a:endParaRPr lang="en-GB" sz="600" b="0" i="0" u="none" strike="noStrike" dirty="0">
                        <a:solidFill>
                          <a:schemeClr val="bg1"/>
                        </a:solidFill>
                        <a:effectLst/>
                        <a:latin typeface="Calibri" panose="020F0502020204030204" pitchFamily="34" charset="0"/>
                      </a:endParaRP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Registered User Portfolio (CDS0020)</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CNG (ENY) Supplier Report</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EDF Monthly Data Information Report</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1315</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extLst>
                  <a:ext uri="{0D108BD9-81ED-4DB2-BD59-A6C34878D82A}">
                    <a16:rowId xmlns:a16="http://schemas.microsoft.com/office/drawing/2014/main" val="10002"/>
                  </a:ext>
                </a:extLst>
              </a:tr>
              <a:tr h="82261">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Annual Asset Portfolio (.PPN)</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Data Portfolio Snapshot</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VOL Enhanced  Registered User Portfolio</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EAL MOD297</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1314</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extLst>
                  <a:ext uri="{0D108BD9-81ED-4DB2-BD59-A6C34878D82A}">
                    <a16:rowId xmlns:a16="http://schemas.microsoft.com/office/drawing/2014/main" val="10003"/>
                  </a:ext>
                </a:extLst>
              </a:tr>
              <a:tr h="82261">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Registered User Portfolio (CDS0019)</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BUS Beacon Report</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Npower Group Portfolio Reports</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IP1051 - (User Pays Portfolio Report)</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AUGEMeterAssets</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extLst>
                  <a:ext uri="{0D108BD9-81ED-4DB2-BD59-A6C34878D82A}">
                    <a16:rowId xmlns:a16="http://schemas.microsoft.com/office/drawing/2014/main" val="10004"/>
                  </a:ext>
                </a:extLst>
              </a:tr>
              <a:tr h="82261">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Corona Primes and Subs Report</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M&amp;C Portfolio</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NGD Enhanced Fortnightly Report </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IP1055 - (DM CSEP Portfolio Report)</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WTWPortfolio</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extLst>
                  <a:ext uri="{0D108BD9-81ED-4DB2-BD59-A6C34878D82A}">
                    <a16:rowId xmlns:a16="http://schemas.microsoft.com/office/drawing/2014/main" val="10005"/>
                  </a:ext>
                </a:extLst>
              </a:tr>
              <a:tr h="82261">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Orsted Asset Portfolio Report</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MSC Data,</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SHE ASSET REPORT</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IP1056 - (NTS DM CSEP Portfolio Report)</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171450" indent="-171450"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CDS0026</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extLst>
                  <a:ext uri="{0D108BD9-81ED-4DB2-BD59-A6C34878D82A}">
                    <a16:rowId xmlns:a16="http://schemas.microsoft.com/office/drawing/2014/main" val="10006"/>
                  </a:ext>
                </a:extLst>
              </a:tr>
              <a:tr h="169372">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Weekly Meter Detail Report</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Npower Quarterly Portfolio Extract</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BUS Meter</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EON Last Inspection Date Report</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marR="0" lvl="0" indent="-87313" algn="l" defTabSz="914400" rtl="0" eaLnBrk="1" fontAlgn="ctr" latinLnBrk="0" hangingPunct="1">
                        <a:lnSpc>
                          <a:spcPct val="100000"/>
                        </a:lnSpc>
                        <a:spcBef>
                          <a:spcPts val="0"/>
                        </a:spcBef>
                        <a:spcAft>
                          <a:spcPts val="0"/>
                        </a:spcAft>
                        <a:buClrTx/>
                        <a:buSzTx/>
                        <a:buFont typeface="Wingdings" panose="05000000000000000000" pitchFamily="2" charset="2"/>
                        <a:buChar char="§"/>
                        <a:tabLst/>
                        <a:defRPr/>
                      </a:pPr>
                      <a:r>
                        <a:rPr lang="en-GB" sz="600" b="0" i="0" u="none" strike="noStrike" kern="1200" dirty="0">
                          <a:solidFill>
                            <a:schemeClr val="bg1"/>
                          </a:solidFill>
                          <a:effectLst/>
                          <a:latin typeface="Calibri" panose="020F0502020204030204" pitchFamily="34" charset="0"/>
                          <a:ea typeface="+mn-ea"/>
                          <a:cs typeface="+mn-cs"/>
                        </a:rPr>
                        <a:t>MSC Enhanced Data</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extLst>
                  <a:ext uri="{0D108BD9-81ED-4DB2-BD59-A6C34878D82A}">
                    <a16:rowId xmlns:a16="http://schemas.microsoft.com/office/drawing/2014/main" val="10007"/>
                  </a:ext>
                </a:extLst>
              </a:tr>
              <a:tr h="82261">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AGA Enhanced Registered User Portfolio</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SGN IGT Data</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TEX Enhanced Corrector Register</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EON Recent Reads Report</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171450" indent="-171450"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CDS0066</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extLst>
                  <a:ext uri="{0D108BD9-81ED-4DB2-BD59-A6C34878D82A}">
                    <a16:rowId xmlns:a16="http://schemas.microsoft.com/office/drawing/2014/main" val="10008"/>
                  </a:ext>
                </a:extLst>
              </a:tr>
              <a:tr h="82261">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DNO SP COUNT</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0" indent="0" algn="l" defTabSz="914400" rtl="0" eaLnBrk="1" fontAlgn="ctr" latinLnBrk="0" hangingPunct="1">
                        <a:buFont typeface="Wingdings" panose="05000000000000000000" pitchFamily="2" charset="2"/>
                        <a:buNone/>
                      </a:pPr>
                      <a:endParaRPr lang="en-GB" sz="600" b="0" i="0" u="none" strike="noStrike" kern="1200" dirty="0">
                        <a:solidFill>
                          <a:schemeClr val="bg1"/>
                        </a:solidFill>
                        <a:effectLst/>
                        <a:latin typeface="Calibri" panose="020F0502020204030204" pitchFamily="34" charset="0"/>
                        <a:ea typeface="+mn-ea"/>
                        <a:cs typeface="+mn-cs"/>
                      </a:endParaRP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CDS0083</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87313" indent="-87313" algn="l" defTabSz="914400" rtl="0" eaLnBrk="1" fontAlgn="ctr" latinLnBrk="0" hangingPunct="1">
                        <a:buFont typeface="Wingdings" panose="05000000000000000000" pitchFamily="2" charset="2"/>
                        <a:buChar char="§"/>
                      </a:pPr>
                      <a:r>
                        <a:rPr lang="en-GB" sz="600" b="0" i="0" u="none" strike="noStrike" kern="1200" dirty="0">
                          <a:solidFill>
                            <a:schemeClr val="bg1"/>
                          </a:solidFill>
                          <a:effectLst/>
                          <a:latin typeface="Calibri" panose="020F0502020204030204" pitchFamily="34" charset="0"/>
                          <a:ea typeface="+mn-ea"/>
                          <a:cs typeface="+mn-cs"/>
                        </a:rPr>
                        <a:t>CDS0075</a:t>
                      </a: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
                        <a:tabLst/>
                        <a:defRPr/>
                      </a:pPr>
                      <a:r>
                        <a:rPr lang="en-GB" sz="600" b="0" i="0" u="none" strike="noStrike" kern="1200" dirty="0">
                          <a:solidFill>
                            <a:schemeClr val="bg1"/>
                          </a:solidFill>
                          <a:effectLst/>
                          <a:latin typeface="Calibri" panose="020F0502020204030204" pitchFamily="34" charset="0"/>
                          <a:ea typeface="+mn-ea"/>
                          <a:cs typeface="+mn-cs"/>
                        </a:rPr>
                        <a:t>CDS0067</a:t>
                      </a:r>
                    </a:p>
                    <a:p>
                      <a:pPr marL="171450" indent="-171450" algn="l" defTabSz="914400" rtl="0" eaLnBrk="1" fontAlgn="ctr" latinLnBrk="0" hangingPunct="1">
                        <a:buFont typeface="Wingdings" panose="05000000000000000000" pitchFamily="2" charset="2"/>
                        <a:buChar char="§"/>
                      </a:pPr>
                      <a:endParaRPr lang="en-GB" sz="600" b="0" i="0" u="none" strike="noStrike" kern="1200" dirty="0">
                        <a:solidFill>
                          <a:schemeClr val="bg1"/>
                        </a:solidFill>
                        <a:effectLst/>
                        <a:latin typeface="Calibri" panose="020F0502020204030204" pitchFamily="34" charset="0"/>
                        <a:ea typeface="+mn-ea"/>
                        <a:cs typeface="+mn-cs"/>
                      </a:endParaRP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0091DA"/>
                    </a:solidFill>
                  </a:tcPr>
                </a:tc>
                <a:extLst>
                  <a:ext uri="{0D108BD9-81ED-4DB2-BD59-A6C34878D82A}">
                    <a16:rowId xmlns:a16="http://schemas.microsoft.com/office/drawing/2014/main" val="10009"/>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14187849"/>
              </p:ext>
            </p:extLst>
          </p:nvPr>
        </p:nvGraphicFramePr>
        <p:xfrm>
          <a:off x="6834542" y="4182988"/>
          <a:ext cx="4532886" cy="874646"/>
        </p:xfrm>
        <a:graphic>
          <a:graphicData uri="http://schemas.openxmlformats.org/drawingml/2006/table">
            <a:tbl>
              <a:tblPr firstRow="1" bandRow="1"/>
              <a:tblGrid>
                <a:gridCol w="2616043">
                  <a:extLst>
                    <a:ext uri="{9D8B030D-6E8A-4147-A177-3AD203B41FA5}">
                      <a16:colId xmlns:a16="http://schemas.microsoft.com/office/drawing/2014/main" val="20000"/>
                    </a:ext>
                  </a:extLst>
                </a:gridCol>
                <a:gridCol w="1916843">
                  <a:extLst>
                    <a:ext uri="{9D8B030D-6E8A-4147-A177-3AD203B41FA5}">
                      <a16:colId xmlns:a16="http://schemas.microsoft.com/office/drawing/2014/main" val="20001"/>
                    </a:ext>
                  </a:extLst>
                </a:gridCol>
              </a:tblGrid>
              <a:tr h="223746">
                <a:tc>
                  <a:txBody>
                    <a:bodyPr/>
                    <a:lstStyle/>
                    <a:p>
                      <a:pPr algn="l" rtl="0" fontAlgn="ctr"/>
                      <a:r>
                        <a:rPr lang="en-GB" sz="800" b="1" i="0" u="none" strike="noStrike" dirty="0">
                          <a:solidFill>
                            <a:srgbClr val="FFFFFF"/>
                          </a:solidFill>
                          <a:effectLst/>
                          <a:latin typeface="Calibri" panose="020F0502020204030204" pitchFamily="34" charset="0"/>
                        </a:rPr>
                        <a:t>Potential cost/benefit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tc>
                  <a:txBody>
                    <a:bodyPr/>
                    <a:lstStyle/>
                    <a:p>
                      <a:pPr algn="l" rtl="0" fontAlgn="ctr"/>
                      <a:r>
                        <a:rPr lang="en-GB" sz="800" b="1" i="0" u="none" strike="noStrike" dirty="0">
                          <a:solidFill>
                            <a:srgbClr val="FFFFFF"/>
                          </a:solidFill>
                          <a:effectLst/>
                          <a:latin typeface="Calibri" panose="020F0502020204030204" pitchFamily="34" charset="0"/>
                        </a:rPr>
                        <a:t>Impact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162725">
                <a:tc>
                  <a:txBody>
                    <a:bodyPr/>
                    <a:lstStyle/>
                    <a:p>
                      <a:pPr algn="l" rtl="0" fontAlgn="ctr"/>
                      <a:r>
                        <a:rPr lang="en-GB" sz="800" b="0" i="0" u="none" strike="noStrike" dirty="0">
                          <a:solidFill>
                            <a:srgbClr val="000000"/>
                          </a:solidFill>
                          <a:effectLst/>
                          <a:latin typeface="Calibri" panose="020F0502020204030204" pitchFamily="34" charset="0"/>
                        </a:rPr>
                        <a:t>Delivery: Complexity</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162725">
                <a:tc>
                  <a:txBody>
                    <a:bodyPr/>
                    <a:lstStyle/>
                    <a:p>
                      <a:pPr algn="l" rtl="0" fontAlgn="ctr"/>
                      <a:r>
                        <a:rPr lang="en-GB" sz="800" b="0" i="0" u="none" strike="noStrike" dirty="0">
                          <a:solidFill>
                            <a:srgbClr val="000000"/>
                          </a:solidFill>
                          <a:effectLst/>
                          <a:latin typeface="Calibri" panose="020F0502020204030204" pitchFamily="34" charset="0"/>
                        </a:rPr>
                        <a:t>Delivery: Potential disruption to customers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162725">
                <a:tc>
                  <a:txBody>
                    <a:bodyPr/>
                    <a:lstStyle/>
                    <a:p>
                      <a:pPr algn="l" rtl="0" fontAlgn="ctr"/>
                      <a:r>
                        <a:rPr lang="en-GB" sz="800" b="0" i="0" u="none" strike="noStrike" dirty="0">
                          <a:solidFill>
                            <a:srgbClr val="000000"/>
                          </a:solidFill>
                          <a:effectLst/>
                          <a:latin typeface="Calibri" panose="020F0502020204030204" pitchFamily="34" charset="0"/>
                        </a:rPr>
                        <a:t>Delivery: Potential disruption to systems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162725">
                <a:tc>
                  <a:txBody>
                    <a:bodyPr/>
                    <a:lstStyle/>
                    <a:p>
                      <a:pPr algn="l" rtl="0" fontAlgn="ctr"/>
                      <a:r>
                        <a:rPr lang="en-GB" sz="800" b="0" i="0" u="none" strike="noStrike" dirty="0">
                          <a:solidFill>
                            <a:srgbClr val="000000"/>
                          </a:solidFill>
                          <a:effectLst/>
                          <a:latin typeface="Calibri" panose="020F0502020204030204" pitchFamily="34" charset="0"/>
                        </a:rPr>
                        <a:t>Desirability: Potential for customer acceptance/buy-in </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500961794"/>
              </p:ext>
            </p:extLst>
          </p:nvPr>
        </p:nvGraphicFramePr>
        <p:xfrm>
          <a:off x="6834539" y="5435959"/>
          <a:ext cx="4532886" cy="308628"/>
        </p:xfrm>
        <a:graphic>
          <a:graphicData uri="http://schemas.openxmlformats.org/drawingml/2006/table">
            <a:tbl>
              <a:tblPr firstRow="1" bandRow="1"/>
              <a:tblGrid>
                <a:gridCol w="1510962">
                  <a:extLst>
                    <a:ext uri="{9D8B030D-6E8A-4147-A177-3AD203B41FA5}">
                      <a16:colId xmlns:a16="http://schemas.microsoft.com/office/drawing/2014/main" val="20000"/>
                    </a:ext>
                  </a:extLst>
                </a:gridCol>
                <a:gridCol w="1510962">
                  <a:extLst>
                    <a:ext uri="{9D8B030D-6E8A-4147-A177-3AD203B41FA5}">
                      <a16:colId xmlns:a16="http://schemas.microsoft.com/office/drawing/2014/main" val="20001"/>
                    </a:ext>
                  </a:extLst>
                </a:gridCol>
                <a:gridCol w="1510962">
                  <a:extLst>
                    <a:ext uri="{9D8B030D-6E8A-4147-A177-3AD203B41FA5}">
                      <a16:colId xmlns:a16="http://schemas.microsoft.com/office/drawing/2014/main" val="20003"/>
                    </a:ext>
                  </a:extLst>
                </a:gridCol>
              </a:tblGrid>
              <a:tr h="156228">
                <a:tc>
                  <a:txBody>
                    <a:bodyPr/>
                    <a:lstStyle/>
                    <a:p>
                      <a:pPr algn="ctr" rtl="0" fontAlgn="ctr"/>
                      <a:r>
                        <a:rPr lang="en-GB" sz="800" b="1" i="0" u="none" strike="noStrike" dirty="0">
                          <a:solidFill>
                            <a:srgbClr val="FFFFFF"/>
                          </a:solidFill>
                          <a:effectLst/>
                          <a:latin typeface="Calibri" panose="020F0502020204030204" pitchFamily="34" charset="0"/>
                        </a:rPr>
                        <a:t>Delivery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rPr>
                        <a:t>Desirability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rPr>
                        <a:t>Quick Win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142813">
                <a:tc>
                  <a:txBody>
                    <a:bodyPr/>
                    <a:lstStyle/>
                    <a:p>
                      <a:pPr algn="ctr" fontAlgn="ctr"/>
                      <a:r>
                        <a:rPr lang="en-GB" sz="1000" b="0" i="0" u="none" strike="noStrike" dirty="0">
                          <a:solidFill>
                            <a:srgbClr val="FFFFFF"/>
                          </a:solidFill>
                          <a:effectLst/>
                          <a:latin typeface="Calibri" panose="020F0502020204030204"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GB" sz="1000" b="0" i="0" u="none" strike="noStrike" dirty="0">
                          <a:solidFill>
                            <a:srgbClr val="FFFFFF"/>
                          </a:solidFill>
                          <a:effectLst/>
                          <a:latin typeface="Calibri" panose="020F0502020204030204" pitchFamily="34" charset="0"/>
                        </a:rPr>
                        <a:t>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000" b="0" i="0" u="none" strike="noStrike" dirty="0">
                          <a:solidFill>
                            <a:srgbClr val="000000"/>
                          </a:solidFill>
                          <a:effectLst/>
                          <a:latin typeface="Calibri" panose="020F0502020204030204" pitchFamily="34" charset="0"/>
                        </a:rPr>
                        <a:t>No</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1"/>
                  </a:ext>
                </a:extLst>
              </a:tr>
            </a:tbl>
          </a:graphicData>
        </a:graphic>
      </p:graphicFrame>
      <p:sp>
        <p:nvSpPr>
          <p:cNvPr id="13" name="Text Placeholder 1"/>
          <p:cNvSpPr txBox="1">
            <a:spLocks/>
          </p:cNvSpPr>
          <p:nvPr/>
        </p:nvSpPr>
        <p:spPr>
          <a:xfrm>
            <a:off x="1968600" y="1177925"/>
            <a:ext cx="4713564" cy="534613"/>
          </a:xfrm>
          <a:prstGeom prst="rect">
            <a:avLst/>
          </a:prstGeom>
          <a:solidFill>
            <a:srgbClr val="002060"/>
          </a:solidFill>
        </p:spPr>
        <p:txBody>
          <a:bodyPr vert="horz" lIns="0" tIns="0" rIns="0" bIns="0" rtlCol="0" anchor="t" anchorCtr="0">
            <a:noAutofit/>
          </a:bodyPr>
          <a:lstStyle>
            <a:lvl1pPr marL="0" indent="0" algn="l" defTabSz="844083" rtl="0" eaLnBrk="1" latinLnBrk="0" hangingPunct="1">
              <a:lnSpc>
                <a:spcPct val="100000"/>
              </a:lnSpc>
              <a:spcBef>
                <a:spcPts val="0"/>
              </a:spcBef>
              <a:spcAft>
                <a:spcPts val="554"/>
              </a:spcAft>
              <a:buFontTx/>
              <a:buNone/>
              <a:defRPr sz="923" b="1" kern="1200" cap="all" spc="277" baseline="0">
                <a:solidFill>
                  <a:schemeClr val="tx2"/>
                </a:solidFill>
                <a:latin typeface="+mn-lt"/>
                <a:ea typeface="+mn-ea"/>
                <a:cs typeface="+mn-cs"/>
              </a:defRPr>
            </a:lvl1pPr>
            <a:lvl2pPr marL="0" indent="0" algn="l" defTabSz="844083" rtl="0" eaLnBrk="1" latinLnBrk="0" hangingPunct="1">
              <a:lnSpc>
                <a:spcPct val="100000"/>
              </a:lnSpc>
              <a:spcBef>
                <a:spcPts val="0"/>
              </a:spcBef>
              <a:spcAft>
                <a:spcPts val="277"/>
              </a:spcAft>
              <a:buFontTx/>
              <a:buNone/>
              <a:defRPr sz="785" kern="1200">
                <a:solidFill>
                  <a:schemeClr val="tx1"/>
                </a:solidFill>
                <a:latin typeface="+mn-lt"/>
                <a:ea typeface="+mn-ea"/>
                <a:cs typeface="+mn-cs"/>
              </a:defRPr>
            </a:lvl2pPr>
            <a:lvl3pPr marL="167058" indent="-167058"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3pPr>
            <a:lvl4pPr marL="331185" indent="-164127"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4pPr>
            <a:lvl5pPr marL="492382" indent="-161196"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baseline="0">
                <a:solidFill>
                  <a:schemeClr val="tx1"/>
                </a:solidFill>
                <a:latin typeface="+mn-lt"/>
                <a:ea typeface="+mn-ea"/>
                <a:cs typeface="+mn-cs"/>
              </a:defRPr>
            </a:lvl5pPr>
            <a:lvl6pPr marL="664632"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6pPr>
            <a:lvl7pPr marL="864022"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7pPr>
            <a:lvl8pPr marL="996948"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92075" lvl="1" fontAlgn="auto"/>
            <a:r>
              <a:rPr lang="en-GB" sz="1000" b="1" cap="all" spc="300" dirty="0">
                <a:solidFill>
                  <a:schemeClr val="bg1"/>
                </a:solidFill>
              </a:rPr>
              <a:t>Purpose</a:t>
            </a:r>
          </a:p>
          <a:p>
            <a:pPr marL="92075" lvl="1" fontAlgn="auto"/>
            <a:r>
              <a:rPr lang="en-GB" sz="800" dirty="0">
                <a:solidFill>
                  <a:schemeClr val="bg1"/>
                </a:solidFill>
              </a:rPr>
              <a:t>To reduce the complexity and amount of resource required to administer and provide asset portfolio information to relevant customers</a:t>
            </a:r>
          </a:p>
        </p:txBody>
      </p:sp>
      <p:graphicFrame>
        <p:nvGraphicFramePr>
          <p:cNvPr id="14" name="Table 13"/>
          <p:cNvGraphicFramePr>
            <a:graphicFrameLocks noGrp="1"/>
          </p:cNvGraphicFramePr>
          <p:nvPr>
            <p:extLst>
              <p:ext uri="{D42A27DB-BD31-4B8C-83A1-F6EECF244321}">
                <p14:modId xmlns:p14="http://schemas.microsoft.com/office/powerpoint/2010/main" val="2759423947"/>
              </p:ext>
            </p:extLst>
          </p:nvPr>
        </p:nvGraphicFramePr>
        <p:xfrm>
          <a:off x="6834542" y="5805604"/>
          <a:ext cx="4532886" cy="177075"/>
        </p:xfrm>
        <a:graphic>
          <a:graphicData uri="http://schemas.openxmlformats.org/drawingml/2006/table">
            <a:tbl>
              <a:tblPr firstRow="1" bandRow="1"/>
              <a:tblGrid>
                <a:gridCol w="2262610">
                  <a:extLst>
                    <a:ext uri="{9D8B030D-6E8A-4147-A177-3AD203B41FA5}">
                      <a16:colId xmlns:a16="http://schemas.microsoft.com/office/drawing/2014/main" val="20000"/>
                    </a:ext>
                  </a:extLst>
                </a:gridCol>
                <a:gridCol w="2270276">
                  <a:extLst>
                    <a:ext uri="{9D8B030D-6E8A-4147-A177-3AD203B41FA5}">
                      <a16:colId xmlns:a16="http://schemas.microsoft.com/office/drawing/2014/main" val="20001"/>
                    </a:ext>
                  </a:extLst>
                </a:gridCol>
              </a:tblGrid>
              <a:tr h="177075">
                <a:tc>
                  <a:txBody>
                    <a:bodyPr/>
                    <a:lstStyle/>
                    <a:p>
                      <a:pPr algn="ctr" rtl="0" fontAlgn="ctr"/>
                      <a:r>
                        <a:rPr lang="en-GB" sz="800" b="1" i="0" u="none" strike="noStrike" dirty="0">
                          <a:solidFill>
                            <a:srgbClr val="FFFFFF"/>
                          </a:solidFill>
                          <a:effectLst/>
                          <a:latin typeface="Calibri" panose="020F0502020204030204" pitchFamily="34" charset="0"/>
                        </a:rPr>
                        <a:t>Potential</a:t>
                      </a:r>
                      <a:r>
                        <a:rPr lang="en-GB" sz="800" b="1" i="0" u="none" strike="noStrike" baseline="0" dirty="0">
                          <a:solidFill>
                            <a:srgbClr val="FFFFFF"/>
                          </a:solidFill>
                          <a:effectLst/>
                          <a:latin typeface="Calibri" panose="020F0502020204030204" pitchFamily="34" charset="0"/>
                        </a:rPr>
                        <a:t> monthly report reduction</a:t>
                      </a:r>
                      <a:endParaRPr lang="en-GB" sz="8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0" i="0" u="none" strike="noStrike" dirty="0">
                          <a:solidFill>
                            <a:schemeClr val="tx1"/>
                          </a:solidFill>
                          <a:effectLst/>
                          <a:latin typeface="Calibri" panose="020F0502020204030204" pitchFamily="34" charset="0"/>
                        </a:rPr>
                        <a:t>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59715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515100" y="1243786"/>
            <a:ext cx="4204880" cy="516434"/>
          </a:xfrm>
          <a:solidFill>
            <a:srgbClr val="483698"/>
          </a:solidFill>
        </p:spPr>
        <p:txBody>
          <a:bodyPr/>
          <a:lstStyle/>
          <a:p>
            <a:pPr marL="92075" lvl="1"/>
            <a:r>
              <a:rPr lang="en-GB" sz="1000" b="1" cap="all" spc="300" dirty="0">
                <a:solidFill>
                  <a:schemeClr val="bg1"/>
                </a:solidFill>
              </a:rPr>
              <a:t>Customers Affected</a:t>
            </a:r>
          </a:p>
          <a:p>
            <a:pPr marL="263525" lvl="1" indent="-171450">
              <a:buFont typeface="Wingdings" panose="05000000000000000000" pitchFamily="2" charset="2"/>
              <a:buChar char="§"/>
            </a:pPr>
            <a:r>
              <a:rPr lang="en-GB" sz="800" dirty="0">
                <a:solidFill>
                  <a:schemeClr val="bg1"/>
                </a:solidFill>
              </a:rPr>
              <a:t>All Networks</a:t>
            </a:r>
          </a:p>
        </p:txBody>
      </p:sp>
      <p:sp>
        <p:nvSpPr>
          <p:cNvPr id="4" name="Title 3"/>
          <p:cNvSpPr>
            <a:spLocks noGrp="1"/>
          </p:cNvSpPr>
          <p:nvPr>
            <p:ph type="title"/>
          </p:nvPr>
        </p:nvSpPr>
        <p:spPr>
          <a:xfrm>
            <a:off x="1968600" y="451576"/>
            <a:ext cx="9207278" cy="529465"/>
          </a:xfrm>
        </p:spPr>
        <p:txBody>
          <a:bodyPr/>
          <a:lstStyle/>
          <a:p>
            <a:r>
              <a:rPr lang="en-GB" sz="1800" dirty="0">
                <a:solidFill>
                  <a:srgbClr val="00338D"/>
                </a:solidFill>
              </a:rPr>
              <a:t>Recommendation 16 – </a:t>
            </a:r>
            <a:r>
              <a:rPr lang="en-GB" sz="1800">
                <a:solidFill>
                  <a:srgbClr val="6D2077"/>
                </a:solidFill>
              </a:rPr>
              <a:t>Allocations Dashboard</a:t>
            </a:r>
            <a:endParaRPr lang="en-GB" sz="1800" dirty="0">
              <a:solidFill>
                <a:srgbClr val="6D2077"/>
              </a:solidFill>
            </a:endParaRPr>
          </a:p>
        </p:txBody>
      </p:sp>
      <p:sp>
        <p:nvSpPr>
          <p:cNvPr id="5" name="Text Placeholder 1"/>
          <p:cNvSpPr txBox="1">
            <a:spLocks/>
          </p:cNvSpPr>
          <p:nvPr/>
        </p:nvSpPr>
        <p:spPr>
          <a:xfrm>
            <a:off x="1964168" y="3074712"/>
            <a:ext cx="4424580" cy="1392751"/>
          </a:xfrm>
          <a:prstGeom prst="rect">
            <a:avLst/>
          </a:prstGeom>
          <a:solidFill>
            <a:srgbClr val="005EB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79375"/>
            <a:r>
              <a:rPr lang="en-GB" sz="1000" b="1" cap="all" spc="300" dirty="0">
                <a:solidFill>
                  <a:schemeClr val="bg1"/>
                </a:solidFill>
              </a:rPr>
              <a:t>Delivery</a:t>
            </a:r>
          </a:p>
          <a:p>
            <a:pPr marL="261938" lvl="1" indent="-171450">
              <a:buFont typeface="Wingdings" panose="05000000000000000000" pitchFamily="2" charset="2"/>
              <a:buChar char="§"/>
            </a:pPr>
            <a:r>
              <a:rPr lang="en-GB" sz="800" dirty="0">
                <a:solidFill>
                  <a:schemeClr val="bg1"/>
                </a:solidFill>
              </a:rPr>
              <a:t>Internal engagement process to identify most suitable delivery interface for these outputs.</a:t>
            </a:r>
          </a:p>
          <a:p>
            <a:pPr marL="261938" lvl="1" indent="-171450">
              <a:buFont typeface="Wingdings" panose="05000000000000000000" pitchFamily="2" charset="2"/>
              <a:buChar char="§"/>
            </a:pPr>
            <a:r>
              <a:rPr lang="en-GB" sz="800" dirty="0">
                <a:solidFill>
                  <a:schemeClr val="bg1"/>
                </a:solidFill>
              </a:rPr>
              <a:t>Consultation with stakeholders to determine whether </a:t>
            </a:r>
            <a:r>
              <a:rPr lang="en-GB" sz="800">
                <a:solidFill>
                  <a:schemeClr val="bg1"/>
                </a:solidFill>
              </a:rPr>
              <a:t>a dashboard </a:t>
            </a:r>
            <a:r>
              <a:rPr lang="en-GB" sz="800" dirty="0">
                <a:solidFill>
                  <a:schemeClr val="bg1"/>
                </a:solidFill>
              </a:rPr>
              <a:t>would be the preferred option (including demonstration of what </a:t>
            </a:r>
            <a:r>
              <a:rPr lang="en-GB" sz="800">
                <a:solidFill>
                  <a:schemeClr val="bg1"/>
                </a:solidFill>
              </a:rPr>
              <a:t>a dashboard </a:t>
            </a:r>
            <a:r>
              <a:rPr lang="en-GB" sz="800" dirty="0">
                <a:solidFill>
                  <a:schemeClr val="bg1"/>
                </a:solidFill>
              </a:rPr>
              <a:t>could look like).</a:t>
            </a:r>
          </a:p>
          <a:p>
            <a:pPr marL="261938" lvl="1" indent="-171450">
              <a:buFont typeface="Wingdings" panose="05000000000000000000" pitchFamily="2" charset="2"/>
              <a:buChar char="§"/>
            </a:pPr>
            <a:r>
              <a:rPr lang="en-GB" sz="800" dirty="0">
                <a:solidFill>
                  <a:schemeClr val="bg1"/>
                </a:solidFill>
              </a:rPr>
              <a:t>Consultation about additional data/functionality that they would like to see, visualisations, summaries.</a:t>
            </a:r>
          </a:p>
          <a:p>
            <a:pPr marL="261938" lvl="1" indent="-171450">
              <a:buFont typeface="Wingdings" panose="05000000000000000000" pitchFamily="2" charset="2"/>
              <a:buChar char="§"/>
            </a:pPr>
            <a:r>
              <a:rPr lang="en-GB" sz="800" dirty="0">
                <a:solidFill>
                  <a:schemeClr val="bg1"/>
                </a:solidFill>
              </a:rPr>
              <a:t>Following customer buy-in, implementation of the change process to development the preferred solution (including eliminating production of reports that have been superseded by the new solution). </a:t>
            </a:r>
          </a:p>
        </p:txBody>
      </p:sp>
      <p:sp>
        <p:nvSpPr>
          <p:cNvPr id="7" name="Text Placeholder 2"/>
          <p:cNvSpPr txBox="1">
            <a:spLocks/>
          </p:cNvSpPr>
          <p:nvPr/>
        </p:nvSpPr>
        <p:spPr>
          <a:xfrm>
            <a:off x="6515100" y="1818092"/>
            <a:ext cx="4204880" cy="2451759"/>
          </a:xfrm>
          <a:prstGeom prst="rect">
            <a:avLst/>
          </a:prstGeom>
          <a:solidFill>
            <a:srgbClr val="470A6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Potential Costs and benefits</a:t>
            </a:r>
          </a:p>
          <a:p>
            <a:pPr marL="92075" lvl="1"/>
            <a:r>
              <a:rPr lang="en-GB" dirty="0">
                <a:solidFill>
                  <a:schemeClr val="bg1"/>
                </a:solidFill>
              </a:rPr>
              <a:t>Medium level of resource required to engage, consult and seek buy-in from stakeholders. Medium level of complexity develop </a:t>
            </a:r>
            <a:r>
              <a:rPr lang="en-GB">
                <a:solidFill>
                  <a:schemeClr val="bg1"/>
                </a:solidFill>
              </a:rPr>
              <a:t>a dashboard </a:t>
            </a:r>
            <a:r>
              <a:rPr lang="en-GB" dirty="0">
                <a:solidFill>
                  <a:schemeClr val="bg1"/>
                </a:solidFill>
              </a:rPr>
              <a:t>(Xoserve already has experience in the development of BIRST platforms, this could help mitigate some of the complexity in this area). Development of (BIRST?) data visualisations could save material resource. These could both better display and illustrate the date while saving resource output used in the manual creation of the packs. Other potential benefits include an increased level of functionality for customers.</a:t>
            </a:r>
          </a:p>
          <a:p>
            <a:pPr marL="92075" lvl="1"/>
            <a:endParaRPr lang="en-GB" dirty="0">
              <a:solidFill>
                <a:schemeClr val="bg1"/>
              </a:solidFill>
            </a:endParaRPr>
          </a:p>
        </p:txBody>
      </p:sp>
      <p:sp>
        <p:nvSpPr>
          <p:cNvPr id="8" name="Text Placeholder 2"/>
          <p:cNvSpPr txBox="1">
            <a:spLocks/>
          </p:cNvSpPr>
          <p:nvPr/>
        </p:nvSpPr>
        <p:spPr>
          <a:xfrm>
            <a:off x="6515100" y="4360898"/>
            <a:ext cx="4204880" cy="1217962"/>
          </a:xfrm>
          <a:prstGeom prst="rect">
            <a:avLst/>
          </a:prstGeom>
          <a:solidFill>
            <a:srgbClr val="6D2077"/>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score</a:t>
            </a:r>
          </a:p>
        </p:txBody>
      </p:sp>
      <p:sp>
        <p:nvSpPr>
          <p:cNvPr id="2" name="Text Placeholder 1"/>
          <p:cNvSpPr>
            <a:spLocks noGrp="1"/>
          </p:cNvSpPr>
          <p:nvPr>
            <p:ph type="body" sz="quarter" idx="10"/>
          </p:nvPr>
        </p:nvSpPr>
        <p:spPr>
          <a:xfrm>
            <a:off x="1964168" y="1760220"/>
            <a:ext cx="4424580" cy="1254148"/>
          </a:xfrm>
          <a:solidFill>
            <a:srgbClr val="00338D"/>
          </a:solidFill>
        </p:spPr>
        <p:txBody>
          <a:bodyPr/>
          <a:lstStyle/>
          <a:p>
            <a:pPr marL="92075" lvl="1"/>
            <a:r>
              <a:rPr lang="en-GB" sz="1000" b="1" cap="all" spc="300" dirty="0">
                <a:solidFill>
                  <a:schemeClr val="bg1"/>
                </a:solidFill>
              </a:rPr>
              <a:t>Description</a:t>
            </a:r>
          </a:p>
          <a:p>
            <a:pPr marL="92075" lvl="1"/>
            <a:r>
              <a:rPr lang="en-GB" sz="800" dirty="0">
                <a:solidFill>
                  <a:schemeClr val="bg1"/>
                </a:solidFill>
              </a:rPr>
              <a:t>Under the current process, multiple sets of information on the allocation of gas flows are sent to a number of different parties in multiple reports. This data includes shipper information, activity, and a range of energy usage and allocations stats. The information is primarily provided by CSV, through email. The standard base system which this is drawn from is SAP BW. </a:t>
            </a:r>
          </a:p>
          <a:p>
            <a:pPr marL="92075" lvl="1"/>
            <a:r>
              <a:rPr lang="en-GB" sz="800" dirty="0">
                <a:solidFill>
                  <a:schemeClr val="bg1"/>
                </a:solidFill>
              </a:rPr>
              <a:t>Xoserve should consider whether this process could be automated by producing </a:t>
            </a:r>
            <a:r>
              <a:rPr lang="en-GB" sz="800">
                <a:solidFill>
                  <a:schemeClr val="bg1"/>
                </a:solidFill>
              </a:rPr>
              <a:t>a dashboard </a:t>
            </a:r>
            <a:r>
              <a:rPr lang="en-GB" sz="800" dirty="0">
                <a:solidFill>
                  <a:schemeClr val="bg1"/>
                </a:solidFill>
              </a:rPr>
              <a:t>delivery system (potentially using BIRST) focussing on this allocation information. This would allow parties access to their specific allocation information, on request. These could both better display and illustrate the date while saving resource output.</a:t>
            </a:r>
          </a:p>
          <a:p>
            <a:pPr marL="92075" lvl="1"/>
            <a:endParaRPr lang="en-GB" sz="80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289301717"/>
              </p:ext>
            </p:extLst>
          </p:nvPr>
        </p:nvGraphicFramePr>
        <p:xfrm>
          <a:off x="2045123" y="4527807"/>
          <a:ext cx="4271534" cy="853440"/>
        </p:xfrm>
        <a:graphic>
          <a:graphicData uri="http://schemas.openxmlformats.org/drawingml/2006/table">
            <a:tbl>
              <a:tblPr/>
              <a:tblGrid>
                <a:gridCol w="1895339">
                  <a:extLst>
                    <a:ext uri="{9D8B030D-6E8A-4147-A177-3AD203B41FA5}">
                      <a16:colId xmlns:a16="http://schemas.microsoft.com/office/drawing/2014/main" val="20000"/>
                    </a:ext>
                  </a:extLst>
                </a:gridCol>
                <a:gridCol w="2376195">
                  <a:extLst>
                    <a:ext uri="{9D8B030D-6E8A-4147-A177-3AD203B41FA5}">
                      <a16:colId xmlns:a16="http://schemas.microsoft.com/office/drawing/2014/main" val="20001"/>
                    </a:ext>
                  </a:extLst>
                </a:gridCol>
              </a:tblGrid>
              <a:tr h="189768">
                <a:tc>
                  <a:txBody>
                    <a:bodyPr/>
                    <a:lstStyle/>
                    <a:p>
                      <a:pPr marL="93663" indent="-93663" algn="l" fontAlgn="ctr">
                        <a:buFont typeface="Wingdings" panose="05000000000000000000" pitchFamily="2" charset="2"/>
                        <a:buChar char="§"/>
                      </a:pPr>
                      <a:r>
                        <a:rPr lang="en-GB" sz="800" kern="1200" dirty="0">
                          <a:solidFill>
                            <a:schemeClr val="bg1"/>
                          </a:solidFill>
                          <a:latin typeface="+mn-lt"/>
                          <a:ea typeface="+mn-ea"/>
                          <a:cs typeface="+mn-cs"/>
                        </a:rPr>
                        <a:t>Orsted energy (OrstedAlloc)</a:t>
                      </a:r>
                    </a:p>
                    <a:p>
                      <a:pPr marL="93663" indent="-93663" algn="l" defTabSz="914400" rtl="0" eaLnBrk="1" fontAlgn="ctr" latinLnBrk="0" hangingPunct="1">
                        <a:buFont typeface="Wingdings" panose="05000000000000000000" pitchFamily="2" charset="2"/>
                        <a:buChar char="§"/>
                      </a:pPr>
                      <a:r>
                        <a:rPr lang="en-GB" sz="800" kern="1200" dirty="0">
                          <a:solidFill>
                            <a:schemeClr val="bg1"/>
                          </a:solidFill>
                          <a:latin typeface="+mn-lt"/>
                          <a:ea typeface="+mn-ea"/>
                          <a:cs typeface="+mn-cs"/>
                        </a:rPr>
                        <a:t>BO20_Allocated_DM_Energy</a:t>
                      </a:r>
                    </a:p>
                    <a:p>
                      <a:pPr marL="93663" indent="-93663" algn="l" defTabSz="914400" rtl="0" eaLnBrk="1" fontAlgn="ctr" latinLnBrk="0" hangingPunct="1">
                        <a:buFont typeface="Wingdings" panose="05000000000000000000" pitchFamily="2" charset="2"/>
                        <a:buChar char="§"/>
                      </a:pPr>
                      <a:r>
                        <a:rPr lang="en-GB" sz="800" kern="1200" dirty="0">
                          <a:solidFill>
                            <a:schemeClr val="bg1"/>
                          </a:solidFill>
                          <a:latin typeface="+mn-lt"/>
                          <a:ea typeface="+mn-ea"/>
                          <a:cs typeface="+mn-cs"/>
                        </a:rPr>
                        <a:t>BO21_Allocated_NDM_Energy_Report</a:t>
                      </a:r>
                    </a:p>
                    <a:p>
                      <a:pPr marL="93663" indent="-93663" algn="l" defTabSz="914400" rtl="0" eaLnBrk="1" fontAlgn="ctr" latinLnBrk="0" hangingPunct="1">
                        <a:buFont typeface="Wingdings" panose="05000000000000000000" pitchFamily="2" charset="2"/>
                        <a:buChar char="§"/>
                      </a:pPr>
                      <a:r>
                        <a:rPr lang="en-GB" sz="800" kern="1200" dirty="0">
                          <a:solidFill>
                            <a:schemeClr val="bg1"/>
                          </a:solidFill>
                          <a:latin typeface="+mn-lt"/>
                          <a:ea typeface="+mn-ea"/>
                          <a:cs typeface="+mn-cs"/>
                        </a:rPr>
                        <a:t>BO_25_CSEPS_Allocations</a:t>
                      </a:r>
                    </a:p>
                    <a:p>
                      <a:pPr marL="93663" indent="-93663" algn="l" defTabSz="914400" rtl="0" eaLnBrk="1" fontAlgn="ctr" latinLnBrk="0" hangingPunct="1">
                        <a:buFont typeface="Wingdings" panose="05000000000000000000" pitchFamily="2" charset="2"/>
                        <a:buChar char="§"/>
                      </a:pPr>
                      <a:r>
                        <a:rPr lang="en-GB" sz="800" kern="1200" dirty="0">
                          <a:solidFill>
                            <a:schemeClr val="bg1"/>
                          </a:solidFill>
                          <a:latin typeface="+mn-lt"/>
                          <a:ea typeface="+mn-ea"/>
                          <a:cs typeface="+mn-cs"/>
                        </a:rPr>
                        <a:t>BO22_NDM_Allocations</a:t>
                      </a:r>
                    </a:p>
                    <a:p>
                      <a:pPr algn="l" fontAlgn="ctr"/>
                      <a:endParaRPr lang="en-GB" sz="800" kern="1200" dirty="0">
                        <a:solidFill>
                          <a:schemeClr val="bg1"/>
                        </a:solidFill>
                        <a:latin typeface="+mn-lt"/>
                        <a:ea typeface="+mn-ea"/>
                        <a:cs typeface="+mn-cs"/>
                      </a:endParaRPr>
                    </a:p>
                    <a:p>
                      <a:pPr algn="l" fontAlgn="ctr"/>
                      <a:endParaRPr lang="en-GB" sz="800" kern="1200" dirty="0">
                        <a:solidFill>
                          <a:schemeClr val="bg1"/>
                        </a:solidFill>
                        <a:latin typeface="+mn-lt"/>
                        <a:ea typeface="+mn-ea"/>
                        <a:cs typeface="+mn-cs"/>
                      </a:endParaRP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93663" indent="-93663" algn="l" defTabSz="914400" rtl="0" eaLnBrk="1" fontAlgn="ctr" latinLnBrk="0" hangingPunct="1">
                        <a:buFont typeface="Wingdings" panose="05000000000000000000" pitchFamily="2" charset="2"/>
                        <a:buChar char="§"/>
                      </a:pPr>
                      <a:r>
                        <a:rPr lang="en-GB" sz="800" kern="1200" dirty="0">
                          <a:solidFill>
                            <a:schemeClr val="bg1"/>
                          </a:solidFill>
                          <a:latin typeface="+mn-lt"/>
                          <a:ea typeface="+mn-ea"/>
                          <a:cs typeface="+mn-cs"/>
                        </a:rPr>
                        <a:t>BO_23_ndm_demand_network</a:t>
                      </a:r>
                    </a:p>
                    <a:p>
                      <a:pPr marL="93663" indent="-93663" algn="l" defTabSz="914400" rtl="0" eaLnBrk="1" fontAlgn="ctr" latinLnBrk="0" hangingPunct="1">
                        <a:buFont typeface="Wingdings" panose="05000000000000000000" pitchFamily="2" charset="2"/>
                        <a:buChar char="§"/>
                      </a:pPr>
                      <a:r>
                        <a:rPr lang="en-GB" sz="800" kern="1200" dirty="0">
                          <a:solidFill>
                            <a:schemeClr val="bg1"/>
                          </a:solidFill>
                          <a:latin typeface="+mn-lt"/>
                          <a:ea typeface="+mn-ea"/>
                          <a:cs typeface="+mn-cs"/>
                        </a:rPr>
                        <a:t>BO33_Unique_Sites_Allocations</a:t>
                      </a:r>
                    </a:p>
                    <a:p>
                      <a:pPr marL="93663" indent="-93663" algn="l" defTabSz="914400" rtl="0" eaLnBrk="1" fontAlgn="ctr" latinLnBrk="0" hangingPunct="1">
                        <a:buFont typeface="Wingdings" panose="05000000000000000000" pitchFamily="2" charset="2"/>
                        <a:buChar char="§"/>
                      </a:pPr>
                      <a:r>
                        <a:rPr lang="en-GB" sz="800" kern="1200" dirty="0">
                          <a:solidFill>
                            <a:schemeClr val="bg1"/>
                          </a:solidFill>
                          <a:latin typeface="+mn-lt"/>
                          <a:ea typeface="+mn-ea"/>
                          <a:cs typeface="+mn-cs"/>
                        </a:rPr>
                        <a:t>BONTS_25_Allocated_DM_Energy_v2</a:t>
                      </a:r>
                    </a:p>
                    <a:p>
                      <a:pPr marL="93663" indent="-93663" algn="l" defTabSz="914400" rtl="0" eaLnBrk="1" fontAlgn="ctr" latinLnBrk="0" hangingPunct="1">
                        <a:buFont typeface="Wingdings" panose="05000000000000000000" pitchFamily="2" charset="2"/>
                        <a:buChar char="§"/>
                      </a:pPr>
                      <a:r>
                        <a:rPr lang="en-GB" sz="800" kern="1200" dirty="0">
                          <a:solidFill>
                            <a:schemeClr val="bg1"/>
                          </a:solidFill>
                          <a:latin typeface="+mn-lt"/>
                          <a:ea typeface="+mn-ea"/>
                          <a:cs typeface="+mn-cs"/>
                        </a:rPr>
                        <a:t>BONTS_26_Allocated_DM_EnergyNew</a:t>
                      </a:r>
                    </a:p>
                    <a:p>
                      <a:pPr marL="93663" indent="-93663" algn="l" defTabSz="914400" rtl="0" eaLnBrk="1" fontAlgn="ctr" latinLnBrk="0" hangingPunct="1">
                        <a:buFont typeface="Wingdings" panose="05000000000000000000" pitchFamily="2" charset="2"/>
                        <a:buChar char="§"/>
                      </a:pPr>
                      <a:r>
                        <a:rPr lang="en-GB" sz="800" kern="1200" dirty="0">
                          <a:solidFill>
                            <a:schemeClr val="bg1"/>
                          </a:solidFill>
                          <a:latin typeface="+mn-lt"/>
                          <a:ea typeface="+mn-ea"/>
                          <a:cs typeface="+mn-cs"/>
                        </a:rPr>
                        <a:t>BONTS_30_Unique_Sites_Allocations_NTS_V1</a:t>
                      </a:r>
                    </a:p>
                    <a:p>
                      <a:pPr algn="l" fontAlgn="ctr"/>
                      <a:endParaRPr lang="en-GB" sz="800" kern="1200" dirty="0">
                        <a:solidFill>
                          <a:schemeClr val="bg1"/>
                        </a:solidFill>
                        <a:latin typeface="+mn-lt"/>
                        <a:ea typeface="+mn-ea"/>
                        <a:cs typeface="+mn-cs"/>
                      </a:endParaRP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333596889"/>
              </p:ext>
            </p:extLst>
          </p:nvPr>
        </p:nvGraphicFramePr>
        <p:xfrm>
          <a:off x="6679060" y="2986458"/>
          <a:ext cx="3946939" cy="1005523"/>
        </p:xfrm>
        <a:graphic>
          <a:graphicData uri="http://schemas.openxmlformats.org/drawingml/2006/table">
            <a:tbl>
              <a:tblPr firstRow="1" bandRow="1"/>
              <a:tblGrid>
                <a:gridCol w="2417197">
                  <a:extLst>
                    <a:ext uri="{9D8B030D-6E8A-4147-A177-3AD203B41FA5}">
                      <a16:colId xmlns:a16="http://schemas.microsoft.com/office/drawing/2014/main" val="20000"/>
                    </a:ext>
                  </a:extLst>
                </a:gridCol>
                <a:gridCol w="1529742">
                  <a:extLst>
                    <a:ext uri="{9D8B030D-6E8A-4147-A177-3AD203B41FA5}">
                      <a16:colId xmlns:a16="http://schemas.microsoft.com/office/drawing/2014/main" val="20001"/>
                    </a:ext>
                  </a:extLst>
                </a:gridCol>
              </a:tblGrid>
              <a:tr h="257227">
                <a:tc>
                  <a:txBody>
                    <a:bodyPr/>
                    <a:lstStyle/>
                    <a:p>
                      <a:pPr algn="l" rtl="0" fontAlgn="ctr"/>
                      <a:r>
                        <a:rPr lang="en-GB" sz="800" b="1" i="0" u="none" strike="noStrike" dirty="0">
                          <a:solidFill>
                            <a:srgbClr val="FFFFFF"/>
                          </a:solidFill>
                          <a:effectLst/>
                          <a:latin typeface="Calibri" panose="020F0502020204030204" pitchFamily="34" charset="0"/>
                        </a:rPr>
                        <a:t>Potential cost/benefit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tc>
                  <a:txBody>
                    <a:bodyPr/>
                    <a:lstStyle/>
                    <a:p>
                      <a:pPr algn="l" rtl="0" fontAlgn="ctr"/>
                      <a:r>
                        <a:rPr lang="en-GB" sz="800" b="1" i="0" u="none" strike="noStrike" dirty="0">
                          <a:solidFill>
                            <a:srgbClr val="FFFFFF"/>
                          </a:solidFill>
                          <a:effectLst/>
                          <a:latin typeface="Calibri" panose="020F0502020204030204" pitchFamily="34" charset="0"/>
                        </a:rPr>
                        <a:t>Impact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187074">
                <a:tc>
                  <a:txBody>
                    <a:bodyPr/>
                    <a:lstStyle/>
                    <a:p>
                      <a:pPr algn="l" rtl="0" fontAlgn="ctr"/>
                      <a:r>
                        <a:rPr lang="en-GB" sz="800" b="0" i="0" u="none" strike="noStrike" dirty="0">
                          <a:solidFill>
                            <a:srgbClr val="000000"/>
                          </a:solidFill>
                          <a:effectLst/>
                          <a:latin typeface="Calibri" panose="020F0502020204030204" pitchFamily="34" charset="0"/>
                        </a:rPr>
                        <a:t>Delivery: Complexity</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187074">
                <a:tc>
                  <a:txBody>
                    <a:bodyPr/>
                    <a:lstStyle/>
                    <a:p>
                      <a:pPr algn="l" rtl="0" fontAlgn="ctr"/>
                      <a:r>
                        <a:rPr lang="en-GB" sz="800" b="0" i="0" u="none" strike="noStrike" dirty="0">
                          <a:solidFill>
                            <a:srgbClr val="000000"/>
                          </a:solidFill>
                          <a:effectLst/>
                          <a:latin typeface="Calibri" panose="020F0502020204030204" pitchFamily="34" charset="0"/>
                        </a:rPr>
                        <a:t>Delivery: Potential disruption to customers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187074">
                <a:tc>
                  <a:txBody>
                    <a:bodyPr/>
                    <a:lstStyle/>
                    <a:p>
                      <a:pPr algn="l" rtl="0" fontAlgn="ctr"/>
                      <a:r>
                        <a:rPr lang="en-GB" sz="800" b="0" i="0" u="none" strike="noStrike" dirty="0">
                          <a:solidFill>
                            <a:srgbClr val="000000"/>
                          </a:solidFill>
                          <a:effectLst/>
                          <a:latin typeface="Calibri" panose="020F0502020204030204" pitchFamily="34" charset="0"/>
                        </a:rPr>
                        <a:t>Delivery: Potential disruption to systems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187074">
                <a:tc>
                  <a:txBody>
                    <a:bodyPr/>
                    <a:lstStyle/>
                    <a:p>
                      <a:pPr algn="l" rtl="0" fontAlgn="ctr"/>
                      <a:r>
                        <a:rPr lang="en-GB" sz="800" b="0" i="0" u="none" strike="noStrike" dirty="0">
                          <a:solidFill>
                            <a:srgbClr val="000000"/>
                          </a:solidFill>
                          <a:effectLst/>
                          <a:latin typeface="Calibri" panose="020F0502020204030204" pitchFamily="34" charset="0"/>
                        </a:rPr>
                        <a:t>Desirability: Potential for customer acceptance/buy-in </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321780052"/>
              </p:ext>
            </p:extLst>
          </p:nvPr>
        </p:nvGraphicFramePr>
        <p:xfrm>
          <a:off x="6679058" y="4586480"/>
          <a:ext cx="3946938" cy="534160"/>
        </p:xfrm>
        <a:graphic>
          <a:graphicData uri="http://schemas.openxmlformats.org/drawingml/2006/table">
            <a:tbl>
              <a:tblPr firstRow="1" bandRow="1"/>
              <a:tblGrid>
                <a:gridCol w="1315646">
                  <a:extLst>
                    <a:ext uri="{9D8B030D-6E8A-4147-A177-3AD203B41FA5}">
                      <a16:colId xmlns:a16="http://schemas.microsoft.com/office/drawing/2014/main" val="20000"/>
                    </a:ext>
                  </a:extLst>
                </a:gridCol>
                <a:gridCol w="1315646">
                  <a:extLst>
                    <a:ext uri="{9D8B030D-6E8A-4147-A177-3AD203B41FA5}">
                      <a16:colId xmlns:a16="http://schemas.microsoft.com/office/drawing/2014/main" val="20001"/>
                    </a:ext>
                  </a:extLst>
                </a:gridCol>
                <a:gridCol w="1315646">
                  <a:extLst>
                    <a:ext uri="{9D8B030D-6E8A-4147-A177-3AD203B41FA5}">
                      <a16:colId xmlns:a16="http://schemas.microsoft.com/office/drawing/2014/main" val="20003"/>
                    </a:ext>
                  </a:extLst>
                </a:gridCol>
              </a:tblGrid>
              <a:tr h="323786">
                <a:tc>
                  <a:txBody>
                    <a:bodyPr/>
                    <a:lstStyle/>
                    <a:p>
                      <a:pPr algn="ctr" rtl="0" fontAlgn="ctr"/>
                      <a:r>
                        <a:rPr lang="en-GB" sz="800" b="1" i="0" u="none" strike="noStrike" dirty="0">
                          <a:solidFill>
                            <a:srgbClr val="FFFFFF"/>
                          </a:solidFill>
                          <a:effectLst/>
                          <a:latin typeface="Calibri" panose="020F0502020204030204" pitchFamily="34" charset="0"/>
                        </a:rPr>
                        <a:t>Delivery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rPr>
                        <a:t>Desirability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rPr>
                        <a:t>Quick Win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10374">
                <a:tc>
                  <a:txBody>
                    <a:bodyPr/>
                    <a:lstStyle/>
                    <a:p>
                      <a:pPr algn="ctr" fontAlgn="ctr"/>
                      <a:r>
                        <a:rPr lang="en-GB" sz="1000" b="0" i="0" u="none" strike="noStrike" dirty="0">
                          <a:solidFill>
                            <a:srgbClr val="FFFFFF"/>
                          </a:solidFill>
                          <a:effectLst/>
                          <a:latin typeface="Calibri" panose="020F0502020204030204" pitchFamily="34" charset="0"/>
                        </a:rPr>
                        <a:t>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ctr"/>
                      <a:r>
                        <a:rPr lang="en-GB" sz="1000" b="0" i="0" u="none" strike="noStrike" dirty="0">
                          <a:solidFill>
                            <a:srgbClr val="FFFFFF"/>
                          </a:solidFill>
                          <a:effectLst/>
                          <a:latin typeface="Calibri" panose="020F0502020204030204" pitchFamily="34" charset="0"/>
                        </a:rPr>
                        <a:t>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000" b="0" i="0" u="none" strike="noStrike" dirty="0">
                          <a:solidFill>
                            <a:srgbClr val="000000"/>
                          </a:solidFill>
                          <a:effectLst/>
                          <a:latin typeface="Calibri" panose="020F0502020204030204" pitchFamily="34" charset="0"/>
                        </a:rPr>
                        <a:t>Yes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1"/>
                  </a:ext>
                </a:extLst>
              </a:tr>
            </a:tbl>
          </a:graphicData>
        </a:graphic>
      </p:graphicFrame>
      <p:sp>
        <p:nvSpPr>
          <p:cNvPr id="12" name="Text Placeholder 1"/>
          <p:cNvSpPr txBox="1">
            <a:spLocks/>
          </p:cNvSpPr>
          <p:nvPr/>
        </p:nvSpPr>
        <p:spPr>
          <a:xfrm>
            <a:off x="1968600" y="1238998"/>
            <a:ext cx="4420148" cy="473540"/>
          </a:xfrm>
          <a:prstGeom prst="rect">
            <a:avLst/>
          </a:prstGeom>
          <a:solidFill>
            <a:srgbClr val="002060"/>
          </a:solidFill>
        </p:spPr>
        <p:txBody>
          <a:bodyPr vert="horz" lIns="0" tIns="0" rIns="0" bIns="0" rtlCol="0" anchor="t" anchorCtr="0">
            <a:noAutofit/>
          </a:bodyPr>
          <a:lstStyle>
            <a:lvl1pPr marL="0" indent="0" algn="l" defTabSz="844083" rtl="0" eaLnBrk="1" latinLnBrk="0" hangingPunct="1">
              <a:lnSpc>
                <a:spcPct val="100000"/>
              </a:lnSpc>
              <a:spcBef>
                <a:spcPts val="0"/>
              </a:spcBef>
              <a:spcAft>
                <a:spcPts val="554"/>
              </a:spcAft>
              <a:buFontTx/>
              <a:buNone/>
              <a:defRPr sz="923" b="1" kern="1200" cap="all" spc="277" baseline="0">
                <a:solidFill>
                  <a:schemeClr val="tx2"/>
                </a:solidFill>
                <a:latin typeface="+mn-lt"/>
                <a:ea typeface="+mn-ea"/>
                <a:cs typeface="+mn-cs"/>
              </a:defRPr>
            </a:lvl1pPr>
            <a:lvl2pPr marL="0" indent="0" algn="l" defTabSz="844083" rtl="0" eaLnBrk="1" latinLnBrk="0" hangingPunct="1">
              <a:lnSpc>
                <a:spcPct val="100000"/>
              </a:lnSpc>
              <a:spcBef>
                <a:spcPts val="0"/>
              </a:spcBef>
              <a:spcAft>
                <a:spcPts val="277"/>
              </a:spcAft>
              <a:buFontTx/>
              <a:buNone/>
              <a:defRPr sz="785" kern="1200">
                <a:solidFill>
                  <a:schemeClr val="tx1"/>
                </a:solidFill>
                <a:latin typeface="+mn-lt"/>
                <a:ea typeface="+mn-ea"/>
                <a:cs typeface="+mn-cs"/>
              </a:defRPr>
            </a:lvl2pPr>
            <a:lvl3pPr marL="167058" indent="-167058"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3pPr>
            <a:lvl4pPr marL="331185" indent="-164127"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4pPr>
            <a:lvl5pPr marL="492382" indent="-161196"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baseline="0">
                <a:solidFill>
                  <a:schemeClr val="tx1"/>
                </a:solidFill>
                <a:latin typeface="+mn-lt"/>
                <a:ea typeface="+mn-ea"/>
                <a:cs typeface="+mn-cs"/>
              </a:defRPr>
            </a:lvl5pPr>
            <a:lvl6pPr marL="664632"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6pPr>
            <a:lvl7pPr marL="864022"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7pPr>
            <a:lvl8pPr marL="996948"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92075" lvl="1" fontAlgn="auto"/>
            <a:r>
              <a:rPr lang="en-GB" sz="1000" b="1" cap="all" spc="300" dirty="0">
                <a:solidFill>
                  <a:schemeClr val="bg1"/>
                </a:solidFill>
              </a:rPr>
              <a:t>Purpose</a:t>
            </a:r>
          </a:p>
          <a:p>
            <a:pPr marL="92075" lvl="1" fontAlgn="auto"/>
            <a:r>
              <a:rPr lang="en-GB" sz="800" dirty="0">
                <a:solidFill>
                  <a:schemeClr val="bg1"/>
                </a:solidFill>
              </a:rPr>
              <a:t>To reduce the complexity and amount of resource required to administer and provide information on allocations</a:t>
            </a:r>
          </a:p>
          <a:p>
            <a:pPr marL="92075" lvl="1" fontAlgn="auto"/>
            <a:endParaRPr lang="en-GB" sz="800" dirty="0">
              <a:solidFill>
                <a:schemeClr val="bg1"/>
              </a:solidFill>
            </a:endParaRPr>
          </a:p>
        </p:txBody>
      </p:sp>
      <p:sp>
        <p:nvSpPr>
          <p:cNvPr id="14" name="Text Placeholder 1"/>
          <p:cNvSpPr txBox="1">
            <a:spLocks/>
          </p:cNvSpPr>
          <p:nvPr/>
        </p:nvSpPr>
        <p:spPr>
          <a:xfrm>
            <a:off x="1964168" y="4527807"/>
            <a:ext cx="4424580" cy="1051053"/>
          </a:xfrm>
          <a:prstGeom prst="rect">
            <a:avLst/>
          </a:prstGeom>
          <a:solidFill>
            <a:srgbClr val="0091DA"/>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a:r>
              <a:rPr lang="en-GB" sz="1000" b="1" cap="all" spc="300" dirty="0">
                <a:solidFill>
                  <a:schemeClr val="bg1"/>
                </a:solidFill>
              </a:rPr>
              <a:t>Reports affected</a:t>
            </a:r>
          </a:p>
        </p:txBody>
      </p:sp>
      <p:graphicFrame>
        <p:nvGraphicFramePr>
          <p:cNvPr id="15" name="Table 14"/>
          <p:cNvGraphicFramePr>
            <a:graphicFrameLocks noGrp="1"/>
          </p:cNvGraphicFramePr>
          <p:nvPr>
            <p:extLst>
              <p:ext uri="{D42A27DB-BD31-4B8C-83A1-F6EECF244321}">
                <p14:modId xmlns:p14="http://schemas.microsoft.com/office/powerpoint/2010/main" val="2289301717"/>
              </p:ext>
            </p:extLst>
          </p:nvPr>
        </p:nvGraphicFramePr>
        <p:xfrm>
          <a:off x="2040691" y="4785764"/>
          <a:ext cx="4271534" cy="853440"/>
        </p:xfrm>
        <a:graphic>
          <a:graphicData uri="http://schemas.openxmlformats.org/drawingml/2006/table">
            <a:tbl>
              <a:tblPr/>
              <a:tblGrid>
                <a:gridCol w="1895339">
                  <a:extLst>
                    <a:ext uri="{9D8B030D-6E8A-4147-A177-3AD203B41FA5}">
                      <a16:colId xmlns:a16="http://schemas.microsoft.com/office/drawing/2014/main" val="20000"/>
                    </a:ext>
                  </a:extLst>
                </a:gridCol>
                <a:gridCol w="2376195">
                  <a:extLst>
                    <a:ext uri="{9D8B030D-6E8A-4147-A177-3AD203B41FA5}">
                      <a16:colId xmlns:a16="http://schemas.microsoft.com/office/drawing/2014/main" val="20001"/>
                    </a:ext>
                  </a:extLst>
                </a:gridCol>
              </a:tblGrid>
              <a:tr h="189768">
                <a:tc>
                  <a:txBody>
                    <a:bodyPr/>
                    <a:lstStyle/>
                    <a:p>
                      <a:pPr marL="93663" indent="-93663" algn="l" fontAlgn="ctr">
                        <a:buFont typeface="Wingdings" panose="05000000000000000000" pitchFamily="2" charset="2"/>
                        <a:buChar char="§"/>
                      </a:pPr>
                      <a:r>
                        <a:rPr lang="en-GB" sz="800" kern="1200" dirty="0">
                          <a:solidFill>
                            <a:schemeClr val="bg1"/>
                          </a:solidFill>
                          <a:latin typeface="+mn-lt"/>
                          <a:ea typeface="+mn-ea"/>
                          <a:cs typeface="+mn-cs"/>
                        </a:rPr>
                        <a:t>Orsted energy (OrstedAlloc)</a:t>
                      </a:r>
                    </a:p>
                    <a:p>
                      <a:pPr marL="93663" indent="-93663" algn="l" defTabSz="914400" rtl="0" eaLnBrk="1" fontAlgn="ctr" latinLnBrk="0" hangingPunct="1">
                        <a:buFont typeface="Wingdings" panose="05000000000000000000" pitchFamily="2" charset="2"/>
                        <a:buChar char="§"/>
                      </a:pPr>
                      <a:r>
                        <a:rPr lang="en-GB" sz="800" kern="1200" dirty="0">
                          <a:solidFill>
                            <a:schemeClr val="bg1"/>
                          </a:solidFill>
                          <a:latin typeface="+mn-lt"/>
                          <a:ea typeface="+mn-ea"/>
                          <a:cs typeface="+mn-cs"/>
                        </a:rPr>
                        <a:t>BO20_Allocated_DM_Energy</a:t>
                      </a:r>
                    </a:p>
                    <a:p>
                      <a:pPr marL="93663" indent="-93663" algn="l" defTabSz="914400" rtl="0" eaLnBrk="1" fontAlgn="ctr" latinLnBrk="0" hangingPunct="1">
                        <a:buFont typeface="Wingdings" panose="05000000000000000000" pitchFamily="2" charset="2"/>
                        <a:buChar char="§"/>
                      </a:pPr>
                      <a:r>
                        <a:rPr lang="en-GB" sz="800" kern="1200" dirty="0">
                          <a:solidFill>
                            <a:schemeClr val="bg1"/>
                          </a:solidFill>
                          <a:latin typeface="+mn-lt"/>
                          <a:ea typeface="+mn-ea"/>
                          <a:cs typeface="+mn-cs"/>
                        </a:rPr>
                        <a:t>BO21_Allocated_NDM_Energy_Report</a:t>
                      </a:r>
                    </a:p>
                    <a:p>
                      <a:pPr marL="93663" indent="-93663" algn="l" defTabSz="914400" rtl="0" eaLnBrk="1" fontAlgn="ctr" latinLnBrk="0" hangingPunct="1">
                        <a:buFont typeface="Wingdings" panose="05000000000000000000" pitchFamily="2" charset="2"/>
                        <a:buChar char="§"/>
                      </a:pPr>
                      <a:r>
                        <a:rPr lang="en-GB" sz="800" kern="1200" dirty="0">
                          <a:solidFill>
                            <a:schemeClr val="bg1"/>
                          </a:solidFill>
                          <a:latin typeface="+mn-lt"/>
                          <a:ea typeface="+mn-ea"/>
                          <a:cs typeface="+mn-cs"/>
                        </a:rPr>
                        <a:t>BO_25_CSEPS_Allocations</a:t>
                      </a:r>
                    </a:p>
                    <a:p>
                      <a:pPr marL="93663" indent="-93663" algn="l" defTabSz="914400" rtl="0" eaLnBrk="1" fontAlgn="ctr" latinLnBrk="0" hangingPunct="1">
                        <a:buFont typeface="Wingdings" panose="05000000000000000000" pitchFamily="2" charset="2"/>
                        <a:buChar char="§"/>
                      </a:pPr>
                      <a:r>
                        <a:rPr lang="en-GB" sz="800" kern="1200" dirty="0">
                          <a:solidFill>
                            <a:schemeClr val="bg1"/>
                          </a:solidFill>
                          <a:latin typeface="+mn-lt"/>
                          <a:ea typeface="+mn-ea"/>
                          <a:cs typeface="+mn-cs"/>
                        </a:rPr>
                        <a:t>BO22_NDM_Allocations</a:t>
                      </a:r>
                    </a:p>
                    <a:p>
                      <a:pPr algn="l" fontAlgn="ctr"/>
                      <a:endParaRPr lang="en-GB" sz="800" kern="1200" dirty="0">
                        <a:solidFill>
                          <a:schemeClr val="bg1"/>
                        </a:solidFill>
                        <a:latin typeface="+mn-lt"/>
                        <a:ea typeface="+mn-ea"/>
                        <a:cs typeface="+mn-cs"/>
                      </a:endParaRPr>
                    </a:p>
                    <a:p>
                      <a:pPr algn="l" fontAlgn="ctr"/>
                      <a:endParaRPr lang="en-GB" sz="800" kern="1200" dirty="0">
                        <a:solidFill>
                          <a:schemeClr val="bg1"/>
                        </a:solidFill>
                        <a:latin typeface="+mn-lt"/>
                        <a:ea typeface="+mn-ea"/>
                        <a:cs typeface="+mn-cs"/>
                      </a:endParaRP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93663" indent="-93663" algn="l" defTabSz="914400" rtl="0" eaLnBrk="1" fontAlgn="ctr" latinLnBrk="0" hangingPunct="1">
                        <a:buFont typeface="Wingdings" panose="05000000000000000000" pitchFamily="2" charset="2"/>
                        <a:buChar char="§"/>
                      </a:pPr>
                      <a:r>
                        <a:rPr lang="en-GB" sz="800" kern="1200" dirty="0">
                          <a:solidFill>
                            <a:schemeClr val="bg1"/>
                          </a:solidFill>
                          <a:latin typeface="+mn-lt"/>
                          <a:ea typeface="+mn-ea"/>
                          <a:cs typeface="+mn-cs"/>
                        </a:rPr>
                        <a:t>BO_23_ndm_demand_network</a:t>
                      </a:r>
                    </a:p>
                    <a:p>
                      <a:pPr marL="93663" indent="-93663" algn="l" defTabSz="914400" rtl="0" eaLnBrk="1" fontAlgn="ctr" latinLnBrk="0" hangingPunct="1">
                        <a:buFont typeface="Wingdings" panose="05000000000000000000" pitchFamily="2" charset="2"/>
                        <a:buChar char="§"/>
                      </a:pPr>
                      <a:r>
                        <a:rPr lang="en-GB" sz="800" kern="1200" dirty="0">
                          <a:solidFill>
                            <a:schemeClr val="bg1"/>
                          </a:solidFill>
                          <a:latin typeface="+mn-lt"/>
                          <a:ea typeface="+mn-ea"/>
                          <a:cs typeface="+mn-cs"/>
                        </a:rPr>
                        <a:t>BO33_Unique_Sites_Allocations</a:t>
                      </a:r>
                    </a:p>
                    <a:p>
                      <a:pPr marL="93663" indent="-93663" algn="l" defTabSz="914400" rtl="0" eaLnBrk="1" fontAlgn="ctr" latinLnBrk="0" hangingPunct="1">
                        <a:buFont typeface="Wingdings" panose="05000000000000000000" pitchFamily="2" charset="2"/>
                        <a:buChar char="§"/>
                      </a:pPr>
                      <a:r>
                        <a:rPr lang="en-GB" sz="800" kern="1200" dirty="0">
                          <a:solidFill>
                            <a:schemeClr val="bg1"/>
                          </a:solidFill>
                          <a:latin typeface="+mn-lt"/>
                          <a:ea typeface="+mn-ea"/>
                          <a:cs typeface="+mn-cs"/>
                        </a:rPr>
                        <a:t>BONTS_25_Allocated_DM_Energy_v2</a:t>
                      </a:r>
                    </a:p>
                    <a:p>
                      <a:pPr marL="93663" indent="-93663" algn="l" defTabSz="914400" rtl="0" eaLnBrk="1" fontAlgn="ctr" latinLnBrk="0" hangingPunct="1">
                        <a:buFont typeface="Wingdings" panose="05000000000000000000" pitchFamily="2" charset="2"/>
                        <a:buChar char="§"/>
                      </a:pPr>
                      <a:r>
                        <a:rPr lang="en-GB" sz="800" kern="1200" dirty="0">
                          <a:solidFill>
                            <a:schemeClr val="bg1"/>
                          </a:solidFill>
                          <a:latin typeface="+mn-lt"/>
                          <a:ea typeface="+mn-ea"/>
                          <a:cs typeface="+mn-cs"/>
                        </a:rPr>
                        <a:t>BONTS_26_Allocated_DM_EnergyNew</a:t>
                      </a:r>
                    </a:p>
                    <a:p>
                      <a:pPr marL="93663" indent="-93663" algn="l" defTabSz="914400" rtl="0" eaLnBrk="1" fontAlgn="ctr" latinLnBrk="0" hangingPunct="1">
                        <a:buFont typeface="Wingdings" panose="05000000000000000000" pitchFamily="2" charset="2"/>
                        <a:buChar char="§"/>
                      </a:pPr>
                      <a:r>
                        <a:rPr lang="en-GB" sz="800" kern="1200" dirty="0">
                          <a:solidFill>
                            <a:schemeClr val="bg1"/>
                          </a:solidFill>
                          <a:latin typeface="+mn-lt"/>
                          <a:ea typeface="+mn-ea"/>
                          <a:cs typeface="+mn-cs"/>
                        </a:rPr>
                        <a:t>BONTS_30_Unique_Sites_Allocations_NTS_V1</a:t>
                      </a:r>
                    </a:p>
                    <a:p>
                      <a:pPr algn="l" fontAlgn="ctr"/>
                      <a:endParaRPr lang="en-GB" sz="800" kern="1200" dirty="0">
                        <a:solidFill>
                          <a:schemeClr val="bg1"/>
                        </a:solidFill>
                        <a:latin typeface="+mn-lt"/>
                        <a:ea typeface="+mn-ea"/>
                        <a:cs typeface="+mn-cs"/>
                      </a:endParaRPr>
                    </a:p>
                  </a:txBody>
                  <a:tcPr marL="0" marR="0" marT="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20150200"/>
              </p:ext>
            </p:extLst>
          </p:nvPr>
        </p:nvGraphicFramePr>
        <p:xfrm>
          <a:off x="6679060" y="5211687"/>
          <a:ext cx="3946938" cy="258097"/>
        </p:xfrm>
        <a:graphic>
          <a:graphicData uri="http://schemas.openxmlformats.org/drawingml/2006/table">
            <a:tbl>
              <a:tblPr firstRow="1" bandRow="1"/>
              <a:tblGrid>
                <a:gridCol w="1970131">
                  <a:extLst>
                    <a:ext uri="{9D8B030D-6E8A-4147-A177-3AD203B41FA5}">
                      <a16:colId xmlns:a16="http://schemas.microsoft.com/office/drawing/2014/main" val="20000"/>
                    </a:ext>
                  </a:extLst>
                </a:gridCol>
                <a:gridCol w="1976807">
                  <a:extLst>
                    <a:ext uri="{9D8B030D-6E8A-4147-A177-3AD203B41FA5}">
                      <a16:colId xmlns:a16="http://schemas.microsoft.com/office/drawing/2014/main" val="20001"/>
                    </a:ext>
                  </a:extLst>
                </a:gridCol>
              </a:tblGrid>
              <a:tr h="258097">
                <a:tc>
                  <a:txBody>
                    <a:bodyPr/>
                    <a:lstStyle/>
                    <a:p>
                      <a:pPr algn="ctr" rtl="0" fontAlgn="ctr"/>
                      <a:r>
                        <a:rPr lang="en-GB" sz="800" b="1" i="0" u="none" strike="noStrike" dirty="0">
                          <a:solidFill>
                            <a:srgbClr val="FFFFFF"/>
                          </a:solidFill>
                          <a:effectLst/>
                          <a:latin typeface="Calibri" panose="020F0502020204030204" pitchFamily="34" charset="0"/>
                        </a:rPr>
                        <a:t>Potential</a:t>
                      </a:r>
                      <a:r>
                        <a:rPr lang="en-GB" sz="800" b="1" i="0" u="none" strike="noStrike" baseline="0" dirty="0">
                          <a:solidFill>
                            <a:srgbClr val="FFFFFF"/>
                          </a:solidFill>
                          <a:effectLst/>
                          <a:latin typeface="Calibri" panose="020F0502020204030204" pitchFamily="34" charset="0"/>
                        </a:rPr>
                        <a:t> monthly report reduction</a:t>
                      </a:r>
                      <a:endParaRPr lang="en-GB" sz="8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0" i="0" u="none" strike="noStrike" dirty="0">
                          <a:solidFill>
                            <a:schemeClr val="tx1"/>
                          </a:solidFill>
                          <a:effectLst/>
                          <a:latin typeface="Calibri" panose="020F0502020204030204" pitchFamily="34" charset="0"/>
                        </a:rPr>
                        <a:t>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77077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600056" y="1219177"/>
            <a:ext cx="4119924" cy="985687"/>
          </a:xfrm>
          <a:solidFill>
            <a:srgbClr val="483698"/>
          </a:solidFill>
        </p:spPr>
        <p:txBody>
          <a:bodyPr numCol="1"/>
          <a:lstStyle/>
          <a:p>
            <a:pPr marL="92075" lvl="1"/>
            <a:r>
              <a:rPr lang="en-GB" sz="1000" b="1" cap="all" spc="300" dirty="0">
                <a:solidFill>
                  <a:schemeClr val="bg1"/>
                </a:solidFill>
              </a:rPr>
              <a:t>Customers Affected</a:t>
            </a:r>
          </a:p>
          <a:p>
            <a:pPr marL="263525" lvl="1" indent="-171450">
              <a:buFont typeface="Wingdings" panose="05000000000000000000" pitchFamily="2" charset="2"/>
              <a:buChar char="§"/>
            </a:pPr>
            <a:r>
              <a:rPr lang="en-GB" sz="800" dirty="0">
                <a:solidFill>
                  <a:schemeClr val="bg1"/>
                </a:solidFill>
              </a:rPr>
              <a:t>All Networks</a:t>
            </a:r>
          </a:p>
          <a:p>
            <a:pPr marL="263525" lvl="1" indent="-171450">
              <a:buFont typeface="Wingdings" panose="05000000000000000000" pitchFamily="2" charset="2"/>
              <a:buChar char="§"/>
            </a:pPr>
            <a:r>
              <a:rPr lang="en-GB" sz="800" dirty="0">
                <a:solidFill>
                  <a:schemeClr val="bg1"/>
                </a:solidFill>
              </a:rPr>
              <a:t>All Shippers</a:t>
            </a:r>
          </a:p>
        </p:txBody>
      </p:sp>
      <p:sp>
        <p:nvSpPr>
          <p:cNvPr id="4" name="Title 3"/>
          <p:cNvSpPr>
            <a:spLocks noGrp="1"/>
          </p:cNvSpPr>
          <p:nvPr>
            <p:ph type="title"/>
          </p:nvPr>
        </p:nvSpPr>
        <p:spPr>
          <a:xfrm>
            <a:off x="1968600" y="451576"/>
            <a:ext cx="9207278" cy="529465"/>
          </a:xfrm>
        </p:spPr>
        <p:txBody>
          <a:bodyPr/>
          <a:lstStyle/>
          <a:p>
            <a:r>
              <a:rPr lang="en-GB" sz="1800" dirty="0">
                <a:solidFill>
                  <a:srgbClr val="00338D"/>
                </a:solidFill>
              </a:rPr>
              <a:t>Recommendation 17 – </a:t>
            </a:r>
            <a:r>
              <a:rPr lang="en-GB" sz="1800">
                <a:solidFill>
                  <a:srgbClr val="6D2077"/>
                </a:solidFill>
              </a:rPr>
              <a:t>Consolidation/Dashboard </a:t>
            </a:r>
            <a:r>
              <a:rPr lang="en-GB" sz="1800" dirty="0">
                <a:solidFill>
                  <a:srgbClr val="6D2077"/>
                </a:solidFill>
              </a:rPr>
              <a:t>for SHQ data</a:t>
            </a:r>
          </a:p>
        </p:txBody>
      </p:sp>
      <p:sp>
        <p:nvSpPr>
          <p:cNvPr id="5" name="Text Placeholder 1"/>
          <p:cNvSpPr txBox="1">
            <a:spLocks/>
          </p:cNvSpPr>
          <p:nvPr/>
        </p:nvSpPr>
        <p:spPr>
          <a:xfrm>
            <a:off x="1968600" y="3508752"/>
            <a:ext cx="4487440" cy="1216392"/>
          </a:xfrm>
          <a:prstGeom prst="rect">
            <a:avLst/>
          </a:prstGeom>
          <a:solidFill>
            <a:srgbClr val="005EB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79375"/>
            <a:r>
              <a:rPr lang="en-GB" sz="1000" b="1" cap="all" spc="300" dirty="0">
                <a:solidFill>
                  <a:schemeClr val="bg1"/>
                </a:solidFill>
              </a:rPr>
              <a:t>Delivery</a:t>
            </a:r>
          </a:p>
          <a:p>
            <a:pPr marL="261938" lvl="1" indent="-171450">
              <a:buFont typeface="Wingdings" panose="05000000000000000000" pitchFamily="2" charset="2"/>
              <a:buChar char="§"/>
            </a:pPr>
            <a:r>
              <a:rPr lang="en-GB" sz="800" dirty="0">
                <a:solidFill>
                  <a:schemeClr val="bg1"/>
                </a:solidFill>
              </a:rPr>
              <a:t>Internal consultation and feasibility study looking into whether a new ‘catch all’ query can be used to capture, summarise and output reports which outline the entire set of data items contained within these three reports.</a:t>
            </a:r>
          </a:p>
          <a:p>
            <a:pPr marL="261938" lvl="1" indent="-171450">
              <a:buFont typeface="Wingdings" panose="05000000000000000000" pitchFamily="2" charset="2"/>
              <a:buChar char="§"/>
            </a:pPr>
            <a:r>
              <a:rPr lang="en-GB" sz="800" dirty="0">
                <a:solidFill>
                  <a:schemeClr val="bg1"/>
                </a:solidFill>
              </a:rPr>
              <a:t>Following customer buy-in, implementation of the change process to develop the preferred solution (including eliminating production of reports that have been superseded by the new solution), writing and test of new </a:t>
            </a:r>
            <a:r>
              <a:rPr lang="en-GB" sz="800">
                <a:solidFill>
                  <a:schemeClr val="bg1"/>
                </a:solidFill>
              </a:rPr>
              <a:t>query/dashboard, </a:t>
            </a:r>
            <a:r>
              <a:rPr lang="en-GB" sz="800" dirty="0">
                <a:solidFill>
                  <a:schemeClr val="bg1"/>
                </a:solidFill>
              </a:rPr>
              <a:t>testing phase and issuance.</a:t>
            </a:r>
          </a:p>
        </p:txBody>
      </p:sp>
      <p:sp>
        <p:nvSpPr>
          <p:cNvPr id="6" name="Text Placeholder 1"/>
          <p:cNvSpPr txBox="1">
            <a:spLocks/>
          </p:cNvSpPr>
          <p:nvPr/>
        </p:nvSpPr>
        <p:spPr>
          <a:xfrm>
            <a:off x="1973106" y="4797036"/>
            <a:ext cx="4482934" cy="1216392"/>
          </a:xfrm>
          <a:prstGeom prst="rect">
            <a:avLst/>
          </a:prstGeom>
          <a:solidFill>
            <a:srgbClr val="0091DA"/>
          </a:solidFill>
        </p:spPr>
        <p:txBody>
          <a:bodyPr vert="horz" lIns="0" tIns="0" rIns="0" bIns="0" numCol="2"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a:r>
              <a:rPr lang="en-GB" sz="1000" b="1" cap="all" spc="300" dirty="0">
                <a:solidFill>
                  <a:schemeClr val="bg1"/>
                </a:solidFill>
              </a:rPr>
              <a:t>Reports affected</a:t>
            </a:r>
          </a:p>
          <a:p>
            <a:pPr marL="171450" indent="-77788" fontAlgn="ctr">
              <a:spcAft>
                <a:spcPts val="0"/>
              </a:spcAft>
              <a:buFont typeface="Wingdings" panose="05000000000000000000" pitchFamily="2" charset="2"/>
              <a:buChar char="§"/>
            </a:pPr>
            <a:r>
              <a:rPr lang="en-GB" sz="800" b="0" cap="none" spc="0" dirty="0">
                <a:solidFill>
                  <a:prstClr val="white"/>
                </a:solidFill>
              </a:rPr>
              <a:t>CR3317 (Rpt_id_591_NGN_SOQ_SHQ_Report)</a:t>
            </a:r>
          </a:p>
          <a:p>
            <a:pPr marL="171450" indent="-77788" fontAlgn="ctr">
              <a:spcAft>
                <a:spcPts val="0"/>
              </a:spcAft>
              <a:buFont typeface="Wingdings" panose="05000000000000000000" pitchFamily="2" charset="2"/>
              <a:buChar char="§"/>
            </a:pPr>
            <a:r>
              <a:rPr lang="en-GB" sz="800" b="0" cap="none" spc="0" dirty="0">
                <a:solidFill>
                  <a:prstClr val="white"/>
                </a:solidFill>
              </a:rPr>
              <a:t>CDS0001 (Network DM Supply Point SOQ-SHQ Reductions Report)</a:t>
            </a:r>
          </a:p>
          <a:p>
            <a:pPr marL="171450" indent="-77788" fontAlgn="ctr">
              <a:spcAft>
                <a:spcPts val="0"/>
              </a:spcAft>
              <a:buFont typeface="Wingdings" panose="05000000000000000000" pitchFamily="2" charset="2"/>
              <a:buChar char="§"/>
            </a:pPr>
            <a:r>
              <a:rPr lang="en-GB" sz="800" b="0" cap="none" spc="0" dirty="0">
                <a:solidFill>
                  <a:prstClr val="white"/>
                </a:solidFill>
              </a:rPr>
              <a:t>CDS0080 (BUS Nomination Enquiry Report (UMR))</a:t>
            </a:r>
          </a:p>
          <a:p>
            <a:pPr marL="171450" indent="-77788" fontAlgn="ctr">
              <a:spcAft>
                <a:spcPts val="0"/>
              </a:spcAft>
              <a:buFont typeface="Wingdings" panose="05000000000000000000" pitchFamily="2" charset="2"/>
              <a:buChar char="§"/>
            </a:pPr>
            <a:r>
              <a:rPr lang="en-GB" sz="800" b="0" cap="none" spc="0" dirty="0">
                <a:solidFill>
                  <a:schemeClr val="bg1"/>
                </a:solidFill>
              </a:rPr>
              <a:t>IP1051-IP1059</a:t>
            </a:r>
          </a:p>
        </p:txBody>
      </p:sp>
      <p:sp>
        <p:nvSpPr>
          <p:cNvPr id="7" name="Text Placeholder 2"/>
          <p:cNvSpPr txBox="1">
            <a:spLocks/>
          </p:cNvSpPr>
          <p:nvPr/>
        </p:nvSpPr>
        <p:spPr>
          <a:xfrm>
            <a:off x="6600056" y="2243088"/>
            <a:ext cx="4119924" cy="2326041"/>
          </a:xfrm>
          <a:prstGeom prst="rect">
            <a:avLst/>
          </a:prstGeom>
          <a:solidFill>
            <a:srgbClr val="470A6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Potential Costs and benefits</a:t>
            </a:r>
          </a:p>
          <a:p>
            <a:pPr marL="92075" lvl="1"/>
            <a:r>
              <a:rPr lang="en-GB" dirty="0">
                <a:solidFill>
                  <a:schemeClr val="bg1"/>
                </a:solidFill>
              </a:rPr>
              <a:t>High level of resource required to engage, consult and seek buy-in from stakeholders. Work needed now to explore how new query would work and development of new process. Low level of complexity to develop new query.</a:t>
            </a:r>
          </a:p>
        </p:txBody>
      </p:sp>
      <p:sp>
        <p:nvSpPr>
          <p:cNvPr id="8" name="Text Placeholder 2"/>
          <p:cNvSpPr txBox="1">
            <a:spLocks/>
          </p:cNvSpPr>
          <p:nvPr/>
        </p:nvSpPr>
        <p:spPr>
          <a:xfrm>
            <a:off x="6600056" y="4609272"/>
            <a:ext cx="4119924" cy="1404156"/>
          </a:xfrm>
          <a:prstGeom prst="rect">
            <a:avLst/>
          </a:prstGeom>
          <a:solidFill>
            <a:srgbClr val="6D2077"/>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score</a:t>
            </a:r>
          </a:p>
        </p:txBody>
      </p:sp>
      <p:sp>
        <p:nvSpPr>
          <p:cNvPr id="2" name="Text Placeholder 1"/>
          <p:cNvSpPr>
            <a:spLocks noGrp="1"/>
          </p:cNvSpPr>
          <p:nvPr>
            <p:ph type="body" sz="quarter" idx="10"/>
          </p:nvPr>
        </p:nvSpPr>
        <p:spPr>
          <a:xfrm>
            <a:off x="1968600" y="1681632"/>
            <a:ext cx="4499586" cy="1800199"/>
          </a:xfrm>
          <a:solidFill>
            <a:srgbClr val="00338D"/>
          </a:solidFill>
        </p:spPr>
        <p:txBody>
          <a:bodyPr/>
          <a:lstStyle/>
          <a:p>
            <a:pPr marL="92075" lvl="1"/>
            <a:r>
              <a:rPr lang="en-GB" sz="1000" b="1" cap="all" spc="300" dirty="0">
                <a:solidFill>
                  <a:schemeClr val="bg1"/>
                </a:solidFill>
              </a:rPr>
              <a:t>Description</a:t>
            </a:r>
          </a:p>
          <a:p>
            <a:pPr marL="92075" lvl="1"/>
            <a:r>
              <a:rPr lang="en-GB" sz="800" dirty="0">
                <a:solidFill>
                  <a:schemeClr val="bg1"/>
                </a:solidFill>
              </a:rPr>
              <a:t>There are multiple outputs which report information on Standard Hourly Quantity (SHQ) to selected groups of Shippers and all Networks. These reports contain varying levels of granularity of data on SHQ. With the data generally extracted from SAP BW, SAP ISU and issued on a monthly basis. </a:t>
            </a:r>
          </a:p>
          <a:p>
            <a:pPr marL="92075" lvl="1"/>
            <a:r>
              <a:rPr lang="en-GB" sz="800" dirty="0">
                <a:solidFill>
                  <a:schemeClr val="bg1"/>
                </a:solidFill>
              </a:rPr>
              <a:t>Xoserve could explore the potential to either:</a:t>
            </a:r>
          </a:p>
          <a:p>
            <a:pPr marL="320675" lvl="1" indent="-228600">
              <a:buAutoNum type="arabicParenR"/>
            </a:pPr>
            <a:r>
              <a:rPr lang="en-GB" sz="800" dirty="0">
                <a:solidFill>
                  <a:schemeClr val="bg1"/>
                </a:solidFill>
              </a:rPr>
              <a:t>Amalgamate these specific SHQ reports into one monthly granular SHQ report, which would be sent to all of the Networks and Shippers requesting the reports</a:t>
            </a:r>
            <a:r>
              <a:rPr lang="en-GB" sz="800" dirty="0">
                <a:solidFill>
                  <a:srgbClr val="FF0000"/>
                </a:solidFill>
              </a:rPr>
              <a:t>. </a:t>
            </a:r>
            <a:r>
              <a:rPr lang="en-GB" sz="800" dirty="0">
                <a:solidFill>
                  <a:schemeClr val="bg1"/>
                </a:solidFill>
              </a:rPr>
              <a:t>In total nearly four days per months can be spent issuing these reports. A new all encompassing query could be used to generate the overarching SHQ/SOQ report to issues to all relevant parties.</a:t>
            </a:r>
          </a:p>
          <a:p>
            <a:pPr marL="320675" lvl="1" indent="-228600">
              <a:buAutoNum type="arabicParenR"/>
            </a:pPr>
            <a:r>
              <a:rPr lang="en-GB" sz="800" dirty="0">
                <a:solidFill>
                  <a:schemeClr val="bg1"/>
                </a:solidFill>
              </a:rPr>
              <a:t>Develop a custom build </a:t>
            </a:r>
            <a:r>
              <a:rPr lang="en-GB" sz="800">
                <a:solidFill>
                  <a:schemeClr val="bg1"/>
                </a:solidFill>
              </a:rPr>
              <a:t>SHQ Dashboard </a:t>
            </a:r>
            <a:r>
              <a:rPr lang="en-GB" sz="800" dirty="0">
                <a:solidFill>
                  <a:schemeClr val="bg1"/>
                </a:solidFill>
              </a:rPr>
              <a:t>which could look to provide live on request access to different time cuts of SHQ/SOQ data for individual parties across the multiple reports in this space.</a:t>
            </a:r>
          </a:p>
          <a:p>
            <a:pPr marL="320675" lvl="1" indent="-228600">
              <a:buAutoNum type="arabicParenR"/>
            </a:pPr>
            <a:endParaRPr lang="en-GB" sz="800" dirty="0">
              <a:solidFill>
                <a:schemeClr val="bg1"/>
              </a:solidFill>
            </a:endParaRPr>
          </a:p>
          <a:p>
            <a:pPr marL="92075" lvl="1"/>
            <a:endParaRPr lang="en-GB" sz="800" dirty="0">
              <a:solidFill>
                <a:schemeClr val="bg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629267774"/>
              </p:ext>
            </p:extLst>
          </p:nvPr>
        </p:nvGraphicFramePr>
        <p:xfrm>
          <a:off x="6675025" y="3100381"/>
          <a:ext cx="3954891" cy="1097570"/>
        </p:xfrm>
        <a:graphic>
          <a:graphicData uri="http://schemas.openxmlformats.org/drawingml/2006/table">
            <a:tbl>
              <a:tblPr firstRow="1" bandRow="1"/>
              <a:tblGrid>
                <a:gridCol w="2528516">
                  <a:extLst>
                    <a:ext uri="{9D8B030D-6E8A-4147-A177-3AD203B41FA5}">
                      <a16:colId xmlns:a16="http://schemas.microsoft.com/office/drawing/2014/main" val="20000"/>
                    </a:ext>
                  </a:extLst>
                </a:gridCol>
                <a:gridCol w="1426375">
                  <a:extLst>
                    <a:ext uri="{9D8B030D-6E8A-4147-A177-3AD203B41FA5}">
                      <a16:colId xmlns:a16="http://schemas.microsoft.com/office/drawing/2014/main" val="20001"/>
                    </a:ext>
                  </a:extLst>
                </a:gridCol>
              </a:tblGrid>
              <a:tr h="280774">
                <a:tc>
                  <a:txBody>
                    <a:bodyPr/>
                    <a:lstStyle/>
                    <a:p>
                      <a:pPr algn="l" rtl="0" fontAlgn="ctr"/>
                      <a:r>
                        <a:rPr lang="en-GB" sz="800" b="1" i="0" u="none" strike="noStrike" dirty="0">
                          <a:solidFill>
                            <a:srgbClr val="FFFFFF"/>
                          </a:solidFill>
                          <a:effectLst/>
                          <a:latin typeface="Calibri" panose="020F0502020204030204" pitchFamily="34" charset="0"/>
                        </a:rPr>
                        <a:t>Potential cost/benefit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tc>
                  <a:txBody>
                    <a:bodyPr/>
                    <a:lstStyle/>
                    <a:p>
                      <a:pPr algn="l" rtl="0" fontAlgn="ctr"/>
                      <a:r>
                        <a:rPr lang="en-GB" sz="800" b="1" i="0" u="none" strike="noStrike" dirty="0">
                          <a:solidFill>
                            <a:srgbClr val="FFFFFF"/>
                          </a:solidFill>
                          <a:effectLst/>
                          <a:latin typeface="Calibri" panose="020F0502020204030204" pitchFamily="34" charset="0"/>
                        </a:rPr>
                        <a:t>Impact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04199">
                <a:tc>
                  <a:txBody>
                    <a:bodyPr/>
                    <a:lstStyle/>
                    <a:p>
                      <a:pPr algn="l" rtl="0" fontAlgn="ctr"/>
                      <a:r>
                        <a:rPr lang="en-GB" sz="800" b="0" i="0" u="none" strike="noStrike" dirty="0">
                          <a:solidFill>
                            <a:srgbClr val="000000"/>
                          </a:solidFill>
                          <a:effectLst/>
                          <a:latin typeface="Calibri" panose="020F0502020204030204" pitchFamily="34" charset="0"/>
                        </a:rPr>
                        <a:t>Delivery: Complexity</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204199">
                <a:tc>
                  <a:txBody>
                    <a:bodyPr/>
                    <a:lstStyle/>
                    <a:p>
                      <a:pPr algn="l" rtl="0" fontAlgn="ctr"/>
                      <a:r>
                        <a:rPr lang="en-GB" sz="800" b="0" i="0" u="none" strike="noStrike" dirty="0">
                          <a:solidFill>
                            <a:srgbClr val="000000"/>
                          </a:solidFill>
                          <a:effectLst/>
                          <a:latin typeface="Calibri" panose="020F0502020204030204" pitchFamily="34" charset="0"/>
                        </a:rPr>
                        <a:t>Delivery: Potential disruption to customers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204199">
                <a:tc>
                  <a:txBody>
                    <a:bodyPr/>
                    <a:lstStyle/>
                    <a:p>
                      <a:pPr algn="l" rtl="0" fontAlgn="ctr"/>
                      <a:r>
                        <a:rPr lang="en-GB" sz="800" b="0" i="0" u="none" strike="noStrike" dirty="0">
                          <a:solidFill>
                            <a:srgbClr val="000000"/>
                          </a:solidFill>
                          <a:effectLst/>
                          <a:latin typeface="Calibri" panose="020F0502020204030204" pitchFamily="34" charset="0"/>
                        </a:rPr>
                        <a:t>Delivery: Potential disruption to systems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204199">
                <a:tc>
                  <a:txBody>
                    <a:bodyPr/>
                    <a:lstStyle/>
                    <a:p>
                      <a:pPr algn="l" rtl="0" fontAlgn="ctr"/>
                      <a:r>
                        <a:rPr lang="en-GB" sz="800" b="0" i="0" u="none" strike="noStrike" dirty="0">
                          <a:solidFill>
                            <a:srgbClr val="000000"/>
                          </a:solidFill>
                          <a:effectLst/>
                          <a:latin typeface="Calibri" panose="020F0502020204030204" pitchFamily="34" charset="0"/>
                        </a:rPr>
                        <a:t>Desirability: Potential for customer acceptance/buy-in </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064904390"/>
              </p:ext>
            </p:extLst>
          </p:nvPr>
        </p:nvGraphicFramePr>
        <p:xfrm>
          <a:off x="6686119" y="4869160"/>
          <a:ext cx="3943002" cy="535285"/>
        </p:xfrm>
        <a:graphic>
          <a:graphicData uri="http://schemas.openxmlformats.org/drawingml/2006/table">
            <a:tbl>
              <a:tblPr firstRow="1" bandRow="1"/>
              <a:tblGrid>
                <a:gridCol w="1314334">
                  <a:extLst>
                    <a:ext uri="{9D8B030D-6E8A-4147-A177-3AD203B41FA5}">
                      <a16:colId xmlns:a16="http://schemas.microsoft.com/office/drawing/2014/main" val="20000"/>
                    </a:ext>
                  </a:extLst>
                </a:gridCol>
                <a:gridCol w="1314334">
                  <a:extLst>
                    <a:ext uri="{9D8B030D-6E8A-4147-A177-3AD203B41FA5}">
                      <a16:colId xmlns:a16="http://schemas.microsoft.com/office/drawing/2014/main" val="20001"/>
                    </a:ext>
                  </a:extLst>
                </a:gridCol>
                <a:gridCol w="1314334">
                  <a:extLst>
                    <a:ext uri="{9D8B030D-6E8A-4147-A177-3AD203B41FA5}">
                      <a16:colId xmlns:a16="http://schemas.microsoft.com/office/drawing/2014/main" val="20003"/>
                    </a:ext>
                  </a:extLst>
                </a:gridCol>
              </a:tblGrid>
              <a:tr h="306685">
                <a:tc>
                  <a:txBody>
                    <a:bodyPr/>
                    <a:lstStyle/>
                    <a:p>
                      <a:pPr algn="ctr" rtl="0" fontAlgn="ctr"/>
                      <a:r>
                        <a:rPr lang="en-GB" sz="800" b="1" i="0" u="none" strike="noStrike" dirty="0">
                          <a:solidFill>
                            <a:srgbClr val="FFFFFF"/>
                          </a:solidFill>
                          <a:effectLst/>
                          <a:latin typeface="Calibri" panose="020F0502020204030204" pitchFamily="34" charset="0"/>
                        </a:rPr>
                        <a:t>Delivery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rPr>
                        <a:t>Desirability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rPr>
                        <a:t>Quick Win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28600">
                <a:tc>
                  <a:txBody>
                    <a:bodyPr/>
                    <a:lstStyle/>
                    <a:p>
                      <a:pPr algn="ctr" fontAlgn="ctr"/>
                      <a:r>
                        <a:rPr lang="en-GB" sz="1000" b="0" i="0" u="none" strike="noStrike" dirty="0">
                          <a:solidFill>
                            <a:srgbClr val="FFFFFF"/>
                          </a:solidFill>
                          <a:effectLst/>
                          <a:latin typeface="Calibri" panose="020F0502020204030204" pitchFamily="34" charset="0"/>
                        </a:rPr>
                        <a:t>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ctr"/>
                      <a:r>
                        <a:rPr lang="en-GB" sz="1000" b="0" i="0" u="none" strike="noStrike" dirty="0">
                          <a:solidFill>
                            <a:srgbClr val="FFFFFF"/>
                          </a:solidFill>
                          <a:effectLst/>
                          <a:latin typeface="Calibri" panose="020F0502020204030204" pitchFamily="34" charset="0"/>
                        </a:rPr>
                        <a:t>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rtl="0" fontAlgn="ctr"/>
                      <a:r>
                        <a:rPr lang="en-GB" sz="1000" b="0" i="0" u="none" strike="noStrike" dirty="0">
                          <a:solidFill>
                            <a:srgbClr val="000000"/>
                          </a:solidFill>
                          <a:effectLst/>
                          <a:latin typeface="Calibri" panose="020F0502020204030204" pitchFamily="34" charset="0"/>
                        </a:rPr>
                        <a:t>Yes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1"/>
                  </a:ext>
                </a:extLst>
              </a:tr>
            </a:tbl>
          </a:graphicData>
        </a:graphic>
      </p:graphicFrame>
      <p:sp>
        <p:nvSpPr>
          <p:cNvPr id="12" name="Text Placeholder 1"/>
          <p:cNvSpPr txBox="1">
            <a:spLocks/>
          </p:cNvSpPr>
          <p:nvPr/>
        </p:nvSpPr>
        <p:spPr>
          <a:xfrm>
            <a:off x="1968600" y="1219177"/>
            <a:ext cx="4499586" cy="445535"/>
          </a:xfrm>
          <a:prstGeom prst="rect">
            <a:avLst/>
          </a:prstGeom>
          <a:solidFill>
            <a:srgbClr val="002060"/>
          </a:solidFill>
        </p:spPr>
        <p:txBody>
          <a:bodyPr vert="horz" lIns="0" tIns="0" rIns="0" bIns="0" rtlCol="0" anchor="t" anchorCtr="0">
            <a:noAutofit/>
          </a:bodyPr>
          <a:lstStyle>
            <a:lvl1pPr marL="0" indent="0" algn="l" defTabSz="844083" rtl="0" eaLnBrk="1" latinLnBrk="0" hangingPunct="1">
              <a:lnSpc>
                <a:spcPct val="100000"/>
              </a:lnSpc>
              <a:spcBef>
                <a:spcPts val="0"/>
              </a:spcBef>
              <a:spcAft>
                <a:spcPts val="554"/>
              </a:spcAft>
              <a:buFontTx/>
              <a:buNone/>
              <a:defRPr sz="923" b="1" kern="1200" cap="all" spc="277" baseline="0">
                <a:solidFill>
                  <a:schemeClr val="tx2"/>
                </a:solidFill>
                <a:latin typeface="+mn-lt"/>
                <a:ea typeface="+mn-ea"/>
                <a:cs typeface="+mn-cs"/>
              </a:defRPr>
            </a:lvl1pPr>
            <a:lvl2pPr marL="0" indent="0" algn="l" defTabSz="844083" rtl="0" eaLnBrk="1" latinLnBrk="0" hangingPunct="1">
              <a:lnSpc>
                <a:spcPct val="100000"/>
              </a:lnSpc>
              <a:spcBef>
                <a:spcPts val="0"/>
              </a:spcBef>
              <a:spcAft>
                <a:spcPts val="277"/>
              </a:spcAft>
              <a:buFontTx/>
              <a:buNone/>
              <a:defRPr sz="785" kern="1200">
                <a:solidFill>
                  <a:schemeClr val="tx1"/>
                </a:solidFill>
                <a:latin typeface="+mn-lt"/>
                <a:ea typeface="+mn-ea"/>
                <a:cs typeface="+mn-cs"/>
              </a:defRPr>
            </a:lvl2pPr>
            <a:lvl3pPr marL="167058" indent="-167058"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3pPr>
            <a:lvl4pPr marL="331185" indent="-164127"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4pPr>
            <a:lvl5pPr marL="492382" indent="-161196"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baseline="0">
                <a:solidFill>
                  <a:schemeClr val="tx1"/>
                </a:solidFill>
                <a:latin typeface="+mn-lt"/>
                <a:ea typeface="+mn-ea"/>
                <a:cs typeface="+mn-cs"/>
              </a:defRPr>
            </a:lvl5pPr>
            <a:lvl6pPr marL="664632"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6pPr>
            <a:lvl7pPr marL="864022"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7pPr>
            <a:lvl8pPr marL="996948"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92075" lvl="1" fontAlgn="auto"/>
            <a:r>
              <a:rPr lang="en-GB" sz="1000" b="1" cap="all" spc="300" dirty="0">
                <a:solidFill>
                  <a:schemeClr val="bg1"/>
                </a:solidFill>
              </a:rPr>
              <a:t>Purpose</a:t>
            </a:r>
          </a:p>
          <a:p>
            <a:pPr marL="92075" lvl="1" fontAlgn="auto"/>
            <a:r>
              <a:rPr lang="en-GB" sz="800" dirty="0">
                <a:solidFill>
                  <a:schemeClr val="bg1"/>
                </a:solidFill>
              </a:rPr>
              <a:t>To reduce the complexity and amount of resource required to administer and provide information on data relating to SHQ</a:t>
            </a:r>
          </a:p>
          <a:p>
            <a:pPr marL="92075" lvl="1" fontAlgn="auto"/>
            <a:endParaRPr lang="en-GB" sz="800"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722246573"/>
              </p:ext>
            </p:extLst>
          </p:nvPr>
        </p:nvGraphicFramePr>
        <p:xfrm>
          <a:off x="6686914" y="5535284"/>
          <a:ext cx="3943002" cy="341988"/>
        </p:xfrm>
        <a:graphic>
          <a:graphicData uri="http://schemas.openxmlformats.org/drawingml/2006/table">
            <a:tbl>
              <a:tblPr firstRow="1" bandRow="1"/>
              <a:tblGrid>
                <a:gridCol w="1968166">
                  <a:extLst>
                    <a:ext uri="{9D8B030D-6E8A-4147-A177-3AD203B41FA5}">
                      <a16:colId xmlns:a16="http://schemas.microsoft.com/office/drawing/2014/main" val="20000"/>
                    </a:ext>
                  </a:extLst>
                </a:gridCol>
                <a:gridCol w="1974836">
                  <a:extLst>
                    <a:ext uri="{9D8B030D-6E8A-4147-A177-3AD203B41FA5}">
                      <a16:colId xmlns:a16="http://schemas.microsoft.com/office/drawing/2014/main" val="20001"/>
                    </a:ext>
                  </a:extLst>
                </a:gridCol>
              </a:tblGrid>
              <a:tr h="341988">
                <a:tc>
                  <a:txBody>
                    <a:bodyPr/>
                    <a:lstStyle/>
                    <a:p>
                      <a:pPr algn="ctr" rtl="0" fontAlgn="ctr"/>
                      <a:r>
                        <a:rPr lang="en-GB" sz="800" b="1" i="0" u="none" strike="noStrike" dirty="0">
                          <a:solidFill>
                            <a:srgbClr val="FFFFFF"/>
                          </a:solidFill>
                          <a:effectLst/>
                          <a:latin typeface="Calibri" panose="020F0502020204030204" pitchFamily="34" charset="0"/>
                        </a:rPr>
                        <a:t>Potential</a:t>
                      </a:r>
                      <a:r>
                        <a:rPr lang="en-GB" sz="800" b="1" i="0" u="none" strike="noStrike" baseline="0" dirty="0">
                          <a:solidFill>
                            <a:srgbClr val="FFFFFF"/>
                          </a:solidFill>
                          <a:effectLst/>
                          <a:latin typeface="Calibri" panose="020F0502020204030204" pitchFamily="34" charset="0"/>
                        </a:rPr>
                        <a:t> monthly report reduction</a:t>
                      </a:r>
                      <a:endParaRPr lang="en-GB" sz="8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0" i="0" u="none" strike="noStrike" dirty="0">
                          <a:solidFill>
                            <a:schemeClr val="tx1"/>
                          </a:solidFill>
                          <a:effectLst/>
                          <a:latin typeface="Calibri" panose="020F0502020204030204" pitchFamily="34" charset="0"/>
                        </a:rPr>
                        <a:t>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54987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515100" y="1675193"/>
            <a:ext cx="4204880" cy="395598"/>
          </a:xfrm>
          <a:solidFill>
            <a:srgbClr val="483698"/>
          </a:solidFill>
        </p:spPr>
        <p:txBody>
          <a:bodyPr/>
          <a:lstStyle/>
          <a:p>
            <a:pPr marL="92075" lvl="1"/>
            <a:r>
              <a:rPr lang="en-GB" sz="1000" b="1" cap="all" spc="300" dirty="0">
                <a:solidFill>
                  <a:schemeClr val="bg1"/>
                </a:solidFill>
              </a:rPr>
              <a:t>Customers Affected</a:t>
            </a:r>
          </a:p>
          <a:p>
            <a:pPr marL="263525" lvl="1" indent="-171450">
              <a:buFont typeface="Wingdings" panose="05000000000000000000" pitchFamily="2" charset="2"/>
              <a:buChar char="§"/>
            </a:pPr>
            <a:r>
              <a:rPr lang="en-GB" sz="800" dirty="0">
                <a:solidFill>
                  <a:schemeClr val="bg1"/>
                </a:solidFill>
              </a:rPr>
              <a:t>All customers that will </a:t>
            </a:r>
            <a:r>
              <a:rPr lang="en-GB" sz="800">
                <a:solidFill>
                  <a:schemeClr val="bg1"/>
                </a:solidFill>
              </a:rPr>
              <a:t>use dashboards</a:t>
            </a:r>
            <a:endParaRPr lang="en-GB" sz="800" dirty="0">
              <a:solidFill>
                <a:schemeClr val="bg1"/>
              </a:solidFill>
            </a:endParaRPr>
          </a:p>
        </p:txBody>
      </p:sp>
      <p:sp>
        <p:nvSpPr>
          <p:cNvPr id="4" name="Title 3"/>
          <p:cNvSpPr>
            <a:spLocks noGrp="1"/>
          </p:cNvSpPr>
          <p:nvPr>
            <p:ph type="title"/>
          </p:nvPr>
        </p:nvSpPr>
        <p:spPr>
          <a:xfrm>
            <a:off x="1968600" y="451575"/>
            <a:ext cx="8751380" cy="529465"/>
          </a:xfrm>
        </p:spPr>
        <p:txBody>
          <a:bodyPr/>
          <a:lstStyle/>
          <a:p>
            <a:r>
              <a:rPr lang="en-GB" sz="1800" dirty="0">
                <a:solidFill>
                  <a:srgbClr val="00338D"/>
                </a:solidFill>
              </a:rPr>
              <a:t>Recommendation 18 – </a:t>
            </a:r>
            <a:r>
              <a:rPr lang="en-GB" sz="1800" dirty="0">
                <a:solidFill>
                  <a:srgbClr val="6D2077"/>
                </a:solidFill>
              </a:rPr>
              <a:t>BIRST Feasibility study and Standardisation</a:t>
            </a:r>
          </a:p>
        </p:txBody>
      </p:sp>
      <p:sp>
        <p:nvSpPr>
          <p:cNvPr id="5" name="Text Placeholder 1"/>
          <p:cNvSpPr txBox="1">
            <a:spLocks/>
          </p:cNvSpPr>
          <p:nvPr/>
        </p:nvSpPr>
        <p:spPr>
          <a:xfrm>
            <a:off x="1968600" y="5214436"/>
            <a:ext cx="4424580" cy="771497"/>
          </a:xfrm>
          <a:prstGeom prst="rect">
            <a:avLst/>
          </a:prstGeom>
          <a:solidFill>
            <a:srgbClr val="005EB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79375"/>
            <a:r>
              <a:rPr lang="en-GB" sz="1000" b="1" cap="all" spc="300" dirty="0">
                <a:solidFill>
                  <a:schemeClr val="bg1"/>
                </a:solidFill>
              </a:rPr>
              <a:t>Delivery</a:t>
            </a:r>
          </a:p>
          <a:p>
            <a:pPr marL="263525" lvl="1" indent="-171450">
              <a:buFont typeface="Wingdings" panose="05000000000000000000" pitchFamily="2" charset="2"/>
              <a:buChar char="§"/>
            </a:pPr>
            <a:r>
              <a:rPr lang="en-GB" sz="800" dirty="0">
                <a:solidFill>
                  <a:schemeClr val="bg1"/>
                </a:solidFill>
              </a:rPr>
              <a:t>Conduct an in-depth internal consultation and feasibility study to fully understand BIRST functionality and limitations. Identify potential issues and unknowns that would need to be clarified.</a:t>
            </a:r>
          </a:p>
          <a:p>
            <a:pPr marL="263525" lvl="1" indent="-171450">
              <a:buFont typeface="Wingdings" panose="05000000000000000000" pitchFamily="2" charset="2"/>
              <a:buChar char="§"/>
            </a:pPr>
            <a:r>
              <a:rPr lang="en-GB" sz="800" dirty="0">
                <a:solidFill>
                  <a:schemeClr val="bg1"/>
                </a:solidFill>
              </a:rPr>
              <a:t>Develop and embed standardised processes (documentation) for </a:t>
            </a:r>
            <a:r>
              <a:rPr lang="en-GB" sz="800">
                <a:solidFill>
                  <a:schemeClr val="bg1"/>
                </a:solidFill>
              </a:rPr>
              <a:t>BIRST dashboards</a:t>
            </a:r>
            <a:endParaRPr lang="en-GB" sz="800" dirty="0">
              <a:solidFill>
                <a:schemeClr val="bg1"/>
              </a:solidFill>
            </a:endParaRPr>
          </a:p>
        </p:txBody>
      </p:sp>
      <p:sp>
        <p:nvSpPr>
          <p:cNvPr id="6" name="Text Placeholder 1"/>
          <p:cNvSpPr txBox="1">
            <a:spLocks/>
          </p:cNvSpPr>
          <p:nvPr/>
        </p:nvSpPr>
        <p:spPr>
          <a:xfrm>
            <a:off x="6521861" y="1243786"/>
            <a:ext cx="4198119" cy="341386"/>
          </a:xfrm>
          <a:prstGeom prst="rect">
            <a:avLst/>
          </a:prstGeom>
          <a:solidFill>
            <a:srgbClr val="0091DA"/>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a:r>
              <a:rPr lang="en-GB" sz="1000" b="1" cap="all" spc="300" dirty="0">
                <a:solidFill>
                  <a:schemeClr val="bg1"/>
                </a:solidFill>
              </a:rPr>
              <a:t>Reports affected</a:t>
            </a:r>
          </a:p>
          <a:p>
            <a:pPr marL="263525" lvl="1" indent="-171450">
              <a:buFont typeface="Wingdings" panose="05000000000000000000" pitchFamily="2" charset="2"/>
              <a:buChar char="§"/>
            </a:pPr>
            <a:r>
              <a:rPr lang="en-GB" sz="800" dirty="0">
                <a:solidFill>
                  <a:schemeClr val="bg1"/>
                </a:solidFill>
              </a:rPr>
              <a:t>All reports scheduled to be incorporated </a:t>
            </a:r>
            <a:r>
              <a:rPr lang="en-GB" sz="800">
                <a:solidFill>
                  <a:schemeClr val="bg1"/>
                </a:solidFill>
              </a:rPr>
              <a:t>into dashboards</a:t>
            </a:r>
            <a:endParaRPr lang="en-GB" sz="800" dirty="0">
              <a:solidFill>
                <a:schemeClr val="bg1"/>
              </a:solidFill>
            </a:endParaRPr>
          </a:p>
        </p:txBody>
      </p:sp>
      <p:sp>
        <p:nvSpPr>
          <p:cNvPr id="7" name="Text Placeholder 2"/>
          <p:cNvSpPr txBox="1">
            <a:spLocks/>
          </p:cNvSpPr>
          <p:nvPr/>
        </p:nvSpPr>
        <p:spPr>
          <a:xfrm>
            <a:off x="6510525" y="2136670"/>
            <a:ext cx="4204880" cy="2562077"/>
          </a:xfrm>
          <a:prstGeom prst="rect">
            <a:avLst/>
          </a:prstGeom>
          <a:solidFill>
            <a:srgbClr val="470A68"/>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Potential Costs and benefits</a:t>
            </a:r>
          </a:p>
          <a:p>
            <a:pPr marL="92075" lvl="1"/>
            <a:r>
              <a:rPr lang="en-GB" dirty="0">
                <a:solidFill>
                  <a:schemeClr val="bg1"/>
                </a:solidFill>
              </a:rPr>
              <a:t>Requires an in-depth internal consultation process and development of standardised approaches (included associated documentation). Given that the number </a:t>
            </a:r>
            <a:r>
              <a:rPr lang="en-GB">
                <a:solidFill>
                  <a:schemeClr val="bg1"/>
                </a:solidFill>
              </a:rPr>
              <a:t>of dashboards </a:t>
            </a:r>
            <a:r>
              <a:rPr lang="en-GB" dirty="0">
                <a:solidFill>
                  <a:schemeClr val="bg1"/>
                </a:solidFill>
              </a:rPr>
              <a:t>currently in operation are limited the disruption to customers and systems is expected to be minimal</a:t>
            </a:r>
          </a:p>
        </p:txBody>
      </p:sp>
      <p:sp>
        <p:nvSpPr>
          <p:cNvPr id="8" name="Text Placeholder 2"/>
          <p:cNvSpPr txBox="1">
            <a:spLocks/>
          </p:cNvSpPr>
          <p:nvPr/>
        </p:nvSpPr>
        <p:spPr>
          <a:xfrm>
            <a:off x="6515100" y="4764626"/>
            <a:ext cx="4204880" cy="1221307"/>
          </a:xfrm>
          <a:prstGeom prst="rect">
            <a:avLst/>
          </a:prstGeom>
          <a:solidFill>
            <a:srgbClr val="6D2077"/>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cap="all" spc="300" baseline="0">
                <a:solidFill>
                  <a:schemeClr val="tx2"/>
                </a:solidFill>
                <a:latin typeface="+mn-lt"/>
                <a:ea typeface="+mn-ea"/>
                <a:cs typeface="+mn-cs"/>
              </a:defRPr>
            </a:lvl1pPr>
            <a:lvl2pPr marL="0" indent="0" algn="l" defTabSz="914400" rtl="0" eaLnBrk="1" latinLnBrk="0" hangingPunct="1">
              <a:lnSpc>
                <a:spcPct val="100000"/>
              </a:lnSpc>
              <a:spcBef>
                <a:spcPts val="0"/>
              </a:spcBef>
              <a:spcAft>
                <a:spcPts val="300"/>
              </a:spcAft>
              <a:buFontTx/>
              <a:buNone/>
              <a:defRPr sz="85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3pPr>
            <a:lvl4pPr marL="358775" indent="-1778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a:solidFill>
                  <a:schemeClr val="tx1"/>
                </a:solidFill>
                <a:latin typeface="+mn-lt"/>
                <a:ea typeface="+mn-ea"/>
                <a:cs typeface="+mn-cs"/>
              </a:defRPr>
            </a:lvl4pPr>
            <a:lvl5pPr marL="533400" indent="-174625"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850" kern="1200" baseline="0">
                <a:solidFill>
                  <a:schemeClr val="tx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spcAft>
                <a:spcPts val="300"/>
              </a:spcAft>
            </a:pPr>
            <a:r>
              <a:rPr lang="en-GB" dirty="0">
                <a:solidFill>
                  <a:schemeClr val="bg1"/>
                </a:solidFill>
              </a:rPr>
              <a:t>score</a:t>
            </a:r>
          </a:p>
        </p:txBody>
      </p:sp>
      <p:sp>
        <p:nvSpPr>
          <p:cNvPr id="2" name="Text Placeholder 1"/>
          <p:cNvSpPr>
            <a:spLocks noGrp="1"/>
          </p:cNvSpPr>
          <p:nvPr>
            <p:ph type="body" sz="quarter" idx="10"/>
          </p:nvPr>
        </p:nvSpPr>
        <p:spPr>
          <a:xfrm>
            <a:off x="1968600" y="1844824"/>
            <a:ext cx="4424580" cy="3329259"/>
          </a:xfrm>
          <a:solidFill>
            <a:srgbClr val="00338D"/>
          </a:solidFill>
        </p:spPr>
        <p:txBody>
          <a:bodyPr/>
          <a:lstStyle/>
          <a:p>
            <a:pPr marL="92075" lvl="1"/>
            <a:r>
              <a:rPr lang="en-GB" sz="1000" b="1" cap="all" spc="300" dirty="0">
                <a:solidFill>
                  <a:schemeClr val="bg1"/>
                </a:solidFill>
              </a:rPr>
              <a:t>Description</a:t>
            </a:r>
          </a:p>
          <a:p>
            <a:pPr marL="92075" lvl="1"/>
            <a:r>
              <a:rPr lang="en-GB" sz="800" dirty="0">
                <a:solidFill>
                  <a:schemeClr val="bg1"/>
                </a:solidFill>
              </a:rPr>
              <a:t>Within this report KPMG has made multiple recommendations for development and rollout of </a:t>
            </a:r>
            <a:r>
              <a:rPr lang="en-GB" sz="800">
                <a:solidFill>
                  <a:schemeClr val="bg1"/>
                </a:solidFill>
              </a:rPr>
              <a:t>BIRST dashboards</a:t>
            </a:r>
            <a:r>
              <a:rPr lang="en-GB" sz="800" dirty="0">
                <a:solidFill>
                  <a:schemeClr val="bg1"/>
                </a:solidFill>
              </a:rPr>
              <a:t>.</a:t>
            </a:r>
          </a:p>
          <a:p>
            <a:pPr marL="92075" lvl="1"/>
            <a:r>
              <a:rPr lang="en-GB" sz="800" dirty="0">
                <a:solidFill>
                  <a:schemeClr val="bg1"/>
                </a:solidFill>
              </a:rPr>
              <a:t>Given the potential for BIRST to have a significant role in Xoserve’s future reporting and the potential to capture meaningful efficiency savings. KPMG recommend that Xoserve conduct a pre-emptive feasibility study to ensure that BIRST is fit for purpose and ‘future proof’ including developing a full understanding of the limitations that the system may have, alongside identifying and agreeing any operating standards that need to be embedded. Examples of issues that need to be considered include:</a:t>
            </a:r>
          </a:p>
          <a:p>
            <a:pPr marL="263525" lvl="1" indent="-171450">
              <a:buFont typeface="Wingdings" panose="05000000000000000000" pitchFamily="2" charset="2"/>
              <a:buChar char="§"/>
            </a:pPr>
            <a:r>
              <a:rPr lang="en-GB" sz="800" dirty="0">
                <a:solidFill>
                  <a:schemeClr val="bg1"/>
                </a:solidFill>
              </a:rPr>
              <a:t>Confirming whether BIRST has a strict 500,000 line limit for a given </a:t>
            </a:r>
            <a:r>
              <a:rPr lang="en-GB" sz="800">
                <a:solidFill>
                  <a:schemeClr val="bg1"/>
                </a:solidFill>
              </a:rPr>
              <a:t>report/dashboard, </a:t>
            </a:r>
            <a:r>
              <a:rPr lang="en-GB" sz="800" dirty="0">
                <a:solidFill>
                  <a:schemeClr val="bg1"/>
                </a:solidFill>
              </a:rPr>
              <a:t>whether this is sufficient for customer needs and/or how this could be circumvented if there is ever a need for additional lines.</a:t>
            </a:r>
          </a:p>
          <a:p>
            <a:pPr marL="263525" lvl="1" indent="-171450">
              <a:buFont typeface="Wingdings" panose="05000000000000000000" pitchFamily="2" charset="2"/>
              <a:buChar char="§"/>
            </a:pPr>
            <a:r>
              <a:rPr lang="en-GB" sz="800" dirty="0">
                <a:solidFill>
                  <a:schemeClr val="bg1"/>
                </a:solidFill>
              </a:rPr>
              <a:t>How Xoserve will maintain visibility of self-service reports that customers have downloaded (for audit and query purposes etc.) i.e. developing a standard operating procedure where Xoserve has a repository/access to every report that a customer has downloaded.</a:t>
            </a:r>
          </a:p>
          <a:p>
            <a:pPr marL="263525" lvl="1" indent="-171450">
              <a:buFont typeface="Wingdings" panose="05000000000000000000" pitchFamily="2" charset="2"/>
              <a:buChar char="§"/>
            </a:pPr>
            <a:r>
              <a:rPr lang="en-GB" sz="800" dirty="0">
                <a:solidFill>
                  <a:schemeClr val="bg1"/>
                </a:solidFill>
              </a:rPr>
              <a:t>Conducting a full review of </a:t>
            </a:r>
            <a:r>
              <a:rPr lang="en-GB" sz="800">
                <a:solidFill>
                  <a:schemeClr val="bg1"/>
                </a:solidFill>
              </a:rPr>
              <a:t>existing dashboards </a:t>
            </a:r>
            <a:r>
              <a:rPr lang="en-GB" sz="800" dirty="0">
                <a:solidFill>
                  <a:schemeClr val="bg1"/>
                </a:solidFill>
              </a:rPr>
              <a:t>to facilitate a full understanding of Xoserve’s BIRST capability and understanding how </a:t>
            </a:r>
            <a:r>
              <a:rPr lang="en-GB" sz="800">
                <a:solidFill>
                  <a:schemeClr val="bg1"/>
                </a:solidFill>
              </a:rPr>
              <a:t>existing dashboards </a:t>
            </a:r>
            <a:r>
              <a:rPr lang="en-GB" sz="800" dirty="0">
                <a:solidFill>
                  <a:schemeClr val="bg1"/>
                </a:solidFill>
              </a:rPr>
              <a:t>and queries can be leveraged to develop the recommendations that Xoserve chooses to take forward (including whether any </a:t>
            </a:r>
            <a:r>
              <a:rPr lang="en-GB" sz="800">
                <a:solidFill>
                  <a:schemeClr val="bg1"/>
                </a:solidFill>
              </a:rPr>
              <a:t>existing dashboards </a:t>
            </a:r>
            <a:r>
              <a:rPr lang="en-GB" sz="800" dirty="0">
                <a:solidFill>
                  <a:schemeClr val="bg1"/>
                </a:solidFill>
              </a:rPr>
              <a:t>can be consolidated).</a:t>
            </a:r>
          </a:p>
          <a:p>
            <a:pPr marL="263525" lvl="1" indent="-171450">
              <a:buFont typeface="Wingdings" panose="05000000000000000000" pitchFamily="2" charset="2"/>
              <a:buChar char="§"/>
            </a:pPr>
            <a:r>
              <a:rPr lang="en-GB" sz="800" dirty="0">
                <a:solidFill>
                  <a:schemeClr val="bg1"/>
                </a:solidFill>
              </a:rPr>
              <a:t>Can BIRST send reports/reminders/prompts automatically to customers?</a:t>
            </a:r>
          </a:p>
          <a:p>
            <a:pPr marL="263525" lvl="1" indent="-171450">
              <a:buFont typeface="Wingdings" panose="05000000000000000000" pitchFamily="2" charset="2"/>
              <a:buChar char="§"/>
            </a:pPr>
            <a:r>
              <a:rPr lang="en-GB" sz="800" dirty="0">
                <a:solidFill>
                  <a:schemeClr val="bg1"/>
                </a:solidFill>
              </a:rPr>
              <a:t>Ensuring that data security standards are adhered to (i.e. password protection of downloaded files if this is required by regulation)</a:t>
            </a:r>
          </a:p>
          <a:p>
            <a:pPr marL="263525" lvl="1" indent="-171450">
              <a:buFont typeface="Wingdings" panose="05000000000000000000" pitchFamily="2" charset="2"/>
              <a:buChar char="§"/>
            </a:pPr>
            <a:r>
              <a:rPr lang="en-GB" sz="800" dirty="0">
                <a:solidFill>
                  <a:schemeClr val="bg1"/>
                </a:solidFill>
              </a:rPr>
              <a:t>Consider whether deployment of a purpose-built BIRST deployment team could help capture economies of scale and long term efficiency savings</a:t>
            </a:r>
          </a:p>
        </p:txBody>
      </p:sp>
      <p:graphicFrame>
        <p:nvGraphicFramePr>
          <p:cNvPr id="10" name="Table 9"/>
          <p:cNvGraphicFramePr>
            <a:graphicFrameLocks noGrp="1"/>
          </p:cNvGraphicFramePr>
          <p:nvPr>
            <p:extLst>
              <p:ext uri="{D42A27DB-BD31-4B8C-83A1-F6EECF244321}">
                <p14:modId xmlns:p14="http://schemas.microsoft.com/office/powerpoint/2010/main" val="3975196508"/>
              </p:ext>
            </p:extLst>
          </p:nvPr>
        </p:nvGraphicFramePr>
        <p:xfrm>
          <a:off x="6669157" y="3037010"/>
          <a:ext cx="3923085" cy="1228725"/>
        </p:xfrm>
        <a:graphic>
          <a:graphicData uri="http://schemas.openxmlformats.org/drawingml/2006/table">
            <a:tbl>
              <a:tblPr firstRow="1" bandRow="1"/>
              <a:tblGrid>
                <a:gridCol w="2401610">
                  <a:extLst>
                    <a:ext uri="{9D8B030D-6E8A-4147-A177-3AD203B41FA5}">
                      <a16:colId xmlns:a16="http://schemas.microsoft.com/office/drawing/2014/main" val="20000"/>
                    </a:ext>
                  </a:extLst>
                </a:gridCol>
                <a:gridCol w="1521475">
                  <a:extLst>
                    <a:ext uri="{9D8B030D-6E8A-4147-A177-3AD203B41FA5}">
                      <a16:colId xmlns:a16="http://schemas.microsoft.com/office/drawing/2014/main" val="20001"/>
                    </a:ext>
                  </a:extLst>
                </a:gridCol>
              </a:tblGrid>
              <a:tr h="314325">
                <a:tc>
                  <a:txBody>
                    <a:bodyPr/>
                    <a:lstStyle/>
                    <a:p>
                      <a:pPr algn="l" rtl="0" fontAlgn="ctr"/>
                      <a:r>
                        <a:rPr lang="en-GB" sz="800" b="1" i="0" u="none" strike="noStrike" dirty="0">
                          <a:solidFill>
                            <a:srgbClr val="FFFFFF"/>
                          </a:solidFill>
                          <a:effectLst/>
                          <a:latin typeface="Calibri" panose="020F0502020204030204" pitchFamily="34" charset="0"/>
                        </a:rPr>
                        <a:t>Potential cost/benefit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tc>
                  <a:txBody>
                    <a:bodyPr/>
                    <a:lstStyle/>
                    <a:p>
                      <a:pPr algn="l" rtl="0" fontAlgn="ctr"/>
                      <a:r>
                        <a:rPr lang="en-GB" sz="1000" b="1" i="0" u="none" strike="noStrike" dirty="0">
                          <a:solidFill>
                            <a:srgbClr val="FFFFFF"/>
                          </a:solidFill>
                          <a:effectLst/>
                          <a:latin typeface="Calibri" panose="020F0502020204030204" pitchFamily="34" charset="0"/>
                        </a:rPr>
                        <a:t>Impact</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228600">
                <a:tc>
                  <a:txBody>
                    <a:bodyPr/>
                    <a:lstStyle/>
                    <a:p>
                      <a:pPr algn="l" rtl="0" fontAlgn="ctr"/>
                      <a:r>
                        <a:rPr lang="en-GB" sz="800" b="0" i="0" u="none" strike="noStrike" dirty="0">
                          <a:solidFill>
                            <a:srgbClr val="000000"/>
                          </a:solidFill>
                          <a:effectLst/>
                          <a:latin typeface="Calibri" panose="020F0502020204030204" pitchFamily="34" charset="0"/>
                        </a:rPr>
                        <a:t>Delivery: Complexity</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rPr>
                        <a:t>2</a:t>
                      </a:r>
                    </a:p>
                  </a:txBody>
                  <a:tcPr marL="0" marR="0" marT="0"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228600">
                <a:tc>
                  <a:txBody>
                    <a:bodyPr/>
                    <a:lstStyle/>
                    <a:p>
                      <a:pPr algn="l" rtl="0" fontAlgn="ctr"/>
                      <a:r>
                        <a:rPr lang="en-GB" sz="800" b="0" i="0" u="none" strike="noStrike" dirty="0">
                          <a:solidFill>
                            <a:srgbClr val="000000"/>
                          </a:solidFill>
                          <a:effectLst/>
                          <a:latin typeface="Calibri" panose="020F0502020204030204" pitchFamily="34" charset="0"/>
                        </a:rPr>
                        <a:t>Delivery: Potential disruption to customers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228600">
                <a:tc>
                  <a:txBody>
                    <a:bodyPr/>
                    <a:lstStyle/>
                    <a:p>
                      <a:pPr algn="l" rtl="0" fontAlgn="ctr"/>
                      <a:r>
                        <a:rPr lang="en-GB" sz="800" b="0" i="0" u="none" strike="noStrike" dirty="0">
                          <a:solidFill>
                            <a:srgbClr val="000000"/>
                          </a:solidFill>
                          <a:effectLst/>
                          <a:latin typeface="Calibri" panose="020F0502020204030204" pitchFamily="34" charset="0"/>
                        </a:rPr>
                        <a:t>Delivery: Potential disruption to systems</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tc>
                  <a:txBody>
                    <a:bodyPr/>
                    <a:lstStyle/>
                    <a:p>
                      <a:pPr algn="ctr" fontAlgn="ctr"/>
                      <a:r>
                        <a:rPr lang="en-GB" sz="1000" b="0" i="0" u="none" strike="noStrike" dirty="0">
                          <a:solidFill>
                            <a:srgbClr val="FFFFFF"/>
                          </a:solidFill>
                          <a:effectLst/>
                          <a:latin typeface="Calibri" panose="020F0502020204030204" pitchFamily="34" charset="0"/>
                        </a:rPr>
                        <a:t>3</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228600">
                <a:tc>
                  <a:txBody>
                    <a:bodyPr/>
                    <a:lstStyle/>
                    <a:p>
                      <a:pPr algn="l" rtl="0" fontAlgn="ctr"/>
                      <a:r>
                        <a:rPr lang="en-GB" sz="800" b="0" i="0" u="none" strike="noStrike" dirty="0">
                          <a:solidFill>
                            <a:srgbClr val="000000"/>
                          </a:solidFill>
                          <a:effectLst/>
                          <a:latin typeface="Calibri" panose="020F0502020204030204" pitchFamily="34" charset="0"/>
                        </a:rPr>
                        <a:t>Desirability: Potential for customer acceptance/buy-in </a:t>
                      </a:r>
                    </a:p>
                  </a:txBody>
                  <a:tcPr marL="85725"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9ADD"/>
                    </a:solidFill>
                  </a:tcPr>
                </a:tc>
                <a:tc>
                  <a:txBody>
                    <a:bodyPr/>
                    <a:lstStyle/>
                    <a:p>
                      <a:pPr algn="ctr" fontAlgn="ctr"/>
                      <a:r>
                        <a:rPr lang="en-GB" sz="1000" b="0" i="0" u="none" strike="noStrike" dirty="0">
                          <a:solidFill>
                            <a:srgbClr val="FFFFFF"/>
                          </a:solidFill>
                          <a:effectLst/>
                          <a:latin typeface="Calibri" panose="020F0502020204030204" pitchFamily="34" charset="0"/>
                        </a:rPr>
                        <a:t>1</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737952430"/>
              </p:ext>
            </p:extLst>
          </p:nvPr>
        </p:nvGraphicFramePr>
        <p:xfrm>
          <a:off x="6669158" y="4962549"/>
          <a:ext cx="3923085" cy="432126"/>
        </p:xfrm>
        <a:graphic>
          <a:graphicData uri="http://schemas.openxmlformats.org/drawingml/2006/table">
            <a:tbl>
              <a:tblPr firstRow="1" bandRow="1"/>
              <a:tblGrid>
                <a:gridCol w="1307695">
                  <a:extLst>
                    <a:ext uri="{9D8B030D-6E8A-4147-A177-3AD203B41FA5}">
                      <a16:colId xmlns:a16="http://schemas.microsoft.com/office/drawing/2014/main" val="20000"/>
                    </a:ext>
                  </a:extLst>
                </a:gridCol>
                <a:gridCol w="1307695">
                  <a:extLst>
                    <a:ext uri="{9D8B030D-6E8A-4147-A177-3AD203B41FA5}">
                      <a16:colId xmlns:a16="http://schemas.microsoft.com/office/drawing/2014/main" val="20001"/>
                    </a:ext>
                  </a:extLst>
                </a:gridCol>
                <a:gridCol w="1307695">
                  <a:extLst>
                    <a:ext uri="{9D8B030D-6E8A-4147-A177-3AD203B41FA5}">
                      <a16:colId xmlns:a16="http://schemas.microsoft.com/office/drawing/2014/main" val="20003"/>
                    </a:ext>
                  </a:extLst>
                </a:gridCol>
              </a:tblGrid>
              <a:tr h="250178">
                <a:tc>
                  <a:txBody>
                    <a:bodyPr/>
                    <a:lstStyle/>
                    <a:p>
                      <a:pPr algn="ctr" rtl="0" fontAlgn="ctr"/>
                      <a:r>
                        <a:rPr lang="en-GB" sz="800" b="1" i="0" u="none" strike="noStrike" dirty="0">
                          <a:solidFill>
                            <a:srgbClr val="FFFFFF"/>
                          </a:solidFill>
                          <a:effectLst/>
                          <a:latin typeface="Calibri" panose="020F0502020204030204" pitchFamily="34" charset="0"/>
                        </a:rPr>
                        <a:t>Delivery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rPr>
                        <a:t>Desirability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1" i="0" u="none" strike="noStrike" dirty="0">
                          <a:solidFill>
                            <a:srgbClr val="FFFFFF"/>
                          </a:solidFill>
                          <a:effectLst/>
                          <a:latin typeface="Calibri" panose="020F0502020204030204" pitchFamily="34" charset="0"/>
                        </a:rPr>
                        <a:t>Quick Win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extLst>
                  <a:ext uri="{0D108BD9-81ED-4DB2-BD59-A6C34878D82A}">
                    <a16:rowId xmlns:a16="http://schemas.microsoft.com/office/drawing/2014/main" val="10000"/>
                  </a:ext>
                </a:extLst>
              </a:tr>
              <a:tr h="181948">
                <a:tc>
                  <a:txBody>
                    <a:bodyPr/>
                    <a:lstStyle/>
                    <a:p>
                      <a:pPr algn="ctr" fontAlgn="ctr"/>
                      <a:r>
                        <a:rPr lang="en-GB" sz="1000" b="0" i="0" u="none" strike="noStrike" dirty="0">
                          <a:solidFill>
                            <a:srgbClr val="FFFFFF"/>
                          </a:solidFill>
                          <a:effectLst/>
                          <a:latin typeface="Calibri" panose="020F0502020204030204" pitchFamily="34" charset="0"/>
                        </a:rPr>
                        <a:t>2.7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000" b="0" i="0" u="none" strike="noStrike" dirty="0">
                          <a:solidFill>
                            <a:srgbClr val="FFFFFF"/>
                          </a:solidFill>
                          <a:effectLst/>
                          <a:latin typeface="Calibri" panose="020F0502020204030204" pitchFamily="34" charset="0"/>
                        </a:rPr>
                        <a:t>0.5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rtl="0" fontAlgn="ctr"/>
                      <a:r>
                        <a:rPr lang="en-GB" sz="1000" b="0" i="0" u="none" strike="noStrike" dirty="0">
                          <a:solidFill>
                            <a:srgbClr val="000000"/>
                          </a:solidFill>
                          <a:effectLst/>
                          <a:latin typeface="Calibri" panose="020F0502020204030204" pitchFamily="34" charset="0"/>
                        </a:rPr>
                        <a:t>No</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1"/>
                  </a:ext>
                </a:extLst>
              </a:tr>
            </a:tbl>
          </a:graphicData>
        </a:graphic>
      </p:graphicFrame>
      <p:sp>
        <p:nvSpPr>
          <p:cNvPr id="12" name="Text Placeholder 1"/>
          <p:cNvSpPr txBox="1">
            <a:spLocks/>
          </p:cNvSpPr>
          <p:nvPr/>
        </p:nvSpPr>
        <p:spPr>
          <a:xfrm>
            <a:off x="1968600" y="1243786"/>
            <a:ext cx="4424580" cy="517400"/>
          </a:xfrm>
          <a:prstGeom prst="rect">
            <a:avLst/>
          </a:prstGeom>
          <a:solidFill>
            <a:srgbClr val="002060"/>
          </a:solidFill>
        </p:spPr>
        <p:txBody>
          <a:bodyPr vert="horz" lIns="0" tIns="0" rIns="0" bIns="0" rtlCol="0" anchor="t" anchorCtr="0">
            <a:noAutofit/>
          </a:bodyPr>
          <a:lstStyle>
            <a:lvl1pPr marL="0" indent="0" algn="l" defTabSz="844083" rtl="0" eaLnBrk="1" latinLnBrk="0" hangingPunct="1">
              <a:lnSpc>
                <a:spcPct val="100000"/>
              </a:lnSpc>
              <a:spcBef>
                <a:spcPts val="0"/>
              </a:spcBef>
              <a:spcAft>
                <a:spcPts val="554"/>
              </a:spcAft>
              <a:buFontTx/>
              <a:buNone/>
              <a:defRPr sz="923" b="1" kern="1200" cap="all" spc="277" baseline="0">
                <a:solidFill>
                  <a:schemeClr val="tx2"/>
                </a:solidFill>
                <a:latin typeface="+mn-lt"/>
                <a:ea typeface="+mn-ea"/>
                <a:cs typeface="+mn-cs"/>
              </a:defRPr>
            </a:lvl1pPr>
            <a:lvl2pPr marL="0" indent="0" algn="l" defTabSz="844083" rtl="0" eaLnBrk="1" latinLnBrk="0" hangingPunct="1">
              <a:lnSpc>
                <a:spcPct val="100000"/>
              </a:lnSpc>
              <a:spcBef>
                <a:spcPts val="0"/>
              </a:spcBef>
              <a:spcAft>
                <a:spcPts val="277"/>
              </a:spcAft>
              <a:buFontTx/>
              <a:buNone/>
              <a:defRPr sz="785" kern="1200">
                <a:solidFill>
                  <a:schemeClr val="tx1"/>
                </a:solidFill>
                <a:latin typeface="+mn-lt"/>
                <a:ea typeface="+mn-ea"/>
                <a:cs typeface="+mn-cs"/>
              </a:defRPr>
            </a:lvl2pPr>
            <a:lvl3pPr marL="167058" indent="-167058"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3pPr>
            <a:lvl4pPr marL="331185" indent="-164127"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a:solidFill>
                  <a:schemeClr val="tx1"/>
                </a:solidFill>
                <a:latin typeface="+mn-lt"/>
                <a:ea typeface="+mn-ea"/>
                <a:cs typeface="+mn-cs"/>
              </a:defRPr>
            </a:lvl4pPr>
            <a:lvl5pPr marL="492382" indent="-161196" algn="l" defTabSz="844083" rtl="0" eaLnBrk="1" latinLnBrk="0" hangingPunct="1">
              <a:lnSpc>
                <a:spcPct val="100000"/>
              </a:lnSpc>
              <a:spcBef>
                <a:spcPts val="0"/>
              </a:spcBef>
              <a:spcAft>
                <a:spcPts val="277"/>
              </a:spcAft>
              <a:buClr>
                <a:schemeClr val="tx1"/>
              </a:buClr>
              <a:buFont typeface="Arial" panose="020B0604020202020204" pitchFamily="34" charset="0"/>
              <a:buChar char="•"/>
              <a:defRPr sz="785" kern="1200" baseline="0">
                <a:solidFill>
                  <a:schemeClr val="tx1"/>
                </a:solidFill>
                <a:latin typeface="+mn-lt"/>
                <a:ea typeface="+mn-ea"/>
                <a:cs typeface="+mn-cs"/>
              </a:defRPr>
            </a:lvl5pPr>
            <a:lvl6pPr marL="664632"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6pPr>
            <a:lvl7pPr marL="864022"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7pPr>
            <a:lvl8pPr marL="996948"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923"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92075" lvl="1" fontAlgn="auto"/>
            <a:r>
              <a:rPr lang="en-GB" sz="1000" b="1" cap="all" spc="300" dirty="0">
                <a:solidFill>
                  <a:schemeClr val="bg1"/>
                </a:solidFill>
              </a:rPr>
              <a:t>Purpose</a:t>
            </a:r>
          </a:p>
          <a:p>
            <a:pPr marL="92075" lvl="1" fontAlgn="auto"/>
            <a:r>
              <a:rPr lang="en-GB" sz="800" dirty="0">
                <a:solidFill>
                  <a:schemeClr val="bg1"/>
                </a:solidFill>
              </a:rPr>
              <a:t>Over-arching study to fully understand BIRST’s capability and to ensure that it has all the functionality required to be Xoserve’s long </a:t>
            </a:r>
            <a:r>
              <a:rPr lang="en-GB" sz="800">
                <a:solidFill>
                  <a:schemeClr val="bg1"/>
                </a:solidFill>
              </a:rPr>
              <a:t>term dashboard/</a:t>
            </a:r>
            <a:r>
              <a:rPr lang="en-GB" sz="800" dirty="0">
                <a:solidFill>
                  <a:schemeClr val="bg1"/>
                </a:solidFill>
              </a:rPr>
              <a:t>reporting tool</a:t>
            </a:r>
          </a:p>
          <a:p>
            <a:pPr marL="92075" lvl="1" fontAlgn="auto"/>
            <a:endParaRPr lang="en-GB" sz="800"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914854235"/>
              </p:ext>
            </p:extLst>
          </p:nvPr>
        </p:nvGraphicFramePr>
        <p:xfrm>
          <a:off x="6669157" y="5517232"/>
          <a:ext cx="3923085" cy="360040"/>
        </p:xfrm>
        <a:graphic>
          <a:graphicData uri="http://schemas.openxmlformats.org/drawingml/2006/table">
            <a:tbl>
              <a:tblPr firstRow="1" bandRow="1"/>
              <a:tblGrid>
                <a:gridCol w="1958224">
                  <a:extLst>
                    <a:ext uri="{9D8B030D-6E8A-4147-A177-3AD203B41FA5}">
                      <a16:colId xmlns:a16="http://schemas.microsoft.com/office/drawing/2014/main" val="20000"/>
                    </a:ext>
                  </a:extLst>
                </a:gridCol>
                <a:gridCol w="1964861">
                  <a:extLst>
                    <a:ext uri="{9D8B030D-6E8A-4147-A177-3AD203B41FA5}">
                      <a16:colId xmlns:a16="http://schemas.microsoft.com/office/drawing/2014/main" val="20001"/>
                    </a:ext>
                  </a:extLst>
                </a:gridCol>
              </a:tblGrid>
              <a:tr h="360040">
                <a:tc>
                  <a:txBody>
                    <a:bodyPr/>
                    <a:lstStyle/>
                    <a:p>
                      <a:pPr algn="ctr" rtl="0" fontAlgn="ctr"/>
                      <a:r>
                        <a:rPr lang="en-GB" sz="800" b="1" i="0" u="none" strike="noStrike" dirty="0">
                          <a:solidFill>
                            <a:srgbClr val="FFFFFF"/>
                          </a:solidFill>
                          <a:effectLst/>
                          <a:latin typeface="Calibri" panose="020F0502020204030204" pitchFamily="34" charset="0"/>
                        </a:rPr>
                        <a:t>Potential</a:t>
                      </a:r>
                      <a:r>
                        <a:rPr lang="en-GB" sz="800" b="1" i="0" u="none" strike="noStrike" baseline="0" dirty="0">
                          <a:solidFill>
                            <a:srgbClr val="FFFFFF"/>
                          </a:solidFill>
                          <a:effectLst/>
                          <a:latin typeface="Calibri" panose="020F0502020204030204" pitchFamily="34" charset="0"/>
                        </a:rPr>
                        <a:t> monthly report reduction</a:t>
                      </a:r>
                      <a:endParaRPr lang="en-GB" sz="8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A2B82"/>
                    </a:solidFill>
                  </a:tcPr>
                </a:tc>
                <a:tc>
                  <a:txBody>
                    <a:bodyPr/>
                    <a:lstStyle/>
                    <a:p>
                      <a:pPr algn="ctr" rtl="0" fontAlgn="ctr"/>
                      <a:r>
                        <a:rPr lang="en-GB" sz="800" b="0" i="0" u="none" strike="noStrike" dirty="0">
                          <a:solidFill>
                            <a:schemeClr val="tx1"/>
                          </a:solidFill>
                          <a:effectLst/>
                          <a:latin typeface="Calibri" panose="020F050202020403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CCE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2830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67608" y="2780929"/>
            <a:ext cx="7128792" cy="1354217"/>
          </a:xfrm>
        </p:spPr>
        <p:txBody>
          <a:bodyPr/>
          <a:lstStyle/>
          <a:p>
            <a:r>
              <a:rPr lang="en-GB" sz="4400" dirty="0"/>
              <a:t>1. Executive Summary</a:t>
            </a:r>
          </a:p>
        </p:txBody>
      </p:sp>
      <p:pic>
        <p:nvPicPr>
          <p:cNvPr id="4" name="Picture 3"/>
          <p:cNvPicPr>
            <a:picLocks noChangeAspect="1"/>
          </p:cNvPicPr>
          <p:nvPr/>
        </p:nvPicPr>
        <p:blipFill>
          <a:blip r:embed="rId2"/>
          <a:stretch>
            <a:fillRect/>
          </a:stretch>
        </p:blipFill>
        <p:spPr>
          <a:xfrm flipH="1">
            <a:off x="10200455" y="4365104"/>
            <a:ext cx="1440160" cy="2145396"/>
          </a:xfrm>
          <a:prstGeom prst="rect">
            <a:avLst/>
          </a:prstGeom>
        </p:spPr>
      </p:pic>
    </p:spTree>
    <p:extLst>
      <p:ext uri="{BB962C8B-B14F-4D97-AF65-F5344CB8AC3E}">
        <p14:creationId xmlns:p14="http://schemas.microsoft.com/office/powerpoint/2010/main" val="3359665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1016125" y="1223190"/>
            <a:ext cx="3783731" cy="4714797"/>
          </a:xfrm>
        </p:spPr>
        <p:txBody>
          <a:bodyPr/>
          <a:lstStyle/>
          <a:p>
            <a:pPr lvl="1">
              <a:spcAft>
                <a:spcPts val="600"/>
              </a:spcAft>
            </a:pPr>
            <a:r>
              <a:rPr lang="en-GB" sz="1000" b="1" dirty="0">
                <a:solidFill>
                  <a:srgbClr val="00338D"/>
                </a:solidFill>
              </a:rPr>
              <a:t>Overview</a:t>
            </a:r>
          </a:p>
          <a:p>
            <a:pPr lvl="1">
              <a:spcAft>
                <a:spcPts val="600"/>
              </a:spcAft>
            </a:pPr>
            <a:r>
              <a:rPr lang="en-GB" sz="1000" dirty="0">
                <a:solidFill>
                  <a:srgbClr val="00338D"/>
                </a:solidFill>
              </a:rPr>
              <a:t>KPMG conducted an independent review of the outputs that Xoserve provides to its customers. As part of this work 281 individual outputs were identified and reviewed, these are summarised in the Draft Output Catalogue that has been delivered alongside this Document.</a:t>
            </a:r>
          </a:p>
          <a:p>
            <a:pPr lvl="1">
              <a:spcAft>
                <a:spcPts val="600"/>
              </a:spcAft>
            </a:pPr>
            <a:r>
              <a:rPr lang="en-GB" sz="1000" dirty="0">
                <a:solidFill>
                  <a:srgbClr val="00338D"/>
                </a:solidFill>
              </a:rPr>
              <a:t>The over-arching objective of this review was to help Xoserve form a clear and holistic view of the service proposition it provides to its customers. The findings of this review are intended to feed into Xoserve’s goal of developing a ‘centre of excellence’ approach towards its customers. To this end, this report provides the following:</a:t>
            </a:r>
          </a:p>
          <a:p>
            <a:pPr marL="171450" lvl="1" indent="-171450">
              <a:spcAft>
                <a:spcPts val="600"/>
              </a:spcAft>
              <a:buFont typeface="Wingdings" panose="05000000000000000000" pitchFamily="2" charset="2"/>
              <a:buChar char="§"/>
            </a:pPr>
            <a:r>
              <a:rPr lang="en-GB" sz="1000" dirty="0">
                <a:solidFill>
                  <a:srgbClr val="00338D"/>
                </a:solidFill>
              </a:rPr>
              <a:t>Draft Output Catalogue – a central repository of the 281 identified outputs produced by Xoserve. </a:t>
            </a:r>
          </a:p>
          <a:p>
            <a:pPr marL="171450" lvl="1" indent="-171450">
              <a:spcAft>
                <a:spcPts val="600"/>
              </a:spcAft>
              <a:buFont typeface="Wingdings" panose="05000000000000000000" pitchFamily="2" charset="2"/>
              <a:buChar char="§"/>
            </a:pPr>
            <a:r>
              <a:rPr lang="en-GB" sz="1000" dirty="0">
                <a:solidFill>
                  <a:srgbClr val="00338D"/>
                </a:solidFill>
              </a:rPr>
              <a:t>Draft Recommendations – summarising KPMG’s findings during the course of this review. These recommendations identify actions that Xoserve should consider taking forward and includes the potential to capture efficiency savings such as:</a:t>
            </a:r>
          </a:p>
          <a:p>
            <a:pPr marL="338508" lvl="2" indent="-171450">
              <a:spcAft>
                <a:spcPts val="300"/>
              </a:spcAft>
              <a:buFont typeface="Wingdings" panose="05000000000000000000" pitchFamily="2" charset="2"/>
              <a:buChar char="§"/>
            </a:pPr>
            <a:r>
              <a:rPr lang="en-GB" sz="1000" dirty="0">
                <a:solidFill>
                  <a:srgbClr val="00338D"/>
                </a:solidFill>
              </a:rPr>
              <a:t>Removal of duplication;</a:t>
            </a:r>
          </a:p>
          <a:p>
            <a:pPr marL="338508" lvl="2" indent="-171450">
              <a:spcAft>
                <a:spcPts val="300"/>
              </a:spcAft>
              <a:buFont typeface="Wingdings" panose="05000000000000000000" pitchFamily="2" charset="2"/>
              <a:buChar char="§"/>
            </a:pPr>
            <a:r>
              <a:rPr lang="en-GB" sz="1000" dirty="0">
                <a:solidFill>
                  <a:srgbClr val="00338D"/>
                </a:solidFill>
              </a:rPr>
              <a:t>Simplification opportunities;</a:t>
            </a:r>
          </a:p>
          <a:p>
            <a:pPr marL="338508" lvl="2" indent="-171450">
              <a:spcAft>
                <a:spcPts val="300"/>
              </a:spcAft>
              <a:buFont typeface="Wingdings" panose="05000000000000000000" pitchFamily="2" charset="2"/>
              <a:buChar char="§"/>
            </a:pPr>
            <a:r>
              <a:rPr lang="en-GB" sz="1000" dirty="0">
                <a:solidFill>
                  <a:srgbClr val="00338D"/>
                </a:solidFill>
              </a:rPr>
              <a:t>Process improvements;</a:t>
            </a:r>
          </a:p>
          <a:p>
            <a:pPr marL="338508" lvl="2" indent="-171450">
              <a:spcAft>
                <a:spcPts val="300"/>
              </a:spcAft>
              <a:buFont typeface="Wingdings" panose="05000000000000000000" pitchFamily="2" charset="2"/>
              <a:buChar char="§"/>
            </a:pPr>
            <a:r>
              <a:rPr lang="en-GB" sz="1000" dirty="0">
                <a:solidFill>
                  <a:srgbClr val="00338D"/>
                </a:solidFill>
              </a:rPr>
              <a:t>Potential for automation; and</a:t>
            </a:r>
          </a:p>
          <a:p>
            <a:pPr marL="338508" lvl="2" indent="-171450">
              <a:spcAft>
                <a:spcPts val="1200"/>
              </a:spcAft>
              <a:buFont typeface="Wingdings" panose="05000000000000000000" pitchFamily="2" charset="2"/>
              <a:buChar char="§"/>
            </a:pPr>
            <a:r>
              <a:rPr lang="en-GB" sz="1000" dirty="0">
                <a:solidFill>
                  <a:srgbClr val="00338D"/>
                </a:solidFill>
              </a:rPr>
              <a:t>Beneficial reporting outputs </a:t>
            </a:r>
            <a:r>
              <a:rPr lang="en-GB" sz="1000">
                <a:solidFill>
                  <a:srgbClr val="00338D"/>
                </a:solidFill>
              </a:rPr>
              <a:t>including dashboards</a:t>
            </a:r>
            <a:r>
              <a:rPr lang="en-GB" sz="1000" dirty="0">
                <a:solidFill>
                  <a:srgbClr val="00338D"/>
                </a:solidFill>
              </a:rPr>
              <a:t>.</a:t>
            </a:r>
          </a:p>
        </p:txBody>
      </p:sp>
      <p:sp>
        <p:nvSpPr>
          <p:cNvPr id="4" name="Title 3"/>
          <p:cNvSpPr>
            <a:spLocks noGrp="1"/>
          </p:cNvSpPr>
          <p:nvPr>
            <p:ph type="title"/>
          </p:nvPr>
        </p:nvSpPr>
        <p:spPr/>
        <p:txBody>
          <a:bodyPr/>
          <a:lstStyle/>
          <a:p>
            <a:r>
              <a:rPr lang="en-GB" dirty="0">
                <a:solidFill>
                  <a:srgbClr val="00338D"/>
                </a:solidFill>
              </a:rPr>
              <a:t>Executive Summary - Overview</a:t>
            </a:r>
          </a:p>
        </p:txBody>
      </p:sp>
      <p:sp>
        <p:nvSpPr>
          <p:cNvPr id="18" name="Text Placeholder 5"/>
          <p:cNvSpPr>
            <a:spLocks noGrp="1"/>
          </p:cNvSpPr>
          <p:nvPr>
            <p:ph type="body" sz="quarter" idx="11"/>
          </p:nvPr>
        </p:nvSpPr>
        <p:spPr>
          <a:xfrm>
            <a:off x="4943872" y="1231170"/>
            <a:ext cx="6840760" cy="4714797"/>
          </a:xfrm>
        </p:spPr>
        <p:txBody>
          <a:bodyPr/>
          <a:lstStyle/>
          <a:p>
            <a:pPr lvl="1">
              <a:spcAft>
                <a:spcPts val="300"/>
              </a:spcAft>
            </a:pPr>
            <a:r>
              <a:rPr lang="en-GB" sz="1000" b="1" dirty="0">
                <a:solidFill>
                  <a:srgbClr val="00338D"/>
                </a:solidFill>
              </a:rPr>
              <a:t>Summary of recommendations</a:t>
            </a:r>
          </a:p>
          <a:p>
            <a:pPr lvl="1">
              <a:spcAft>
                <a:spcPts val="600"/>
              </a:spcAft>
            </a:pPr>
            <a:r>
              <a:rPr lang="en-GB" sz="1000" dirty="0">
                <a:solidFill>
                  <a:srgbClr val="00338D"/>
                </a:solidFill>
              </a:rPr>
              <a:t>A total of 18 recommendations were identified as part of this process, these are summarised in Table 1 on the following page. KPMG has qualitatively scored these recommendations against:</a:t>
            </a:r>
          </a:p>
          <a:p>
            <a:pPr lvl="1">
              <a:spcAft>
                <a:spcPts val="600"/>
              </a:spcAft>
            </a:pPr>
            <a:endParaRPr lang="en-GB" sz="1000" b="1" dirty="0">
              <a:solidFill>
                <a:srgbClr val="00338D"/>
              </a:solidFill>
            </a:endParaRPr>
          </a:p>
          <a:p>
            <a:pPr lvl="1">
              <a:spcAft>
                <a:spcPts val="600"/>
              </a:spcAft>
            </a:pPr>
            <a:endParaRPr lang="en-GB" sz="1400" b="1" dirty="0">
              <a:solidFill>
                <a:srgbClr val="00338D"/>
              </a:solidFill>
            </a:endParaRPr>
          </a:p>
          <a:p>
            <a:pPr lvl="1">
              <a:spcAft>
                <a:spcPts val="600"/>
              </a:spcAft>
            </a:pPr>
            <a:r>
              <a:rPr lang="en-GB" sz="1000" dirty="0">
                <a:solidFill>
                  <a:srgbClr val="00338D"/>
                </a:solidFill>
              </a:rPr>
              <a:t>A full description of how KPMG qualitatively scored recommendations is provided in Section 2 Based on this scoring, to assist Xoserve Management in making decisions around these recommendations, they have been categorised into the following groups:</a:t>
            </a:r>
          </a:p>
          <a:p>
            <a:pPr lvl="1">
              <a:spcAft>
                <a:spcPts val="600"/>
              </a:spcAft>
            </a:pPr>
            <a:endParaRPr lang="en-GB" sz="1000" dirty="0">
              <a:solidFill>
                <a:srgbClr val="00338D"/>
              </a:solidFill>
            </a:endParaRPr>
          </a:p>
        </p:txBody>
      </p:sp>
      <p:sp>
        <p:nvSpPr>
          <p:cNvPr id="19" name="Rectangle 18"/>
          <p:cNvSpPr/>
          <p:nvPr/>
        </p:nvSpPr>
        <p:spPr>
          <a:xfrm>
            <a:off x="4943872" y="1772816"/>
            <a:ext cx="3312368" cy="432048"/>
          </a:xfrm>
          <a:prstGeom prst="rect">
            <a:avLst/>
          </a:prstGeom>
          <a:solidFill>
            <a:srgbClr val="DFCCEE"/>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000" b="1" dirty="0">
                <a:solidFill>
                  <a:schemeClr val="tx1"/>
                </a:solidFill>
              </a:rPr>
              <a:t>Deliverability</a:t>
            </a:r>
            <a:endParaRPr lang="en-GB" sz="1000" dirty="0">
              <a:solidFill>
                <a:schemeClr val="tx1"/>
              </a:solidFill>
            </a:endParaRPr>
          </a:p>
          <a:p>
            <a:r>
              <a:rPr lang="en-GB" sz="1000" dirty="0">
                <a:solidFill>
                  <a:schemeClr val="tx1"/>
                </a:solidFill>
              </a:rPr>
              <a:t> How complex a recommendation would be to deliver, including potential disruption to customers and systems.</a:t>
            </a:r>
          </a:p>
        </p:txBody>
      </p:sp>
      <p:sp>
        <p:nvSpPr>
          <p:cNvPr id="20" name="Rectangle 19"/>
          <p:cNvSpPr/>
          <p:nvPr/>
        </p:nvSpPr>
        <p:spPr>
          <a:xfrm>
            <a:off x="8364252" y="1772816"/>
            <a:ext cx="3474776" cy="432048"/>
          </a:xfrm>
          <a:prstGeom prst="rect">
            <a:avLst/>
          </a:prstGeom>
          <a:solidFill>
            <a:srgbClr val="EFE5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000" b="1" dirty="0">
                <a:solidFill>
                  <a:schemeClr val="tx1"/>
                </a:solidFill>
              </a:rPr>
              <a:t>Desirability</a:t>
            </a:r>
            <a:endParaRPr lang="en-GB" sz="1000" dirty="0">
              <a:solidFill>
                <a:schemeClr val="tx1"/>
              </a:solidFill>
            </a:endParaRPr>
          </a:p>
          <a:p>
            <a:r>
              <a:rPr lang="en-GB" sz="1000" dirty="0">
                <a:solidFill>
                  <a:schemeClr val="tx1"/>
                </a:solidFill>
              </a:rPr>
              <a:t>A recommendation’s potential to offer efficiency savings and/or its potential for customer acceptance.</a:t>
            </a:r>
          </a:p>
        </p:txBody>
      </p:sp>
      <p:sp>
        <p:nvSpPr>
          <p:cNvPr id="21" name="Text Placeholder 5"/>
          <p:cNvSpPr>
            <a:spLocks noGrp="1"/>
          </p:cNvSpPr>
          <p:nvPr>
            <p:ph type="body" sz="quarter" idx="11"/>
          </p:nvPr>
        </p:nvSpPr>
        <p:spPr>
          <a:xfrm>
            <a:off x="4943872" y="2816871"/>
            <a:ext cx="6895156" cy="447667"/>
          </a:xfrm>
          <a:solidFill>
            <a:srgbClr val="00A3A1">
              <a:alpha val="37000"/>
            </a:srgbClr>
          </a:solidFill>
        </p:spPr>
        <p:txBody>
          <a:bodyPr/>
          <a:lstStyle/>
          <a:p>
            <a:pPr lvl="1">
              <a:spcAft>
                <a:spcPts val="300"/>
              </a:spcAft>
            </a:pPr>
            <a:r>
              <a:rPr lang="en-GB" sz="1000" b="1" dirty="0">
                <a:solidFill>
                  <a:srgbClr val="00338D"/>
                </a:solidFill>
              </a:rPr>
              <a:t>Key Enablement Activities </a:t>
            </a:r>
            <a:r>
              <a:rPr lang="en-GB" sz="1000" dirty="0">
                <a:solidFill>
                  <a:srgbClr val="00338D"/>
                </a:solidFill>
              </a:rPr>
              <a:t>– These recommendations are considered to be over-arching in their potential benefit i.e. they may help/improve the realisation of other benefits in other categories. For example, they include resolution of data quality issues and a code change review that could potentially facilitate the implementation of many other recommendations.</a:t>
            </a:r>
          </a:p>
        </p:txBody>
      </p:sp>
      <p:sp>
        <p:nvSpPr>
          <p:cNvPr id="22" name="Text Placeholder 5"/>
          <p:cNvSpPr>
            <a:spLocks noGrp="1"/>
          </p:cNvSpPr>
          <p:nvPr>
            <p:ph type="body" sz="quarter" idx="11"/>
          </p:nvPr>
        </p:nvSpPr>
        <p:spPr>
          <a:xfrm>
            <a:off x="4952616" y="3328170"/>
            <a:ext cx="6886412" cy="502081"/>
          </a:xfrm>
          <a:solidFill>
            <a:srgbClr val="00B050">
              <a:alpha val="31000"/>
            </a:srgbClr>
          </a:solidFill>
        </p:spPr>
        <p:txBody>
          <a:bodyPr/>
          <a:lstStyle/>
          <a:p>
            <a:pPr lvl="1">
              <a:spcAft>
                <a:spcPts val="300"/>
              </a:spcAft>
            </a:pPr>
            <a:r>
              <a:rPr lang="en-GB" sz="1000" b="1" dirty="0">
                <a:solidFill>
                  <a:srgbClr val="00338D"/>
                </a:solidFill>
              </a:rPr>
              <a:t>Potential Quick Wins </a:t>
            </a:r>
            <a:r>
              <a:rPr lang="en-GB" sz="1000" dirty="0">
                <a:solidFill>
                  <a:srgbClr val="00338D"/>
                </a:solidFill>
              </a:rPr>
              <a:t>– This category represents any recommendations not included above that score higher than 1 in both deliverability and desirability. These represent activities that have been identified as having a relatively high potential benefit and that are also not considered not to be overtly difficult/disruptive/complex to implement.</a:t>
            </a:r>
          </a:p>
        </p:txBody>
      </p:sp>
      <p:sp>
        <p:nvSpPr>
          <p:cNvPr id="23" name="Text Placeholder 5"/>
          <p:cNvSpPr>
            <a:spLocks noGrp="1"/>
          </p:cNvSpPr>
          <p:nvPr>
            <p:ph type="body" sz="quarter" idx="11"/>
          </p:nvPr>
        </p:nvSpPr>
        <p:spPr>
          <a:xfrm>
            <a:off x="4952616" y="4443739"/>
            <a:ext cx="6886412" cy="622080"/>
          </a:xfrm>
          <a:solidFill>
            <a:srgbClr val="C7DFF7"/>
          </a:solidFill>
        </p:spPr>
        <p:txBody>
          <a:bodyPr/>
          <a:lstStyle/>
          <a:p>
            <a:pPr lvl="1">
              <a:spcAft>
                <a:spcPts val="300"/>
              </a:spcAft>
            </a:pPr>
            <a:r>
              <a:rPr lang="en-GB" sz="1000" b="1" dirty="0">
                <a:solidFill>
                  <a:srgbClr val="00338D"/>
                </a:solidFill>
              </a:rPr>
              <a:t>Governance Activities </a:t>
            </a:r>
            <a:r>
              <a:rPr lang="en-GB" sz="1000" dirty="0">
                <a:solidFill>
                  <a:srgbClr val="00338D"/>
                </a:solidFill>
              </a:rPr>
              <a:t>– This group represents recommendations not included above that have a desirability score of less than 1, therefore, they are expected to deliver minimal efficiency savings and are expected to have a neutral response from customers. All recommendations within this group represent activities relating to governance, process and/or administration.</a:t>
            </a:r>
          </a:p>
        </p:txBody>
      </p:sp>
      <p:sp>
        <p:nvSpPr>
          <p:cNvPr id="24" name="Text Placeholder 5"/>
          <p:cNvSpPr>
            <a:spLocks noGrp="1"/>
          </p:cNvSpPr>
          <p:nvPr>
            <p:ph type="body" sz="quarter" idx="11"/>
          </p:nvPr>
        </p:nvSpPr>
        <p:spPr>
          <a:xfrm>
            <a:off x="4952616" y="3885394"/>
            <a:ext cx="6886412" cy="493695"/>
          </a:xfrm>
          <a:solidFill>
            <a:srgbClr val="92D050">
              <a:alpha val="24000"/>
            </a:srgbClr>
          </a:solidFill>
        </p:spPr>
        <p:txBody>
          <a:bodyPr/>
          <a:lstStyle/>
          <a:p>
            <a:pPr lvl="1">
              <a:spcAft>
                <a:spcPts val="300"/>
              </a:spcAft>
            </a:pPr>
            <a:r>
              <a:rPr lang="en-GB" sz="1000" b="1" dirty="0">
                <a:solidFill>
                  <a:srgbClr val="00338D"/>
                </a:solidFill>
              </a:rPr>
              <a:t>Potential Significant Benefit </a:t>
            </a:r>
            <a:r>
              <a:rPr lang="en-GB" sz="1000" dirty="0">
                <a:solidFill>
                  <a:srgbClr val="00338D"/>
                </a:solidFill>
              </a:rPr>
              <a:t>– This category includes recommendations not included in the above that have a desirability score of 2 or over but a deliverability score of 1 or less.</a:t>
            </a:r>
          </a:p>
        </p:txBody>
      </p:sp>
    </p:spTree>
    <p:extLst>
      <p:ext uri="{BB962C8B-B14F-4D97-AF65-F5344CB8AC3E}">
        <p14:creationId xmlns:p14="http://schemas.microsoft.com/office/powerpoint/2010/main" val="2374334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767407" y="1242241"/>
            <a:ext cx="10912523" cy="4604400"/>
          </a:xfrm>
        </p:spPr>
        <p:txBody>
          <a:bodyPr/>
          <a:lstStyle/>
          <a:p>
            <a:pPr lvl="1">
              <a:spcAft>
                <a:spcPts val="300"/>
              </a:spcAft>
            </a:pPr>
            <a:r>
              <a:rPr lang="en-GB" sz="1100" b="1" dirty="0">
                <a:solidFill>
                  <a:srgbClr val="00338D"/>
                </a:solidFill>
              </a:rPr>
              <a:t>Table 1 – Summary of the 28 recommendations identified by KPMG</a:t>
            </a:r>
          </a:p>
          <a:p>
            <a:pPr lvl="1">
              <a:spcAft>
                <a:spcPts val="1200"/>
              </a:spcAft>
            </a:pPr>
            <a:endParaRPr lang="en-GB" sz="1100" dirty="0">
              <a:solidFill>
                <a:srgbClr val="00338D"/>
              </a:solidFill>
            </a:endParaRPr>
          </a:p>
          <a:p>
            <a:pPr lvl="1">
              <a:spcAft>
                <a:spcPts val="1200"/>
              </a:spcAft>
            </a:pPr>
            <a:endParaRPr lang="en-GB" sz="1100" dirty="0">
              <a:solidFill>
                <a:srgbClr val="00338D"/>
              </a:solidFill>
            </a:endParaRPr>
          </a:p>
          <a:p>
            <a:pPr lvl="1">
              <a:spcAft>
                <a:spcPts val="1200"/>
              </a:spcAft>
            </a:pPr>
            <a:endParaRPr lang="en-GB" sz="1100" dirty="0">
              <a:solidFill>
                <a:srgbClr val="00338D"/>
              </a:solidFill>
            </a:endParaRPr>
          </a:p>
          <a:p>
            <a:pPr lvl="1">
              <a:spcAft>
                <a:spcPts val="1200"/>
              </a:spcAft>
            </a:pPr>
            <a:endParaRPr lang="en-GB" sz="1100" dirty="0">
              <a:solidFill>
                <a:srgbClr val="00338D"/>
              </a:solidFill>
            </a:endParaRPr>
          </a:p>
          <a:p>
            <a:pPr lvl="1">
              <a:spcAft>
                <a:spcPts val="1200"/>
              </a:spcAft>
            </a:pPr>
            <a:endParaRPr lang="en-GB" sz="1100" dirty="0">
              <a:solidFill>
                <a:srgbClr val="00338D"/>
              </a:solidFill>
            </a:endParaRPr>
          </a:p>
          <a:p>
            <a:pPr lvl="1">
              <a:spcAft>
                <a:spcPts val="1200"/>
              </a:spcAft>
            </a:pPr>
            <a:endParaRPr lang="en-GB" sz="1100" dirty="0">
              <a:solidFill>
                <a:srgbClr val="00338D"/>
              </a:solidFill>
            </a:endParaRPr>
          </a:p>
          <a:p>
            <a:pPr lvl="1">
              <a:spcAft>
                <a:spcPts val="1200"/>
              </a:spcAft>
            </a:pPr>
            <a:endParaRPr lang="en-GB" sz="1100" dirty="0">
              <a:solidFill>
                <a:srgbClr val="00338D"/>
              </a:solidFill>
            </a:endParaRPr>
          </a:p>
          <a:p>
            <a:pPr lvl="1">
              <a:spcAft>
                <a:spcPts val="1200"/>
              </a:spcAft>
            </a:pPr>
            <a:endParaRPr lang="en-GB" sz="1100" dirty="0">
              <a:solidFill>
                <a:srgbClr val="00338D"/>
              </a:solidFill>
            </a:endParaRPr>
          </a:p>
          <a:p>
            <a:pPr lvl="1">
              <a:spcAft>
                <a:spcPts val="1200"/>
              </a:spcAft>
            </a:pPr>
            <a:endParaRPr lang="en-GB" sz="1100" dirty="0">
              <a:solidFill>
                <a:srgbClr val="00338D"/>
              </a:solidFill>
            </a:endParaRPr>
          </a:p>
          <a:p>
            <a:pPr lvl="1">
              <a:spcAft>
                <a:spcPts val="1200"/>
              </a:spcAft>
            </a:pPr>
            <a:endParaRPr lang="en-GB" sz="1100" dirty="0">
              <a:solidFill>
                <a:srgbClr val="00338D"/>
              </a:solidFill>
            </a:endParaRPr>
          </a:p>
          <a:p>
            <a:pPr lvl="1">
              <a:spcAft>
                <a:spcPts val="1200"/>
              </a:spcAft>
            </a:pPr>
            <a:endParaRPr lang="en-GB" sz="1100" dirty="0">
              <a:solidFill>
                <a:srgbClr val="00338D"/>
              </a:solidFill>
            </a:endParaRPr>
          </a:p>
          <a:p>
            <a:pPr lvl="1">
              <a:spcAft>
                <a:spcPts val="1200"/>
              </a:spcAft>
            </a:pPr>
            <a:endParaRPr lang="en-GB" sz="1100" dirty="0">
              <a:solidFill>
                <a:srgbClr val="00338D"/>
              </a:solidFill>
            </a:endParaRPr>
          </a:p>
          <a:p>
            <a:pPr lvl="1">
              <a:spcAft>
                <a:spcPts val="1200"/>
              </a:spcAft>
            </a:pPr>
            <a:endParaRPr lang="en-GB" sz="1100" b="1" dirty="0">
              <a:solidFill>
                <a:srgbClr val="00338D"/>
              </a:solidFill>
            </a:endParaRPr>
          </a:p>
        </p:txBody>
      </p:sp>
      <p:sp>
        <p:nvSpPr>
          <p:cNvPr id="4" name="Title 3"/>
          <p:cNvSpPr>
            <a:spLocks noGrp="1"/>
          </p:cNvSpPr>
          <p:nvPr>
            <p:ph type="title"/>
          </p:nvPr>
        </p:nvSpPr>
        <p:spPr>
          <a:xfrm>
            <a:off x="767407" y="451576"/>
            <a:ext cx="10015737" cy="529465"/>
          </a:xfrm>
        </p:spPr>
        <p:txBody>
          <a:bodyPr/>
          <a:lstStyle/>
          <a:p>
            <a:r>
              <a:rPr lang="en-GB" dirty="0">
                <a:solidFill>
                  <a:srgbClr val="00338D"/>
                </a:solidFill>
              </a:rPr>
              <a:t>Executive Summary – Summary of Recommendations</a:t>
            </a:r>
          </a:p>
        </p:txBody>
      </p:sp>
      <p:sp>
        <p:nvSpPr>
          <p:cNvPr id="8" name="Text Placeholder 5"/>
          <p:cNvSpPr>
            <a:spLocks noGrp="1"/>
          </p:cNvSpPr>
          <p:nvPr>
            <p:ph type="body" sz="quarter" idx="11"/>
          </p:nvPr>
        </p:nvSpPr>
        <p:spPr>
          <a:xfrm>
            <a:off x="9264352" y="1427834"/>
            <a:ext cx="2736304" cy="4471993"/>
          </a:xfrm>
        </p:spPr>
        <p:txBody>
          <a:bodyPr/>
          <a:lstStyle/>
          <a:p>
            <a:pPr lvl="1">
              <a:spcAft>
                <a:spcPts val="600"/>
              </a:spcAft>
            </a:pPr>
            <a:r>
              <a:rPr lang="en-GB" sz="1100" dirty="0">
                <a:solidFill>
                  <a:srgbClr val="00338D"/>
                </a:solidFill>
              </a:rPr>
              <a:t>Table 1 summarises the 18 recommendations that KPMG identified as part of this  study, they have been categorised according to the groups described on the preceding page. Our scoring methodology for deliverability and desirability is described in detail in Section 2. The recommendations are described in detail in Section 3.</a:t>
            </a:r>
          </a:p>
          <a:p>
            <a:pPr lvl="1">
              <a:spcAft>
                <a:spcPts val="600"/>
              </a:spcAft>
            </a:pPr>
            <a:r>
              <a:rPr lang="en-GB" sz="1100" dirty="0">
                <a:solidFill>
                  <a:srgbClr val="00338D"/>
                </a:solidFill>
              </a:rPr>
              <a:t>KPMG have made high level estimates of the reduction in reports that may be captured by a given recommendation. These estimates are based upon report totals that have been provided to KPMG by Stakeholders.</a:t>
            </a:r>
          </a:p>
          <a:p>
            <a:pPr lvl="1">
              <a:spcAft>
                <a:spcPts val="1200"/>
              </a:spcAft>
            </a:pPr>
            <a:r>
              <a:rPr lang="en-GB" sz="1100" dirty="0">
                <a:solidFill>
                  <a:srgbClr val="00338D"/>
                </a:solidFill>
              </a:rPr>
              <a:t>Please note that report reduction figures have been calculated on a ‘per recommendation’ basis and do not take into account synergies or potential overlaps between different recommendations.</a:t>
            </a:r>
          </a:p>
        </p:txBody>
      </p:sp>
      <p:graphicFrame>
        <p:nvGraphicFramePr>
          <p:cNvPr id="3" name="Table 2"/>
          <p:cNvGraphicFramePr>
            <a:graphicFrameLocks noGrp="1"/>
          </p:cNvGraphicFramePr>
          <p:nvPr>
            <p:extLst>
              <p:ext uri="{D42A27DB-BD31-4B8C-83A1-F6EECF244321}">
                <p14:modId xmlns:p14="http://schemas.microsoft.com/office/powerpoint/2010/main" val="2344888699"/>
              </p:ext>
            </p:extLst>
          </p:nvPr>
        </p:nvGraphicFramePr>
        <p:xfrm>
          <a:off x="767406" y="1440498"/>
          <a:ext cx="8280922" cy="3991544"/>
        </p:xfrm>
        <a:graphic>
          <a:graphicData uri="http://schemas.openxmlformats.org/drawingml/2006/table">
            <a:tbl>
              <a:tblPr/>
              <a:tblGrid>
                <a:gridCol w="784508">
                  <a:extLst>
                    <a:ext uri="{9D8B030D-6E8A-4147-A177-3AD203B41FA5}">
                      <a16:colId xmlns:a16="http://schemas.microsoft.com/office/drawing/2014/main" val="20000"/>
                    </a:ext>
                  </a:extLst>
                </a:gridCol>
                <a:gridCol w="261503">
                  <a:extLst>
                    <a:ext uri="{9D8B030D-6E8A-4147-A177-3AD203B41FA5}">
                      <a16:colId xmlns:a16="http://schemas.microsoft.com/office/drawing/2014/main" val="20001"/>
                    </a:ext>
                  </a:extLst>
                </a:gridCol>
                <a:gridCol w="3399536">
                  <a:extLst>
                    <a:ext uri="{9D8B030D-6E8A-4147-A177-3AD203B41FA5}">
                      <a16:colId xmlns:a16="http://schemas.microsoft.com/office/drawing/2014/main" val="20002"/>
                    </a:ext>
                  </a:extLst>
                </a:gridCol>
                <a:gridCol w="1569017">
                  <a:extLst>
                    <a:ext uri="{9D8B030D-6E8A-4147-A177-3AD203B41FA5}">
                      <a16:colId xmlns:a16="http://schemas.microsoft.com/office/drawing/2014/main" val="20003"/>
                    </a:ext>
                  </a:extLst>
                </a:gridCol>
                <a:gridCol w="523006">
                  <a:extLst>
                    <a:ext uri="{9D8B030D-6E8A-4147-A177-3AD203B41FA5}">
                      <a16:colId xmlns:a16="http://schemas.microsoft.com/office/drawing/2014/main" val="20004"/>
                    </a:ext>
                  </a:extLst>
                </a:gridCol>
                <a:gridCol w="697341">
                  <a:extLst>
                    <a:ext uri="{9D8B030D-6E8A-4147-A177-3AD203B41FA5}">
                      <a16:colId xmlns:a16="http://schemas.microsoft.com/office/drawing/2014/main" val="20005"/>
                    </a:ext>
                  </a:extLst>
                </a:gridCol>
                <a:gridCol w="1046011">
                  <a:extLst>
                    <a:ext uri="{9D8B030D-6E8A-4147-A177-3AD203B41FA5}">
                      <a16:colId xmlns:a16="http://schemas.microsoft.com/office/drawing/2014/main" val="20007"/>
                    </a:ext>
                  </a:extLst>
                </a:gridCol>
              </a:tblGrid>
              <a:tr h="392270">
                <a:tc>
                  <a:txBody>
                    <a:bodyPr/>
                    <a:lstStyle/>
                    <a:p>
                      <a:pPr algn="l" fontAlgn="ctr"/>
                      <a:r>
                        <a:rPr lang="en-GB" sz="800" b="1" i="0" u="none" strike="noStrike" dirty="0">
                          <a:solidFill>
                            <a:srgbClr val="FFFFFF"/>
                          </a:solidFill>
                          <a:effectLst/>
                          <a:latin typeface="Calibri" panose="020F0502020204030204" pitchFamily="34" charset="0"/>
                        </a:rPr>
                        <a:t>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ctr" fontAlgn="ctr"/>
                      <a:r>
                        <a:rPr lang="en-GB" sz="800" b="1" i="0" u="none" strike="noStrike" dirty="0">
                          <a:solidFill>
                            <a:srgbClr val="FFFFFF"/>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l" fontAlgn="ctr"/>
                      <a:r>
                        <a:rPr lang="en-GB" sz="800" b="1" i="0" u="none" strike="noStrike" dirty="0">
                          <a:solidFill>
                            <a:srgbClr val="FFFFFF"/>
                          </a:solidFill>
                          <a:effectLst/>
                          <a:latin typeface="Calibri" panose="020F0502020204030204" pitchFamily="34" charset="0"/>
                        </a:rPr>
                        <a:t>Recommendation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ctr" fontAlgn="ctr"/>
                      <a:r>
                        <a:rPr lang="en-GB" sz="800" b="1" i="0" u="none" strike="noStrike" dirty="0">
                          <a:solidFill>
                            <a:srgbClr val="FFFFFF"/>
                          </a:solidFill>
                          <a:effectLst/>
                          <a:latin typeface="Calibri" panose="020F0502020204030204" pitchFamily="34" charset="0"/>
                        </a:rPr>
                        <a:t>Theme</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ctr" fontAlgn="ctr"/>
                      <a:r>
                        <a:rPr lang="en-GB" sz="800" b="1" i="0" u="none" strike="noStrike" dirty="0">
                          <a:solidFill>
                            <a:srgbClr val="FFFFFF"/>
                          </a:solidFill>
                          <a:effectLst/>
                          <a:latin typeface="Calibri" panose="020F0502020204030204" pitchFamily="34" charset="0"/>
                        </a:rPr>
                        <a:t>Delivery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ctr" fontAlgn="ctr"/>
                      <a:r>
                        <a:rPr lang="en-GB" sz="800" b="1" i="0" u="none" strike="noStrike" dirty="0">
                          <a:solidFill>
                            <a:srgbClr val="FFFFFF"/>
                          </a:solidFill>
                          <a:effectLst/>
                          <a:latin typeface="Calibri" panose="020F0502020204030204" pitchFamily="34" charset="0"/>
                        </a:rPr>
                        <a:t>Desirability</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ctr" fontAlgn="ctr"/>
                      <a:r>
                        <a:rPr lang="en-GB" sz="800" b="1" i="0" u="none" strike="noStrike" dirty="0">
                          <a:solidFill>
                            <a:srgbClr val="FFFFFF"/>
                          </a:solidFill>
                          <a:effectLst/>
                          <a:latin typeface="Calibri" panose="020F0502020204030204" pitchFamily="34" charset="0"/>
                        </a:rPr>
                        <a:t>Potential Report Reduction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extLst>
                  <a:ext uri="{0D108BD9-81ED-4DB2-BD59-A6C34878D82A}">
                    <a16:rowId xmlns:a16="http://schemas.microsoft.com/office/drawing/2014/main" val="10000"/>
                  </a:ext>
                </a:extLst>
              </a:tr>
              <a:tr h="183725">
                <a:tc rowSpan="2">
                  <a:txBody>
                    <a:bodyPr/>
                    <a:lstStyle/>
                    <a:p>
                      <a:pPr algn="l" fontAlgn="ctr"/>
                      <a:r>
                        <a:rPr lang="en-GB" sz="800" b="1" i="0" u="none" strike="noStrike" dirty="0">
                          <a:solidFill>
                            <a:srgbClr val="000000"/>
                          </a:solidFill>
                          <a:effectLst/>
                          <a:latin typeface="Calibri" panose="020F0502020204030204" pitchFamily="34" charset="0"/>
                        </a:rPr>
                        <a:t>Key enablement activities</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D5D4"/>
                    </a:solidFill>
                  </a:tcPr>
                </a:tc>
                <a:tc>
                  <a:txBody>
                    <a:bodyPr/>
                    <a:lstStyle/>
                    <a:p>
                      <a:pPr algn="ctr" fontAlgn="ctr"/>
                      <a:r>
                        <a:rPr lang="en-GB" sz="800" b="0" i="0" u="none" strike="noStrike" dirty="0">
                          <a:solidFill>
                            <a:srgbClr val="000000"/>
                          </a:solidFill>
                          <a:effectLst/>
                          <a:latin typeface="Calibri" panose="020F050202020403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9D5D4"/>
                    </a:solidFill>
                  </a:tcPr>
                </a:tc>
                <a:tc>
                  <a:txBody>
                    <a:bodyPr/>
                    <a:lstStyle/>
                    <a:p>
                      <a:pPr algn="l" fontAlgn="ctr"/>
                      <a:r>
                        <a:rPr lang="en-GB" sz="800" b="0" i="0" u="none" strike="noStrike" dirty="0">
                          <a:solidFill>
                            <a:srgbClr val="000000"/>
                          </a:solidFill>
                          <a:effectLst/>
                          <a:latin typeface="Calibri" panose="020F0502020204030204" pitchFamily="34" charset="0"/>
                        </a:rPr>
                        <a:t>Review/rectify Shipper Pack Queries</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9D5D4"/>
                    </a:solidFill>
                  </a:tcPr>
                </a:tc>
                <a:tc>
                  <a:txBody>
                    <a:bodyPr/>
                    <a:lstStyle/>
                    <a:p>
                      <a:pPr algn="l" fontAlgn="ctr"/>
                      <a:r>
                        <a:rPr lang="en-GB" sz="800" b="0" i="0" u="none" strike="noStrike" dirty="0">
                          <a:solidFill>
                            <a:srgbClr val="000000"/>
                          </a:solidFill>
                          <a:effectLst/>
                          <a:latin typeface="Calibri" panose="020F0502020204030204" pitchFamily="34" charset="0"/>
                        </a:rPr>
                        <a:t>Data Quality</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9D5D4"/>
                    </a:solidFill>
                  </a:tcPr>
                </a:tc>
                <a:tc>
                  <a:txBody>
                    <a:bodyPr/>
                    <a:lstStyle/>
                    <a:p>
                      <a:pPr algn="l"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ctr"/>
                      <a:r>
                        <a:rPr lang="en-GB" sz="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9D5D4"/>
                    </a:solidFill>
                  </a:tcPr>
                </a:tc>
                <a:extLst>
                  <a:ext uri="{0D108BD9-81ED-4DB2-BD59-A6C34878D82A}">
                    <a16:rowId xmlns:a16="http://schemas.microsoft.com/office/drawing/2014/main" val="10001"/>
                  </a:ext>
                </a:extLst>
              </a:tr>
              <a:tr h="475949">
                <a:tc vMerge="1">
                  <a:txBody>
                    <a:bodyPr/>
                    <a:lstStyle/>
                    <a:p>
                      <a:endParaRPr lang="en-GB"/>
                    </a:p>
                  </a:txBody>
                  <a:tcPr>
                    <a:lnT w="12700" cap="flat" cmpd="sng" algn="ctr">
                      <a:solidFill>
                        <a:srgbClr val="000000"/>
                      </a:solidFill>
                      <a:prstDash val="solid"/>
                      <a:round/>
                      <a:headEnd type="none" w="med" len="med"/>
                      <a:tailEnd type="none" w="med" len="med"/>
                    </a:lnT>
                  </a:tcPr>
                </a:tc>
                <a:tc>
                  <a:txBody>
                    <a:bodyPr/>
                    <a:lstStyle/>
                    <a:p>
                      <a:pPr algn="ctr" fontAlgn="ctr"/>
                      <a:r>
                        <a:rPr lang="en-GB" sz="800" b="0" i="0" u="none" strike="noStrike" dirty="0">
                          <a:solidFill>
                            <a:srgbClr val="000000"/>
                          </a:solidFill>
                          <a:effectLst/>
                          <a:latin typeface="Calibri" panose="020F0502020204030204" pitchFamily="34" charset="0"/>
                        </a:rPr>
                        <a:t>18</a:t>
                      </a:r>
                    </a:p>
                  </a:txBody>
                  <a:tcPr marL="0" marR="0" marT="0" marB="0" anchor="ctr">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99D5D4"/>
                    </a:solidFill>
                  </a:tcPr>
                </a:tc>
                <a:tc>
                  <a:txBody>
                    <a:bodyPr/>
                    <a:lstStyle/>
                    <a:p>
                      <a:pPr algn="l" fontAlgn="ctr"/>
                      <a:r>
                        <a:rPr lang="en-GB" sz="800" b="0" i="0" u="none" strike="noStrike" dirty="0">
                          <a:solidFill>
                            <a:srgbClr val="000000"/>
                          </a:solidFill>
                          <a:effectLst/>
                          <a:latin typeface="Calibri" panose="020F0502020204030204" pitchFamily="34" charset="0"/>
                        </a:rPr>
                        <a:t>BIRST feasibility study</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99D5D4"/>
                    </a:solidFill>
                  </a:tcPr>
                </a:tc>
                <a:tc>
                  <a:txBody>
                    <a:bodyPr/>
                    <a:lstStyle/>
                    <a:p>
                      <a:pPr algn="l" fontAlgn="ctr"/>
                      <a:r>
                        <a:rPr lang="en-GB" sz="800" b="0" i="0" u="none" strike="noStrike" dirty="0">
                          <a:solidFill>
                            <a:srgbClr val="000000"/>
                          </a:solidFill>
                          <a:effectLst/>
                          <a:latin typeface="Calibri" panose="020F0502020204030204" pitchFamily="34" charset="0"/>
                        </a:rPr>
                        <a:t>Governance/Admin/Process</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99D5D4"/>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99D5D4"/>
                    </a:solidFill>
                  </a:tcPr>
                </a:tc>
                <a:extLst>
                  <a:ext uri="{0D108BD9-81ED-4DB2-BD59-A6C34878D82A}">
                    <a16:rowId xmlns:a16="http://schemas.microsoft.com/office/drawing/2014/main" val="10003"/>
                  </a:ext>
                </a:extLst>
              </a:tr>
              <a:tr h="183725">
                <a:tc rowSpan="6">
                  <a:txBody>
                    <a:bodyPr/>
                    <a:lstStyle/>
                    <a:p>
                      <a:pPr algn="l" fontAlgn="ctr"/>
                      <a:r>
                        <a:rPr lang="en-GB" sz="800" b="1" i="0" u="none" strike="noStrike" dirty="0">
                          <a:solidFill>
                            <a:srgbClr val="000000"/>
                          </a:solidFill>
                          <a:effectLst/>
                          <a:latin typeface="Calibri" panose="020F0502020204030204" pitchFamily="34" charset="0"/>
                        </a:rPr>
                        <a:t>Potential quick wins</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EC0"/>
                    </a:solidFill>
                  </a:tcPr>
                </a:tc>
                <a:tc>
                  <a:txBody>
                    <a:bodyPr/>
                    <a:lstStyle/>
                    <a:p>
                      <a:pPr algn="ctr" fontAlgn="ctr"/>
                      <a:r>
                        <a:rPr lang="en-GB" sz="800" b="0" i="0" u="none" strike="noStrike" dirty="0">
                          <a:solidFill>
                            <a:srgbClr val="000000"/>
                          </a:solidFill>
                          <a:effectLst/>
                          <a:latin typeface="Calibri" panose="020F0502020204030204" pitchFamily="34" charset="0"/>
                        </a:rPr>
                        <a:t>13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tc>
                  <a:txBody>
                    <a:bodyPr/>
                    <a:lstStyle/>
                    <a:p>
                      <a:pPr algn="l" fontAlgn="ctr"/>
                      <a:r>
                        <a:rPr lang="en-GB" sz="800" b="0" i="0" u="none" strike="noStrike" dirty="0">
                          <a:solidFill>
                            <a:srgbClr val="000000"/>
                          </a:solidFill>
                          <a:effectLst/>
                          <a:latin typeface="Calibri" panose="020F0502020204030204" pitchFamily="34" charset="0"/>
                        </a:rPr>
                        <a:t>GSR automation</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tc>
                  <a:txBody>
                    <a:bodyPr/>
                    <a:lstStyle/>
                    <a:p>
                      <a:pPr algn="l" fontAlgn="ctr"/>
                      <a:r>
                        <a:rPr lang="en-GB" sz="800" b="0" i="0" u="none" strike="noStrike" dirty="0">
                          <a:solidFill>
                            <a:srgbClr val="000000"/>
                          </a:solidFill>
                          <a:effectLst/>
                          <a:latin typeface="Calibri" panose="020F0502020204030204" pitchFamily="34" charset="0"/>
                        </a:rPr>
                        <a:t>Automation</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8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extLst>
                  <a:ext uri="{0D108BD9-81ED-4DB2-BD59-A6C34878D82A}">
                    <a16:rowId xmlns:a16="http://schemas.microsoft.com/office/drawing/2014/main" val="10004"/>
                  </a:ext>
                </a:extLst>
              </a:tr>
              <a:tr h="183725">
                <a:tc vMerge="1">
                  <a:txBody>
                    <a:bodyPr/>
                    <a:lstStyle/>
                    <a:p>
                      <a:endParaRPr lang="en-GB"/>
                    </a:p>
                  </a:txBody>
                  <a:tcPr/>
                </a:tc>
                <a:tc>
                  <a:txBody>
                    <a:bodyPr/>
                    <a:lstStyle/>
                    <a:p>
                      <a:pPr algn="ctr" fontAlgn="ctr"/>
                      <a:r>
                        <a:rPr lang="en-GB" sz="800" b="0" i="0" u="none" strike="noStrike" dirty="0">
                          <a:solidFill>
                            <a:srgbClr val="000000"/>
                          </a:solidFill>
                          <a:effectLst/>
                          <a:latin typeface="Calibri" panose="020F0502020204030204" pitchFamily="34" charset="0"/>
                        </a:rPr>
                        <a:t>10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tc>
                  <a:txBody>
                    <a:bodyPr/>
                    <a:lstStyle/>
                    <a:p>
                      <a:pPr algn="l" fontAlgn="ctr"/>
                      <a:r>
                        <a:rPr lang="en-GB" sz="800" b="0" i="0" u="none" strike="noStrike" dirty="0">
                          <a:solidFill>
                            <a:srgbClr val="000000"/>
                          </a:solidFill>
                          <a:effectLst/>
                          <a:latin typeface="Calibri" panose="020F0502020204030204" pitchFamily="34" charset="0"/>
                        </a:rPr>
                        <a:t>Consolidation of five 'Shipperless and Unregistered' reports</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tc>
                  <a:txBody>
                    <a:bodyPr/>
                    <a:lstStyle/>
                    <a:p>
                      <a:pPr algn="l" fontAlgn="ctr"/>
                      <a:r>
                        <a:rPr lang="en-GB" sz="800" b="0" i="0" u="none" strike="noStrike" dirty="0">
                          <a:solidFill>
                            <a:srgbClr val="000000"/>
                          </a:solidFill>
                          <a:effectLst/>
                          <a:latin typeface="Calibri" panose="020F0502020204030204" pitchFamily="34" charset="0"/>
                        </a:rPr>
                        <a:t>Consolidation</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ctr"/>
                      <a:r>
                        <a:rPr lang="en-GB" sz="8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extLst>
                  <a:ext uri="{0D108BD9-81ED-4DB2-BD59-A6C34878D82A}">
                    <a16:rowId xmlns:a16="http://schemas.microsoft.com/office/drawing/2014/main" val="10005"/>
                  </a:ext>
                </a:extLst>
              </a:tr>
              <a:tr h="183725">
                <a:tc vMerge="1">
                  <a:txBody>
                    <a:bodyPr/>
                    <a:lstStyle/>
                    <a:p>
                      <a:endParaRPr lang="en-GB"/>
                    </a:p>
                  </a:txBody>
                  <a:tcPr/>
                </a:tc>
                <a:tc>
                  <a:txBody>
                    <a:bodyPr/>
                    <a:lstStyle/>
                    <a:p>
                      <a:pPr algn="ctr" fontAlgn="ctr"/>
                      <a:r>
                        <a:rPr lang="en-GB" sz="800" b="0" i="0" u="none" strike="noStrike" dirty="0">
                          <a:solidFill>
                            <a:srgbClr val="000000"/>
                          </a:solidFill>
                          <a:effectLst/>
                          <a:latin typeface="Calibri" panose="020F0502020204030204" pitchFamily="34" charset="0"/>
                        </a:rPr>
                        <a:t>17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tc>
                  <a:txBody>
                    <a:bodyPr/>
                    <a:lstStyle/>
                    <a:p>
                      <a:pPr algn="l" fontAlgn="ctr"/>
                      <a:r>
                        <a:rPr lang="en-GB" sz="800" b="0" i="0" u="none" strike="noStrike" dirty="0">
                          <a:solidFill>
                            <a:srgbClr val="000000"/>
                          </a:solidFill>
                          <a:effectLst/>
                          <a:latin typeface="Calibri" panose="020F0502020204030204" pitchFamily="34" charset="0"/>
                        </a:rPr>
                        <a:t>SHQ automation</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tc>
                  <a:txBody>
                    <a:bodyPr/>
                    <a:lstStyle/>
                    <a:p>
                      <a:pPr algn="l" fontAlgn="ctr"/>
                      <a:r>
                        <a:rPr lang="en-GB" sz="800" b="0" i="0" u="none" strike="noStrike" dirty="0">
                          <a:solidFill>
                            <a:srgbClr val="000000"/>
                          </a:solidFill>
                          <a:effectLst/>
                          <a:latin typeface="Calibri" panose="020F0502020204030204" pitchFamily="34" charset="0"/>
                        </a:rPr>
                        <a:t>Automation</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800" b="0" i="0" u="none" strike="noStrike" dirty="0">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extLst>
                  <a:ext uri="{0D108BD9-81ED-4DB2-BD59-A6C34878D82A}">
                    <a16:rowId xmlns:a16="http://schemas.microsoft.com/office/drawing/2014/main" val="10006"/>
                  </a:ext>
                </a:extLst>
              </a:tr>
              <a:tr h="183725">
                <a:tc vMerge="1">
                  <a:txBody>
                    <a:bodyPr/>
                    <a:lstStyle/>
                    <a:p>
                      <a:endParaRPr lang="en-GB"/>
                    </a:p>
                  </a:txBody>
                  <a:tcPr/>
                </a:tc>
                <a:tc>
                  <a:txBody>
                    <a:bodyPr/>
                    <a:lstStyle/>
                    <a:p>
                      <a:pPr algn="ctr" fontAlgn="ctr"/>
                      <a:r>
                        <a:rPr lang="en-GB" sz="800" b="0" i="0" u="none" strike="noStrike" dirty="0">
                          <a:solidFill>
                            <a:srgbClr val="000000"/>
                          </a:solidFill>
                          <a:effectLst/>
                          <a:latin typeface="Calibri" panose="020F0502020204030204" pitchFamily="34" charset="0"/>
                        </a:rPr>
                        <a:t>16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tc>
                  <a:txBody>
                    <a:bodyPr/>
                    <a:lstStyle/>
                    <a:p>
                      <a:pPr algn="l" fontAlgn="ctr"/>
                      <a:r>
                        <a:rPr lang="en-GB" sz="800" b="0" i="0" u="none" strike="noStrike" dirty="0">
                          <a:solidFill>
                            <a:schemeClr val="tx1"/>
                          </a:solidFill>
                          <a:effectLst/>
                          <a:latin typeface="Calibri" panose="020F0502020204030204" pitchFamily="34" charset="0"/>
                        </a:rPr>
                        <a:t>Allocations automation</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tc>
                  <a:txBody>
                    <a:bodyPr/>
                    <a:lstStyle/>
                    <a:p>
                      <a:pPr algn="l" fontAlgn="ctr"/>
                      <a:r>
                        <a:rPr lang="en-GB" sz="800" b="0" i="0" u="none" strike="noStrike" dirty="0">
                          <a:solidFill>
                            <a:srgbClr val="000000"/>
                          </a:solidFill>
                          <a:effectLst/>
                          <a:latin typeface="Calibri" panose="020F0502020204030204" pitchFamily="34" charset="0"/>
                        </a:rPr>
                        <a:t>Automation</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8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extLst>
                  <a:ext uri="{0D108BD9-81ED-4DB2-BD59-A6C34878D82A}">
                    <a16:rowId xmlns:a16="http://schemas.microsoft.com/office/drawing/2014/main" val="10007"/>
                  </a:ext>
                </a:extLst>
              </a:tr>
              <a:tr h="183725">
                <a:tc vMerge="1">
                  <a:txBody>
                    <a:bodyPr/>
                    <a:lstStyle/>
                    <a:p>
                      <a:endParaRPr lang="en-GB"/>
                    </a:p>
                  </a:txBody>
                  <a:tcPr/>
                </a:tc>
                <a:tc>
                  <a:txBody>
                    <a:bodyPr/>
                    <a:lstStyle/>
                    <a:p>
                      <a:pPr algn="ctr" fontAlgn="ctr"/>
                      <a:r>
                        <a:rPr lang="en-GB" sz="800" b="0" i="0" u="none" strike="noStrike" dirty="0">
                          <a:solidFill>
                            <a:srgbClr val="000000"/>
                          </a:solidFill>
                          <a:effectLst/>
                          <a:latin typeface="Calibri" panose="020F0502020204030204" pitchFamily="34" charset="0"/>
                        </a:rPr>
                        <a:t>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tc>
                  <a:txBody>
                    <a:bodyPr/>
                    <a:lstStyle/>
                    <a:p>
                      <a:pPr algn="l" fontAlgn="ctr"/>
                      <a:r>
                        <a:rPr lang="en-GB" sz="800" b="0" i="0" u="none" strike="noStrike" dirty="0">
                          <a:solidFill>
                            <a:srgbClr val="000000"/>
                          </a:solidFill>
                          <a:effectLst/>
                          <a:latin typeface="Calibri" panose="020F0502020204030204" pitchFamily="34" charset="0"/>
                        </a:rPr>
                        <a:t>Demand automation (including weather data)</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tc>
                  <a:txBody>
                    <a:bodyPr/>
                    <a:lstStyle/>
                    <a:p>
                      <a:pPr algn="l" fontAlgn="ctr"/>
                      <a:r>
                        <a:rPr lang="en-GB" sz="800" b="0" i="0" u="none" strike="noStrike" dirty="0">
                          <a:solidFill>
                            <a:srgbClr val="000000"/>
                          </a:solidFill>
                          <a:effectLst/>
                          <a:latin typeface="Calibri" panose="020F0502020204030204" pitchFamily="34" charset="0"/>
                        </a:rPr>
                        <a:t>Automation</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ctr"/>
                      <a:r>
                        <a:rPr lang="en-GB" sz="8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extLst>
                  <a:ext uri="{0D108BD9-81ED-4DB2-BD59-A6C34878D82A}">
                    <a16:rowId xmlns:a16="http://schemas.microsoft.com/office/drawing/2014/main" val="10008"/>
                  </a:ext>
                </a:extLst>
              </a:tr>
              <a:tr h="183725">
                <a:tc vMerge="1">
                  <a:txBody>
                    <a:bodyPr/>
                    <a:lstStyle/>
                    <a:p>
                      <a:endParaRPr lang="en-GB"/>
                    </a:p>
                  </a:txBody>
                  <a:tcPr/>
                </a:tc>
                <a:tc>
                  <a:txBody>
                    <a:bodyPr/>
                    <a:lstStyle/>
                    <a:p>
                      <a:pPr algn="ctr" fontAlgn="ctr"/>
                      <a:r>
                        <a:rPr lang="en-GB" sz="800" b="0" i="0" u="none" strike="noStrike" dirty="0">
                          <a:solidFill>
                            <a:srgbClr val="000000"/>
                          </a:solidFill>
                          <a:effectLst/>
                          <a:latin typeface="Calibri" panose="020F0502020204030204" pitchFamily="34" charset="0"/>
                        </a:rPr>
                        <a:t>5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tc>
                  <a:txBody>
                    <a:bodyPr/>
                    <a:lstStyle/>
                    <a:p>
                      <a:pPr algn="l" fontAlgn="ctr"/>
                      <a:r>
                        <a:rPr lang="en-GB" sz="800" b="0" i="0" u="none" strike="noStrike" dirty="0">
                          <a:solidFill>
                            <a:srgbClr val="000000"/>
                          </a:solidFill>
                          <a:effectLst/>
                          <a:latin typeface="Calibri" panose="020F0502020204030204" pitchFamily="34" charset="0"/>
                        </a:rPr>
                        <a:t>Credit and Risk automation</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tc>
                  <a:txBody>
                    <a:bodyPr/>
                    <a:lstStyle/>
                    <a:p>
                      <a:pPr algn="l" fontAlgn="ctr"/>
                      <a:r>
                        <a:rPr lang="en-GB" sz="800" b="0" i="0" u="none" strike="noStrike" dirty="0">
                          <a:solidFill>
                            <a:srgbClr val="000000"/>
                          </a:solidFill>
                          <a:effectLst/>
                          <a:latin typeface="Calibri" panose="020F0502020204030204" pitchFamily="34" charset="0"/>
                        </a:rPr>
                        <a:t>Automation</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ctr"/>
                      <a:r>
                        <a:rPr lang="en-GB" sz="8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7DEC0"/>
                    </a:solidFill>
                  </a:tcPr>
                </a:tc>
                <a:extLst>
                  <a:ext uri="{0D108BD9-81ED-4DB2-BD59-A6C34878D82A}">
                    <a16:rowId xmlns:a16="http://schemas.microsoft.com/office/drawing/2014/main" val="10009"/>
                  </a:ext>
                </a:extLst>
              </a:tr>
              <a:tr h="183725">
                <a:tc rowSpan="7">
                  <a:txBody>
                    <a:bodyPr/>
                    <a:lstStyle/>
                    <a:p>
                      <a:pPr algn="l" fontAlgn="ctr"/>
                      <a:r>
                        <a:rPr lang="en-GB" sz="800" b="1" i="0" u="none" strike="noStrike" dirty="0">
                          <a:solidFill>
                            <a:srgbClr val="000000"/>
                          </a:solidFill>
                          <a:effectLst/>
                          <a:latin typeface="Calibri" panose="020F0502020204030204" pitchFamily="34" charset="0"/>
                        </a:rPr>
                        <a:t>Potential significant benefit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ACB"/>
                    </a:solidFill>
                  </a:tcPr>
                </a:tc>
                <a:tc>
                  <a:txBody>
                    <a:bodyPr/>
                    <a:lstStyle/>
                    <a:p>
                      <a:pPr algn="ctr" fontAlgn="ctr"/>
                      <a:r>
                        <a:rPr lang="en-GB" sz="800" b="0" i="0" u="none" strike="noStrike" dirty="0">
                          <a:solidFill>
                            <a:srgbClr val="000000"/>
                          </a:solidFill>
                          <a:effectLst/>
                          <a:latin typeface="Calibri" panose="020F0502020204030204" pitchFamily="34" charset="0"/>
                        </a:rPr>
                        <a:t>15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tc>
                  <a:txBody>
                    <a:bodyPr/>
                    <a:lstStyle/>
                    <a:p>
                      <a:pPr algn="l" fontAlgn="ctr"/>
                      <a:r>
                        <a:rPr lang="en-GB" sz="800" b="0" i="0" u="none" strike="noStrike" dirty="0">
                          <a:solidFill>
                            <a:srgbClr val="000000"/>
                          </a:solidFill>
                          <a:effectLst/>
                          <a:latin typeface="Calibri" panose="020F0502020204030204" pitchFamily="34" charset="0"/>
                        </a:rPr>
                        <a:t>Asset portfolio automation</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tc>
                  <a:txBody>
                    <a:bodyPr/>
                    <a:lstStyle/>
                    <a:p>
                      <a:pPr algn="l" fontAlgn="ctr"/>
                      <a:r>
                        <a:rPr lang="en-GB" sz="800" b="0" i="0" u="none" strike="noStrike" dirty="0">
                          <a:solidFill>
                            <a:srgbClr val="000000"/>
                          </a:solidFill>
                          <a:effectLst/>
                          <a:latin typeface="Calibri" panose="020F0502020204030204" pitchFamily="34" charset="0"/>
                        </a:rPr>
                        <a:t>Automation</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800" b="0" i="0" u="none" strike="noStrike" dirty="0">
                          <a:solidFill>
                            <a:srgbClr val="000000"/>
                          </a:solidFill>
                          <a:effectLst/>
                          <a:latin typeface="Calibri" panose="020F0502020204030204" pitchFamily="34" charset="0"/>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extLst>
                  <a:ext uri="{0D108BD9-81ED-4DB2-BD59-A6C34878D82A}">
                    <a16:rowId xmlns:a16="http://schemas.microsoft.com/office/drawing/2014/main" val="10011"/>
                  </a:ext>
                </a:extLst>
              </a:tr>
              <a:tr h="183725">
                <a:tc vMerge="1">
                  <a:txBody>
                    <a:bodyPr/>
                    <a:lstStyle/>
                    <a:p>
                      <a:endParaRPr lang="en-GB"/>
                    </a:p>
                  </a:txBody>
                  <a:tcPr/>
                </a:tc>
                <a:tc>
                  <a:txBody>
                    <a:bodyPr/>
                    <a:lstStyle/>
                    <a:p>
                      <a:pPr algn="ctr" fontAlgn="ctr"/>
                      <a:r>
                        <a:rPr lang="en-GB" sz="800" b="0" i="0" u="none" strike="noStrike" dirty="0">
                          <a:solidFill>
                            <a:srgbClr val="000000"/>
                          </a:solidFill>
                          <a:effectLst/>
                          <a:latin typeface="Calibri" panose="020F0502020204030204" pitchFamily="34" charset="0"/>
                        </a:rPr>
                        <a:t>2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tc>
                  <a:txBody>
                    <a:bodyPr/>
                    <a:lstStyle/>
                    <a:p>
                      <a:pPr algn="l" fontAlgn="ctr"/>
                      <a:r>
                        <a:rPr lang="en-GB" sz="800" b="0" i="0" u="none" strike="noStrike" dirty="0">
                          <a:solidFill>
                            <a:srgbClr val="000000"/>
                          </a:solidFill>
                          <a:effectLst/>
                          <a:latin typeface="Calibri" panose="020F0502020204030204" pitchFamily="34" charset="0"/>
                        </a:rPr>
                        <a:t>Shipper pack automation</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tc>
                  <a:txBody>
                    <a:bodyPr/>
                    <a:lstStyle/>
                    <a:p>
                      <a:pPr algn="l" fontAlgn="ctr"/>
                      <a:r>
                        <a:rPr lang="en-GB" sz="800" b="0" i="0" u="none" strike="noStrike" dirty="0">
                          <a:solidFill>
                            <a:srgbClr val="000000"/>
                          </a:solidFill>
                          <a:effectLst/>
                          <a:latin typeface="Calibri" panose="020F0502020204030204" pitchFamily="34" charset="0"/>
                        </a:rPr>
                        <a:t>Automation</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800" b="0" i="0" u="none" strike="noStrike" dirty="0">
                          <a:solidFill>
                            <a:srgbClr val="000000"/>
                          </a:solidFill>
                          <a:effectLst/>
                          <a:latin typeface="Calibri" panose="020F0502020204030204" pitchFamily="34" charset="0"/>
                        </a:rPr>
                        <a:t>22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extLst>
                  <a:ext uri="{0D108BD9-81ED-4DB2-BD59-A6C34878D82A}">
                    <a16:rowId xmlns:a16="http://schemas.microsoft.com/office/drawing/2014/main" val="10012"/>
                  </a:ext>
                </a:extLst>
              </a:tr>
              <a:tr h="183725">
                <a:tc vMerge="1">
                  <a:txBody>
                    <a:bodyPr/>
                    <a:lstStyle/>
                    <a:p>
                      <a:endParaRPr lang="en-GB"/>
                    </a:p>
                  </a:txBody>
                  <a:tcPr>
                    <a:lnT w="12700" cap="flat" cmpd="sng" algn="ctr">
                      <a:solidFill>
                        <a:srgbClr val="000000"/>
                      </a:solidFill>
                      <a:prstDash val="solid"/>
                      <a:round/>
                      <a:headEnd type="none" w="med" len="med"/>
                      <a:tailEnd type="none" w="med" len="med"/>
                    </a:lnT>
                  </a:tcPr>
                </a:tc>
                <a:tc>
                  <a:txBody>
                    <a:bodyPr/>
                    <a:lstStyle/>
                    <a:p>
                      <a:pPr algn="ctr" fontAlgn="ctr"/>
                      <a:r>
                        <a:rPr lang="en-GB" sz="800" b="0" i="0" u="none" strike="noStrike" dirty="0">
                          <a:solidFill>
                            <a:srgbClr val="000000"/>
                          </a:solidFill>
                          <a:effectLst/>
                          <a:latin typeface="Calibri" panose="020F0502020204030204" pitchFamily="34" charset="0"/>
                        </a:rPr>
                        <a:t>9</a:t>
                      </a:r>
                    </a:p>
                  </a:txBody>
                  <a:tcPr marL="0" marR="0" marT="0" marB="0" anchor="ctr">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tc>
                  <a:txBody>
                    <a:bodyPr/>
                    <a:lstStyle/>
                    <a:p>
                      <a:pPr algn="l" fontAlgn="ctr"/>
                      <a:r>
                        <a:rPr lang="en-GB" sz="800" b="0" i="0" u="none" strike="noStrike" dirty="0">
                          <a:solidFill>
                            <a:srgbClr val="000000"/>
                          </a:solidFill>
                          <a:effectLst/>
                          <a:latin typeface="Calibri" panose="020F0502020204030204" pitchFamily="34" charset="0"/>
                        </a:rPr>
                        <a:t>AQ/SOQ automation</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tc>
                  <a:txBody>
                    <a:bodyPr/>
                    <a:lstStyle/>
                    <a:p>
                      <a:pPr algn="l" fontAlgn="ctr"/>
                      <a:r>
                        <a:rPr lang="en-GB" sz="800" b="0" i="0" u="none" strike="noStrike" dirty="0">
                          <a:solidFill>
                            <a:srgbClr val="000000"/>
                          </a:solidFill>
                          <a:effectLst/>
                          <a:latin typeface="Calibri" panose="020F0502020204030204" pitchFamily="34" charset="0"/>
                        </a:rPr>
                        <a:t>Automation</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800" b="0" i="0" u="none" strike="noStrike" dirty="0">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extLst>
                  <a:ext uri="{0D108BD9-81ED-4DB2-BD59-A6C34878D82A}">
                    <a16:rowId xmlns:a16="http://schemas.microsoft.com/office/drawing/2014/main" val="10014"/>
                  </a:ext>
                </a:extLst>
              </a:tr>
              <a:tr h="183725">
                <a:tc vMerge="1">
                  <a:txBody>
                    <a:bodyPr/>
                    <a:lstStyle/>
                    <a:p>
                      <a:endParaRPr lang="en-GB"/>
                    </a:p>
                  </a:txBody>
                  <a:tcPr/>
                </a:tc>
                <a:tc>
                  <a:txBody>
                    <a:bodyPr/>
                    <a:lstStyle/>
                    <a:p>
                      <a:pPr algn="ctr" fontAlgn="ctr"/>
                      <a:r>
                        <a:rPr lang="en-GB" sz="800" b="0" i="0" u="none" strike="noStrike" dirty="0">
                          <a:solidFill>
                            <a:srgbClr val="000000"/>
                          </a:solidFill>
                          <a:effectLst/>
                          <a:latin typeface="Calibri" panose="020F0502020204030204" pitchFamily="34" charset="0"/>
                        </a:rPr>
                        <a:t>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tc>
                  <a:txBody>
                    <a:bodyPr/>
                    <a:lstStyle/>
                    <a:p>
                      <a:pPr algn="l" fontAlgn="ctr"/>
                      <a:r>
                        <a:rPr lang="en-GB" sz="800" b="0" i="0" u="none" strike="noStrike" dirty="0">
                          <a:solidFill>
                            <a:schemeClr val="tx1"/>
                          </a:solidFill>
                          <a:effectLst/>
                          <a:latin typeface="Calibri" panose="020F0502020204030204" pitchFamily="34" charset="0"/>
                        </a:rPr>
                        <a:t>Invoicing automation</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tc>
                  <a:txBody>
                    <a:bodyPr/>
                    <a:lstStyle/>
                    <a:p>
                      <a:pPr algn="l" fontAlgn="ctr"/>
                      <a:r>
                        <a:rPr lang="en-GB" sz="800" b="0" i="0" u="none" strike="noStrike" dirty="0">
                          <a:solidFill>
                            <a:srgbClr val="000000"/>
                          </a:solidFill>
                          <a:effectLst/>
                          <a:latin typeface="Calibri" panose="020F0502020204030204" pitchFamily="34" charset="0"/>
                        </a:rPr>
                        <a:t>Automation</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800" b="0" i="0" u="none" strike="noStrike" dirty="0">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extLst>
                  <a:ext uri="{0D108BD9-81ED-4DB2-BD59-A6C34878D82A}">
                    <a16:rowId xmlns:a16="http://schemas.microsoft.com/office/drawing/2014/main" val="10015"/>
                  </a:ext>
                </a:extLst>
              </a:tr>
              <a:tr h="183725">
                <a:tc vMerge="1">
                  <a:txBody>
                    <a:bodyPr/>
                    <a:lstStyle/>
                    <a:p>
                      <a:endParaRPr lang="en-GB"/>
                    </a:p>
                  </a:txBody>
                  <a:tcPr/>
                </a:tc>
                <a:tc>
                  <a:txBody>
                    <a:bodyPr/>
                    <a:lstStyle/>
                    <a:p>
                      <a:pPr algn="ctr" fontAlgn="ctr"/>
                      <a:r>
                        <a:rPr lang="en-GB" sz="800" b="0" i="0" u="none" strike="noStrike" dirty="0">
                          <a:solidFill>
                            <a:srgbClr val="000000"/>
                          </a:solidFill>
                          <a:effectLst/>
                          <a:latin typeface="Calibri" panose="020F0502020204030204" pitchFamily="34" charset="0"/>
                        </a:rPr>
                        <a:t>3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tc>
                  <a:txBody>
                    <a:bodyPr/>
                    <a:lstStyle/>
                    <a:p>
                      <a:pPr algn="l" fontAlgn="ctr"/>
                      <a:r>
                        <a:rPr lang="en-GB" sz="800" b="0" i="0" u="none" strike="noStrike" dirty="0">
                          <a:solidFill>
                            <a:srgbClr val="000000"/>
                          </a:solidFill>
                          <a:effectLst/>
                          <a:latin typeface="Calibri" panose="020F0502020204030204" pitchFamily="34" charset="0"/>
                        </a:rPr>
                        <a:t>Consolidate 'must read' reporting</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tc>
                  <a:txBody>
                    <a:bodyPr/>
                    <a:lstStyle/>
                    <a:p>
                      <a:pPr algn="l" fontAlgn="ctr"/>
                      <a:r>
                        <a:rPr lang="en-GB" sz="800" b="0" i="0" u="none" strike="noStrike" dirty="0">
                          <a:solidFill>
                            <a:srgbClr val="000000"/>
                          </a:solidFill>
                          <a:effectLst/>
                          <a:latin typeface="Calibri" panose="020F0502020204030204" pitchFamily="34" charset="0"/>
                        </a:rPr>
                        <a:t>Consolidation</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800" b="0" i="0" u="none" strike="noStrike" dirty="0">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extLst>
                  <a:ext uri="{0D108BD9-81ED-4DB2-BD59-A6C34878D82A}">
                    <a16:rowId xmlns:a16="http://schemas.microsoft.com/office/drawing/2014/main" val="10016"/>
                  </a:ext>
                </a:extLst>
              </a:tr>
              <a:tr h="183725">
                <a:tc vMerge="1">
                  <a:txBody>
                    <a:bodyPr/>
                    <a:lstStyle/>
                    <a:p>
                      <a:endParaRPr lang="en-GB"/>
                    </a:p>
                  </a:txBody>
                  <a:tcPr/>
                </a:tc>
                <a:tc>
                  <a:txBody>
                    <a:bodyPr/>
                    <a:lstStyle/>
                    <a:p>
                      <a:pPr algn="ctr" fontAlgn="ctr"/>
                      <a:r>
                        <a:rPr lang="en-GB" sz="800" b="0" i="0" u="none" strike="noStrike" dirty="0">
                          <a:solidFill>
                            <a:srgbClr val="000000"/>
                          </a:solidFill>
                          <a:effectLst/>
                          <a:latin typeface="Calibri" panose="020F0502020204030204" pitchFamily="34" charset="0"/>
                        </a:rPr>
                        <a:t>14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tc>
                  <a:txBody>
                    <a:bodyPr/>
                    <a:lstStyle/>
                    <a:p>
                      <a:pPr algn="l" fontAlgn="ctr"/>
                      <a:r>
                        <a:rPr lang="en-GB" sz="800" b="0" i="0" u="none" strike="noStrike" dirty="0">
                          <a:solidFill>
                            <a:srgbClr val="000000"/>
                          </a:solidFill>
                          <a:effectLst/>
                          <a:latin typeface="Calibri" panose="020F0502020204030204" pitchFamily="34" charset="0"/>
                        </a:rPr>
                        <a:t>UIG automation</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tc>
                  <a:txBody>
                    <a:bodyPr/>
                    <a:lstStyle/>
                    <a:p>
                      <a:pPr algn="l" fontAlgn="ctr"/>
                      <a:r>
                        <a:rPr lang="en-GB" sz="800" b="0" i="0" u="none" strike="noStrike" dirty="0">
                          <a:solidFill>
                            <a:srgbClr val="000000"/>
                          </a:solidFill>
                          <a:effectLst/>
                          <a:latin typeface="Calibri" panose="020F0502020204030204" pitchFamily="34" charset="0"/>
                        </a:rPr>
                        <a:t>Automation</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800" b="0" i="0" u="none" strike="noStrike" dirty="0">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extLst>
                  <a:ext uri="{0D108BD9-81ED-4DB2-BD59-A6C34878D82A}">
                    <a16:rowId xmlns:a16="http://schemas.microsoft.com/office/drawing/2014/main" val="10017"/>
                  </a:ext>
                </a:extLst>
              </a:tr>
              <a:tr h="183725">
                <a:tc vMerge="1">
                  <a:txBody>
                    <a:bodyPr/>
                    <a:lstStyle/>
                    <a:p>
                      <a:endParaRPr lang="en-GB"/>
                    </a:p>
                  </a:txBody>
                  <a:tcPr/>
                </a:tc>
                <a:tc>
                  <a:txBody>
                    <a:bodyPr/>
                    <a:lstStyle/>
                    <a:p>
                      <a:pPr algn="ctr" fontAlgn="ctr"/>
                      <a:r>
                        <a:rPr lang="en-GB" sz="800" b="0" i="0" u="none" strike="noStrike" dirty="0">
                          <a:solidFill>
                            <a:srgbClr val="000000"/>
                          </a:solidFill>
                          <a:effectLst/>
                          <a:latin typeface="Calibri" panose="020F0502020204030204" pitchFamily="34" charset="0"/>
                        </a:rPr>
                        <a:t>7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tc>
                  <a:txBody>
                    <a:bodyPr/>
                    <a:lstStyle/>
                    <a:p>
                      <a:pPr algn="l" fontAlgn="ctr"/>
                      <a:r>
                        <a:rPr lang="en-GB" sz="800" b="0" i="0" u="none" strike="noStrike" dirty="0">
                          <a:solidFill>
                            <a:srgbClr val="000000"/>
                          </a:solidFill>
                          <a:effectLst/>
                          <a:latin typeface="Calibri" panose="020F0502020204030204" pitchFamily="34" charset="0"/>
                        </a:rPr>
                        <a:t>PACC and </a:t>
                      </a:r>
                      <a:r>
                        <a:rPr lang="en-GB" sz="800" b="0" i="0" u="none" strike="noStrike">
                          <a:solidFill>
                            <a:srgbClr val="000000"/>
                          </a:solidFill>
                          <a:effectLst/>
                          <a:latin typeface="Calibri" panose="020F0502020204030204" pitchFamily="34" charset="0"/>
                        </a:rPr>
                        <a:t>PARR automation</a:t>
                      </a:r>
                      <a:endParaRPr lang="en-GB" sz="800" b="0" i="0" u="none" strike="noStrike" dirty="0">
                        <a:solidFill>
                          <a:srgbClr val="000000"/>
                        </a:solidFill>
                        <a:effectLst/>
                        <a:latin typeface="Calibri" panose="020F0502020204030204" pitchFamily="34" charset="0"/>
                      </a:endParaRP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tc>
                  <a:txBody>
                    <a:bodyPr/>
                    <a:lstStyle/>
                    <a:p>
                      <a:pPr algn="l" fontAlgn="ctr"/>
                      <a:r>
                        <a:rPr lang="en-GB" sz="800" b="0" i="0" u="none" strike="noStrike" dirty="0">
                          <a:solidFill>
                            <a:srgbClr val="000000"/>
                          </a:solidFill>
                          <a:effectLst/>
                          <a:latin typeface="Calibri" panose="020F0502020204030204" pitchFamily="34" charset="0"/>
                        </a:rPr>
                        <a:t>Automation</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800" b="0" i="0" u="none" strike="noStrike" dirty="0">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ACB"/>
                    </a:solidFill>
                  </a:tcPr>
                </a:tc>
                <a:extLst>
                  <a:ext uri="{0D108BD9-81ED-4DB2-BD59-A6C34878D82A}">
                    <a16:rowId xmlns:a16="http://schemas.microsoft.com/office/drawing/2014/main" val="10018"/>
                  </a:ext>
                </a:extLst>
              </a:tr>
              <a:tr h="183725">
                <a:tc rowSpan="3">
                  <a:txBody>
                    <a:bodyPr/>
                    <a:lstStyle/>
                    <a:p>
                      <a:pPr algn="l" fontAlgn="ctr"/>
                      <a:r>
                        <a:rPr lang="en-GB" sz="800" b="1" i="0" u="none" strike="noStrike" dirty="0">
                          <a:solidFill>
                            <a:srgbClr val="000000"/>
                          </a:solidFill>
                          <a:effectLst/>
                          <a:latin typeface="Calibri" panose="020F0502020204030204" pitchFamily="34" charset="0"/>
                        </a:rPr>
                        <a:t>Governance activities</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FF7"/>
                    </a:solidFill>
                  </a:tcPr>
                </a:tc>
                <a:tc>
                  <a:txBody>
                    <a:bodyPr/>
                    <a:lstStyle/>
                    <a:p>
                      <a:pPr algn="ctr" fontAlgn="ctr"/>
                      <a:r>
                        <a:rPr lang="en-GB" sz="800" b="0" i="0" u="none" strike="noStrike" dirty="0">
                          <a:solidFill>
                            <a:srgbClr val="000000"/>
                          </a:solidFill>
                          <a:effectLst/>
                          <a:latin typeface="Calibri" panose="020F0502020204030204" pitchFamily="34" charset="0"/>
                        </a:rPr>
                        <a:t>12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7DFF7"/>
                    </a:solidFill>
                  </a:tcPr>
                </a:tc>
                <a:tc>
                  <a:txBody>
                    <a:bodyPr/>
                    <a:lstStyle/>
                    <a:p>
                      <a:pPr algn="l" fontAlgn="ctr"/>
                      <a:r>
                        <a:rPr lang="en-GB" sz="800" b="0" i="0" u="none" strike="noStrike" dirty="0">
                          <a:solidFill>
                            <a:srgbClr val="000000"/>
                          </a:solidFill>
                          <a:effectLst/>
                          <a:latin typeface="Calibri" panose="020F0502020204030204" pitchFamily="34" charset="0"/>
                        </a:rPr>
                        <a:t>Process/governance in response to planned changes to 3 reports</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7DFF7"/>
                    </a:solidFill>
                  </a:tcPr>
                </a:tc>
                <a:tc>
                  <a:txBody>
                    <a:bodyPr/>
                    <a:lstStyle/>
                    <a:p>
                      <a:pPr algn="l" fontAlgn="ctr"/>
                      <a:r>
                        <a:rPr lang="en-GB" sz="800" b="0" i="0" u="none" strike="noStrike" dirty="0">
                          <a:solidFill>
                            <a:srgbClr val="000000"/>
                          </a:solidFill>
                          <a:effectLst/>
                          <a:latin typeface="Calibri" panose="020F0502020204030204" pitchFamily="34" charset="0"/>
                        </a:rPr>
                        <a:t>Governance/Admin/Process</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7DFF7"/>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GB" sz="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7DFF7"/>
                    </a:solidFill>
                  </a:tcPr>
                </a:tc>
                <a:extLst>
                  <a:ext uri="{0D108BD9-81ED-4DB2-BD59-A6C34878D82A}">
                    <a16:rowId xmlns:a16="http://schemas.microsoft.com/office/drawing/2014/main" val="10020"/>
                  </a:ext>
                </a:extLst>
              </a:tr>
              <a:tr h="183725">
                <a:tc vMerge="1">
                  <a:txBody>
                    <a:bodyPr/>
                    <a:lstStyle/>
                    <a:p>
                      <a:endParaRPr lang="en-GB"/>
                    </a:p>
                  </a:txBody>
                  <a:tcPr>
                    <a:lnT w="12700" cap="flat" cmpd="sng" algn="ctr">
                      <a:solidFill>
                        <a:srgbClr val="000000"/>
                      </a:solidFill>
                      <a:prstDash val="solid"/>
                      <a:round/>
                      <a:headEnd type="none" w="med" len="med"/>
                      <a:tailEnd type="none" w="med" len="med"/>
                    </a:lnT>
                  </a:tcPr>
                </a:tc>
                <a:tc>
                  <a:txBody>
                    <a:bodyPr/>
                    <a:lstStyle/>
                    <a:p>
                      <a:pPr algn="ctr" fontAlgn="ctr"/>
                      <a:r>
                        <a:rPr lang="en-GB" sz="800" b="0" i="0" u="none" strike="noStrike" dirty="0">
                          <a:solidFill>
                            <a:srgbClr val="000000"/>
                          </a:solidFill>
                          <a:effectLst/>
                          <a:latin typeface="Calibri" panose="020F0502020204030204" pitchFamily="34" charset="0"/>
                        </a:rPr>
                        <a:t>11 </a:t>
                      </a:r>
                    </a:p>
                  </a:txBody>
                  <a:tcPr marL="0" marR="0" marT="0" marB="0" anchor="ctr">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7DFF7"/>
                    </a:solidFill>
                  </a:tcPr>
                </a:tc>
                <a:tc>
                  <a:txBody>
                    <a:bodyPr/>
                    <a:lstStyle/>
                    <a:p>
                      <a:pPr algn="l" fontAlgn="ctr"/>
                      <a:r>
                        <a:rPr lang="en-GB" sz="800" b="0" i="0" u="none" strike="noStrike" dirty="0">
                          <a:solidFill>
                            <a:srgbClr val="000000"/>
                          </a:solidFill>
                          <a:effectLst/>
                          <a:latin typeface="Calibri" panose="020F0502020204030204" pitchFamily="34" charset="0"/>
                        </a:rPr>
                        <a:t>Assign ownership of output catalogue</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7DFF7"/>
                    </a:solidFill>
                  </a:tcPr>
                </a:tc>
                <a:tc>
                  <a:txBody>
                    <a:bodyPr/>
                    <a:lstStyle/>
                    <a:p>
                      <a:pPr algn="l" fontAlgn="ctr"/>
                      <a:r>
                        <a:rPr lang="en-GB" sz="800" b="0" i="0" u="none" strike="noStrike" dirty="0">
                          <a:solidFill>
                            <a:srgbClr val="000000"/>
                          </a:solidFill>
                          <a:effectLst/>
                          <a:latin typeface="Calibri" panose="020F0502020204030204" pitchFamily="34" charset="0"/>
                        </a:rPr>
                        <a:t>Governance/Admin/Process</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7DFF7"/>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GB" sz="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7DFF7"/>
                    </a:solidFill>
                  </a:tcPr>
                </a:tc>
                <a:extLst>
                  <a:ext uri="{0D108BD9-81ED-4DB2-BD59-A6C34878D82A}">
                    <a16:rowId xmlns:a16="http://schemas.microsoft.com/office/drawing/2014/main" val="10023"/>
                  </a:ext>
                </a:extLst>
              </a:tr>
              <a:tr h="183725">
                <a:tc vMerge="1">
                  <a:txBody>
                    <a:bodyPr/>
                    <a:lstStyle/>
                    <a:p>
                      <a:endParaRPr lang="en-GB"/>
                    </a:p>
                  </a:txBody>
                  <a:tcPr>
                    <a:lnT w="12700" cap="flat" cmpd="sng" algn="ctr">
                      <a:solidFill>
                        <a:srgbClr val="000000"/>
                      </a:solidFill>
                      <a:prstDash val="solid"/>
                      <a:round/>
                      <a:headEnd type="none" w="med" len="med"/>
                      <a:tailEnd type="none" w="med" len="med"/>
                    </a:lnT>
                  </a:tcPr>
                </a:tc>
                <a:tc>
                  <a:txBody>
                    <a:bodyPr/>
                    <a:lstStyle/>
                    <a:p>
                      <a:pPr algn="ctr" fontAlgn="ctr"/>
                      <a:r>
                        <a:rPr lang="en-GB" sz="800" b="0" i="0" u="none" strike="noStrike" dirty="0">
                          <a:solidFill>
                            <a:srgbClr val="000000"/>
                          </a:solidFill>
                          <a:effectLst/>
                          <a:latin typeface="Calibri" panose="020F0502020204030204" pitchFamily="34" charset="0"/>
                        </a:rPr>
                        <a:t>4 </a:t>
                      </a:r>
                    </a:p>
                  </a:txBody>
                  <a:tcPr marL="0" marR="0" marT="0" marB="0" anchor="ctr">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C7DFF7"/>
                    </a:solidFill>
                  </a:tcPr>
                </a:tc>
                <a:tc>
                  <a:txBody>
                    <a:bodyPr/>
                    <a:lstStyle/>
                    <a:p>
                      <a:pPr algn="l" fontAlgn="ctr"/>
                      <a:r>
                        <a:rPr lang="en-GB" sz="800" b="0" i="0" u="none" strike="noStrike" dirty="0">
                          <a:solidFill>
                            <a:srgbClr val="000000"/>
                          </a:solidFill>
                          <a:effectLst/>
                          <a:latin typeface="Calibri" panose="020F0502020204030204" pitchFamily="34" charset="0"/>
                        </a:rPr>
                        <a:t>Ownership of Customer Team reports</a:t>
                      </a:r>
                    </a:p>
                  </a:txBody>
                  <a:tcPr marL="36000" marR="3600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C7DFF7"/>
                    </a:solidFill>
                  </a:tcPr>
                </a:tc>
                <a:tc>
                  <a:txBody>
                    <a:bodyPr/>
                    <a:lstStyle/>
                    <a:p>
                      <a:pPr algn="l" fontAlgn="ctr"/>
                      <a:r>
                        <a:rPr lang="en-GB" sz="800" b="0" i="0" u="none" strike="noStrike" dirty="0">
                          <a:solidFill>
                            <a:srgbClr val="000000"/>
                          </a:solidFill>
                          <a:effectLst/>
                          <a:latin typeface="Calibri" panose="020F0502020204030204" pitchFamily="34" charset="0"/>
                        </a:rPr>
                        <a:t>Governance/Admin/Process</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C7DFF7"/>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r>
                        <a:rPr lang="en-GB" sz="8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GB" sz="8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C7DFF7"/>
                    </a:solidFill>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1903098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35760" y="2809131"/>
            <a:ext cx="4248472" cy="1354217"/>
          </a:xfrm>
        </p:spPr>
        <p:txBody>
          <a:bodyPr/>
          <a:lstStyle/>
          <a:p>
            <a:r>
              <a:rPr lang="en-GB" sz="4400" dirty="0"/>
              <a:t>2. Approach</a:t>
            </a:r>
          </a:p>
        </p:txBody>
      </p:sp>
      <p:pic>
        <p:nvPicPr>
          <p:cNvPr id="5" name="Picture 4"/>
          <p:cNvPicPr>
            <a:picLocks noChangeAspect="1"/>
          </p:cNvPicPr>
          <p:nvPr/>
        </p:nvPicPr>
        <p:blipFill>
          <a:blip r:embed="rId2"/>
          <a:stretch>
            <a:fillRect/>
          </a:stretch>
        </p:blipFill>
        <p:spPr>
          <a:xfrm>
            <a:off x="9624392" y="4509120"/>
            <a:ext cx="2095806" cy="1933390"/>
          </a:xfrm>
          <a:prstGeom prst="rect">
            <a:avLst/>
          </a:prstGeom>
        </p:spPr>
      </p:pic>
    </p:spTree>
    <p:extLst>
      <p:ext uri="{BB962C8B-B14F-4D97-AF65-F5344CB8AC3E}">
        <p14:creationId xmlns:p14="http://schemas.microsoft.com/office/powerpoint/2010/main" val="408810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16125" y="1315864"/>
            <a:ext cx="4988975" cy="4604400"/>
          </a:xfrm>
        </p:spPr>
        <p:txBody>
          <a:bodyPr/>
          <a:lstStyle/>
          <a:p>
            <a:pPr>
              <a:spcAft>
                <a:spcPts val="300"/>
              </a:spcAft>
            </a:pPr>
            <a:r>
              <a:rPr lang="en-GB" sz="900" dirty="0">
                <a:solidFill>
                  <a:srgbClr val="00338D"/>
                </a:solidFill>
              </a:rPr>
              <a:t>Overview</a:t>
            </a:r>
          </a:p>
          <a:p>
            <a:r>
              <a:rPr lang="en-GB" sz="900" b="0" cap="none" spc="0" dirty="0">
                <a:solidFill>
                  <a:srgbClr val="00338D"/>
                </a:solidFill>
              </a:rPr>
              <a:t>Xoserve asked KPMG to perform a review of the outputs they provide to their customers to help them gain insight into the information and reports they generate and the processes used to produce this information.</a:t>
            </a:r>
          </a:p>
          <a:p>
            <a:r>
              <a:rPr lang="en-GB" sz="900" b="0" cap="none" spc="0" dirty="0">
                <a:solidFill>
                  <a:srgbClr val="00338D"/>
                </a:solidFill>
              </a:rPr>
              <a:t>The over-arching objective of this review was to help Xoserve form a clear and holistic view of the service proposition it provides to its customers. The findings of this review are intended to feed into Xoserve’s goal of developing a ‘centre of excellence’ approach towards its customers.</a:t>
            </a:r>
          </a:p>
          <a:p>
            <a:r>
              <a:rPr lang="en-GB" sz="900" b="0" cap="none" spc="0" dirty="0">
                <a:solidFill>
                  <a:srgbClr val="00338D"/>
                </a:solidFill>
              </a:rPr>
              <a:t>KPMG was asked to identify areas where reporting can be reduced and where output production can be simplified and duplication eliminated. KPMG was also asked to highlight potential opportunities for process improvement, automation and the use </a:t>
            </a:r>
            <a:r>
              <a:rPr lang="en-GB" sz="900" b="0" cap="none" spc="0">
                <a:solidFill>
                  <a:srgbClr val="00338D"/>
                </a:solidFill>
              </a:rPr>
              <a:t>of dashboards</a:t>
            </a:r>
            <a:r>
              <a:rPr lang="en-GB" sz="900" b="0" cap="none" spc="0" dirty="0">
                <a:solidFill>
                  <a:srgbClr val="00338D"/>
                </a:solidFill>
              </a:rPr>
              <a:t>.</a:t>
            </a:r>
          </a:p>
          <a:p>
            <a:endParaRPr lang="en-GB" sz="900" dirty="0">
              <a:solidFill>
                <a:srgbClr val="00338D"/>
              </a:solidFill>
            </a:endParaRPr>
          </a:p>
          <a:p>
            <a:pPr>
              <a:spcAft>
                <a:spcPts val="300"/>
              </a:spcAft>
            </a:pPr>
            <a:r>
              <a:rPr lang="en-GB" sz="900" dirty="0">
                <a:solidFill>
                  <a:srgbClr val="00338D"/>
                </a:solidFill>
              </a:rPr>
              <a:t>Approach</a:t>
            </a:r>
          </a:p>
          <a:p>
            <a:pPr>
              <a:spcAft>
                <a:spcPts val="300"/>
              </a:spcAft>
            </a:pPr>
            <a:r>
              <a:rPr lang="en-GB" sz="900" cap="none" spc="0" dirty="0">
                <a:solidFill>
                  <a:srgbClr val="00338D"/>
                </a:solidFill>
              </a:rPr>
              <a:t>Stakeholder meetings</a:t>
            </a:r>
          </a:p>
          <a:p>
            <a:r>
              <a:rPr lang="en-GB" sz="900" b="0" cap="none" spc="0" dirty="0">
                <a:solidFill>
                  <a:srgbClr val="00338D"/>
                </a:solidFill>
              </a:rPr>
              <a:t>Information gathering was implemented through a series of meetings with key Stakeholders within the Xoserve organisation. Meetings took place with key individuals from key departments within Xoserve. These departments had been identified as having a role in issuing outputs to clients, they were:</a:t>
            </a:r>
          </a:p>
          <a:p>
            <a:endParaRPr lang="en-GB" sz="900" b="0" cap="none" spc="0" dirty="0">
              <a:solidFill>
                <a:srgbClr val="00338D"/>
              </a:solidFill>
            </a:endParaRPr>
          </a:p>
          <a:p>
            <a:endParaRPr lang="en-GB" sz="900" b="0" cap="none" spc="0" dirty="0">
              <a:solidFill>
                <a:srgbClr val="00338D"/>
              </a:solidFill>
            </a:endParaRPr>
          </a:p>
          <a:p>
            <a:endParaRPr lang="en-GB" sz="900" b="0" cap="none" spc="0" dirty="0">
              <a:solidFill>
                <a:srgbClr val="00338D"/>
              </a:solidFill>
            </a:endParaRPr>
          </a:p>
          <a:p>
            <a:endParaRPr lang="en-GB" sz="200" b="0" cap="none" spc="0" dirty="0">
              <a:solidFill>
                <a:srgbClr val="00338D"/>
              </a:solidFill>
            </a:endParaRPr>
          </a:p>
          <a:p>
            <a:r>
              <a:rPr lang="en-GB" sz="900" b="0" cap="none" spc="0" dirty="0">
                <a:solidFill>
                  <a:srgbClr val="00338D"/>
                </a:solidFill>
              </a:rPr>
              <a:t>In preparation for these meetings stakeholders were asked to populate an ‘Output Catalogue’ which captured details on the outputs that their department/function is responsible for.</a:t>
            </a:r>
          </a:p>
          <a:p>
            <a:endParaRPr lang="en-GB" sz="900" cap="none" spc="0" dirty="0">
              <a:solidFill>
                <a:srgbClr val="00338D"/>
              </a:solidFill>
            </a:endParaRPr>
          </a:p>
          <a:p>
            <a:endParaRPr lang="en-GB" sz="900" cap="none" spc="0" dirty="0">
              <a:solidFill>
                <a:srgbClr val="00338D"/>
              </a:solidFill>
            </a:endParaRPr>
          </a:p>
          <a:p>
            <a:endParaRPr lang="en-GB" sz="900" cap="none" spc="0" dirty="0">
              <a:solidFill>
                <a:srgbClr val="00338D"/>
              </a:solidFill>
            </a:endParaRPr>
          </a:p>
          <a:p>
            <a:endParaRPr lang="en-GB" sz="900" cap="none" spc="0" dirty="0">
              <a:solidFill>
                <a:srgbClr val="00338D"/>
              </a:solidFill>
            </a:endParaRPr>
          </a:p>
          <a:p>
            <a:endParaRPr lang="en-GB" sz="900" cap="none" spc="0" dirty="0">
              <a:solidFill>
                <a:srgbClr val="00338D"/>
              </a:solidFill>
            </a:endParaRPr>
          </a:p>
        </p:txBody>
      </p:sp>
      <p:sp>
        <p:nvSpPr>
          <p:cNvPr id="3" name="Text Placeholder 2"/>
          <p:cNvSpPr>
            <a:spLocks noGrp="1"/>
          </p:cNvSpPr>
          <p:nvPr>
            <p:ph type="body" sz="quarter" idx="11"/>
          </p:nvPr>
        </p:nvSpPr>
        <p:spPr>
          <a:xfrm>
            <a:off x="6186900" y="1315864"/>
            <a:ext cx="4988978" cy="4604400"/>
          </a:xfrm>
        </p:spPr>
        <p:txBody>
          <a:bodyPr/>
          <a:lstStyle/>
          <a:p>
            <a:r>
              <a:rPr lang="en-GB" sz="900" b="0" cap="none" spc="0" dirty="0">
                <a:solidFill>
                  <a:srgbClr val="00338D"/>
                </a:solidFill>
              </a:rPr>
              <a:t>Amongst other elements, the Output Catalogue records the data produced in each output, the purpose of the outputs, the processes and workload required to produce data, and any recipients of the outputs. Stakeholder meetings were guided by the Output Catalogue which was used by KPMG to generate lines of enquiry and to guide discussions around potential for report consolidation, automation opportunities etc.</a:t>
            </a:r>
          </a:p>
          <a:p>
            <a:pPr>
              <a:spcAft>
                <a:spcPts val="300"/>
              </a:spcAft>
            </a:pPr>
            <a:r>
              <a:rPr lang="en-GB" sz="900" cap="none" spc="0" dirty="0">
                <a:solidFill>
                  <a:srgbClr val="00338D"/>
                </a:solidFill>
              </a:rPr>
              <a:t>Analysis and recommendations</a:t>
            </a:r>
          </a:p>
          <a:p>
            <a:r>
              <a:rPr lang="en-GB" sz="900" b="0" cap="none" spc="0" dirty="0">
                <a:solidFill>
                  <a:srgbClr val="00338D"/>
                </a:solidFill>
              </a:rPr>
              <a:t>KPMG conducted ongoing analysis of the Output Catalogue as new updates were received and as enquiries progressed during Stakeholder meetings. The following issues were considered:</a:t>
            </a:r>
          </a:p>
          <a:p>
            <a:pPr marL="171450" indent="-171450">
              <a:buFont typeface="Wingdings" panose="05000000000000000000" pitchFamily="2" charset="2"/>
              <a:buChar char="§"/>
            </a:pPr>
            <a:r>
              <a:rPr lang="en-GB" sz="900" b="0" cap="none" spc="0" dirty="0">
                <a:solidFill>
                  <a:srgbClr val="00338D"/>
                </a:solidFill>
              </a:rPr>
              <a:t>Potential areas duplication/simplification (including where outputs report similar data).</a:t>
            </a:r>
          </a:p>
          <a:p>
            <a:pPr marL="171450" indent="-171450">
              <a:buFont typeface="Wingdings" panose="05000000000000000000" pitchFamily="2" charset="2"/>
              <a:buChar char="§"/>
            </a:pPr>
            <a:r>
              <a:rPr lang="en-GB" sz="900" b="0" cap="none" spc="0" dirty="0">
                <a:solidFill>
                  <a:srgbClr val="00338D"/>
                </a:solidFill>
              </a:rPr>
              <a:t>Opportunities for automation.</a:t>
            </a:r>
          </a:p>
          <a:p>
            <a:pPr marL="171450" indent="-171450">
              <a:buFont typeface="Wingdings" panose="05000000000000000000" pitchFamily="2" charset="2"/>
              <a:buChar char="§"/>
            </a:pPr>
            <a:r>
              <a:rPr lang="en-GB" sz="900" b="0" cap="none" spc="0" dirty="0">
                <a:solidFill>
                  <a:srgbClr val="00338D"/>
                </a:solidFill>
              </a:rPr>
              <a:t>Opportunities for process improvement.</a:t>
            </a:r>
          </a:p>
          <a:p>
            <a:pPr marL="171450" indent="-171450">
              <a:buFont typeface="Wingdings" panose="05000000000000000000" pitchFamily="2" charset="2"/>
              <a:buChar char="§"/>
            </a:pPr>
            <a:r>
              <a:rPr lang="en-GB" sz="900" b="0" cap="none" spc="0" dirty="0">
                <a:solidFill>
                  <a:srgbClr val="00338D"/>
                </a:solidFill>
              </a:rPr>
              <a:t>Opportunities for improved reporting outputs </a:t>
            </a:r>
            <a:r>
              <a:rPr lang="en-GB" sz="900" b="0" cap="none" spc="0">
                <a:solidFill>
                  <a:srgbClr val="00338D"/>
                </a:solidFill>
              </a:rPr>
              <a:t>including dashboards</a:t>
            </a:r>
            <a:r>
              <a:rPr lang="en-GB" sz="900" b="0" cap="none" spc="0" dirty="0">
                <a:solidFill>
                  <a:srgbClr val="00338D"/>
                </a:solidFill>
              </a:rPr>
              <a:t>.</a:t>
            </a:r>
          </a:p>
          <a:p>
            <a:r>
              <a:rPr lang="en-GB" sz="900" b="0" cap="none" spc="0" dirty="0">
                <a:solidFill>
                  <a:srgbClr val="00338D"/>
                </a:solidFill>
              </a:rPr>
              <a:t>As a result of the above KPMG identified 18 recommendations for Xoserve to consider. To help Xoserve identify recommendations which yield the most immediate and greatest benefits to customers KPMG scored these recommendations based on their deliverability and desirability, the scoring methodology used is described in the following slide.</a:t>
            </a:r>
          </a:p>
        </p:txBody>
      </p:sp>
      <p:sp>
        <p:nvSpPr>
          <p:cNvPr id="4" name="Title 3"/>
          <p:cNvSpPr>
            <a:spLocks noGrp="1"/>
          </p:cNvSpPr>
          <p:nvPr>
            <p:ph type="title"/>
          </p:nvPr>
        </p:nvSpPr>
        <p:spPr/>
        <p:txBody>
          <a:bodyPr/>
          <a:lstStyle/>
          <a:p>
            <a:r>
              <a:rPr lang="en-GB" dirty="0">
                <a:solidFill>
                  <a:srgbClr val="00338D"/>
                </a:solidFill>
              </a:rPr>
              <a:t>Approach</a:t>
            </a:r>
          </a:p>
        </p:txBody>
      </p:sp>
      <p:sp>
        <p:nvSpPr>
          <p:cNvPr id="5" name="TextBox 4"/>
          <p:cNvSpPr txBox="1"/>
          <p:nvPr/>
        </p:nvSpPr>
        <p:spPr>
          <a:xfrm>
            <a:off x="997065" y="3789040"/>
            <a:ext cx="3384376" cy="781308"/>
          </a:xfrm>
          <a:prstGeom prst="rect">
            <a:avLst/>
          </a:prstGeom>
          <a:noFill/>
        </p:spPr>
        <p:txBody>
          <a:bodyPr wrap="square" lIns="54610" tIns="54610" rIns="54610" bIns="54610" numCol="2" rtlCol="0">
            <a:noAutofit/>
          </a:bodyPr>
          <a:lstStyle/>
          <a:p>
            <a:pPr marL="171450" indent="-171450">
              <a:buFont typeface="Wingdings" panose="05000000000000000000" pitchFamily="2" charset="2"/>
              <a:buChar char="§"/>
            </a:pPr>
            <a:r>
              <a:rPr lang="en-GB" sz="900" dirty="0">
                <a:solidFill>
                  <a:srgbClr val="00338D"/>
                </a:solidFill>
                <a:latin typeface="Univers 45 Light" pitchFamily="2" charset="0"/>
              </a:rPr>
              <a:t>Analytical Services</a:t>
            </a:r>
            <a:endParaRPr lang="en-GB" sz="900" dirty="0">
              <a:solidFill>
                <a:srgbClr val="00338D"/>
              </a:solidFill>
              <a:latin typeface="+mn-lt"/>
            </a:endParaRPr>
          </a:p>
          <a:p>
            <a:pPr marL="171450" indent="-171450">
              <a:buFont typeface="Wingdings" panose="05000000000000000000" pitchFamily="2" charset="2"/>
              <a:buChar char="§"/>
            </a:pPr>
            <a:r>
              <a:rPr lang="en-GB" sz="900" dirty="0">
                <a:solidFill>
                  <a:srgbClr val="00338D"/>
                </a:solidFill>
                <a:latin typeface="+mn-lt"/>
              </a:rPr>
              <a:t>Customer Data Services</a:t>
            </a:r>
          </a:p>
          <a:p>
            <a:pPr marL="171450" indent="-171450">
              <a:buFont typeface="Wingdings" panose="05000000000000000000" pitchFamily="2" charset="2"/>
              <a:buChar char="§"/>
            </a:pPr>
            <a:r>
              <a:rPr lang="en-GB" sz="900" dirty="0">
                <a:solidFill>
                  <a:srgbClr val="00338D"/>
                </a:solidFill>
                <a:latin typeface="+mn-lt"/>
              </a:rPr>
              <a:t>CDS SSP</a:t>
            </a:r>
          </a:p>
          <a:p>
            <a:pPr marL="171450" indent="-171450">
              <a:buFont typeface="Wingdings" panose="05000000000000000000" pitchFamily="2" charset="2"/>
              <a:buChar char="§"/>
            </a:pPr>
            <a:r>
              <a:rPr lang="en-GB" sz="900" dirty="0">
                <a:solidFill>
                  <a:srgbClr val="00338D"/>
                </a:solidFill>
                <a:latin typeface="+mn-lt"/>
              </a:rPr>
              <a:t>Credit and Risk</a:t>
            </a:r>
          </a:p>
          <a:p>
            <a:pPr marL="171450" indent="-171450">
              <a:buFont typeface="Wingdings" panose="05000000000000000000" pitchFamily="2" charset="2"/>
              <a:buChar char="§"/>
            </a:pPr>
            <a:r>
              <a:rPr lang="en-GB" sz="900" dirty="0">
                <a:solidFill>
                  <a:srgbClr val="00338D"/>
                </a:solidFill>
                <a:latin typeface="+mn-lt"/>
              </a:rPr>
              <a:t>Customer</a:t>
            </a:r>
          </a:p>
          <a:p>
            <a:pPr marL="171450" indent="-171450">
              <a:buFont typeface="Wingdings" panose="05000000000000000000" pitchFamily="2" charset="2"/>
              <a:buChar char="§"/>
            </a:pPr>
            <a:r>
              <a:rPr lang="en-GB" sz="900" dirty="0">
                <a:solidFill>
                  <a:srgbClr val="00338D"/>
                </a:solidFill>
                <a:latin typeface="+mn-lt"/>
              </a:rPr>
              <a:t>Data Office</a:t>
            </a:r>
          </a:p>
          <a:p>
            <a:pPr marL="171450" indent="-171450">
              <a:buFont typeface="Wingdings" panose="05000000000000000000" pitchFamily="2" charset="2"/>
              <a:buChar char="§"/>
            </a:pPr>
            <a:r>
              <a:rPr lang="en-GB" sz="900" dirty="0">
                <a:solidFill>
                  <a:srgbClr val="00338D"/>
                </a:solidFill>
                <a:latin typeface="+mn-lt"/>
              </a:rPr>
              <a:t>Demand Estimation</a:t>
            </a:r>
          </a:p>
          <a:p>
            <a:pPr marL="171450" indent="-171450">
              <a:buFont typeface="Wingdings" panose="05000000000000000000" pitchFamily="2" charset="2"/>
              <a:buChar char="§"/>
            </a:pPr>
            <a:r>
              <a:rPr lang="en-GB" sz="900" dirty="0">
                <a:solidFill>
                  <a:srgbClr val="00338D"/>
                </a:solidFill>
                <a:latin typeface="+mn-lt"/>
              </a:rPr>
              <a:t>Invoicing</a:t>
            </a:r>
          </a:p>
          <a:p>
            <a:pPr marL="171450" indent="-171450">
              <a:buFont typeface="Wingdings" panose="05000000000000000000" pitchFamily="2" charset="2"/>
              <a:buChar char="§"/>
            </a:pPr>
            <a:r>
              <a:rPr lang="en-GB" sz="900" dirty="0">
                <a:solidFill>
                  <a:srgbClr val="00338D"/>
                </a:solidFill>
                <a:latin typeface="+mn-lt"/>
              </a:rPr>
              <a:t>Metering Services</a:t>
            </a:r>
            <a:endParaRPr lang="en-GB" sz="1000" dirty="0">
              <a:solidFill>
                <a:srgbClr val="00338D"/>
              </a:solidFill>
            </a:endParaRPr>
          </a:p>
        </p:txBody>
      </p:sp>
    </p:spTree>
    <p:extLst>
      <p:ext uri="{BB962C8B-B14F-4D97-AF65-F5344CB8AC3E}">
        <p14:creationId xmlns:p14="http://schemas.microsoft.com/office/powerpoint/2010/main" val="602136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1016124" y="1242241"/>
            <a:ext cx="10336459" cy="4491015"/>
          </a:xfrm>
        </p:spPr>
        <p:txBody>
          <a:bodyPr/>
          <a:lstStyle/>
          <a:p>
            <a:pPr lvl="1">
              <a:spcAft>
                <a:spcPts val="600"/>
              </a:spcAft>
            </a:pPr>
            <a:r>
              <a:rPr lang="en-GB" sz="1100" dirty="0">
                <a:solidFill>
                  <a:srgbClr val="00338D"/>
                </a:solidFill>
              </a:rPr>
              <a:t>KPMG qualitatively scored each recommendation according to five categories, three of which are an indicative measure of the difficulty to </a:t>
            </a:r>
            <a:r>
              <a:rPr lang="en-GB" sz="1100" b="1" dirty="0">
                <a:solidFill>
                  <a:srgbClr val="00338D"/>
                </a:solidFill>
              </a:rPr>
              <a:t>deliver</a:t>
            </a:r>
            <a:r>
              <a:rPr lang="en-GB" sz="1100" dirty="0">
                <a:solidFill>
                  <a:srgbClr val="00338D"/>
                </a:solidFill>
              </a:rPr>
              <a:t> the recommendation and one of which are an indicative measure of how </a:t>
            </a:r>
            <a:r>
              <a:rPr lang="en-GB" sz="1100" b="1" dirty="0">
                <a:solidFill>
                  <a:srgbClr val="00338D"/>
                </a:solidFill>
              </a:rPr>
              <a:t>desirable</a:t>
            </a:r>
            <a:r>
              <a:rPr lang="en-GB" sz="1100" dirty="0">
                <a:solidFill>
                  <a:srgbClr val="00338D"/>
                </a:solidFill>
              </a:rPr>
              <a:t> it would be to implement the recommendation for the customer and/or for Xoserve:</a:t>
            </a:r>
          </a:p>
          <a:p>
            <a:pPr lvl="1">
              <a:spcAft>
                <a:spcPts val="1200"/>
              </a:spcAft>
            </a:pPr>
            <a:endParaRPr lang="en-GB" sz="1100" dirty="0">
              <a:solidFill>
                <a:srgbClr val="00338D"/>
              </a:solidFill>
            </a:endParaRPr>
          </a:p>
          <a:p>
            <a:pPr lvl="1">
              <a:spcAft>
                <a:spcPts val="600"/>
              </a:spcAft>
            </a:pPr>
            <a:endParaRPr lang="en-GB" sz="800" dirty="0">
              <a:solidFill>
                <a:srgbClr val="00338D"/>
              </a:solidFill>
            </a:endParaRPr>
          </a:p>
          <a:p>
            <a:pPr lvl="1">
              <a:spcAft>
                <a:spcPts val="1200"/>
              </a:spcAft>
            </a:pPr>
            <a:r>
              <a:rPr lang="en-GB" sz="1100" dirty="0">
                <a:solidFill>
                  <a:srgbClr val="00338D"/>
                </a:solidFill>
              </a:rPr>
              <a:t>Each of these categories were scored between 0 and 3 for each recommendation, scoring was applied according to the criteria described in Table 3. </a:t>
            </a:r>
          </a:p>
          <a:p>
            <a:pPr lvl="1">
              <a:spcAft>
                <a:spcPts val="1200"/>
              </a:spcAft>
            </a:pPr>
            <a:r>
              <a:rPr lang="en-GB" sz="1100" b="1" dirty="0">
                <a:solidFill>
                  <a:srgbClr val="00338D"/>
                </a:solidFill>
              </a:rPr>
              <a:t>Table 3 – Scoring criteria for the five categories against which recommendations were assessed</a:t>
            </a:r>
          </a:p>
          <a:p>
            <a:pPr lvl="1">
              <a:spcAft>
                <a:spcPts val="1200"/>
              </a:spcAft>
            </a:pPr>
            <a:endParaRPr lang="en-GB" sz="1100" b="1" dirty="0">
              <a:solidFill>
                <a:srgbClr val="00338D"/>
              </a:solidFill>
            </a:endParaRPr>
          </a:p>
          <a:p>
            <a:pPr lvl="1">
              <a:spcAft>
                <a:spcPts val="1200"/>
              </a:spcAft>
            </a:pPr>
            <a:endParaRPr lang="en-GB" sz="1100" b="1" dirty="0">
              <a:solidFill>
                <a:srgbClr val="00338D"/>
              </a:solidFill>
            </a:endParaRPr>
          </a:p>
          <a:p>
            <a:pPr lvl="1">
              <a:spcAft>
                <a:spcPts val="1200"/>
              </a:spcAft>
            </a:pPr>
            <a:endParaRPr lang="en-GB" sz="1100" b="1" dirty="0">
              <a:solidFill>
                <a:srgbClr val="00338D"/>
              </a:solidFill>
            </a:endParaRPr>
          </a:p>
          <a:p>
            <a:pPr lvl="1">
              <a:spcAft>
                <a:spcPts val="1200"/>
              </a:spcAft>
            </a:pPr>
            <a:endParaRPr lang="en-GB" sz="1100" b="1" dirty="0">
              <a:solidFill>
                <a:srgbClr val="00338D"/>
              </a:solidFill>
            </a:endParaRPr>
          </a:p>
          <a:p>
            <a:pPr lvl="1">
              <a:spcAft>
                <a:spcPts val="1200"/>
              </a:spcAft>
            </a:pPr>
            <a:endParaRPr lang="en-GB" sz="1100" b="1" dirty="0">
              <a:solidFill>
                <a:srgbClr val="00338D"/>
              </a:solidFill>
            </a:endParaRPr>
          </a:p>
          <a:p>
            <a:pPr lvl="1">
              <a:spcAft>
                <a:spcPts val="1200"/>
              </a:spcAft>
            </a:pPr>
            <a:endParaRPr lang="en-GB" sz="1100" b="1" dirty="0">
              <a:solidFill>
                <a:srgbClr val="00338D"/>
              </a:solidFill>
            </a:endParaRPr>
          </a:p>
          <a:p>
            <a:pPr lvl="1">
              <a:spcAft>
                <a:spcPts val="1200"/>
              </a:spcAft>
            </a:pPr>
            <a:endParaRPr lang="en-GB" sz="1100" b="1" dirty="0">
              <a:solidFill>
                <a:srgbClr val="00338D"/>
              </a:solidFill>
            </a:endParaRPr>
          </a:p>
          <a:p>
            <a:pPr lvl="1">
              <a:spcAft>
                <a:spcPts val="1200"/>
              </a:spcAft>
            </a:pPr>
            <a:endParaRPr lang="en-GB" sz="2400" b="1" dirty="0">
              <a:solidFill>
                <a:srgbClr val="00338D"/>
              </a:solidFill>
            </a:endParaRPr>
          </a:p>
          <a:p>
            <a:pPr lvl="1">
              <a:spcAft>
                <a:spcPts val="1200"/>
              </a:spcAft>
            </a:pPr>
            <a:r>
              <a:rPr lang="en-GB" sz="1100" dirty="0">
                <a:solidFill>
                  <a:srgbClr val="00338D"/>
                </a:solidFill>
              </a:rPr>
              <a:t>KPMG then calculated an average score for Deliverability and Desirability based on the mean score of the categories within each group </a:t>
            </a:r>
          </a:p>
          <a:p>
            <a:pPr lvl="1">
              <a:spcAft>
                <a:spcPts val="1200"/>
              </a:spcAft>
            </a:pPr>
            <a:endParaRPr lang="en-GB" sz="1100" dirty="0">
              <a:solidFill>
                <a:srgbClr val="00338D"/>
              </a:solidFill>
            </a:endParaRPr>
          </a:p>
        </p:txBody>
      </p:sp>
      <p:sp>
        <p:nvSpPr>
          <p:cNvPr id="4" name="Title 3"/>
          <p:cNvSpPr>
            <a:spLocks noGrp="1"/>
          </p:cNvSpPr>
          <p:nvPr>
            <p:ph type="title"/>
          </p:nvPr>
        </p:nvSpPr>
        <p:spPr/>
        <p:txBody>
          <a:bodyPr/>
          <a:lstStyle/>
          <a:p>
            <a:r>
              <a:rPr lang="en-GB" dirty="0">
                <a:solidFill>
                  <a:srgbClr val="00338D"/>
                </a:solidFill>
              </a:rPr>
              <a:t>Approach – Scoring of recommendations</a:t>
            </a:r>
          </a:p>
        </p:txBody>
      </p:sp>
      <p:sp>
        <p:nvSpPr>
          <p:cNvPr id="8" name="Rectangle 7"/>
          <p:cNvSpPr/>
          <p:nvPr/>
        </p:nvSpPr>
        <p:spPr>
          <a:xfrm>
            <a:off x="2806272" y="1630859"/>
            <a:ext cx="1368152" cy="504056"/>
          </a:xfrm>
          <a:prstGeom prst="rect">
            <a:avLst/>
          </a:prstGeom>
          <a:solidFill>
            <a:srgbClr val="DFCCEE"/>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000" b="1" dirty="0">
                <a:solidFill>
                  <a:schemeClr val="tx1"/>
                </a:solidFill>
              </a:rPr>
              <a:t>Deliverability</a:t>
            </a:r>
            <a:endParaRPr lang="en-GB" sz="1000" dirty="0">
              <a:solidFill>
                <a:schemeClr val="tx1"/>
              </a:solidFill>
            </a:endParaRPr>
          </a:p>
          <a:p>
            <a:pPr algn="ctr"/>
            <a:r>
              <a:rPr lang="en-GB" sz="1000" dirty="0">
                <a:solidFill>
                  <a:schemeClr val="tx1"/>
                </a:solidFill>
              </a:rPr>
              <a:t>Complexity</a:t>
            </a:r>
          </a:p>
        </p:txBody>
      </p:sp>
      <p:sp>
        <p:nvSpPr>
          <p:cNvPr id="9" name="Rectangle 8"/>
          <p:cNvSpPr/>
          <p:nvPr/>
        </p:nvSpPr>
        <p:spPr>
          <a:xfrm>
            <a:off x="4361616" y="1630859"/>
            <a:ext cx="1368152" cy="504056"/>
          </a:xfrm>
          <a:prstGeom prst="rect">
            <a:avLst/>
          </a:prstGeom>
          <a:solidFill>
            <a:srgbClr val="DFCCEE"/>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000" b="1" dirty="0">
                <a:solidFill>
                  <a:schemeClr val="tx1"/>
                </a:solidFill>
              </a:rPr>
              <a:t>Deliverability</a:t>
            </a:r>
            <a:endParaRPr lang="en-GB" sz="1000" dirty="0">
              <a:solidFill>
                <a:schemeClr val="tx1"/>
              </a:solidFill>
            </a:endParaRPr>
          </a:p>
          <a:p>
            <a:pPr algn="ctr"/>
            <a:r>
              <a:rPr lang="en-GB" sz="1000" dirty="0">
                <a:solidFill>
                  <a:schemeClr val="tx1"/>
                </a:solidFill>
              </a:rPr>
              <a:t>Potential disruption to customers</a:t>
            </a:r>
          </a:p>
        </p:txBody>
      </p:sp>
      <p:sp>
        <p:nvSpPr>
          <p:cNvPr id="10" name="Rectangle 9"/>
          <p:cNvSpPr/>
          <p:nvPr/>
        </p:nvSpPr>
        <p:spPr>
          <a:xfrm>
            <a:off x="5931768" y="1630859"/>
            <a:ext cx="1368152" cy="504056"/>
          </a:xfrm>
          <a:prstGeom prst="rect">
            <a:avLst/>
          </a:prstGeom>
          <a:solidFill>
            <a:srgbClr val="DFCCEE"/>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000" b="1" dirty="0">
                <a:solidFill>
                  <a:schemeClr val="tx1"/>
                </a:solidFill>
              </a:rPr>
              <a:t>Deliverability</a:t>
            </a:r>
            <a:endParaRPr lang="en-GB" sz="1000" dirty="0">
              <a:solidFill>
                <a:schemeClr val="tx1"/>
              </a:solidFill>
            </a:endParaRPr>
          </a:p>
          <a:p>
            <a:pPr algn="ctr"/>
            <a:r>
              <a:rPr lang="en-GB" sz="1000" dirty="0">
                <a:solidFill>
                  <a:schemeClr val="tx1"/>
                </a:solidFill>
              </a:rPr>
              <a:t>Potential disruption to systems</a:t>
            </a:r>
          </a:p>
        </p:txBody>
      </p:sp>
      <p:sp>
        <p:nvSpPr>
          <p:cNvPr id="11" name="Rectangle 10"/>
          <p:cNvSpPr/>
          <p:nvPr/>
        </p:nvSpPr>
        <p:spPr>
          <a:xfrm>
            <a:off x="7536160" y="1630859"/>
            <a:ext cx="1368152" cy="504056"/>
          </a:xfrm>
          <a:prstGeom prst="rect">
            <a:avLst/>
          </a:prstGeom>
          <a:solidFill>
            <a:srgbClr val="EFE5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000" b="1" dirty="0">
                <a:solidFill>
                  <a:schemeClr val="tx1"/>
                </a:solidFill>
              </a:rPr>
              <a:t>Desirability</a:t>
            </a:r>
            <a:endParaRPr lang="en-GB" sz="1000" dirty="0">
              <a:solidFill>
                <a:schemeClr val="tx1"/>
              </a:solidFill>
            </a:endParaRPr>
          </a:p>
          <a:p>
            <a:pPr algn="ctr"/>
            <a:r>
              <a:rPr lang="en-GB" sz="1000" dirty="0">
                <a:solidFill>
                  <a:schemeClr val="tx1"/>
                </a:solidFill>
              </a:rPr>
              <a:t>Potential for customer acceptance/buy-in</a:t>
            </a:r>
          </a:p>
        </p:txBody>
      </p:sp>
      <p:pic>
        <p:nvPicPr>
          <p:cNvPr id="16" name="Picture 15"/>
          <p:cNvPicPr>
            <a:picLocks noChangeAspect="1"/>
          </p:cNvPicPr>
          <p:nvPr/>
        </p:nvPicPr>
        <p:blipFill rotWithShape="1">
          <a:blip r:embed="rId2"/>
          <a:srcRect b="18489"/>
          <a:stretch/>
        </p:blipFill>
        <p:spPr>
          <a:xfrm>
            <a:off x="1024558" y="2863000"/>
            <a:ext cx="10698221" cy="2222184"/>
          </a:xfrm>
          <a:prstGeom prst="rect">
            <a:avLst/>
          </a:prstGeom>
        </p:spPr>
      </p:pic>
    </p:spTree>
    <p:extLst>
      <p:ext uri="{BB962C8B-B14F-4D97-AF65-F5344CB8AC3E}">
        <p14:creationId xmlns:p14="http://schemas.microsoft.com/office/powerpoint/2010/main" val="3729938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gray">
          <a:xfrm>
            <a:off x="3008540" y="2485544"/>
            <a:ext cx="7191916" cy="677108"/>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4000" b="0" kern="1200" cap="all" spc="300" baseline="0">
                <a:solidFill>
                  <a:schemeClr val="bg1"/>
                </a:solidFill>
                <a:latin typeface="+mj-lt"/>
                <a:ea typeface="+mj-ea"/>
                <a:cs typeface="+mj-cs"/>
              </a:defRPr>
            </a:lvl1pPr>
          </a:lstStyle>
          <a:p>
            <a:pPr algn="ctr"/>
            <a:r>
              <a:rPr lang="en-GB" sz="4400" dirty="0"/>
              <a:t>3. Recommendations</a:t>
            </a:r>
          </a:p>
        </p:txBody>
      </p:sp>
      <p:grpSp>
        <p:nvGrpSpPr>
          <p:cNvPr id="3" name="Group 4"/>
          <p:cNvGrpSpPr>
            <a:grpSpLocks noChangeAspect="1"/>
          </p:cNvGrpSpPr>
          <p:nvPr/>
        </p:nvGrpSpPr>
        <p:grpSpPr bwMode="auto">
          <a:xfrm>
            <a:off x="10272464" y="5445224"/>
            <a:ext cx="1606217" cy="1029489"/>
            <a:chOff x="1416" y="608"/>
            <a:chExt cx="4846" cy="3106"/>
          </a:xfrm>
        </p:grpSpPr>
        <p:sp>
          <p:nvSpPr>
            <p:cNvPr id="5" name="Freeform 5"/>
            <p:cNvSpPr>
              <a:spLocks/>
            </p:cNvSpPr>
            <p:nvPr/>
          </p:nvSpPr>
          <p:spPr bwMode="auto">
            <a:xfrm>
              <a:off x="2933" y="608"/>
              <a:ext cx="603" cy="834"/>
            </a:xfrm>
            <a:custGeom>
              <a:avLst/>
              <a:gdLst>
                <a:gd name="T0" fmla="*/ 127 w 255"/>
                <a:gd name="T1" fmla="*/ 0 h 352"/>
                <a:gd name="T2" fmla="*/ 6 w 255"/>
                <a:gd name="T3" fmla="*/ 85 h 352"/>
                <a:gd name="T4" fmla="*/ 26 w 255"/>
                <a:gd name="T5" fmla="*/ 126 h 352"/>
                <a:gd name="T6" fmla="*/ 57 w 255"/>
                <a:gd name="T7" fmla="*/ 120 h 352"/>
                <a:gd name="T8" fmla="*/ 191 w 255"/>
                <a:gd name="T9" fmla="*/ 282 h 352"/>
                <a:gd name="T10" fmla="*/ 191 w 255"/>
                <a:gd name="T11" fmla="*/ 320 h 352"/>
                <a:gd name="T12" fmla="*/ 223 w 255"/>
                <a:gd name="T13" fmla="*/ 352 h 352"/>
                <a:gd name="T14" fmla="*/ 255 w 255"/>
                <a:gd name="T15" fmla="*/ 320 h 352"/>
                <a:gd name="T16" fmla="*/ 255 w 255"/>
                <a:gd name="T17" fmla="*/ 128 h 352"/>
                <a:gd name="T18" fmla="*/ 127 w 255"/>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352">
                  <a:moveTo>
                    <a:pt x="127" y="0"/>
                  </a:moveTo>
                  <a:cubicBezTo>
                    <a:pt x="73" y="0"/>
                    <a:pt x="24" y="34"/>
                    <a:pt x="6" y="85"/>
                  </a:cubicBezTo>
                  <a:cubicBezTo>
                    <a:pt x="0" y="102"/>
                    <a:pt x="9" y="120"/>
                    <a:pt x="26" y="126"/>
                  </a:cubicBezTo>
                  <a:cubicBezTo>
                    <a:pt x="37" y="130"/>
                    <a:pt x="48" y="127"/>
                    <a:pt x="57" y="120"/>
                  </a:cubicBezTo>
                  <a:cubicBezTo>
                    <a:pt x="191" y="282"/>
                    <a:pt x="191" y="282"/>
                    <a:pt x="191" y="282"/>
                  </a:cubicBezTo>
                  <a:cubicBezTo>
                    <a:pt x="191" y="320"/>
                    <a:pt x="191" y="320"/>
                    <a:pt x="191" y="320"/>
                  </a:cubicBezTo>
                  <a:cubicBezTo>
                    <a:pt x="191" y="338"/>
                    <a:pt x="205" y="352"/>
                    <a:pt x="223" y="352"/>
                  </a:cubicBezTo>
                  <a:cubicBezTo>
                    <a:pt x="241" y="352"/>
                    <a:pt x="255" y="338"/>
                    <a:pt x="255" y="320"/>
                  </a:cubicBezTo>
                  <a:cubicBezTo>
                    <a:pt x="255" y="128"/>
                    <a:pt x="255" y="128"/>
                    <a:pt x="255" y="128"/>
                  </a:cubicBezTo>
                  <a:cubicBezTo>
                    <a:pt x="255" y="57"/>
                    <a:pt x="198" y="0"/>
                    <a:pt x="127" y="0"/>
                  </a:cubicBezTo>
                  <a:close/>
                </a:path>
              </a:pathLst>
            </a:custGeom>
            <a:solidFill>
              <a:srgbClr val="B9BB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p:nvSpPr>
          <p:spPr bwMode="auto">
            <a:xfrm>
              <a:off x="1662" y="760"/>
              <a:ext cx="1874" cy="1818"/>
            </a:xfrm>
            <a:custGeom>
              <a:avLst/>
              <a:gdLst>
                <a:gd name="T0" fmla="*/ 568 w 792"/>
                <a:gd name="T1" fmla="*/ 0 h 768"/>
                <a:gd name="T2" fmla="*/ 411 w 792"/>
                <a:gd name="T3" fmla="*/ 65 h 768"/>
                <a:gd name="T4" fmla="*/ 0 w 792"/>
                <a:gd name="T5" fmla="*/ 513 h 768"/>
                <a:gd name="T6" fmla="*/ 48 w 792"/>
                <a:gd name="T7" fmla="*/ 556 h 768"/>
                <a:gd name="T8" fmla="*/ 59 w 792"/>
                <a:gd name="T9" fmla="*/ 544 h 768"/>
                <a:gd name="T10" fmla="*/ 728 w 792"/>
                <a:gd name="T11" fmla="*/ 727 h 768"/>
                <a:gd name="T12" fmla="*/ 728 w 792"/>
                <a:gd name="T13" fmla="*/ 736 h 768"/>
                <a:gd name="T14" fmla="*/ 760 w 792"/>
                <a:gd name="T15" fmla="*/ 768 h 768"/>
                <a:gd name="T16" fmla="*/ 792 w 792"/>
                <a:gd name="T17" fmla="*/ 736 h 768"/>
                <a:gd name="T18" fmla="*/ 792 w 792"/>
                <a:gd name="T19" fmla="*/ 224 h 768"/>
                <a:gd name="T20" fmla="*/ 568 w 792"/>
                <a:gd name="T21"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68">
                  <a:moveTo>
                    <a:pt x="568" y="0"/>
                  </a:moveTo>
                  <a:cubicBezTo>
                    <a:pt x="509" y="0"/>
                    <a:pt x="454" y="23"/>
                    <a:pt x="411" y="65"/>
                  </a:cubicBezTo>
                  <a:cubicBezTo>
                    <a:pt x="0" y="513"/>
                    <a:pt x="0" y="513"/>
                    <a:pt x="0" y="513"/>
                  </a:cubicBezTo>
                  <a:cubicBezTo>
                    <a:pt x="48" y="556"/>
                    <a:pt x="48" y="556"/>
                    <a:pt x="48" y="556"/>
                  </a:cubicBezTo>
                  <a:cubicBezTo>
                    <a:pt x="59" y="544"/>
                    <a:pt x="59" y="544"/>
                    <a:pt x="59" y="544"/>
                  </a:cubicBezTo>
                  <a:cubicBezTo>
                    <a:pt x="728" y="727"/>
                    <a:pt x="728" y="727"/>
                    <a:pt x="728" y="727"/>
                  </a:cubicBezTo>
                  <a:cubicBezTo>
                    <a:pt x="728" y="736"/>
                    <a:pt x="728" y="736"/>
                    <a:pt x="728" y="736"/>
                  </a:cubicBezTo>
                  <a:cubicBezTo>
                    <a:pt x="728" y="754"/>
                    <a:pt x="742" y="768"/>
                    <a:pt x="760" y="768"/>
                  </a:cubicBezTo>
                  <a:cubicBezTo>
                    <a:pt x="778" y="768"/>
                    <a:pt x="792" y="754"/>
                    <a:pt x="792" y="736"/>
                  </a:cubicBezTo>
                  <a:cubicBezTo>
                    <a:pt x="792" y="224"/>
                    <a:pt x="792" y="224"/>
                    <a:pt x="792" y="224"/>
                  </a:cubicBezTo>
                  <a:cubicBezTo>
                    <a:pt x="792" y="100"/>
                    <a:pt x="692" y="0"/>
                    <a:pt x="568" y="0"/>
                  </a:cubicBezTo>
                  <a:close/>
                </a:path>
              </a:pathLst>
            </a:custGeom>
            <a:solidFill>
              <a:srgbClr val="8B89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4142" y="608"/>
              <a:ext cx="603" cy="834"/>
            </a:xfrm>
            <a:custGeom>
              <a:avLst/>
              <a:gdLst>
                <a:gd name="T0" fmla="*/ 128 w 255"/>
                <a:gd name="T1" fmla="*/ 0 h 352"/>
                <a:gd name="T2" fmla="*/ 249 w 255"/>
                <a:gd name="T3" fmla="*/ 85 h 352"/>
                <a:gd name="T4" fmla="*/ 229 w 255"/>
                <a:gd name="T5" fmla="*/ 126 h 352"/>
                <a:gd name="T6" fmla="*/ 198 w 255"/>
                <a:gd name="T7" fmla="*/ 120 h 352"/>
                <a:gd name="T8" fmla="*/ 64 w 255"/>
                <a:gd name="T9" fmla="*/ 282 h 352"/>
                <a:gd name="T10" fmla="*/ 64 w 255"/>
                <a:gd name="T11" fmla="*/ 320 h 352"/>
                <a:gd name="T12" fmla="*/ 32 w 255"/>
                <a:gd name="T13" fmla="*/ 352 h 352"/>
                <a:gd name="T14" fmla="*/ 0 w 255"/>
                <a:gd name="T15" fmla="*/ 320 h 352"/>
                <a:gd name="T16" fmla="*/ 0 w 255"/>
                <a:gd name="T17" fmla="*/ 128 h 352"/>
                <a:gd name="T18" fmla="*/ 128 w 255"/>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352">
                  <a:moveTo>
                    <a:pt x="128" y="0"/>
                  </a:moveTo>
                  <a:cubicBezTo>
                    <a:pt x="182" y="0"/>
                    <a:pt x="231" y="34"/>
                    <a:pt x="249" y="85"/>
                  </a:cubicBezTo>
                  <a:cubicBezTo>
                    <a:pt x="255" y="102"/>
                    <a:pt x="246" y="120"/>
                    <a:pt x="229" y="126"/>
                  </a:cubicBezTo>
                  <a:cubicBezTo>
                    <a:pt x="218" y="130"/>
                    <a:pt x="207" y="127"/>
                    <a:pt x="198" y="120"/>
                  </a:cubicBezTo>
                  <a:cubicBezTo>
                    <a:pt x="64" y="282"/>
                    <a:pt x="64" y="282"/>
                    <a:pt x="64" y="282"/>
                  </a:cubicBezTo>
                  <a:cubicBezTo>
                    <a:pt x="64" y="320"/>
                    <a:pt x="64" y="320"/>
                    <a:pt x="64" y="320"/>
                  </a:cubicBezTo>
                  <a:cubicBezTo>
                    <a:pt x="64" y="338"/>
                    <a:pt x="50" y="352"/>
                    <a:pt x="32" y="352"/>
                  </a:cubicBezTo>
                  <a:cubicBezTo>
                    <a:pt x="14" y="352"/>
                    <a:pt x="0" y="338"/>
                    <a:pt x="0" y="320"/>
                  </a:cubicBezTo>
                  <a:cubicBezTo>
                    <a:pt x="0" y="128"/>
                    <a:pt x="0" y="128"/>
                    <a:pt x="0" y="128"/>
                  </a:cubicBezTo>
                  <a:cubicBezTo>
                    <a:pt x="0" y="57"/>
                    <a:pt x="57" y="0"/>
                    <a:pt x="128" y="0"/>
                  </a:cubicBezTo>
                  <a:close/>
                </a:path>
              </a:pathLst>
            </a:custGeom>
            <a:solidFill>
              <a:srgbClr val="B9BB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p:cNvSpPr>
            <p:nvPr/>
          </p:nvSpPr>
          <p:spPr bwMode="auto">
            <a:xfrm>
              <a:off x="4142" y="760"/>
              <a:ext cx="1874" cy="1818"/>
            </a:xfrm>
            <a:custGeom>
              <a:avLst/>
              <a:gdLst>
                <a:gd name="T0" fmla="*/ 224 w 792"/>
                <a:gd name="T1" fmla="*/ 0 h 768"/>
                <a:gd name="T2" fmla="*/ 381 w 792"/>
                <a:gd name="T3" fmla="*/ 65 h 768"/>
                <a:gd name="T4" fmla="*/ 792 w 792"/>
                <a:gd name="T5" fmla="*/ 513 h 768"/>
                <a:gd name="T6" fmla="*/ 744 w 792"/>
                <a:gd name="T7" fmla="*/ 556 h 768"/>
                <a:gd name="T8" fmla="*/ 733 w 792"/>
                <a:gd name="T9" fmla="*/ 544 h 768"/>
                <a:gd name="T10" fmla="*/ 64 w 792"/>
                <a:gd name="T11" fmla="*/ 727 h 768"/>
                <a:gd name="T12" fmla="*/ 64 w 792"/>
                <a:gd name="T13" fmla="*/ 736 h 768"/>
                <a:gd name="T14" fmla="*/ 32 w 792"/>
                <a:gd name="T15" fmla="*/ 768 h 768"/>
                <a:gd name="T16" fmla="*/ 0 w 792"/>
                <a:gd name="T17" fmla="*/ 736 h 768"/>
                <a:gd name="T18" fmla="*/ 0 w 792"/>
                <a:gd name="T19" fmla="*/ 224 h 768"/>
                <a:gd name="T20" fmla="*/ 224 w 792"/>
                <a:gd name="T21"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68">
                  <a:moveTo>
                    <a:pt x="224" y="0"/>
                  </a:moveTo>
                  <a:cubicBezTo>
                    <a:pt x="283" y="0"/>
                    <a:pt x="338" y="23"/>
                    <a:pt x="381" y="65"/>
                  </a:cubicBezTo>
                  <a:cubicBezTo>
                    <a:pt x="792" y="513"/>
                    <a:pt x="792" y="513"/>
                    <a:pt x="792" y="513"/>
                  </a:cubicBezTo>
                  <a:cubicBezTo>
                    <a:pt x="744" y="556"/>
                    <a:pt x="744" y="556"/>
                    <a:pt x="744" y="556"/>
                  </a:cubicBezTo>
                  <a:cubicBezTo>
                    <a:pt x="733" y="544"/>
                    <a:pt x="733" y="544"/>
                    <a:pt x="733" y="544"/>
                  </a:cubicBezTo>
                  <a:cubicBezTo>
                    <a:pt x="64" y="727"/>
                    <a:pt x="64" y="727"/>
                    <a:pt x="64" y="727"/>
                  </a:cubicBezTo>
                  <a:cubicBezTo>
                    <a:pt x="64" y="736"/>
                    <a:pt x="64" y="736"/>
                    <a:pt x="64" y="736"/>
                  </a:cubicBezTo>
                  <a:cubicBezTo>
                    <a:pt x="64" y="754"/>
                    <a:pt x="50" y="768"/>
                    <a:pt x="32" y="768"/>
                  </a:cubicBezTo>
                  <a:cubicBezTo>
                    <a:pt x="14" y="768"/>
                    <a:pt x="0" y="754"/>
                    <a:pt x="0" y="736"/>
                  </a:cubicBezTo>
                  <a:cubicBezTo>
                    <a:pt x="0" y="224"/>
                    <a:pt x="0" y="224"/>
                    <a:pt x="0" y="224"/>
                  </a:cubicBezTo>
                  <a:cubicBezTo>
                    <a:pt x="0" y="100"/>
                    <a:pt x="101" y="0"/>
                    <a:pt x="224" y="0"/>
                  </a:cubicBezTo>
                  <a:close/>
                </a:path>
              </a:pathLst>
            </a:custGeom>
            <a:solidFill>
              <a:srgbClr val="8B89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Oval 9"/>
            <p:cNvSpPr>
              <a:spLocks noChangeArrowheads="1"/>
            </p:cNvSpPr>
            <p:nvPr/>
          </p:nvSpPr>
          <p:spPr bwMode="auto">
            <a:xfrm>
              <a:off x="1643" y="1820"/>
              <a:ext cx="1666" cy="1667"/>
            </a:xfrm>
            <a:prstGeom prst="ellipse">
              <a:avLst/>
            </a:prstGeom>
            <a:solidFill>
              <a:srgbClr val="53D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noEditPoints="1"/>
            </p:cNvSpPr>
            <p:nvPr/>
          </p:nvSpPr>
          <p:spPr bwMode="auto">
            <a:xfrm>
              <a:off x="1416" y="1593"/>
              <a:ext cx="2120" cy="2121"/>
            </a:xfrm>
            <a:custGeom>
              <a:avLst/>
              <a:gdLst>
                <a:gd name="T0" fmla="*/ 448 w 896"/>
                <a:gd name="T1" fmla="*/ 0 h 896"/>
                <a:gd name="T2" fmla="*/ 0 w 896"/>
                <a:gd name="T3" fmla="*/ 448 h 896"/>
                <a:gd name="T4" fmla="*/ 448 w 896"/>
                <a:gd name="T5" fmla="*/ 896 h 896"/>
                <a:gd name="T6" fmla="*/ 896 w 896"/>
                <a:gd name="T7" fmla="*/ 448 h 896"/>
                <a:gd name="T8" fmla="*/ 448 w 896"/>
                <a:gd name="T9" fmla="*/ 0 h 896"/>
                <a:gd name="T10" fmla="*/ 448 w 896"/>
                <a:gd name="T11" fmla="*/ 768 h 896"/>
                <a:gd name="T12" fmla="*/ 128 w 896"/>
                <a:gd name="T13" fmla="*/ 448 h 896"/>
                <a:gd name="T14" fmla="*/ 448 w 896"/>
                <a:gd name="T15" fmla="*/ 128 h 896"/>
                <a:gd name="T16" fmla="*/ 768 w 896"/>
                <a:gd name="T17" fmla="*/ 448 h 896"/>
                <a:gd name="T18" fmla="*/ 448 w 896"/>
                <a:gd name="T19" fmla="*/ 76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896">
                  <a:moveTo>
                    <a:pt x="448" y="0"/>
                  </a:moveTo>
                  <a:cubicBezTo>
                    <a:pt x="201" y="0"/>
                    <a:pt x="0" y="201"/>
                    <a:pt x="0" y="448"/>
                  </a:cubicBezTo>
                  <a:cubicBezTo>
                    <a:pt x="0" y="695"/>
                    <a:pt x="201" y="896"/>
                    <a:pt x="448" y="896"/>
                  </a:cubicBezTo>
                  <a:cubicBezTo>
                    <a:pt x="695" y="896"/>
                    <a:pt x="896" y="695"/>
                    <a:pt x="896" y="448"/>
                  </a:cubicBezTo>
                  <a:cubicBezTo>
                    <a:pt x="896" y="201"/>
                    <a:pt x="695" y="0"/>
                    <a:pt x="448" y="0"/>
                  </a:cubicBezTo>
                  <a:close/>
                  <a:moveTo>
                    <a:pt x="448" y="768"/>
                  </a:moveTo>
                  <a:cubicBezTo>
                    <a:pt x="272" y="768"/>
                    <a:pt x="128" y="624"/>
                    <a:pt x="128" y="448"/>
                  </a:cubicBezTo>
                  <a:cubicBezTo>
                    <a:pt x="128" y="272"/>
                    <a:pt x="272" y="128"/>
                    <a:pt x="448" y="128"/>
                  </a:cubicBezTo>
                  <a:cubicBezTo>
                    <a:pt x="624" y="128"/>
                    <a:pt x="768" y="272"/>
                    <a:pt x="768" y="448"/>
                  </a:cubicBezTo>
                  <a:cubicBezTo>
                    <a:pt x="768" y="624"/>
                    <a:pt x="624" y="768"/>
                    <a:pt x="448" y="768"/>
                  </a:cubicBezTo>
                  <a:close/>
                </a:path>
              </a:pathLst>
            </a:custGeom>
            <a:solidFill>
              <a:srgbClr val="5C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p:nvSpPr>
          <p:spPr bwMode="auto">
            <a:xfrm>
              <a:off x="3221" y="1669"/>
              <a:ext cx="1235" cy="833"/>
            </a:xfrm>
            <a:custGeom>
              <a:avLst/>
              <a:gdLst>
                <a:gd name="T0" fmla="*/ 5 w 522"/>
                <a:gd name="T1" fmla="*/ 0 h 352"/>
                <a:gd name="T2" fmla="*/ 517 w 522"/>
                <a:gd name="T3" fmla="*/ 0 h 352"/>
                <a:gd name="T4" fmla="*/ 522 w 522"/>
                <a:gd name="T5" fmla="*/ 0 h 352"/>
                <a:gd name="T6" fmla="*/ 421 w 522"/>
                <a:gd name="T7" fmla="*/ 240 h 352"/>
                <a:gd name="T8" fmla="*/ 421 w 522"/>
                <a:gd name="T9" fmla="*/ 352 h 352"/>
                <a:gd name="T10" fmla="*/ 101 w 522"/>
                <a:gd name="T11" fmla="*/ 352 h 352"/>
                <a:gd name="T12" fmla="*/ 101 w 522"/>
                <a:gd name="T13" fmla="*/ 240 h 352"/>
                <a:gd name="T14" fmla="*/ 0 w 522"/>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2" h="352">
                  <a:moveTo>
                    <a:pt x="5" y="0"/>
                  </a:moveTo>
                  <a:cubicBezTo>
                    <a:pt x="517" y="0"/>
                    <a:pt x="517" y="0"/>
                    <a:pt x="517" y="0"/>
                  </a:cubicBezTo>
                  <a:cubicBezTo>
                    <a:pt x="522" y="0"/>
                    <a:pt x="522" y="0"/>
                    <a:pt x="522" y="0"/>
                  </a:cubicBezTo>
                  <a:cubicBezTo>
                    <a:pt x="460" y="61"/>
                    <a:pt x="421" y="146"/>
                    <a:pt x="421" y="240"/>
                  </a:cubicBezTo>
                  <a:cubicBezTo>
                    <a:pt x="421" y="352"/>
                    <a:pt x="421" y="352"/>
                    <a:pt x="421" y="352"/>
                  </a:cubicBezTo>
                  <a:cubicBezTo>
                    <a:pt x="101" y="352"/>
                    <a:pt x="101" y="352"/>
                    <a:pt x="101" y="352"/>
                  </a:cubicBezTo>
                  <a:cubicBezTo>
                    <a:pt x="101" y="240"/>
                    <a:pt x="101" y="240"/>
                    <a:pt x="101" y="240"/>
                  </a:cubicBezTo>
                  <a:cubicBezTo>
                    <a:pt x="101" y="146"/>
                    <a:pt x="62" y="61"/>
                    <a:pt x="0" y="0"/>
                  </a:cubicBezTo>
                </a:path>
              </a:pathLst>
            </a:custGeom>
            <a:solidFill>
              <a:srgbClr val="5C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Oval 12"/>
            <p:cNvSpPr>
              <a:spLocks noChangeArrowheads="1"/>
            </p:cNvSpPr>
            <p:nvPr/>
          </p:nvSpPr>
          <p:spPr bwMode="auto">
            <a:xfrm>
              <a:off x="2325" y="2199"/>
              <a:ext cx="605" cy="6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Oval 13"/>
            <p:cNvSpPr>
              <a:spLocks noChangeArrowheads="1"/>
            </p:cNvSpPr>
            <p:nvPr/>
          </p:nvSpPr>
          <p:spPr bwMode="auto">
            <a:xfrm>
              <a:off x="4369" y="1820"/>
              <a:ext cx="1665" cy="1667"/>
            </a:xfrm>
            <a:prstGeom prst="ellipse">
              <a:avLst/>
            </a:prstGeom>
            <a:solidFill>
              <a:srgbClr val="53D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noEditPoints="1"/>
            </p:cNvSpPr>
            <p:nvPr/>
          </p:nvSpPr>
          <p:spPr bwMode="auto">
            <a:xfrm>
              <a:off x="4142" y="1593"/>
              <a:ext cx="2120" cy="2121"/>
            </a:xfrm>
            <a:custGeom>
              <a:avLst/>
              <a:gdLst>
                <a:gd name="T0" fmla="*/ 448 w 896"/>
                <a:gd name="T1" fmla="*/ 0 h 896"/>
                <a:gd name="T2" fmla="*/ 0 w 896"/>
                <a:gd name="T3" fmla="*/ 448 h 896"/>
                <a:gd name="T4" fmla="*/ 448 w 896"/>
                <a:gd name="T5" fmla="*/ 896 h 896"/>
                <a:gd name="T6" fmla="*/ 896 w 896"/>
                <a:gd name="T7" fmla="*/ 448 h 896"/>
                <a:gd name="T8" fmla="*/ 448 w 896"/>
                <a:gd name="T9" fmla="*/ 0 h 896"/>
                <a:gd name="T10" fmla="*/ 448 w 896"/>
                <a:gd name="T11" fmla="*/ 768 h 896"/>
                <a:gd name="T12" fmla="*/ 128 w 896"/>
                <a:gd name="T13" fmla="*/ 448 h 896"/>
                <a:gd name="T14" fmla="*/ 448 w 896"/>
                <a:gd name="T15" fmla="*/ 128 h 896"/>
                <a:gd name="T16" fmla="*/ 768 w 896"/>
                <a:gd name="T17" fmla="*/ 448 h 896"/>
                <a:gd name="T18" fmla="*/ 448 w 896"/>
                <a:gd name="T19" fmla="*/ 76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6" h="896">
                  <a:moveTo>
                    <a:pt x="448" y="0"/>
                  </a:moveTo>
                  <a:cubicBezTo>
                    <a:pt x="201" y="0"/>
                    <a:pt x="0" y="201"/>
                    <a:pt x="0" y="448"/>
                  </a:cubicBezTo>
                  <a:cubicBezTo>
                    <a:pt x="0" y="695"/>
                    <a:pt x="201" y="896"/>
                    <a:pt x="448" y="896"/>
                  </a:cubicBezTo>
                  <a:cubicBezTo>
                    <a:pt x="695" y="896"/>
                    <a:pt x="896" y="695"/>
                    <a:pt x="896" y="448"/>
                  </a:cubicBezTo>
                  <a:cubicBezTo>
                    <a:pt x="896" y="201"/>
                    <a:pt x="695" y="0"/>
                    <a:pt x="448" y="0"/>
                  </a:cubicBezTo>
                  <a:close/>
                  <a:moveTo>
                    <a:pt x="448" y="768"/>
                  </a:moveTo>
                  <a:cubicBezTo>
                    <a:pt x="272" y="768"/>
                    <a:pt x="128" y="624"/>
                    <a:pt x="128" y="448"/>
                  </a:cubicBezTo>
                  <a:cubicBezTo>
                    <a:pt x="128" y="272"/>
                    <a:pt x="272" y="128"/>
                    <a:pt x="448" y="128"/>
                  </a:cubicBezTo>
                  <a:cubicBezTo>
                    <a:pt x="624" y="128"/>
                    <a:pt x="768" y="272"/>
                    <a:pt x="768" y="448"/>
                  </a:cubicBezTo>
                  <a:cubicBezTo>
                    <a:pt x="768" y="624"/>
                    <a:pt x="624" y="768"/>
                    <a:pt x="448" y="768"/>
                  </a:cubicBezTo>
                  <a:close/>
                </a:path>
              </a:pathLst>
            </a:custGeom>
            <a:solidFill>
              <a:srgbClr val="5C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Oval 15"/>
            <p:cNvSpPr>
              <a:spLocks noChangeArrowheads="1"/>
            </p:cNvSpPr>
            <p:nvPr/>
          </p:nvSpPr>
          <p:spPr bwMode="auto">
            <a:xfrm>
              <a:off x="5050" y="2199"/>
              <a:ext cx="606" cy="6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6"/>
            <p:cNvSpPr>
              <a:spLocks noChangeArrowheads="1"/>
            </p:cNvSpPr>
            <p:nvPr/>
          </p:nvSpPr>
          <p:spPr bwMode="auto">
            <a:xfrm>
              <a:off x="3233" y="1517"/>
              <a:ext cx="1211" cy="152"/>
            </a:xfrm>
            <a:prstGeom prst="rect">
              <a:avLst/>
            </a:prstGeom>
            <a:solidFill>
              <a:srgbClr val="8B89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17828902"/>
      </p:ext>
    </p:extLst>
  </p:cSld>
  <p:clrMapOvr>
    <a:masterClrMapping/>
  </p:clrMapOvr>
</p:sld>
</file>

<file path=ppt/theme/theme1.xml><?xml version="1.0" encoding="utf-8"?>
<a:theme xmlns:a="http://schemas.openxmlformats.org/drawingml/2006/main" name="KPMG_Talkbook_4x3_1021_2015">
  <a:themeElements>
    <a:clrScheme name="Custom 231">
      <a:dk1>
        <a:srgbClr val="000000"/>
      </a:dk1>
      <a:lt1>
        <a:sysClr val="window" lastClr="FFFFFF"/>
      </a:lt1>
      <a:dk2>
        <a:srgbClr val="ED7517"/>
      </a:dk2>
      <a:lt2>
        <a:srgbClr val="F2F2F2"/>
      </a:lt2>
      <a:accent1>
        <a:srgbClr val="D70C3D"/>
      </a:accent1>
      <a:accent2>
        <a:srgbClr val="5A2B82"/>
      </a:accent2>
      <a:accent3>
        <a:srgbClr val="00833E"/>
      </a:accent3>
      <a:accent4>
        <a:srgbClr val="015CB9"/>
      </a:accent4>
      <a:accent5>
        <a:srgbClr val="882345"/>
      </a:accent5>
      <a:accent6>
        <a:srgbClr val="595959"/>
      </a:accent6>
      <a:hlink>
        <a:srgbClr val="0091DA"/>
      </a:hlink>
      <a:folHlink>
        <a:srgbClr val="0091DA"/>
      </a:folHlink>
    </a:clrScheme>
    <a:fontScheme name="Custom 253">
      <a:majorFont>
        <a:latin typeface="Century Gothic"/>
        <a:ea typeface=""/>
        <a:cs typeface=""/>
      </a:majorFont>
      <a:minorFont>
        <a:latin typeface="Univers 45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000" tIns="54000" rIns="54000" bIns="54000" rtlCol="0" anchor="ctr"/>
      <a:lstStyle>
        <a:defPPr algn="ctr">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0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Talkbook Full-page Template.potx" id="{C0894A7A-932D-4414-98FF-581585B3789A}" vid="{7EF1C659-DE9C-4516-918B-4ED6B4F1BD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B4FEBAC943F54392B0ADDEE3E28CE1" ma:contentTypeVersion="5" ma:contentTypeDescription="Create a new document." ma:contentTypeScope="" ma:versionID="4e5c81dc36e8c35c5f5c8a0aad872f08">
  <xsd:schema xmlns:xsd="http://www.w3.org/2001/XMLSchema" xmlns:xs="http://www.w3.org/2001/XMLSchema" xmlns:p="http://schemas.microsoft.com/office/2006/metadata/properties" xmlns:ns3="0a745080-e38e-4177-b873-c30c559b15e8" targetNamespace="http://schemas.microsoft.com/office/2006/metadata/properties" ma:root="true" ma:fieldsID="f72e754744865e9710141e9e2d6f82e5" ns3:_="">
    <xsd:import namespace="0a745080-e38e-4177-b873-c30c559b15e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745080-e38e-4177-b873-c30c559b1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E9AA0A-A441-4C1D-9E0C-0DD6D9C6F6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745080-e38e-4177-b873-c30c559b15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6D67E5-139B-4DEB-AD43-B5F808B75059}">
  <ds:schemaRefs>
    <ds:schemaRef ds:uri="http://schemas.openxmlformats.org/package/2006/metadata/core-properties"/>
    <ds:schemaRef ds:uri="http://purl.org/dc/dcmitype/"/>
    <ds:schemaRef ds:uri="0a745080-e38e-4177-b873-c30c559b15e8"/>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FF6D021-6637-4B0E-A7BF-BAE5BD4AF3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30943</TotalTime>
  <Words>8654</Words>
  <Application>Microsoft Office PowerPoint</Application>
  <PresentationFormat>Widescreen</PresentationFormat>
  <Paragraphs>1072</Paragraphs>
  <Slides>27</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MS PGothic</vt:lpstr>
      <vt:lpstr>MS PGothic</vt:lpstr>
      <vt:lpstr>Arial</vt:lpstr>
      <vt:lpstr>Calibri</vt:lpstr>
      <vt:lpstr>Century Gothic</vt:lpstr>
      <vt:lpstr>Geneva</vt:lpstr>
      <vt:lpstr>KPMG Extralight</vt:lpstr>
      <vt:lpstr>Lucida Grande</vt:lpstr>
      <vt:lpstr>Univers 45 Light</vt:lpstr>
      <vt:lpstr>Wingdings</vt:lpstr>
      <vt:lpstr>KPMG_Talkbook_4x3_1021_2015</vt:lpstr>
      <vt:lpstr>Xoserve output review</vt:lpstr>
      <vt:lpstr>agenda</vt:lpstr>
      <vt:lpstr>1. Executive Summary</vt:lpstr>
      <vt:lpstr>Executive Summary - Overview</vt:lpstr>
      <vt:lpstr>Executive Summary – Summary of Recommendations</vt:lpstr>
      <vt:lpstr>2. Approach</vt:lpstr>
      <vt:lpstr>Approach</vt:lpstr>
      <vt:lpstr>Approach – Scoring of recommendations</vt:lpstr>
      <vt:lpstr>PowerPoint Presentation</vt:lpstr>
      <vt:lpstr>Recommendation 1 – Review and rectify Shipper Pack Queries</vt:lpstr>
      <vt:lpstr>Recommendation 2 – Automated/Dashboard Shipper Packs</vt:lpstr>
      <vt:lpstr>Recommendation 3 – Consolidated/Automated Must Read Reporting</vt:lpstr>
      <vt:lpstr>Recommendation 4 –Assigning ownership of Customer Team Reports</vt:lpstr>
      <vt:lpstr>Recommendation 5 – Credit and Risk Automation/dashboard</vt:lpstr>
      <vt:lpstr>Recommendation 6 – Self-Serve Invoicing Dashboard </vt:lpstr>
      <vt:lpstr>Recommendation 7 – PAC and PARR automation</vt:lpstr>
      <vt:lpstr>Recommendation 8 – self-serve of Monthroughput’, ‘Frithroughput’ &amp; ‘Weatherandcv’</vt:lpstr>
      <vt:lpstr>Recommendation 9 – Self-Serve AQ/SOQ </vt:lpstr>
      <vt:lpstr>Recommendation 10 – Consolidating ‘Shipperless and Unregistered’ reports</vt:lpstr>
      <vt:lpstr>Recommendation 11 – Agree Process and ownership of the output catalogue</vt:lpstr>
      <vt:lpstr>Recommendation 12 – Planned changes to DE01, DE02 and de03  </vt:lpstr>
      <vt:lpstr>Recommendation 13 – Dashboard/Consolidation of GSR Reporting</vt:lpstr>
      <vt:lpstr>Recommendation 14 – Consolidation/Dashboard of UIG Reporting</vt:lpstr>
      <vt:lpstr>Recommendation 15 – Asset Portfolio automation</vt:lpstr>
      <vt:lpstr>Recommendation 16 – Allocations Dashboard</vt:lpstr>
      <vt:lpstr>Recommendation 17 – Consolidation/Dashboard for SHQ data</vt:lpstr>
      <vt:lpstr>Recommendation 18 – BIRST Feasibility study and Standardisation</vt:lpstr>
    </vt:vector>
  </TitlesOfParts>
  <Company>UK Power Networks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Power Networks PowerPoint</dc:title>
  <dc:creator>fishe3l</dc:creator>
  <cp:lastModifiedBy>Taggart, Rachel</cp:lastModifiedBy>
  <cp:revision>1097</cp:revision>
  <cp:lastPrinted>2019-09-30T14:38:14Z</cp:lastPrinted>
  <dcterms:created xsi:type="dcterms:W3CDTF">2010-11-12T13:00:37Z</dcterms:created>
  <dcterms:modified xsi:type="dcterms:W3CDTF">2019-10-01T14:33:32Z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0x01010065B4FEBAC943F54392B0ADDEE3E28CE1</vt:lpwstr>
  </property>
  <property fmtid="{D5CDD505-2E9C-101B-9397-08002B2CF9AE}" pid="3" name="TaxKeyword">
    <vt:lpwstr/>
  </property>
  <property fmtid="{D5CDD505-2E9C-101B-9397-08002B2CF9AE}" pid="4" name="_dlc_DocIdItemGuid">
    <vt:lpwstr>0a2d639a-6199-419e-ae10-a3fde0501c2f</vt:lpwstr>
  </property>
</Properties>
</file>