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88" r:id="rId5"/>
    <p:sldId id="289" r:id="rId6"/>
    <p:sldId id="295" r:id="rId7"/>
    <p:sldId id="290" r:id="rId8"/>
    <p:sldId id="305" r:id="rId9"/>
    <p:sldId id="311" r:id="rId10"/>
    <p:sldId id="291" r:id="rId11"/>
    <p:sldId id="293" r:id="rId12"/>
    <p:sldId id="312" r:id="rId13"/>
    <p:sldId id="324" r:id="rId14"/>
    <p:sldId id="322" r:id="rId15"/>
    <p:sldId id="314" r:id="rId16"/>
    <p:sldId id="308" r:id="rId17"/>
    <p:sldId id="315" r:id="rId18"/>
    <p:sldId id="321" r:id="rId19"/>
    <p:sldId id="317" r:id="rId20"/>
    <p:sldId id="318" r:id="rId21"/>
    <p:sldId id="319" r:id="rId22"/>
    <p:sldId id="320" r:id="rId23"/>
    <p:sldId id="306" r:id="rId24"/>
    <p:sldId id="323" r:id="rId25"/>
    <p:sldId id="304"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B3B"/>
    <a:srgbClr val="FFBF00"/>
    <a:srgbClr val="40D1F5"/>
    <a:srgbClr val="FFFFFF"/>
    <a:srgbClr val="B1D6E8"/>
    <a:srgbClr val="84B8DA"/>
    <a:srgbClr val="9C4877"/>
    <a:srgbClr val="2B80B1"/>
    <a:srgbClr val="F5835D"/>
    <a:srgbClr val="E7B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varScale="1">
        <p:scale>
          <a:sx n="81" d="100"/>
          <a:sy n="81" d="100"/>
        </p:scale>
        <p:origin x="79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12/11/2019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5</a:t>
            </a:fld>
            <a:endParaRPr lang="en-GB"/>
          </a:p>
        </p:txBody>
      </p:sp>
    </p:spTree>
    <p:extLst>
      <p:ext uri="{BB962C8B-B14F-4D97-AF65-F5344CB8AC3E}">
        <p14:creationId xmlns:p14="http://schemas.microsoft.com/office/powerpoint/2010/main" val="3447978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acks/2456-rt-po-change-pack-october-2019/" TargetMode="External"/><Relationship Id="rId2" Type="http://schemas.openxmlformats.org/officeDocument/2006/relationships/hyperlink" Target="https://www.xoserve.com/change/change-proposals/xrn-4992-modification-0687-creation-of-new-charge-to-recover-last-resort-supply-payment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xoserve.com/change/change-packs/2457-rt-po-cssc-october-change-pac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package" Target="../embeddings/Microsoft_Word_Document4.docx"/><Relationship Id="rId5" Type="http://schemas.openxmlformats.org/officeDocument/2006/relationships/package" Target="../embeddings/Microsoft_Word_Document1.docx"/><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package" Target="../embeddings/Microsoft_Word_Document3.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xoserve.com/change/change-proposals/?customers=&amp;statuses=&amp;sear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xoserve.com/change/change-proposals/?customers=&amp;statuses=&amp;sear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xoserve.com/change/change-proposals/?customers=&amp;statuses=&amp;sear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xoserve.com/change/change-proposals/xrn-4899-treatment-of-priority-service-register-data-and-contact-details-on-a-change-of-supplier-event/" TargetMode="External"/><Relationship Id="rId2" Type="http://schemas.openxmlformats.org/officeDocument/2006/relationships/hyperlink" Target="https://www.xoserve.com/change/change-proposals/xrn-4897-resolution-of-deleted-contact-details-contained-within-the-s66-records-at-a-change-of-shipper-event/" TargetMode="External"/><Relationship Id="rId1" Type="http://schemas.openxmlformats.org/officeDocument/2006/relationships/slideLayout" Target="../slideLayouts/slideLayout6.xml"/><Relationship Id="rId4" Type="http://schemas.openxmlformats.org/officeDocument/2006/relationships/hyperlink" Target="https://www.xoserve.com/change/change-packs/2456-rt-po-change-pack-october-2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br>
              <a:rPr lang="en-GB" dirty="0"/>
            </a:br>
            <a:r>
              <a:rPr lang="en-GB" dirty="0"/>
              <a:t>Sections 2 - 7</a:t>
            </a:r>
          </a:p>
        </p:txBody>
      </p:sp>
      <p:sp>
        <p:nvSpPr>
          <p:cNvPr id="3" name="Subtitle 2"/>
          <p:cNvSpPr>
            <a:spLocks noGrp="1"/>
          </p:cNvSpPr>
          <p:nvPr>
            <p:ph type="subTitle" idx="1"/>
          </p:nvPr>
        </p:nvSpPr>
        <p:spPr/>
        <p:txBody>
          <a:bodyPr/>
          <a:lstStyle/>
          <a:p>
            <a:r>
              <a:rPr lang="en-GB"/>
              <a:t>13</a:t>
            </a:r>
            <a:r>
              <a:rPr lang="en-GB" baseline="30000"/>
              <a:t>th</a:t>
            </a:r>
            <a:r>
              <a:rPr lang="en-GB"/>
              <a:t> November 2019</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Change of Shipper and/or Supplier events</a:t>
            </a:r>
          </a:p>
        </p:txBody>
      </p:sp>
      <p:sp>
        <p:nvSpPr>
          <p:cNvPr id="3" name="Content Placeholder 2"/>
          <p:cNvSpPr>
            <a:spLocks noGrp="1"/>
          </p:cNvSpPr>
          <p:nvPr>
            <p:ph idx="1"/>
          </p:nvPr>
        </p:nvSpPr>
        <p:spPr>
          <a:xfrm>
            <a:off x="457200" y="987574"/>
            <a:ext cx="8229600" cy="3607049"/>
          </a:xfrm>
        </p:spPr>
        <p:txBody>
          <a:bodyPr>
            <a:normAutofit fontScale="92500" lnSpcReduction="10000"/>
          </a:bodyPr>
          <a:lstStyle/>
          <a:p>
            <a:r>
              <a:rPr lang="en-GB" sz="1600" dirty="0"/>
              <a:t>The change is to ensure that customer data is being correctly maintained within </a:t>
            </a:r>
            <a:r>
              <a:rPr lang="en-GB" sz="1600" dirty="0" err="1"/>
              <a:t>UKLink</a:t>
            </a:r>
            <a:r>
              <a:rPr lang="en-GB" sz="1600" dirty="0"/>
              <a:t> systems</a:t>
            </a:r>
          </a:p>
          <a:p>
            <a:r>
              <a:rPr lang="en-GB" sz="1600" dirty="0"/>
              <a:t>The data in context is:</a:t>
            </a:r>
          </a:p>
          <a:p>
            <a:pPr lvl="1"/>
            <a:r>
              <a:rPr lang="en-US" sz="1600" dirty="0"/>
              <a:t>Emergency (and Isolation) Contact Details</a:t>
            </a:r>
          </a:p>
          <a:p>
            <a:pPr lvl="1"/>
            <a:r>
              <a:rPr lang="en-US" sz="1600" dirty="0"/>
              <a:t>Customer Contact Details</a:t>
            </a:r>
          </a:p>
          <a:p>
            <a:pPr lvl="1"/>
            <a:r>
              <a:rPr lang="en-US" sz="1600" dirty="0"/>
              <a:t>Priority Service Register (PSR) data</a:t>
            </a:r>
          </a:p>
          <a:p>
            <a:r>
              <a:rPr lang="en-US" sz="1800" dirty="0"/>
              <a:t>The above data will be deleted at change of Shipper and/or change of Supplier</a:t>
            </a:r>
          </a:p>
          <a:p>
            <a:pPr lvl="1"/>
            <a:r>
              <a:rPr lang="en-US" sz="1600" dirty="0"/>
              <a:t>For the avoidance of doubt, this is any change in short code for either entity</a:t>
            </a:r>
          </a:p>
          <a:p>
            <a:r>
              <a:rPr lang="en-US" sz="1800" dirty="0"/>
              <a:t>In a Change of Supplier event the Emergency Contact Details will be retained</a:t>
            </a:r>
          </a:p>
          <a:p>
            <a:pPr lvl="1"/>
            <a:r>
              <a:rPr lang="en-US" sz="1600" dirty="0"/>
              <a:t>This is in line with the Central Switching Service Consequential Changes (CSSC)</a:t>
            </a:r>
          </a:p>
          <a:p>
            <a:r>
              <a:rPr lang="en-US" sz="1800" dirty="0"/>
              <a:t>Following the change of Shipper and/or Supplier event, the details should be resubmitted by the Shipper/Supplier via the Shipper if required</a:t>
            </a:r>
          </a:p>
          <a:p>
            <a:pPr lvl="1"/>
            <a:r>
              <a:rPr lang="en-US" sz="1600" dirty="0"/>
              <a:t>In a change of Shipper event this can be included in the CNF file</a:t>
            </a:r>
          </a:p>
        </p:txBody>
      </p:sp>
    </p:spTree>
    <p:extLst>
      <p:ext uri="{BB962C8B-B14F-4D97-AF65-F5344CB8AC3E}">
        <p14:creationId xmlns:p14="http://schemas.microsoft.com/office/powerpoint/2010/main" val="36291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4. New Change Proposals – Post Solution Review Example</a:t>
            </a:r>
          </a:p>
        </p:txBody>
      </p:sp>
      <p:graphicFrame>
        <p:nvGraphicFramePr>
          <p:cNvPr id="3" name="Table 2"/>
          <p:cNvGraphicFramePr>
            <a:graphicFrameLocks noGrp="1"/>
          </p:cNvGraphicFramePr>
          <p:nvPr>
            <p:extLst>
              <p:ext uri="{D42A27DB-BD31-4B8C-83A1-F6EECF244321}">
                <p14:modId xmlns:p14="http://schemas.microsoft.com/office/powerpoint/2010/main" val="4280667588"/>
              </p:ext>
            </p:extLst>
          </p:nvPr>
        </p:nvGraphicFramePr>
        <p:xfrm>
          <a:off x="140975" y="760116"/>
          <a:ext cx="8862050" cy="4067898"/>
        </p:xfrm>
        <a:graphic>
          <a:graphicData uri="http://schemas.openxmlformats.org/drawingml/2006/table">
            <a:tbl>
              <a:tblPr firstRow="1" firstCol="1" bandRow="1">
                <a:tableStyleId>{5940675A-B579-460E-94D1-54222C63F5DA}</a:tableStyleId>
              </a:tblPr>
              <a:tblGrid>
                <a:gridCol w="500676">
                  <a:extLst>
                    <a:ext uri="{9D8B030D-6E8A-4147-A177-3AD203B41FA5}">
                      <a16:colId xmlns:a16="http://schemas.microsoft.com/office/drawing/2014/main" val="20000"/>
                    </a:ext>
                  </a:extLst>
                </a:gridCol>
                <a:gridCol w="1144170">
                  <a:extLst>
                    <a:ext uri="{9D8B030D-6E8A-4147-A177-3AD203B41FA5}">
                      <a16:colId xmlns:a16="http://schemas.microsoft.com/office/drawing/2014/main" val="20001"/>
                    </a:ext>
                  </a:extLst>
                </a:gridCol>
                <a:gridCol w="992800">
                  <a:extLst>
                    <a:ext uri="{9D8B030D-6E8A-4147-A177-3AD203B41FA5}">
                      <a16:colId xmlns:a16="http://schemas.microsoft.com/office/drawing/2014/main" val="3321704233"/>
                    </a:ext>
                  </a:extLst>
                </a:gridCol>
                <a:gridCol w="672880">
                  <a:extLst>
                    <a:ext uri="{9D8B030D-6E8A-4147-A177-3AD203B41FA5}">
                      <a16:colId xmlns:a16="http://schemas.microsoft.com/office/drawing/2014/main" val="20002"/>
                    </a:ext>
                  </a:extLst>
                </a:gridCol>
                <a:gridCol w="472802">
                  <a:extLst>
                    <a:ext uri="{9D8B030D-6E8A-4147-A177-3AD203B41FA5}">
                      <a16:colId xmlns:a16="http://schemas.microsoft.com/office/drawing/2014/main" val="20003"/>
                    </a:ext>
                  </a:extLst>
                </a:gridCol>
                <a:gridCol w="363960">
                  <a:extLst>
                    <a:ext uri="{9D8B030D-6E8A-4147-A177-3AD203B41FA5}">
                      <a16:colId xmlns:a16="http://schemas.microsoft.com/office/drawing/2014/main" val="20004"/>
                    </a:ext>
                  </a:extLst>
                </a:gridCol>
                <a:gridCol w="392771">
                  <a:extLst>
                    <a:ext uri="{9D8B030D-6E8A-4147-A177-3AD203B41FA5}">
                      <a16:colId xmlns:a16="http://schemas.microsoft.com/office/drawing/2014/main" val="20005"/>
                    </a:ext>
                  </a:extLst>
                </a:gridCol>
                <a:gridCol w="472802">
                  <a:extLst>
                    <a:ext uri="{9D8B030D-6E8A-4147-A177-3AD203B41FA5}">
                      <a16:colId xmlns:a16="http://schemas.microsoft.com/office/drawing/2014/main" val="20006"/>
                    </a:ext>
                  </a:extLst>
                </a:gridCol>
                <a:gridCol w="363960">
                  <a:extLst>
                    <a:ext uri="{9D8B030D-6E8A-4147-A177-3AD203B41FA5}">
                      <a16:colId xmlns:a16="http://schemas.microsoft.com/office/drawing/2014/main" val="20007"/>
                    </a:ext>
                  </a:extLst>
                </a:gridCol>
                <a:gridCol w="449199">
                  <a:extLst>
                    <a:ext uri="{9D8B030D-6E8A-4147-A177-3AD203B41FA5}">
                      <a16:colId xmlns:a16="http://schemas.microsoft.com/office/drawing/2014/main" val="20008"/>
                    </a:ext>
                  </a:extLst>
                </a:gridCol>
                <a:gridCol w="1578438">
                  <a:extLst>
                    <a:ext uri="{9D8B030D-6E8A-4147-A177-3AD203B41FA5}">
                      <a16:colId xmlns:a16="http://schemas.microsoft.com/office/drawing/2014/main" val="20010"/>
                    </a:ext>
                  </a:extLst>
                </a:gridCol>
                <a:gridCol w="1457592">
                  <a:extLst>
                    <a:ext uri="{9D8B030D-6E8A-4147-A177-3AD203B41FA5}">
                      <a16:colId xmlns:a16="http://schemas.microsoft.com/office/drawing/2014/main" val="20011"/>
                    </a:ext>
                  </a:extLst>
                </a:gridCol>
              </a:tblGrid>
              <a:tr h="368693">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Agenda</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Item</a:t>
                      </a:r>
                    </a:p>
                  </a:txBody>
                  <a:tcPr marL="59044" marR="59044" marT="0" marB="0">
                    <a:solidFill>
                      <a:schemeClr val="tx2">
                        <a:lumMod val="40000"/>
                        <a:lumOff val="60000"/>
                      </a:schemeClr>
                    </a:solidFill>
                  </a:tcPr>
                </a:tc>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dirty="0">
                          <a:effectLst/>
                        </a:rPr>
                        <a:t>Solution Summary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15000"/>
                        </a:lnSpc>
                        <a:spcAft>
                          <a:spcPts val="0"/>
                        </a:spcAft>
                      </a:pPr>
                      <a:r>
                        <a:rPr lang="en-GB" sz="800" dirty="0">
                          <a:effectLst/>
                        </a:rPr>
                        <a:t>Implementation </a:t>
                      </a:r>
                    </a:p>
                    <a:p>
                      <a:pPr>
                        <a:lnSpc>
                          <a:spcPct val="115000"/>
                        </a:lnSpc>
                        <a:spcAft>
                          <a:spcPts val="0"/>
                        </a:spcAft>
                      </a:pPr>
                      <a:r>
                        <a:rPr lang="en-GB" sz="800" dirty="0">
                          <a:effectLst/>
                        </a:rPr>
                        <a:t>Date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Responses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12254">
                <a:tc vMerge="1">
                  <a:txBody>
                    <a:bodyPr/>
                    <a:lstStyle/>
                    <a:p>
                      <a:endParaRPr lang="en-GB"/>
                    </a:p>
                  </a:txBody>
                  <a:tcPr/>
                </a:tc>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2D050"/>
                    </a:solidFill>
                  </a:tcPr>
                </a:tc>
                <a:tc>
                  <a:txBody>
                    <a:bodyPr/>
                    <a:lstStyle/>
                    <a:p>
                      <a:pPr>
                        <a:lnSpc>
                          <a:spcPct val="115000"/>
                        </a:lnSpc>
                        <a:spcAft>
                          <a:spcPts val="0"/>
                        </a:spcAft>
                      </a:pPr>
                      <a:r>
                        <a:rPr lang="en-GB" sz="700" dirty="0">
                          <a:effectLst/>
                        </a:rPr>
                        <a:t>Defer</a:t>
                      </a:r>
                      <a:endParaRPr lang="en-GB" sz="900" dirty="0">
                        <a:effectLst/>
                      </a:endParaRPr>
                    </a:p>
                  </a:txBody>
                  <a:tcPr marL="59044" marR="59044" marT="0" marB="0">
                    <a:solidFill>
                      <a:srgbClr val="FFBF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extLst>
                  <a:ext uri="{0D108BD9-81ED-4DB2-BD59-A6C34878D82A}">
                    <a16:rowId xmlns:a16="http://schemas.microsoft.com/office/drawing/2014/main" val="10001"/>
                  </a:ext>
                </a:extLst>
              </a:tr>
              <a:tr h="956759">
                <a:tc rowSpan="4">
                  <a:txBody>
                    <a:bodyPr/>
                    <a:lstStyle/>
                    <a:p>
                      <a:pPr>
                        <a:lnSpc>
                          <a:spcPct val="115000"/>
                        </a:lnSpc>
                        <a:spcAft>
                          <a:spcPts val="0"/>
                        </a:spcAft>
                      </a:pPr>
                      <a:r>
                        <a:rPr lang="en-GB" sz="900" dirty="0">
                          <a:effectLst/>
                        </a:rPr>
                        <a:t>4.2</a:t>
                      </a:r>
                      <a:endParaRPr lang="en-GB" sz="900" dirty="0">
                        <a:effectLst/>
                        <a:latin typeface="Calibri"/>
                        <a:ea typeface="Calibri"/>
                        <a:cs typeface="Times New Roman"/>
                      </a:endParaRPr>
                    </a:p>
                  </a:txBody>
                  <a:tcPr marL="59044" marR="59044" marT="0" marB="0"/>
                </a:tc>
                <a:tc rowSpan="4">
                  <a:txBody>
                    <a:bodyPr/>
                    <a:lstStyle/>
                    <a:p>
                      <a:pPr>
                        <a:lnSpc>
                          <a:spcPct val="115000"/>
                        </a:lnSpc>
                        <a:spcAft>
                          <a:spcPts val="0"/>
                        </a:spcAft>
                      </a:pPr>
                      <a:r>
                        <a:rPr lang="en-US" sz="900" dirty="0">
                          <a:effectLst/>
                          <a:latin typeface="Arial" panose="020B0604020202020204" pitchFamily="34" charset="0"/>
                          <a:ea typeface="Calibri"/>
                          <a:cs typeface="Arial" panose="020B0604020202020204" pitchFamily="34" charset="0"/>
                        </a:rPr>
                        <a:t>XRN4992 MOD 0687 - Creation of new charge to recover Last Resort Supply Payments - Solution Review</a:t>
                      </a: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rPr>
                        <a:t>Implementation date depends on solution option</a:t>
                      </a: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hlinkClick r:id="rId2"/>
                        </a:rPr>
                        <a:t>Link to 4992</a:t>
                      </a: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hlinkClick r:id="rId3"/>
                        </a:rPr>
                        <a:t>2456.2 - RT - PO Change Pack</a:t>
                      </a: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GB" sz="900" dirty="0">
                        <a:effectLst/>
                        <a:latin typeface="Calibri"/>
                        <a:ea typeface="Calibri"/>
                        <a:cs typeface="Times New Roman"/>
                      </a:endParaRPr>
                    </a:p>
                  </a:txBody>
                  <a:tcPr marL="59044" marR="59044" marT="0" marB="0"/>
                </a:tc>
                <a:tc rowSpan="4">
                  <a:txBody>
                    <a:bodyPr/>
                    <a:lstStyle/>
                    <a:p>
                      <a:pPr algn="l">
                        <a:lnSpc>
                          <a:spcPct val="115000"/>
                        </a:lnSpc>
                        <a:spcAft>
                          <a:spcPts val="0"/>
                        </a:spcAft>
                      </a:pPr>
                      <a:r>
                        <a:rPr lang="en-GB" sz="900" dirty="0">
                          <a:effectLst/>
                          <a:latin typeface="+mn-lt"/>
                          <a:ea typeface="Calibri"/>
                          <a:cs typeface="Times New Roman"/>
                        </a:rPr>
                        <a:t>Interim solution – Option 4</a:t>
                      </a:r>
                    </a:p>
                    <a:p>
                      <a:pPr algn="l">
                        <a:lnSpc>
                          <a:spcPct val="115000"/>
                        </a:lnSpc>
                        <a:spcAft>
                          <a:spcPts val="0"/>
                        </a:spcAft>
                      </a:pPr>
                      <a:endParaRPr lang="en-GB" sz="900" dirty="0">
                        <a:effectLst/>
                        <a:latin typeface="+mn-lt"/>
                        <a:ea typeface="Calibri"/>
                        <a:cs typeface="Times New Roman"/>
                      </a:endParaRPr>
                    </a:p>
                    <a:p>
                      <a:pPr algn="l">
                        <a:lnSpc>
                          <a:spcPct val="115000"/>
                        </a:lnSpc>
                        <a:spcAft>
                          <a:spcPts val="0"/>
                        </a:spcAft>
                      </a:pPr>
                      <a:r>
                        <a:rPr lang="en-GB" sz="900" dirty="0">
                          <a:effectLst/>
                          <a:latin typeface="+mn-lt"/>
                          <a:ea typeface="Calibri"/>
                          <a:cs typeface="Times New Roman"/>
                        </a:rPr>
                        <a:t>Enduring solution – </a:t>
                      </a:r>
                    </a:p>
                    <a:p>
                      <a:pPr algn="l">
                        <a:lnSpc>
                          <a:spcPct val="115000"/>
                        </a:lnSpc>
                        <a:spcAft>
                          <a:spcPts val="0"/>
                        </a:spcAft>
                      </a:pPr>
                      <a:r>
                        <a:rPr lang="en-GB" sz="900" dirty="0">
                          <a:effectLst/>
                          <a:latin typeface="+mn-lt"/>
                          <a:ea typeface="Calibri"/>
                          <a:cs typeface="Times New Roman"/>
                        </a:rPr>
                        <a:t>Option 1 </a:t>
                      </a:r>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NGN</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 X</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 </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 </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gn="ctr">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 X</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 </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r>
                        <a:rPr lang="en-GB" sz="900" kern="1200" dirty="0">
                          <a:solidFill>
                            <a:schemeClr val="tx1"/>
                          </a:solidFill>
                          <a:effectLst/>
                          <a:latin typeface="Arial" panose="020B0604020202020204" pitchFamily="34" charset="0"/>
                          <a:cs typeface="Arial" panose="020B0604020202020204" pitchFamily="34" charset="0"/>
                        </a:rPr>
                        <a:t> </a:t>
                      </a: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extLst>
                  <a:ext uri="{0D108BD9-81ED-4DB2-BD59-A6C34878D82A}">
                    <a16:rowId xmlns:a16="http://schemas.microsoft.com/office/drawing/2014/main" val="10002"/>
                  </a:ext>
                </a:extLst>
              </a:tr>
              <a:tr h="676933">
                <a:tc vMerge="1">
                  <a:txBody>
                    <a:bodyPr/>
                    <a:lstStyle/>
                    <a:p>
                      <a:endParaRPr lang="en-GB"/>
                    </a:p>
                  </a:txBody>
                  <a:tcPr/>
                </a:tc>
                <a:tc vMerge="1">
                  <a:txBody>
                    <a:bodyPr/>
                    <a:lstStyle/>
                    <a:p>
                      <a:endParaRPr lang="en-GB"/>
                    </a:p>
                  </a:txBody>
                  <a:tcPr/>
                </a:tc>
                <a:tc vMerge="1">
                  <a:txBody>
                    <a:bodyPr/>
                    <a:lstStyle/>
                    <a:p>
                      <a:endParaRPr lang="en-GB" sz="900" dirty="0"/>
                    </a:p>
                  </a:txBody>
                  <a:tcPr marL="59044" marR="59044" marT="0" marB="0" anchor="ctr"/>
                </a:tc>
                <a:tc>
                  <a:txBody>
                    <a:bodyPr/>
                    <a:lstStyle/>
                    <a:p>
                      <a:pPr algn="l">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EDF</a:t>
                      </a: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tc>
                <a:tc>
                  <a:txBody>
                    <a:bodyPr/>
                    <a:lstStyle/>
                    <a:p>
                      <a:r>
                        <a:rPr lang="en-GB" sz="900" kern="1200" dirty="0">
                          <a:solidFill>
                            <a:schemeClr val="tx1"/>
                          </a:solidFill>
                          <a:effectLst/>
                          <a:latin typeface="Arial" panose="020B0604020202020204" pitchFamily="34" charset="0"/>
                          <a:cs typeface="Arial" panose="020B0604020202020204" pitchFamily="34" charset="0"/>
                        </a:rPr>
                        <a:t>Stated option 4 however also approved to DSG preferred 2 stage option</a:t>
                      </a: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extLst>
                  <a:ext uri="{0D108BD9-81ED-4DB2-BD59-A6C34878D82A}">
                    <a16:rowId xmlns:a16="http://schemas.microsoft.com/office/drawing/2014/main" val="10003"/>
                  </a:ext>
                </a:extLst>
              </a:tr>
              <a:tr h="784984">
                <a:tc vMerge="1">
                  <a:txBody>
                    <a:bodyPr/>
                    <a:lstStyle/>
                    <a:p>
                      <a:endParaRPr lang="en-GB"/>
                    </a:p>
                  </a:txBody>
                  <a:tcPr/>
                </a:tc>
                <a:tc vMerge="1">
                  <a:txBody>
                    <a:bodyPr/>
                    <a:lstStyle/>
                    <a:p>
                      <a:endParaRPr lang="en-GB"/>
                    </a:p>
                  </a:txBody>
                  <a:tcPr/>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nchor="ctr"/>
                </a:tc>
                <a:tc>
                  <a:txBody>
                    <a:bodyPr/>
                    <a:lstStyle/>
                    <a:p>
                      <a:pPr algn="l"/>
                      <a:r>
                        <a:rPr lang="en-GB" sz="900" kern="1200" dirty="0">
                          <a:solidFill>
                            <a:schemeClr val="tx1"/>
                          </a:solidFill>
                          <a:effectLst/>
                          <a:latin typeface="Arial" panose="020B0604020202020204" pitchFamily="34" charset="0"/>
                          <a:cs typeface="Arial" panose="020B0604020202020204" pitchFamily="34" charset="0"/>
                        </a:rPr>
                        <a:t>Npower</a:t>
                      </a:r>
                    </a:p>
                  </a:txBody>
                  <a:tcPr marL="59044" marR="59044" marT="0" marB="0" anchor="ctr"/>
                </a:tc>
                <a:tc>
                  <a:txBody>
                    <a:bodyPr/>
                    <a:lstStyle/>
                    <a:p>
                      <a:pPr algn="ctr"/>
                      <a:r>
                        <a:rPr lang="en-GB" sz="900" kern="1200" dirty="0">
                          <a:solidFill>
                            <a:schemeClr val="tx1"/>
                          </a:solidFill>
                          <a:effectLst/>
                          <a:latin typeface="Arial" panose="020B0604020202020204" pitchFamily="34" charset="0"/>
                          <a:cs typeface="Arial" panose="020B0604020202020204" pitchFamily="34" charset="0"/>
                        </a:rPr>
                        <a:t>X</a:t>
                      </a:r>
                    </a:p>
                  </a:txBody>
                  <a:tcPr marL="59044" marR="59044" marT="0" marB="0" anchor="ctr"/>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pPr algn="ctr"/>
                      <a:r>
                        <a:rPr lang="en-GB" sz="900" kern="1200" dirty="0">
                          <a:solidFill>
                            <a:schemeClr val="tx1"/>
                          </a:solidFill>
                          <a:effectLst/>
                          <a:latin typeface="Arial" panose="020B0604020202020204" pitchFamily="34" charset="0"/>
                          <a:cs typeface="Arial" panose="020B0604020202020204" pitchFamily="34" charset="0"/>
                        </a:rPr>
                        <a:t>X</a:t>
                      </a:r>
                    </a:p>
                  </a:txBody>
                  <a:tcPr marL="59044" marR="59044" marT="0" marB="0" anchor="ctr"/>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extLst>
                  <a:ext uri="{0D108BD9-81ED-4DB2-BD59-A6C34878D82A}">
                    <a16:rowId xmlns:a16="http://schemas.microsoft.com/office/drawing/2014/main" val="251311267"/>
                  </a:ext>
                </a:extLst>
              </a:tr>
              <a:tr h="589185">
                <a:tc vMerge="1">
                  <a:txBody>
                    <a:bodyPr/>
                    <a:lstStyle/>
                    <a:p>
                      <a:endParaRPr lang="en-GB"/>
                    </a:p>
                  </a:txBody>
                  <a:tcPr/>
                </a:tc>
                <a:tc vMerge="1">
                  <a:txBody>
                    <a:bodyPr/>
                    <a:lstStyle/>
                    <a:p>
                      <a:endParaRPr lang="en-GB"/>
                    </a:p>
                  </a:txBody>
                  <a:tcPr/>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nchor="ctr"/>
                </a:tc>
                <a:tc>
                  <a:txBody>
                    <a:bodyPr/>
                    <a:lstStyle/>
                    <a:p>
                      <a:pPr algn="l"/>
                      <a:r>
                        <a:rPr lang="en-GB" sz="900" kern="1200" dirty="0">
                          <a:solidFill>
                            <a:schemeClr val="tx1"/>
                          </a:solidFill>
                          <a:effectLst/>
                          <a:latin typeface="Arial" panose="020B0604020202020204" pitchFamily="34" charset="0"/>
                          <a:cs typeface="Arial" panose="020B0604020202020204" pitchFamily="34" charset="0"/>
                        </a:rPr>
                        <a:t>Scottish </a:t>
                      </a:r>
                    </a:p>
                    <a:p>
                      <a:pPr algn="l"/>
                      <a:r>
                        <a:rPr lang="en-GB" sz="900" kern="1200" dirty="0">
                          <a:solidFill>
                            <a:schemeClr val="tx1"/>
                          </a:solidFill>
                          <a:effectLst/>
                          <a:latin typeface="Arial" panose="020B0604020202020204" pitchFamily="34" charset="0"/>
                          <a:cs typeface="Arial" panose="020B0604020202020204" pitchFamily="34" charset="0"/>
                        </a:rPr>
                        <a:t>Power</a:t>
                      </a:r>
                    </a:p>
                  </a:txBody>
                  <a:tcPr marL="59044" marR="59044" marT="0" marB="0" anchor="ctr"/>
                </a:tc>
                <a:tc>
                  <a:txBody>
                    <a:bodyPr/>
                    <a:lstStyle/>
                    <a:p>
                      <a:pPr algn="ctr"/>
                      <a:r>
                        <a:rPr lang="en-GB" sz="900" kern="1200" dirty="0">
                          <a:solidFill>
                            <a:schemeClr val="tx1"/>
                          </a:solidFill>
                          <a:effectLst/>
                          <a:latin typeface="Arial" panose="020B0604020202020204" pitchFamily="34" charset="0"/>
                          <a:cs typeface="Arial" panose="020B0604020202020204" pitchFamily="34" charset="0"/>
                        </a:rPr>
                        <a:t>X</a:t>
                      </a:r>
                    </a:p>
                  </a:txBody>
                  <a:tcPr marL="59044" marR="59044" marT="0" marB="0" anchor="ctr"/>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pPr algn="ctr"/>
                      <a:r>
                        <a:rPr lang="en-GB" sz="900" kern="1200" dirty="0">
                          <a:solidFill>
                            <a:schemeClr val="tx1"/>
                          </a:solidFill>
                          <a:effectLst/>
                          <a:latin typeface="Arial" panose="020B0604020202020204" pitchFamily="34" charset="0"/>
                          <a:cs typeface="Arial" panose="020B0604020202020204" pitchFamily="34" charset="0"/>
                        </a:rPr>
                        <a:t>X</a:t>
                      </a:r>
                    </a:p>
                  </a:txBody>
                  <a:tcPr marL="59044" marR="59044" marT="0" marB="0" anchor="ctr"/>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Calibri"/>
                          <a:cs typeface="Arial" panose="020B0604020202020204" pitchFamily="34" charset="0"/>
                        </a:rPr>
                        <a:t>SP wanted to understand funding implications and if industry will be charged twice with a 2-stage implementation.</a:t>
                      </a:r>
                    </a:p>
                    <a:p>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r>
                        <a:rPr lang="en-GB" sz="900" kern="1200" dirty="0">
                          <a:solidFill>
                            <a:schemeClr val="tx1"/>
                          </a:solidFill>
                          <a:effectLst/>
                          <a:latin typeface="Arial" panose="020B0604020202020204" pitchFamily="34" charset="0"/>
                          <a:cs typeface="Arial" panose="020B0604020202020204" pitchFamily="34" charset="0"/>
                        </a:rPr>
                        <a:t>Industry would be required to fund implementation of both solutions however the cost for long term solution will not include any work already implemented.</a:t>
                      </a:r>
                    </a:p>
                  </a:txBody>
                  <a:tcPr marL="59044" marR="59044" marT="0" marB="0"/>
                </a:tc>
                <a:extLst>
                  <a:ext uri="{0D108BD9-81ED-4DB2-BD59-A6C34878D82A}">
                    <a16:rowId xmlns:a16="http://schemas.microsoft.com/office/drawing/2014/main" val="68336284"/>
                  </a:ext>
                </a:extLst>
              </a:tr>
            </a:tbl>
          </a:graphicData>
        </a:graphic>
      </p:graphicFrame>
    </p:spTree>
    <p:extLst>
      <p:ext uri="{BB962C8B-B14F-4D97-AF65-F5344CB8AC3E}">
        <p14:creationId xmlns:p14="http://schemas.microsoft.com/office/powerpoint/2010/main" val="192577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491630"/>
            <a:ext cx="8229600" cy="1800200"/>
          </a:xfrm>
        </p:spPr>
        <p:txBody>
          <a:bodyPr>
            <a:normAutofit fontScale="90000"/>
          </a:bodyPr>
          <a:lstStyle/>
          <a:p>
            <a:pPr algn="l"/>
            <a:r>
              <a:rPr lang="en-GB" dirty="0"/>
              <a:t>5. CSS Consequential Implementation Plan and Project update.</a:t>
            </a:r>
            <a:br>
              <a:rPr lang="en-GB" dirty="0"/>
            </a:br>
            <a:br>
              <a:rPr lang="en-GB" dirty="0"/>
            </a:br>
            <a:r>
              <a:rPr lang="en-GB" sz="1300" b="0" dirty="0">
                <a:solidFill>
                  <a:schemeClr val="tx1"/>
                </a:solidFill>
              </a:rPr>
              <a:t>5.1 The following slides give an overview of the Functional Changes &amp; Documentation Changes for CSS Consequential for approval.  </a:t>
            </a:r>
            <a:br>
              <a:rPr lang="en-GB" sz="1300" b="0" dirty="0">
                <a:solidFill>
                  <a:schemeClr val="tx1"/>
                </a:solidFill>
              </a:rPr>
            </a:br>
            <a:br>
              <a:rPr lang="en-GB" sz="1300" b="0" dirty="0">
                <a:solidFill>
                  <a:schemeClr val="tx1"/>
                </a:solidFill>
              </a:rPr>
            </a:br>
            <a:r>
              <a:rPr lang="en-GB" sz="1300" b="0" dirty="0">
                <a:solidFill>
                  <a:schemeClr val="tx1"/>
                </a:solidFill>
                <a:hlinkClick r:id="rId2"/>
              </a:rPr>
              <a:t>Link to CSSC Change Pack</a:t>
            </a:r>
            <a:br>
              <a:rPr lang="en-GB" sz="1300" b="0" dirty="0">
                <a:solidFill>
                  <a:schemeClr val="tx1"/>
                </a:solidFill>
              </a:rPr>
            </a:br>
            <a:br>
              <a:rPr lang="en-GB" sz="1300" b="0" dirty="0">
                <a:solidFill>
                  <a:schemeClr val="tx1"/>
                </a:solidFill>
              </a:rPr>
            </a:br>
            <a:r>
              <a:rPr lang="en-GB" sz="1300" b="0" dirty="0">
                <a:solidFill>
                  <a:schemeClr val="tx1"/>
                </a:solidFill>
              </a:rPr>
              <a:t>5.2 CSSC Project update</a:t>
            </a:r>
            <a:br>
              <a:rPr lang="en-GB" sz="1300" b="0" dirty="0">
                <a:solidFill>
                  <a:schemeClr val="tx1"/>
                </a:solidFill>
              </a:rPr>
            </a:br>
            <a:br>
              <a:rPr lang="en-GB" sz="1300" b="0" dirty="0">
                <a:solidFill>
                  <a:schemeClr val="tx1"/>
                </a:solidFill>
              </a:rPr>
            </a:br>
            <a:br>
              <a:rPr lang="en-GB" sz="1300" b="0" dirty="0">
                <a:solidFill>
                  <a:schemeClr val="tx1"/>
                </a:solidFill>
              </a:rPr>
            </a:br>
            <a:br>
              <a:rPr lang="en-GB" sz="1200" b="0" dirty="0"/>
            </a:br>
            <a:br>
              <a:rPr lang="en-GB" sz="1200" b="0" dirty="0"/>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256981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78858656"/>
              </p:ext>
            </p:extLst>
          </p:nvPr>
        </p:nvGraphicFramePr>
        <p:xfrm>
          <a:off x="165217" y="1059582"/>
          <a:ext cx="8813565" cy="2929930"/>
        </p:xfrm>
        <a:graphic>
          <a:graphicData uri="http://schemas.openxmlformats.org/drawingml/2006/table">
            <a:tbl>
              <a:tblPr firstRow="1" firstCol="1" bandRow="1">
                <a:tableStyleId>{5940675A-B579-460E-94D1-54222C63F5DA}</a:tableStyleId>
              </a:tblPr>
              <a:tblGrid>
                <a:gridCol w="1469195">
                  <a:extLst>
                    <a:ext uri="{9D8B030D-6E8A-4147-A177-3AD203B41FA5}">
                      <a16:colId xmlns:a16="http://schemas.microsoft.com/office/drawing/2014/main" val="20001"/>
                    </a:ext>
                  </a:extLst>
                </a:gridCol>
                <a:gridCol w="381875">
                  <a:extLst>
                    <a:ext uri="{9D8B030D-6E8A-4147-A177-3AD203B41FA5}">
                      <a16:colId xmlns:a16="http://schemas.microsoft.com/office/drawing/2014/main" val="20003"/>
                    </a:ext>
                  </a:extLst>
                </a:gridCol>
                <a:gridCol w="238125">
                  <a:extLst>
                    <a:ext uri="{9D8B030D-6E8A-4147-A177-3AD203B41FA5}">
                      <a16:colId xmlns:a16="http://schemas.microsoft.com/office/drawing/2014/main" val="896415392"/>
                    </a:ext>
                  </a:extLst>
                </a:gridCol>
                <a:gridCol w="237132">
                  <a:extLst>
                    <a:ext uri="{9D8B030D-6E8A-4147-A177-3AD203B41FA5}">
                      <a16:colId xmlns:a16="http://schemas.microsoft.com/office/drawing/2014/main" val="20004"/>
                    </a:ext>
                  </a:extLst>
                </a:gridCol>
                <a:gridCol w="207440">
                  <a:extLst>
                    <a:ext uri="{9D8B030D-6E8A-4147-A177-3AD203B41FA5}">
                      <a16:colId xmlns:a16="http://schemas.microsoft.com/office/drawing/2014/main" val="20005"/>
                    </a:ext>
                  </a:extLst>
                </a:gridCol>
                <a:gridCol w="895120">
                  <a:extLst>
                    <a:ext uri="{9D8B030D-6E8A-4147-A177-3AD203B41FA5}">
                      <a16:colId xmlns:a16="http://schemas.microsoft.com/office/drawing/2014/main" val="20006"/>
                    </a:ext>
                  </a:extLst>
                </a:gridCol>
                <a:gridCol w="505655">
                  <a:extLst>
                    <a:ext uri="{9D8B030D-6E8A-4147-A177-3AD203B41FA5}">
                      <a16:colId xmlns:a16="http://schemas.microsoft.com/office/drawing/2014/main" val="1990762972"/>
                    </a:ext>
                  </a:extLst>
                </a:gridCol>
                <a:gridCol w="555875">
                  <a:extLst>
                    <a:ext uri="{9D8B030D-6E8A-4147-A177-3AD203B41FA5}">
                      <a16:colId xmlns:a16="http://schemas.microsoft.com/office/drawing/2014/main" val="20007"/>
                    </a:ext>
                  </a:extLst>
                </a:gridCol>
                <a:gridCol w="422505">
                  <a:extLst>
                    <a:ext uri="{9D8B030D-6E8A-4147-A177-3AD203B41FA5}">
                      <a16:colId xmlns:a16="http://schemas.microsoft.com/office/drawing/2014/main" val="20008"/>
                    </a:ext>
                  </a:extLst>
                </a:gridCol>
                <a:gridCol w="3900643">
                  <a:extLst>
                    <a:ext uri="{9D8B030D-6E8A-4147-A177-3AD203B41FA5}">
                      <a16:colId xmlns:a16="http://schemas.microsoft.com/office/drawing/2014/main" val="20009"/>
                    </a:ext>
                  </a:extLst>
                </a:gridCol>
              </a:tblGrid>
              <a:tr h="250106">
                <a:tc gridSpan="10">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endParaRPr lang="en-GB" sz="800" kern="1200" dirty="0">
                        <a:solidFill>
                          <a:schemeClr val="tx1"/>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216024">
                <a:tc rowSpan="2">
                  <a:txBody>
                    <a:bodyPr/>
                    <a:lstStyle/>
                    <a:p>
                      <a:pPr>
                        <a:lnSpc>
                          <a:spcPct val="115000"/>
                        </a:lnSpc>
                        <a:spcAft>
                          <a:spcPts val="0"/>
                        </a:spcAft>
                      </a:pPr>
                      <a:r>
                        <a:rPr lang="en-GB" sz="800" kern="1200" dirty="0">
                          <a:solidFill>
                            <a:schemeClr val="tx1"/>
                          </a:solidFill>
                          <a:effectLst/>
                          <a:latin typeface="+mn-lt"/>
                          <a:ea typeface="+mn-ea"/>
                          <a:cs typeface="+mn-cs"/>
                        </a:rPr>
                        <a:t>XRN / Title</a:t>
                      </a:r>
                    </a:p>
                  </a:txBody>
                  <a:tcPr marL="59044" marR="59044" marT="0" marB="0">
                    <a:solidFill>
                      <a:schemeClr val="tx2">
                        <a:lumMod val="40000"/>
                        <a:lumOff val="60000"/>
                      </a:schemeClr>
                    </a:solidFill>
                  </a:tcPr>
                </a:tc>
                <a:tc gridSpan="4">
                  <a:txBody>
                    <a:bodyPr/>
                    <a:lstStyle/>
                    <a:p>
                      <a:pPr algn="l"/>
                      <a:r>
                        <a:rPr lang="en-GB" sz="800" kern="1200" dirty="0">
                          <a:solidFill>
                            <a:schemeClr val="tx1"/>
                          </a:solidFill>
                          <a:effectLst/>
                          <a:latin typeface="+mn-lt"/>
                          <a:ea typeface="+mn-ea"/>
                          <a:cs typeface="+mn-cs"/>
                        </a:rPr>
                        <a:t>Impacted Parties</a:t>
                      </a:r>
                    </a:p>
                  </a:txBody>
                  <a:tcP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97658">
                <a:tc vMerge="1">
                  <a:txBody>
                    <a:bodyPr/>
                    <a:lstStyle/>
                    <a:p>
                      <a:endParaRPr lang="en-GB"/>
                    </a:p>
                  </a:txBody>
                  <a:tcPr/>
                </a:tc>
                <a:tc>
                  <a:txBody>
                    <a:bodyPr/>
                    <a:lstStyle/>
                    <a:p>
                      <a:pPr algn="l" fontAlgn="ctr"/>
                      <a:r>
                        <a:rPr lang="en-GB" sz="800" kern="1200" dirty="0">
                          <a:solidFill>
                            <a:schemeClr val="tx1"/>
                          </a:solidFill>
                          <a:effectLst/>
                          <a:latin typeface="+mn-lt"/>
                          <a:ea typeface="+mn-ea"/>
                          <a:cs typeface="+mn-cs"/>
                        </a:rPr>
                        <a:t>Shipper</a:t>
                      </a:r>
                    </a:p>
                  </a:txBody>
                  <a:tcPr marL="6350" marR="6350" marT="6350" marB="0">
                    <a:solidFill>
                      <a:schemeClr val="accent5"/>
                    </a:solidFill>
                  </a:tcPr>
                </a:tc>
                <a:tc>
                  <a:txBody>
                    <a:bodyPr/>
                    <a:lstStyle/>
                    <a:p>
                      <a:pPr algn="l" fontAlgn="ctr"/>
                      <a:r>
                        <a:rPr lang="en-GB" sz="800" kern="1200" dirty="0">
                          <a:solidFill>
                            <a:schemeClr val="tx1"/>
                          </a:solidFill>
                          <a:effectLst/>
                          <a:latin typeface="+mn-lt"/>
                          <a:ea typeface="+mn-ea"/>
                          <a:cs typeface="+mn-cs"/>
                        </a:rPr>
                        <a:t>DNs</a:t>
                      </a:r>
                    </a:p>
                  </a:txBody>
                  <a:tcPr marL="6350" marR="6350" marT="6350" marB="0">
                    <a:solidFill>
                      <a:schemeClr val="accent5"/>
                    </a:solidFill>
                  </a:tcPr>
                </a:tc>
                <a:tc>
                  <a:txBody>
                    <a:bodyPr/>
                    <a:lstStyle/>
                    <a:p>
                      <a:pPr algn="l" fontAlgn="ctr"/>
                      <a:r>
                        <a:rPr lang="en-GB" sz="800" kern="1200" dirty="0">
                          <a:solidFill>
                            <a:schemeClr val="tx1"/>
                          </a:solidFill>
                          <a:effectLst/>
                          <a:latin typeface="+mn-lt"/>
                          <a:ea typeface="+mn-ea"/>
                          <a:cs typeface="+mn-cs"/>
                        </a:rPr>
                        <a:t>NTS</a:t>
                      </a:r>
                    </a:p>
                  </a:txBody>
                  <a:tcPr marL="6350" marR="6350" marT="6350" marB="0">
                    <a:solidFill>
                      <a:schemeClr val="accent5"/>
                    </a:solidFill>
                  </a:tcPr>
                </a:tc>
                <a:tc>
                  <a:txBody>
                    <a:bodyPr/>
                    <a:lstStyle/>
                    <a:p>
                      <a:pPr algn="l" fontAlgn="ctr"/>
                      <a:r>
                        <a:rPr lang="en-GB" sz="800" kern="1200" dirty="0">
                          <a:solidFill>
                            <a:schemeClr val="tx1"/>
                          </a:solidFill>
                          <a:effectLst/>
                          <a:latin typeface="+mn-lt"/>
                          <a:ea typeface="+mn-ea"/>
                          <a:cs typeface="+mn-cs"/>
                        </a:rPr>
                        <a:t>IGT</a:t>
                      </a:r>
                    </a:p>
                  </a:txBody>
                  <a:tcPr marL="6350" marR="6350" marT="6350" marB="0">
                    <a:solidFill>
                      <a:schemeClr val="accent5"/>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Clarification</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77074">
                <a:tc rowSpan="3">
                  <a:txBody>
                    <a:bodyPr/>
                    <a:lstStyle/>
                    <a:p>
                      <a:pPr>
                        <a:lnSpc>
                          <a:spcPct val="115000"/>
                        </a:lnSpc>
                        <a:spcAft>
                          <a:spcPts val="0"/>
                        </a:spcAft>
                      </a:pPr>
                      <a:r>
                        <a:rPr lang="en-US" sz="800" kern="1200" dirty="0">
                          <a:solidFill>
                            <a:schemeClr val="tx1"/>
                          </a:solidFill>
                          <a:effectLst/>
                          <a:latin typeface="+mn-lt"/>
                          <a:ea typeface="+mn-ea"/>
                          <a:cs typeface="+mn-cs"/>
                        </a:rPr>
                        <a:t>XRN4627 CSSC - Nomination Enquiry and Registration</a:t>
                      </a:r>
                      <a:endParaRPr lang="en-GB" sz="800" kern="1200" dirty="0">
                        <a:solidFill>
                          <a:schemeClr val="tx1"/>
                        </a:solidFill>
                        <a:effectLst/>
                        <a:latin typeface="+mn-lt"/>
                        <a:ea typeface="+mn-ea"/>
                        <a:cs typeface="+mn-cs"/>
                      </a:endParaRPr>
                    </a:p>
                  </a:txBody>
                  <a:tcPr marL="59044" marR="59044" marT="0" marB="0"/>
                </a:tc>
                <a:tc rowSpan="3">
                  <a:txBody>
                    <a:bodyPr/>
                    <a:lstStyle/>
                    <a:p>
                      <a:pPr marL="0" algn="ctr" defTabSz="914400" rtl="0" eaLnBrk="1" latinLnBrk="0" hangingPunct="1">
                        <a:lnSpc>
                          <a:spcPct val="115000"/>
                        </a:lnSpc>
                        <a:spcAft>
                          <a:spcPts val="0"/>
                        </a:spcAft>
                      </a:pPr>
                      <a:r>
                        <a:rPr lang="en-GB" sz="800" kern="1200" dirty="0">
                          <a:solidFill>
                            <a:schemeClr val="tx1"/>
                          </a:solidFill>
                          <a:effectLst/>
                          <a:latin typeface="+mn-lt"/>
                          <a:ea typeface="+mn-ea"/>
                          <a:cs typeface="+mn-cs"/>
                        </a:rPr>
                        <a:t>X</a:t>
                      </a:r>
                    </a:p>
                  </a:txBody>
                  <a:tcPr marL="59044" marR="59044" marT="0" marB="0" anchor="ctr"/>
                </a:tc>
                <a:tc rowSpan="3">
                  <a:txBody>
                    <a:bodyPr/>
                    <a:lstStyle/>
                    <a:p>
                      <a:pPr algn="l">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rowSpan="3">
                  <a:txBody>
                    <a:bodyPr/>
                    <a:lstStyle/>
                    <a:p>
                      <a:pPr algn="l">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rowSpan="3">
                  <a:txBody>
                    <a:bodyPr/>
                    <a:lstStyle/>
                    <a:p>
                      <a:pPr algn="l">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algn="ctr" fontAlgn="ctr"/>
                      <a:r>
                        <a:rPr lang="en-GB" sz="800" kern="1200" dirty="0">
                          <a:solidFill>
                            <a:schemeClr val="tx1"/>
                          </a:solidFill>
                          <a:effectLst/>
                          <a:latin typeface="+mn-lt"/>
                          <a:ea typeface="+mn-ea"/>
                          <a:cs typeface="+mn-cs"/>
                        </a:rPr>
                        <a:t>EDF</a:t>
                      </a:r>
                    </a:p>
                  </a:txBody>
                  <a:tcPr marL="6350" marR="6350" marT="6350" marB="0" anchor="ctr"/>
                </a:tc>
                <a:tc>
                  <a:txBody>
                    <a:bodyPr/>
                    <a:lstStyle/>
                    <a:p>
                      <a:pPr algn="ctr" fontAlgn="ctr"/>
                      <a:r>
                        <a:rPr lang="en-GB" sz="800" kern="1200" dirty="0">
                          <a:solidFill>
                            <a:schemeClr val="tx1"/>
                          </a:solidFill>
                          <a:effectLst/>
                          <a:latin typeface="+mn-lt"/>
                          <a:ea typeface="+mn-ea"/>
                          <a:cs typeface="+mn-cs"/>
                        </a:rPr>
                        <a:t> Date Only</a:t>
                      </a:r>
                    </a:p>
                  </a:txBody>
                  <a:tcPr marL="6350" marR="6350" marT="6350" marB="0" anchor="ctr">
                    <a:solidFill>
                      <a:schemeClr val="accent3">
                        <a:lumMod val="20000"/>
                        <a:lumOff val="80000"/>
                      </a:schemeClr>
                    </a:solidFill>
                  </a:tcPr>
                </a:tc>
                <a:tc>
                  <a:txBody>
                    <a:bodyPr/>
                    <a:lstStyle/>
                    <a:p>
                      <a:pPr algn="ctr" fontAlgn="ctr"/>
                      <a:r>
                        <a:rPr lang="en-GB" sz="800" kern="1200" dirty="0">
                          <a:solidFill>
                            <a:schemeClr val="tx1"/>
                          </a:solidFill>
                          <a:effectLst/>
                          <a:latin typeface="+mn-lt"/>
                          <a:ea typeface="+mn-ea"/>
                          <a:cs typeface="+mn-cs"/>
                        </a:rPr>
                        <a:t>Design </a:t>
                      </a:r>
                    </a:p>
                  </a:txBody>
                  <a:tcPr marL="6350" marR="6350" marT="6350" marB="0" anchor="ctr">
                    <a:solidFill>
                      <a:schemeClr val="accent6">
                        <a:lumMod val="20000"/>
                        <a:lumOff val="80000"/>
                      </a:schemeClr>
                    </a:solid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There were several points for clarity and comments below. </a:t>
                      </a:r>
                      <a:br>
                        <a:rPr lang="en-US" sz="800" kern="1200" dirty="0">
                          <a:solidFill>
                            <a:schemeClr val="tx1"/>
                          </a:solidFill>
                          <a:effectLst/>
                          <a:latin typeface="+mn-lt"/>
                          <a:ea typeface="+mn-ea"/>
                          <a:cs typeface="+mn-cs"/>
                        </a:rPr>
                      </a:br>
                      <a:r>
                        <a:rPr lang="en-US" sz="800" kern="1200" dirty="0">
                          <a:solidFill>
                            <a:schemeClr val="tx1"/>
                          </a:solidFill>
                          <a:effectLst/>
                          <a:latin typeface="+mn-lt"/>
                          <a:ea typeface="+mn-ea"/>
                          <a:cs typeface="+mn-cs"/>
                        </a:rPr>
                        <a:t>Why not make it a single combined record which would simply file structure? (N90 &amp; U06)</a:t>
                      </a:r>
                      <a:br>
                        <a:rPr lang="en-US" sz="800" kern="1200" dirty="0">
                          <a:solidFill>
                            <a:schemeClr val="tx1"/>
                          </a:solidFill>
                          <a:effectLst/>
                          <a:latin typeface="+mn-lt"/>
                          <a:ea typeface="+mn-ea"/>
                          <a:cs typeface="+mn-cs"/>
                        </a:rPr>
                      </a:br>
                      <a:r>
                        <a:rPr lang="en-US" sz="800" kern="1200" dirty="0">
                          <a:solidFill>
                            <a:schemeClr val="tx1"/>
                          </a:solidFill>
                          <a:effectLst/>
                          <a:latin typeface="+mn-lt"/>
                          <a:ea typeface="+mn-ea"/>
                          <a:cs typeface="+mn-cs"/>
                        </a:rPr>
                        <a:t>TMC – We need to ensure that this is reliably sent to parties by 7PM at latest given we have to set up smart meters by start of next day. Due to the criticality of this flow, we would also expect CDSP to report on this flow performance to PAC</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277074">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gn="ctr" fontAlgn="ctr"/>
                      <a:r>
                        <a:rPr lang="en-GB" sz="800" kern="1200" dirty="0">
                          <a:solidFill>
                            <a:schemeClr val="tx1"/>
                          </a:solidFill>
                          <a:effectLst/>
                          <a:latin typeface="+mn-lt"/>
                          <a:ea typeface="+mn-ea"/>
                          <a:cs typeface="+mn-cs"/>
                        </a:rPr>
                        <a:t>SSE</a:t>
                      </a:r>
                    </a:p>
                  </a:txBody>
                  <a:tcPr marL="6350" marR="6350" marT="6350" marB="0" anchor="ctr"/>
                </a:tc>
                <a:tc>
                  <a:txBody>
                    <a:bodyPr/>
                    <a:lstStyle/>
                    <a:p>
                      <a:pPr algn="ctr" fontAlgn="ctr"/>
                      <a:r>
                        <a:rPr lang="en-GB" sz="800" kern="1200" dirty="0">
                          <a:solidFill>
                            <a:schemeClr val="tx1"/>
                          </a:solidFill>
                          <a:effectLst/>
                          <a:latin typeface="+mn-lt"/>
                          <a:ea typeface="+mn-ea"/>
                          <a:cs typeface="+mn-cs"/>
                        </a:rPr>
                        <a:t>Design &amp; Date</a:t>
                      </a:r>
                    </a:p>
                  </a:txBody>
                  <a:tcPr marL="6350" marR="6350" marT="6350" marB="0" anchor="ctr">
                    <a:solidFill>
                      <a:schemeClr val="accent3">
                        <a:lumMod val="20000"/>
                        <a:lumOff val="80000"/>
                      </a:schemeClr>
                    </a:solidFill>
                  </a:tcPr>
                </a:tc>
                <a:tc>
                  <a:txBody>
                    <a:bodyPr/>
                    <a:lstStyle/>
                    <a:p>
                      <a:pPr algn="ctr" fontAlgn="ctr"/>
                      <a:r>
                        <a:rPr lang="en-GB" sz="800" kern="1200">
                          <a:solidFill>
                            <a:schemeClr val="tx1"/>
                          </a:solidFill>
                          <a:effectLst/>
                          <a:latin typeface="+mn-lt"/>
                          <a:ea typeface="+mn-ea"/>
                          <a:cs typeface="+mn-cs"/>
                        </a:rPr>
                        <a:t> </a:t>
                      </a:r>
                    </a:p>
                  </a:txBody>
                  <a:tcPr marL="6350" marR="6350" marT="6350" marB="0" anchor="ct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Xoserve are exploring what the </a:t>
                      </a:r>
                      <a:r>
                        <a:rPr lang="en-US" sz="800" kern="1200" dirty="0" err="1">
                          <a:solidFill>
                            <a:schemeClr val="tx1"/>
                          </a:solidFill>
                          <a:effectLst/>
                          <a:latin typeface="+mn-lt"/>
                          <a:ea typeface="+mn-ea"/>
                          <a:cs typeface="+mn-cs"/>
                        </a:rPr>
                        <a:t>‘Re</a:t>
                      </a:r>
                      <a:r>
                        <a:rPr lang="en-US" sz="800" kern="1200" dirty="0">
                          <a:solidFill>
                            <a:schemeClr val="tx1"/>
                          </a:solidFill>
                          <a:effectLst/>
                          <a:latin typeface="+mn-lt"/>
                          <a:ea typeface="+mn-ea"/>
                          <a:cs typeface="+mn-cs"/>
                        </a:rPr>
                        <a:t>-Nomination’ supporting CSS process should be.  We wish to highlight that Industry are dependent on Xoserve and Landmark establishing and defining this detail. It is important that this information be provided as soon as possible, so that Industry have a full end-to-end process design to support Re-Nomination scenarios.</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455300720"/>
                  </a:ext>
                </a:extLst>
              </a:tr>
              <a:tr h="315393">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pPr algn="l">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gn="ctr" fontAlgn="ctr"/>
                      <a:r>
                        <a:rPr lang="en-GB" sz="800" kern="1200" dirty="0" err="1">
                          <a:solidFill>
                            <a:schemeClr val="tx1"/>
                          </a:solidFill>
                          <a:effectLst/>
                          <a:latin typeface="+mn-lt"/>
                          <a:ea typeface="+mn-ea"/>
                          <a:cs typeface="+mn-cs"/>
                        </a:rPr>
                        <a:t>Centica</a:t>
                      </a:r>
                      <a:endParaRPr lang="en-GB" sz="800" kern="1200" dirty="0">
                        <a:solidFill>
                          <a:schemeClr val="tx1"/>
                        </a:solidFill>
                        <a:effectLst/>
                        <a:latin typeface="+mn-lt"/>
                        <a:ea typeface="+mn-ea"/>
                        <a:cs typeface="+mn-cs"/>
                      </a:endParaRPr>
                    </a:p>
                  </a:txBody>
                  <a:tcPr marL="6350" marR="6350" marT="6350" marB="0" anchor="ctr"/>
                </a:tc>
                <a:tc>
                  <a:txBody>
                    <a:bodyPr/>
                    <a:lstStyle/>
                    <a:p>
                      <a:pPr algn="ctr" fontAlgn="ctr"/>
                      <a:r>
                        <a:rPr lang="en-GB" sz="800" kern="1200" dirty="0">
                          <a:solidFill>
                            <a:schemeClr val="tx1"/>
                          </a:solidFill>
                          <a:effectLst/>
                          <a:latin typeface="+mn-lt"/>
                          <a:ea typeface="+mn-ea"/>
                          <a:cs typeface="+mn-cs"/>
                        </a:rPr>
                        <a:t> Date Only</a:t>
                      </a:r>
                    </a:p>
                  </a:txBody>
                  <a:tcPr marL="6350" marR="6350" marT="6350" marB="0" anchor="ctr">
                    <a:solidFill>
                      <a:schemeClr val="accent3">
                        <a:lumMod val="20000"/>
                        <a:lumOff val="80000"/>
                      </a:schemeClr>
                    </a:solidFill>
                  </a:tcPr>
                </a:tc>
                <a:tc>
                  <a:txBody>
                    <a:bodyPr/>
                    <a:lstStyle/>
                    <a:p>
                      <a:pPr algn="ctr" fontAlgn="ctr"/>
                      <a:r>
                        <a:rPr lang="en-GB" sz="800" kern="1200" dirty="0">
                          <a:solidFill>
                            <a:schemeClr val="tx1"/>
                          </a:solidFill>
                          <a:effectLst/>
                          <a:latin typeface="+mn-lt"/>
                          <a:ea typeface="+mn-ea"/>
                          <a:cs typeface="+mn-cs"/>
                        </a:rPr>
                        <a:t>Design </a:t>
                      </a:r>
                    </a:p>
                  </a:txBody>
                  <a:tcPr marL="6350" marR="6350" marT="6350" marB="0" anchor="ctr">
                    <a:solidFill>
                      <a:schemeClr val="accent6">
                        <a:lumMod val="20000"/>
                        <a:lumOff val="80000"/>
                      </a:schemeClr>
                    </a:solid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It would have been useful to include further detail such as BRN 3pm deadline in the "Associating Settlement Data to Initial Registrations and Switches"</a:t>
                      </a:r>
                      <a:br>
                        <a:rPr lang="en-US" sz="800" kern="1200" dirty="0">
                          <a:solidFill>
                            <a:schemeClr val="tx1"/>
                          </a:solidFill>
                          <a:effectLst/>
                          <a:latin typeface="+mn-lt"/>
                          <a:ea typeface="+mn-ea"/>
                          <a:cs typeface="+mn-cs"/>
                        </a:rPr>
                      </a:br>
                      <a:r>
                        <a:rPr lang="en-US" sz="800" kern="1200" dirty="0">
                          <a:solidFill>
                            <a:schemeClr val="tx1"/>
                          </a:solidFill>
                          <a:effectLst/>
                          <a:latin typeface="+mn-lt"/>
                          <a:ea typeface="+mn-ea"/>
                          <a:cs typeface="+mn-cs"/>
                        </a:rPr>
                        <a:t>We feel the T99 should be updated to not include MPRN as this duplicates data held in the S75.</a:t>
                      </a:r>
                      <a:br>
                        <a:rPr lang="en-US" sz="800" kern="1200" dirty="0">
                          <a:solidFill>
                            <a:schemeClr val="tx1"/>
                          </a:solidFill>
                          <a:effectLst/>
                          <a:latin typeface="+mn-lt"/>
                          <a:ea typeface="+mn-ea"/>
                          <a:cs typeface="+mn-cs"/>
                        </a:rPr>
                      </a:br>
                      <a:r>
                        <a:rPr lang="en-US" sz="800" kern="1200" dirty="0">
                          <a:solidFill>
                            <a:schemeClr val="tx1"/>
                          </a:solidFill>
                          <a:effectLst/>
                          <a:latin typeface="+mn-lt"/>
                          <a:ea typeface="+mn-ea"/>
                          <a:cs typeface="+mn-cs"/>
                        </a:rPr>
                        <a:t>That being the TMC should also include a CSS reference as per the ASN file.</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2914309666"/>
                  </a:ext>
                </a:extLst>
              </a:tr>
            </a:tbl>
          </a:graphicData>
        </a:graphic>
      </p:graphicFrame>
      <p:sp>
        <p:nvSpPr>
          <p:cNvPr id="2" name="Title 1">
            <a:extLst>
              <a:ext uri="{FF2B5EF4-FFF2-40B4-BE49-F238E27FC236}">
                <a16:creationId xmlns:a16="http://schemas.microsoft.com/office/drawing/2014/main" id="{F6EA86F0-6EF3-48C5-91EA-84DC230CE270}"/>
              </a:ext>
            </a:extLst>
          </p:cNvPr>
          <p:cNvSpPr>
            <a:spLocks noGrp="1"/>
          </p:cNvSpPr>
          <p:nvPr>
            <p:ph type="title"/>
          </p:nvPr>
        </p:nvSpPr>
        <p:spPr/>
        <p:txBody>
          <a:bodyPr/>
          <a:lstStyle/>
          <a:p>
            <a:r>
              <a:rPr lang="en-GB" dirty="0"/>
              <a:t>5.1 Implementation Plan</a:t>
            </a:r>
          </a:p>
        </p:txBody>
      </p:sp>
      <p:sp>
        <p:nvSpPr>
          <p:cNvPr id="4" name="TextBox 3">
            <a:extLst>
              <a:ext uri="{FF2B5EF4-FFF2-40B4-BE49-F238E27FC236}">
                <a16:creationId xmlns:a16="http://schemas.microsoft.com/office/drawing/2014/main" id="{C3440584-A21A-47AD-B23F-515393C9BAD8}"/>
              </a:ext>
            </a:extLst>
          </p:cNvPr>
          <p:cNvSpPr txBox="1"/>
          <p:nvPr/>
        </p:nvSpPr>
        <p:spPr>
          <a:xfrm>
            <a:off x="165216" y="4051879"/>
            <a:ext cx="8813565" cy="415498"/>
          </a:xfrm>
          <a:prstGeom prst="rect">
            <a:avLst/>
          </a:prstGeom>
          <a:noFill/>
        </p:spPr>
        <p:txBody>
          <a:bodyPr wrap="square" rtlCol="0">
            <a:spAutoFit/>
          </a:bodyPr>
          <a:lstStyle/>
          <a:p>
            <a:r>
              <a:rPr lang="en-GB" sz="1000" dirty="0"/>
              <a:t>This Change Pack was deferred in October and an extraordinary DSG meeting will be held on the 6</a:t>
            </a:r>
            <a:r>
              <a:rPr lang="en-GB" sz="1000" baseline="30000" dirty="0"/>
              <a:t>th</a:t>
            </a:r>
            <a:r>
              <a:rPr lang="en-GB" sz="1000" dirty="0"/>
              <a:t> November  which will address the customer comments and we will seek DSG approval of any changes to be implemented </a:t>
            </a:r>
            <a:r>
              <a:rPr lang="en-US" sz="1000" dirty="0"/>
              <a:t>before seeking approval of the Design Specification at the </a:t>
            </a:r>
            <a:r>
              <a:rPr lang="en-US" sz="1000" dirty="0" err="1"/>
              <a:t>ChMC</a:t>
            </a:r>
            <a:r>
              <a:rPr lang="en-US" sz="1000" dirty="0"/>
              <a:t> meeting</a:t>
            </a:r>
            <a:r>
              <a:rPr lang="en-GB" sz="1000" dirty="0"/>
              <a:t> </a:t>
            </a:r>
          </a:p>
        </p:txBody>
      </p:sp>
    </p:spTree>
    <p:extLst>
      <p:ext uri="{BB962C8B-B14F-4D97-AF65-F5344CB8AC3E}">
        <p14:creationId xmlns:p14="http://schemas.microsoft.com/office/powerpoint/2010/main" val="174179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73234365"/>
              </p:ext>
            </p:extLst>
          </p:nvPr>
        </p:nvGraphicFramePr>
        <p:xfrm>
          <a:off x="196651" y="555526"/>
          <a:ext cx="8750697" cy="1872207"/>
        </p:xfrm>
        <a:graphic>
          <a:graphicData uri="http://schemas.openxmlformats.org/drawingml/2006/table">
            <a:tbl>
              <a:tblPr firstRow="1" firstCol="1" bandRow="1">
                <a:tableStyleId>{5940675A-B579-460E-94D1-54222C63F5DA}</a:tableStyleId>
              </a:tblPr>
              <a:tblGrid>
                <a:gridCol w="1269412">
                  <a:extLst>
                    <a:ext uri="{9D8B030D-6E8A-4147-A177-3AD203B41FA5}">
                      <a16:colId xmlns:a16="http://schemas.microsoft.com/office/drawing/2014/main" val="20001"/>
                    </a:ext>
                  </a:extLst>
                </a:gridCol>
                <a:gridCol w="818820">
                  <a:extLst>
                    <a:ext uri="{9D8B030D-6E8A-4147-A177-3AD203B41FA5}">
                      <a16:colId xmlns:a16="http://schemas.microsoft.com/office/drawing/2014/main" val="20006"/>
                    </a:ext>
                  </a:extLst>
                </a:gridCol>
                <a:gridCol w="504056">
                  <a:extLst>
                    <a:ext uri="{9D8B030D-6E8A-4147-A177-3AD203B41FA5}">
                      <a16:colId xmlns:a16="http://schemas.microsoft.com/office/drawing/2014/main" val="1990762972"/>
                    </a:ext>
                  </a:extLst>
                </a:gridCol>
                <a:gridCol w="466237">
                  <a:extLst>
                    <a:ext uri="{9D8B030D-6E8A-4147-A177-3AD203B41FA5}">
                      <a16:colId xmlns:a16="http://schemas.microsoft.com/office/drawing/2014/main" val="20007"/>
                    </a:ext>
                  </a:extLst>
                </a:gridCol>
                <a:gridCol w="435588">
                  <a:extLst>
                    <a:ext uri="{9D8B030D-6E8A-4147-A177-3AD203B41FA5}">
                      <a16:colId xmlns:a16="http://schemas.microsoft.com/office/drawing/2014/main" val="20008"/>
                    </a:ext>
                  </a:extLst>
                </a:gridCol>
                <a:gridCol w="2628292">
                  <a:extLst>
                    <a:ext uri="{9D8B030D-6E8A-4147-A177-3AD203B41FA5}">
                      <a16:colId xmlns:a16="http://schemas.microsoft.com/office/drawing/2014/main" val="20009"/>
                    </a:ext>
                  </a:extLst>
                </a:gridCol>
                <a:gridCol w="2628292">
                  <a:extLst>
                    <a:ext uri="{9D8B030D-6E8A-4147-A177-3AD203B41FA5}">
                      <a16:colId xmlns:a16="http://schemas.microsoft.com/office/drawing/2014/main" val="677983838"/>
                    </a:ext>
                  </a:extLst>
                </a:gridCol>
              </a:tblGrid>
              <a:tr h="242174">
                <a:tc gridSpan="7">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hMerge="1">
                  <a:txBody>
                    <a:bodyPr/>
                    <a:lstStyle/>
                    <a:p>
                      <a:endParaRPr lang="en-GB"/>
                    </a:p>
                  </a:txBody>
                  <a:tcPr/>
                </a:tc>
                <a:extLst>
                  <a:ext uri="{0D108BD9-81ED-4DB2-BD59-A6C34878D82A}">
                    <a16:rowId xmlns:a16="http://schemas.microsoft.com/office/drawing/2014/main" val="1781183799"/>
                  </a:ext>
                </a:extLst>
              </a:tr>
              <a:tr h="242174">
                <a:tc rowSpan="2">
                  <a:txBody>
                    <a:bodyPr/>
                    <a:lstStyle/>
                    <a:p>
                      <a:pPr>
                        <a:lnSpc>
                          <a:spcPct val="115000"/>
                        </a:lnSpc>
                        <a:spcAft>
                          <a:spcPts val="0"/>
                        </a:spcAft>
                      </a:pPr>
                      <a:r>
                        <a:rPr lang="en-GB" sz="800" kern="1200" dirty="0">
                          <a:solidFill>
                            <a:schemeClr val="tx1"/>
                          </a:solidFill>
                          <a:effectLst/>
                          <a:latin typeface="+mn-lt"/>
                          <a:ea typeface="+mn-ea"/>
                          <a:cs typeface="+mn-cs"/>
                        </a:rPr>
                        <a:t>XRN / Title</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kern="1200" dirty="0">
                          <a:solidFill>
                            <a:schemeClr val="tx1"/>
                          </a:solidFill>
                          <a:effectLst/>
                          <a:latin typeface="+mn-lt"/>
                          <a:ea typeface="+mn-ea"/>
                          <a:cs typeface="+mn-cs"/>
                        </a:rPr>
                        <a:t>Xoserve Response</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43797">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244062">
                <a:tc>
                  <a:txBody>
                    <a:bodyPr/>
                    <a:lstStyle/>
                    <a:p>
                      <a:pPr>
                        <a:lnSpc>
                          <a:spcPct val="115000"/>
                        </a:lnSpc>
                        <a:spcAft>
                          <a:spcPts val="0"/>
                        </a:spcAft>
                      </a:pPr>
                      <a:r>
                        <a:rPr lang="en-US" sz="800" kern="1200" dirty="0">
                          <a:solidFill>
                            <a:schemeClr val="tx1"/>
                          </a:solidFill>
                          <a:effectLst/>
                          <a:latin typeface="+mn-lt"/>
                          <a:ea typeface="+mn-ea"/>
                          <a:cs typeface="+mn-cs"/>
                        </a:rPr>
                        <a:t>XRN4920 Review of the CSSC Gemini Business Requirements Document</a:t>
                      </a:r>
                    </a:p>
                    <a:p>
                      <a:pPr>
                        <a:lnSpc>
                          <a:spcPct val="115000"/>
                        </a:lnSpc>
                        <a:spcAft>
                          <a:spcPts val="0"/>
                        </a:spcAft>
                      </a:pPr>
                      <a:endParaRPr lang="en-US" sz="800" kern="1200" dirty="0">
                        <a:solidFill>
                          <a:schemeClr val="tx1"/>
                        </a:solidFill>
                        <a:effectLst/>
                        <a:latin typeface="+mn-lt"/>
                        <a:ea typeface="+mn-ea"/>
                        <a:cs typeface="+mn-cs"/>
                      </a:endParaRPr>
                    </a:p>
                    <a:p>
                      <a:pPr>
                        <a:lnSpc>
                          <a:spcPct val="115000"/>
                        </a:lnSpc>
                        <a:spcAft>
                          <a:spcPts val="0"/>
                        </a:spcAft>
                      </a:pPr>
                      <a:r>
                        <a:rPr lang="en-US" sz="800" kern="1200" dirty="0">
                          <a:solidFill>
                            <a:schemeClr val="tx1"/>
                          </a:solidFill>
                          <a:effectLst/>
                          <a:latin typeface="+mn-lt"/>
                          <a:ea typeface="+mn-ea"/>
                          <a:cs typeface="+mn-cs"/>
                        </a:rPr>
                        <a:t>2457.1 - RT - PO </a:t>
                      </a:r>
                    </a:p>
                    <a:p>
                      <a:pPr>
                        <a:lnSpc>
                          <a:spcPct val="115000"/>
                        </a:lnSpc>
                        <a:spcAft>
                          <a:spcPts val="0"/>
                        </a:spcAft>
                      </a:pPr>
                      <a:endParaRPr lang="en-US" sz="800" kern="1200" dirty="0">
                        <a:solidFill>
                          <a:schemeClr val="tx1"/>
                        </a:solidFill>
                        <a:effectLst/>
                        <a:latin typeface="+mn-lt"/>
                        <a:ea typeface="+mn-ea"/>
                        <a:cs typeface="+mn-cs"/>
                      </a:endParaRPr>
                    </a:p>
                    <a:p>
                      <a:pPr>
                        <a:lnSpc>
                          <a:spcPct val="115000"/>
                        </a:lnSpc>
                        <a:spcAft>
                          <a:spcPts val="0"/>
                        </a:spcAft>
                      </a:pPr>
                      <a:endParaRPr lang="en-US" sz="800" kern="1200" dirty="0">
                        <a:solidFill>
                          <a:schemeClr val="tx1"/>
                        </a:solidFill>
                        <a:effectLst/>
                        <a:latin typeface="+mn-lt"/>
                        <a:ea typeface="+mn-ea"/>
                        <a:cs typeface="+mn-cs"/>
                      </a:endParaRPr>
                    </a:p>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algn="ctr" fontAlgn="ctr"/>
                      <a:r>
                        <a:rPr lang="en-GB" sz="800" kern="1200" dirty="0">
                          <a:solidFill>
                            <a:schemeClr val="tx1"/>
                          </a:solidFill>
                          <a:effectLst/>
                          <a:latin typeface="+mn-lt"/>
                          <a:ea typeface="+mn-ea"/>
                          <a:cs typeface="+mn-cs"/>
                        </a:rPr>
                        <a:t>Centrica</a:t>
                      </a:r>
                    </a:p>
                  </a:txBody>
                  <a:tcPr marL="6350" marR="6350" marT="6350" marB="0" anchor="ct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The pack presented in July had additional slides which are not included and would be useful to include in the BRD. This includes details of 3 batches at 22:00, 22:30 and 22:45 and includes a new cancellation job.  The 22:45 DM Nomination job is included as an activity in the BRD but no time is detailed.</a:t>
                      </a:r>
                    </a:p>
                    <a:p>
                      <a:pPr marL="0" algn="l" defTabSz="914400" rtl="0" eaLnBrk="1" fontAlgn="ctr" latinLnBrk="0" hangingPunct="1"/>
                      <a:r>
                        <a:rPr lang="en-US" sz="800" kern="1200" dirty="0">
                          <a:solidFill>
                            <a:schemeClr val="tx1"/>
                          </a:solidFill>
                          <a:effectLst/>
                          <a:latin typeface="+mn-lt"/>
                          <a:ea typeface="+mn-ea"/>
                          <a:cs typeface="+mn-cs"/>
                        </a:rPr>
                        <a:t>There is also a table of key changes in that pack that I think would provide a useful summary in the BRD</a:t>
                      </a:r>
                    </a:p>
                  </a:txBody>
                  <a:tcPr marL="6350" marR="6350" marT="6350" marB="0" anchor="ctr"/>
                </a:tc>
                <a:tc>
                  <a:txBody>
                    <a:bodyPr/>
                    <a:lstStyle/>
                    <a:p>
                      <a:pPr marL="0" algn="l" defTabSz="914400" rtl="0" eaLnBrk="1" fontAlgn="ctr" latinLnBrk="0" hangingPunct="1"/>
                      <a:r>
                        <a:rPr lang="en-US" sz="800" kern="1200" dirty="0">
                          <a:solidFill>
                            <a:schemeClr val="tx1"/>
                          </a:solidFill>
                          <a:effectLst/>
                          <a:latin typeface="+mn-lt"/>
                          <a:ea typeface="+mn-ea"/>
                          <a:cs typeface="+mn-cs"/>
                        </a:rPr>
                        <a:t>All the mentioned changes have been incorporated </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We have now updated the Change Pack with a change marked copy of the updated BRD.</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bl>
          </a:graphicData>
        </a:graphic>
      </p:graphicFrame>
      <p:sp>
        <p:nvSpPr>
          <p:cNvPr id="2" name="TextBox 1">
            <a:extLst>
              <a:ext uri="{FF2B5EF4-FFF2-40B4-BE49-F238E27FC236}">
                <a16:creationId xmlns:a16="http://schemas.microsoft.com/office/drawing/2014/main" id="{FD24C3EA-1C25-4F07-8962-D333C5CC5305}"/>
              </a:ext>
            </a:extLst>
          </p:cNvPr>
          <p:cNvSpPr txBox="1"/>
          <p:nvPr/>
        </p:nvSpPr>
        <p:spPr>
          <a:xfrm>
            <a:off x="323528" y="2931790"/>
            <a:ext cx="8280920" cy="261610"/>
          </a:xfrm>
          <a:prstGeom prst="rect">
            <a:avLst/>
          </a:prstGeom>
          <a:noFill/>
        </p:spPr>
        <p:txBody>
          <a:bodyPr wrap="square" rtlCol="0">
            <a:spAutoFit/>
          </a:bodyPr>
          <a:lstStyle/>
          <a:p>
            <a:r>
              <a:rPr lang="en-US" sz="1100" dirty="0"/>
              <a:t>We will contact the customer for approval before seeking approval of the Design Specification at the </a:t>
            </a:r>
            <a:r>
              <a:rPr lang="en-US" sz="1100" dirty="0" err="1"/>
              <a:t>ChMC</a:t>
            </a:r>
            <a:r>
              <a:rPr lang="en-US" sz="1100" dirty="0"/>
              <a:t> meeting</a:t>
            </a:r>
            <a:endParaRPr lang="en-GB" sz="1100" dirty="0"/>
          </a:p>
        </p:txBody>
      </p:sp>
    </p:spTree>
    <p:extLst>
      <p:ext uri="{BB962C8B-B14F-4D97-AF65-F5344CB8AC3E}">
        <p14:creationId xmlns:p14="http://schemas.microsoft.com/office/powerpoint/2010/main" val="258201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57F3C25-2084-44B8-8469-464C65898394}"/>
              </a:ext>
            </a:extLst>
          </p:cNvPr>
          <p:cNvGraphicFramePr>
            <a:graphicFrameLocks noGrp="1"/>
          </p:cNvGraphicFramePr>
          <p:nvPr>
            <p:extLst>
              <p:ext uri="{D42A27DB-BD31-4B8C-83A1-F6EECF244321}">
                <p14:modId xmlns:p14="http://schemas.microsoft.com/office/powerpoint/2010/main" val="854883607"/>
              </p:ext>
            </p:extLst>
          </p:nvPr>
        </p:nvGraphicFramePr>
        <p:xfrm>
          <a:off x="96993" y="202826"/>
          <a:ext cx="8950013" cy="4241132"/>
        </p:xfrm>
        <a:graphic>
          <a:graphicData uri="http://schemas.openxmlformats.org/drawingml/2006/table">
            <a:tbl>
              <a:tblPr firstRow="1" firstCol="1" bandRow="1">
                <a:tableStyleId>{5940675A-B579-460E-94D1-54222C63F5DA}</a:tableStyleId>
              </a:tblPr>
              <a:tblGrid>
                <a:gridCol w="499676">
                  <a:extLst>
                    <a:ext uri="{9D8B030D-6E8A-4147-A177-3AD203B41FA5}">
                      <a16:colId xmlns:a16="http://schemas.microsoft.com/office/drawing/2014/main" val="20000"/>
                    </a:ext>
                  </a:extLst>
                </a:gridCol>
                <a:gridCol w="1331338">
                  <a:extLst>
                    <a:ext uri="{9D8B030D-6E8A-4147-A177-3AD203B41FA5}">
                      <a16:colId xmlns:a16="http://schemas.microsoft.com/office/drawing/2014/main" val="20001"/>
                    </a:ext>
                  </a:extLst>
                </a:gridCol>
                <a:gridCol w="633550">
                  <a:extLst>
                    <a:ext uri="{9D8B030D-6E8A-4147-A177-3AD203B41FA5}">
                      <a16:colId xmlns:a16="http://schemas.microsoft.com/office/drawing/2014/main" val="20002"/>
                    </a:ext>
                  </a:extLst>
                </a:gridCol>
                <a:gridCol w="462329">
                  <a:extLst>
                    <a:ext uri="{9D8B030D-6E8A-4147-A177-3AD203B41FA5}">
                      <a16:colId xmlns:a16="http://schemas.microsoft.com/office/drawing/2014/main" val="20003"/>
                    </a:ext>
                  </a:extLst>
                </a:gridCol>
                <a:gridCol w="352888">
                  <a:extLst>
                    <a:ext uri="{9D8B030D-6E8A-4147-A177-3AD203B41FA5}">
                      <a16:colId xmlns:a16="http://schemas.microsoft.com/office/drawing/2014/main" val="20004"/>
                    </a:ext>
                  </a:extLst>
                </a:gridCol>
                <a:gridCol w="385400">
                  <a:extLst>
                    <a:ext uri="{9D8B030D-6E8A-4147-A177-3AD203B41FA5}">
                      <a16:colId xmlns:a16="http://schemas.microsoft.com/office/drawing/2014/main" val="20005"/>
                    </a:ext>
                  </a:extLst>
                </a:gridCol>
                <a:gridCol w="458419">
                  <a:extLst>
                    <a:ext uri="{9D8B030D-6E8A-4147-A177-3AD203B41FA5}">
                      <a16:colId xmlns:a16="http://schemas.microsoft.com/office/drawing/2014/main" val="20006"/>
                    </a:ext>
                  </a:extLst>
                </a:gridCol>
                <a:gridCol w="352888">
                  <a:extLst>
                    <a:ext uri="{9D8B030D-6E8A-4147-A177-3AD203B41FA5}">
                      <a16:colId xmlns:a16="http://schemas.microsoft.com/office/drawing/2014/main" val="20007"/>
                    </a:ext>
                  </a:extLst>
                </a:gridCol>
                <a:gridCol w="385400">
                  <a:extLst>
                    <a:ext uri="{9D8B030D-6E8A-4147-A177-3AD203B41FA5}">
                      <a16:colId xmlns:a16="http://schemas.microsoft.com/office/drawing/2014/main" val="20008"/>
                    </a:ext>
                  </a:extLst>
                </a:gridCol>
                <a:gridCol w="774339">
                  <a:extLst>
                    <a:ext uri="{9D8B030D-6E8A-4147-A177-3AD203B41FA5}">
                      <a16:colId xmlns:a16="http://schemas.microsoft.com/office/drawing/2014/main" val="20009"/>
                    </a:ext>
                  </a:extLst>
                </a:gridCol>
                <a:gridCol w="1609910">
                  <a:extLst>
                    <a:ext uri="{9D8B030D-6E8A-4147-A177-3AD203B41FA5}">
                      <a16:colId xmlns:a16="http://schemas.microsoft.com/office/drawing/2014/main" val="20010"/>
                    </a:ext>
                  </a:extLst>
                </a:gridCol>
                <a:gridCol w="1703876">
                  <a:extLst>
                    <a:ext uri="{9D8B030D-6E8A-4147-A177-3AD203B41FA5}">
                      <a16:colId xmlns:a16="http://schemas.microsoft.com/office/drawing/2014/main" val="20011"/>
                    </a:ext>
                  </a:extLst>
                </a:gridCol>
              </a:tblGrid>
              <a:tr h="355779">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Agenda Item</a:t>
                      </a:r>
                    </a:p>
                  </a:txBody>
                  <a:tcPr marL="59044" marR="59044" marT="0" marB="0">
                    <a:solidFill>
                      <a:schemeClr val="tx2">
                        <a:lumMod val="40000"/>
                        <a:lumOff val="60000"/>
                      </a:schemeClr>
                    </a:solidFill>
                  </a:tcPr>
                </a:tc>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dirty="0">
                          <a:effectLst/>
                        </a:rPr>
                        <a:t>Solution Summary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15000"/>
                        </a:lnSpc>
                        <a:spcAft>
                          <a:spcPts val="0"/>
                        </a:spcAft>
                      </a:pPr>
                      <a:r>
                        <a:rPr lang="en-GB" sz="800" dirty="0">
                          <a:effectLst/>
                        </a:rPr>
                        <a:t>Implementation </a:t>
                      </a:r>
                    </a:p>
                    <a:p>
                      <a:pPr>
                        <a:lnSpc>
                          <a:spcPct val="115000"/>
                        </a:lnSpc>
                        <a:spcAft>
                          <a:spcPts val="0"/>
                        </a:spcAft>
                      </a:pPr>
                      <a:r>
                        <a:rPr lang="en-GB" sz="800" dirty="0">
                          <a:effectLst/>
                        </a:rPr>
                        <a:t>Date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Responses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70609">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2D050"/>
                    </a:solidFill>
                  </a:tcPr>
                </a:tc>
                <a:tc>
                  <a:txBody>
                    <a:bodyPr/>
                    <a:lstStyle/>
                    <a:p>
                      <a:pPr>
                        <a:lnSpc>
                          <a:spcPct val="115000"/>
                        </a:lnSpc>
                        <a:spcAft>
                          <a:spcPts val="0"/>
                        </a:spcAft>
                      </a:pPr>
                      <a:r>
                        <a:rPr lang="en-GB" sz="700" dirty="0">
                          <a:effectLst/>
                        </a:rPr>
                        <a:t>Defer</a:t>
                      </a:r>
                      <a:endParaRPr lang="en-GB" sz="900" dirty="0">
                        <a:effectLst/>
                      </a:endParaRPr>
                    </a:p>
                  </a:txBody>
                  <a:tcPr marL="59044" marR="59044" marT="0" marB="0">
                    <a:solidFill>
                      <a:srgbClr val="FFBF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endParaRPr lang="en-GB"/>
                    </a:p>
                  </a:txBody>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extLst>
                  <a:ext uri="{0D108BD9-81ED-4DB2-BD59-A6C34878D82A}">
                    <a16:rowId xmlns:a16="http://schemas.microsoft.com/office/drawing/2014/main" val="10001"/>
                  </a:ext>
                </a:extLst>
              </a:tr>
              <a:tr h="860881">
                <a:tc rowSpan="3">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rowSpan="3">
                  <a:txBody>
                    <a:bodyPr/>
                    <a:lstStyle/>
                    <a:p>
                      <a:pPr>
                        <a:lnSpc>
                          <a:spcPct val="115000"/>
                        </a:lnSpc>
                        <a:spcAft>
                          <a:spcPts val="0"/>
                        </a:spcAft>
                      </a:pPr>
                      <a:r>
                        <a:rPr lang="en-US" sz="900" kern="1200" dirty="0">
                          <a:solidFill>
                            <a:schemeClr val="tx1"/>
                          </a:solidFill>
                          <a:effectLst/>
                          <a:latin typeface="+mn-lt"/>
                          <a:ea typeface="+mn-ea"/>
                          <a:cs typeface="+mn-cs"/>
                        </a:rPr>
                        <a:t>New Gemini ACT file notification of meters that have switched</a:t>
                      </a: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kern="1200" dirty="0">
                          <a:solidFill>
                            <a:schemeClr val="tx1"/>
                          </a:solidFill>
                          <a:effectLst/>
                          <a:latin typeface="+mn-lt"/>
                          <a:ea typeface="+mn-ea"/>
                          <a:cs typeface="+mn-cs"/>
                        </a:rPr>
                        <a:t>2457.2 - RT - PO </a:t>
                      </a:r>
                      <a:endParaRPr lang="en-GB" sz="900" kern="1200" dirty="0">
                        <a:solidFill>
                          <a:schemeClr val="tx1"/>
                        </a:solidFill>
                        <a:effectLst/>
                        <a:latin typeface="+mn-lt"/>
                        <a:ea typeface="+mn-ea"/>
                        <a:cs typeface="+mn-cs"/>
                      </a:endParaRPr>
                    </a:p>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SSE</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X</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X</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rowSpan="3">
                  <a:txBody>
                    <a:bodyPr/>
                    <a:lstStyle/>
                    <a:p>
                      <a:pPr algn="l">
                        <a:lnSpc>
                          <a:spcPct val="115000"/>
                        </a:lnSpc>
                        <a:spcAft>
                          <a:spcPts val="0"/>
                        </a:spcAft>
                      </a:pPr>
                      <a:endParaRPr lang="en-GB" sz="900" dirty="0">
                        <a:effectLst/>
                        <a:latin typeface="+mn-lt"/>
                        <a:ea typeface="Calibri"/>
                        <a:cs typeface="Times New Roman"/>
                      </a:endParaRPr>
                    </a:p>
                  </a:txBody>
                  <a:tcPr marL="59044" marR="59044" marT="0" marB="0" anchor="ctr"/>
                </a:tc>
                <a:tc>
                  <a:txBody>
                    <a:bodyPr/>
                    <a:lstStyle/>
                    <a:p>
                      <a:pPr>
                        <a:lnSpc>
                          <a:spcPct val="115000"/>
                        </a:lnSpc>
                        <a:spcAft>
                          <a:spcPts val="0"/>
                        </a:spcAft>
                      </a:pPr>
                      <a:r>
                        <a:rPr lang="en-US" sz="900" kern="1200" dirty="0">
                          <a:solidFill>
                            <a:schemeClr val="tx1"/>
                          </a:solidFill>
                          <a:effectLst/>
                          <a:latin typeface="Arial" panose="020B0604020202020204" pitchFamily="34" charset="0"/>
                          <a:ea typeface="+mn-ea"/>
                          <a:cs typeface="Arial" panose="020B0604020202020204" pitchFamily="34" charset="0"/>
                        </a:rPr>
                        <a:t>Please confirm that the New ACT file notification will be sent over the IX? This would be our preference over any other method</a:t>
                      </a:r>
                      <a:r>
                        <a:rPr lang="en-US" sz="1000" dirty="0">
                          <a:effectLst/>
                          <a:latin typeface="Calibri"/>
                          <a:ea typeface="Calibri"/>
                          <a:cs typeface="Times New Roman"/>
                        </a:rPr>
                        <a:t>.</a:t>
                      </a:r>
                      <a:endParaRPr lang="en-GB" sz="10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kern="1200" dirty="0">
                          <a:solidFill>
                            <a:schemeClr val="tx1"/>
                          </a:solidFill>
                          <a:effectLst/>
                          <a:latin typeface="Arial" panose="020B0604020202020204" pitchFamily="34" charset="0"/>
                          <a:ea typeface="+mn-ea"/>
                          <a:cs typeface="Arial" panose="020B0604020202020204" pitchFamily="34" charset="0"/>
                        </a:rPr>
                        <a:t>The new ACT file notification for Gemini will be sent over the IX.</a:t>
                      </a:r>
                    </a:p>
                  </a:txBody>
                  <a:tcPr marL="59044" marR="59044" marT="0" marB="0"/>
                </a:tc>
                <a:extLst>
                  <a:ext uri="{0D108BD9-81ED-4DB2-BD59-A6C34878D82A}">
                    <a16:rowId xmlns:a16="http://schemas.microsoft.com/office/drawing/2014/main" val="10002"/>
                  </a:ext>
                </a:extLst>
              </a:tr>
              <a:tr h="1465059">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000">
                          <a:effectLst/>
                          <a:latin typeface="+mn-lt"/>
                          <a:ea typeface="Calibri"/>
                          <a:cs typeface="Times New Roman"/>
                        </a:rPr>
                        <a:t>Centrica</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1000" dirty="0">
                          <a:effectLst/>
                        </a:rPr>
                        <a:t> X</a:t>
                      </a:r>
                      <a:endParaRPr lang="en-GB" sz="10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tc>
                  <a:txBody>
                    <a:bodyPr/>
                    <a:lstStyle/>
                    <a:p>
                      <a:pPr>
                        <a:lnSpc>
                          <a:spcPct val="115000"/>
                        </a:lnSpc>
                        <a:spcAft>
                          <a:spcPts val="0"/>
                        </a:spcAft>
                      </a:pPr>
                      <a:r>
                        <a:rPr lang="en-US" sz="900" kern="1200">
                          <a:solidFill>
                            <a:schemeClr val="tx1"/>
                          </a:solidFill>
                          <a:effectLst/>
                          <a:latin typeface="Arial" panose="020B0604020202020204" pitchFamily="34" charset="0"/>
                          <a:cs typeface="Arial" panose="020B0604020202020204" pitchFamily="34" charset="0"/>
                        </a:rPr>
                        <a:t>We were told the file will be received in the evening approx. 10pm on D-1. There is no provision of this information in the Gemini BRD</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US" sz="900" kern="1200" dirty="0">
                          <a:solidFill>
                            <a:schemeClr val="tx1"/>
                          </a:solidFill>
                          <a:effectLst/>
                          <a:latin typeface="Arial" panose="020B0604020202020204" pitchFamily="34" charset="0"/>
                          <a:ea typeface="+mn-ea"/>
                          <a:cs typeface="Arial" panose="020B0604020202020204" pitchFamily="34" charset="0"/>
                        </a:rPr>
                        <a:t>The timing of the ACT file notification is approximately 22:00 hours. This is indicative as it is dependent upon the time the MDS / AAQ files are received from UK Link. This update will also be included in the BRD</a:t>
                      </a:r>
                      <a:endParaRPr lang="en-GB" sz="900" kern="1200" dirty="0">
                        <a:solidFill>
                          <a:schemeClr val="tx1"/>
                        </a:solidFill>
                        <a:effectLst/>
                        <a:latin typeface="Arial" panose="020B0604020202020204" pitchFamily="34" charset="0"/>
                        <a:ea typeface="+mn-ea"/>
                        <a:cs typeface="Arial" panose="020B0604020202020204" pitchFamily="34" charset="0"/>
                      </a:endParaRPr>
                    </a:p>
                  </a:txBody>
                  <a:tcPr marL="59044" marR="59044" marT="0" marB="0"/>
                </a:tc>
                <a:extLst>
                  <a:ext uri="{0D108BD9-81ED-4DB2-BD59-A6C34878D82A}">
                    <a16:rowId xmlns:a16="http://schemas.microsoft.com/office/drawing/2014/main" val="3136086226"/>
                  </a:ext>
                </a:extLst>
              </a:tr>
              <a:tr h="1288804">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r>
                        <a:rPr lang="en-GB" sz="1000"/>
                        <a:t>E.ON</a:t>
                      </a:r>
                      <a:endParaRPr lang="en-GB" sz="1000" dirty="0"/>
                    </a:p>
                  </a:txBody>
                  <a:tcPr marL="59044" marR="59044" marT="0" marB="0"/>
                </a:tc>
                <a:tc>
                  <a:txBody>
                    <a:bodyPr/>
                    <a:lstStyle/>
                    <a:p>
                      <a:endParaRPr lang="en-GB" sz="900" dirty="0"/>
                    </a:p>
                  </a:txBody>
                  <a:tcPr marL="59044" marR="59044" marT="0" marB="0"/>
                </a:tc>
                <a:tc>
                  <a:txBody>
                    <a:bodyPr/>
                    <a:lstStyle/>
                    <a:p>
                      <a:endParaRPr lang="en-GB" dirty="0"/>
                    </a:p>
                  </a:txBody>
                  <a:tcPr marL="59044" marR="59044" marT="0" marB="0"/>
                </a:tc>
                <a:tc>
                  <a:txBody>
                    <a:bodyPr/>
                    <a:lstStyle/>
                    <a:p>
                      <a:endParaRPr lang="en-GB" dirty="0"/>
                    </a:p>
                  </a:txBody>
                  <a:tcPr marL="59044" marR="59044" marT="0" marB="0"/>
                </a:tc>
                <a:tc>
                  <a:txBody>
                    <a:bodyPr/>
                    <a:lstStyle/>
                    <a:p>
                      <a:endParaRPr lang="en-GB" sz="900" dirty="0"/>
                    </a:p>
                  </a:txBody>
                  <a:tcPr marL="59044" marR="59044" marT="0" marB="0"/>
                </a:tc>
                <a:tc>
                  <a:txBody>
                    <a:bodyPr/>
                    <a:lstStyle/>
                    <a:p>
                      <a:endParaRPr lang="en-GB" dirty="0"/>
                    </a:p>
                  </a:txBody>
                  <a:tcPr marL="59044" marR="59044" marT="0" marB="0"/>
                </a:tc>
                <a:tc>
                  <a:txBody>
                    <a:bodyPr/>
                    <a:lstStyle/>
                    <a:p>
                      <a:r>
                        <a:rPr lang="en-GB" sz="900" dirty="0"/>
                        <a:t>X</a:t>
                      </a:r>
                    </a:p>
                  </a:txBody>
                  <a:tcPr marL="59044" marR="59044" marT="0" marB="0"/>
                </a:tc>
                <a:tc vMerge="1">
                  <a:txBody>
                    <a:bodyPr/>
                    <a:lstStyle/>
                    <a:p>
                      <a:pPr algn="l">
                        <a:lnSpc>
                          <a:spcPct val="115000"/>
                        </a:lnSpc>
                        <a:spcAft>
                          <a:spcPts val="0"/>
                        </a:spcAft>
                      </a:pPr>
                      <a:endParaRPr lang="en-GB" sz="900" dirty="0">
                        <a:effectLst/>
                        <a:latin typeface="+mn-lt"/>
                        <a:ea typeface="Calibri"/>
                        <a:cs typeface="Times New Roman"/>
                      </a:endParaRPr>
                    </a:p>
                  </a:txBody>
                  <a:tcPr marL="59044" marR="59044" marT="0" marB="0" anchor="ctr"/>
                </a:tc>
                <a:tc>
                  <a:txBody>
                    <a:bodyPr/>
                    <a:lstStyle/>
                    <a:p>
                      <a:r>
                        <a:rPr lang="en-GB" sz="900" kern="1200" dirty="0">
                          <a:solidFill>
                            <a:schemeClr val="tx1"/>
                          </a:solidFill>
                          <a:effectLst/>
                          <a:latin typeface="+mn-lt"/>
                          <a:ea typeface="+mn-ea"/>
                          <a:cs typeface="+mn-cs"/>
                        </a:rPr>
                        <a:t>We would like to challenge the application of any penalties or have a period of a soft landing on delivery to allow parties to adjust to the new flow and processes. </a:t>
                      </a:r>
                      <a:endParaRPr lang="en-GB" sz="900" kern="1200" dirty="0">
                        <a:solidFill>
                          <a:schemeClr val="tx1"/>
                        </a:solidFill>
                        <a:effectLst/>
                        <a:latin typeface="Arial" panose="020B0604020202020204" pitchFamily="34" charset="0"/>
                        <a:cs typeface="Arial" panose="020B0604020202020204" pitchFamily="34" charset="0"/>
                      </a:endParaRPr>
                    </a:p>
                  </a:txBody>
                  <a:tcPr marL="59044" marR="59044" marT="0" marB="0"/>
                </a:tc>
                <a:tc>
                  <a:txBody>
                    <a:bodyPr/>
                    <a:lstStyle/>
                    <a:p>
                      <a:r>
                        <a:rPr lang="en-GB" sz="900" kern="1200" dirty="0">
                          <a:solidFill>
                            <a:schemeClr val="tx1"/>
                          </a:solidFill>
                          <a:effectLst/>
                          <a:latin typeface="+mn-lt"/>
                          <a:ea typeface="+mn-ea"/>
                          <a:cs typeface="+mn-cs"/>
                        </a:rPr>
                        <a:t>The impacts from a scheduling perspective have not been considered from a change of code perspective however we will engage with colleagues at National Grid and discuss the potential of a soft landing period.</a:t>
                      </a:r>
                      <a:endParaRPr lang="en-GB" sz="900" dirty="0"/>
                    </a:p>
                  </a:txBody>
                  <a:tcPr marL="59044" marR="59044" marT="0" marB="0"/>
                </a:tc>
                <a:extLst>
                  <a:ext uri="{0D108BD9-81ED-4DB2-BD59-A6C34878D82A}">
                    <a16:rowId xmlns:a16="http://schemas.microsoft.com/office/drawing/2014/main" val="3316314097"/>
                  </a:ext>
                </a:extLst>
              </a:tr>
            </a:tbl>
          </a:graphicData>
        </a:graphic>
      </p:graphicFrame>
      <p:sp>
        <p:nvSpPr>
          <p:cNvPr id="3" name="TextBox 2">
            <a:extLst>
              <a:ext uri="{FF2B5EF4-FFF2-40B4-BE49-F238E27FC236}">
                <a16:creationId xmlns:a16="http://schemas.microsoft.com/office/drawing/2014/main" id="{126CF5A5-9613-42B6-B9E2-19B1AD7C2F43}"/>
              </a:ext>
            </a:extLst>
          </p:cNvPr>
          <p:cNvSpPr txBox="1"/>
          <p:nvPr/>
        </p:nvSpPr>
        <p:spPr>
          <a:xfrm>
            <a:off x="16685" y="4587974"/>
            <a:ext cx="8280920" cy="261610"/>
          </a:xfrm>
          <a:prstGeom prst="rect">
            <a:avLst/>
          </a:prstGeom>
          <a:noFill/>
        </p:spPr>
        <p:txBody>
          <a:bodyPr wrap="square" rtlCol="0">
            <a:spAutoFit/>
          </a:bodyPr>
          <a:lstStyle/>
          <a:p>
            <a:r>
              <a:rPr lang="en-US" sz="1100" dirty="0"/>
              <a:t>We will contact the customer for approval before seeking approval of the Design Specification at the </a:t>
            </a:r>
            <a:r>
              <a:rPr lang="en-US" sz="1100" dirty="0" err="1"/>
              <a:t>ChMC</a:t>
            </a:r>
            <a:r>
              <a:rPr lang="en-US" sz="1100" dirty="0"/>
              <a:t> meeting</a:t>
            </a:r>
            <a:endParaRPr lang="en-GB" sz="1100" dirty="0"/>
          </a:p>
        </p:txBody>
      </p:sp>
    </p:spTree>
    <p:extLst>
      <p:ext uri="{BB962C8B-B14F-4D97-AF65-F5344CB8AC3E}">
        <p14:creationId xmlns:p14="http://schemas.microsoft.com/office/powerpoint/2010/main" val="140193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59283712"/>
              </p:ext>
            </p:extLst>
          </p:nvPr>
        </p:nvGraphicFramePr>
        <p:xfrm>
          <a:off x="179512" y="483518"/>
          <a:ext cx="8750697" cy="2279898"/>
        </p:xfrm>
        <a:graphic>
          <a:graphicData uri="http://schemas.openxmlformats.org/drawingml/2006/table">
            <a:tbl>
              <a:tblPr firstRow="1" firstCol="1" bandRow="1">
                <a:tableStyleId>{5940675A-B579-460E-94D1-54222C63F5DA}</a:tableStyleId>
              </a:tblPr>
              <a:tblGrid>
                <a:gridCol w="1269412">
                  <a:extLst>
                    <a:ext uri="{9D8B030D-6E8A-4147-A177-3AD203B41FA5}">
                      <a16:colId xmlns:a16="http://schemas.microsoft.com/office/drawing/2014/main" val="20001"/>
                    </a:ext>
                  </a:extLst>
                </a:gridCol>
                <a:gridCol w="818820">
                  <a:extLst>
                    <a:ext uri="{9D8B030D-6E8A-4147-A177-3AD203B41FA5}">
                      <a16:colId xmlns:a16="http://schemas.microsoft.com/office/drawing/2014/main" val="20006"/>
                    </a:ext>
                  </a:extLst>
                </a:gridCol>
                <a:gridCol w="504056">
                  <a:extLst>
                    <a:ext uri="{9D8B030D-6E8A-4147-A177-3AD203B41FA5}">
                      <a16:colId xmlns:a16="http://schemas.microsoft.com/office/drawing/2014/main" val="1990762972"/>
                    </a:ext>
                  </a:extLst>
                </a:gridCol>
                <a:gridCol w="466237">
                  <a:extLst>
                    <a:ext uri="{9D8B030D-6E8A-4147-A177-3AD203B41FA5}">
                      <a16:colId xmlns:a16="http://schemas.microsoft.com/office/drawing/2014/main" val="20007"/>
                    </a:ext>
                  </a:extLst>
                </a:gridCol>
                <a:gridCol w="435588">
                  <a:extLst>
                    <a:ext uri="{9D8B030D-6E8A-4147-A177-3AD203B41FA5}">
                      <a16:colId xmlns:a16="http://schemas.microsoft.com/office/drawing/2014/main" val="20008"/>
                    </a:ext>
                  </a:extLst>
                </a:gridCol>
                <a:gridCol w="2628292">
                  <a:extLst>
                    <a:ext uri="{9D8B030D-6E8A-4147-A177-3AD203B41FA5}">
                      <a16:colId xmlns:a16="http://schemas.microsoft.com/office/drawing/2014/main" val="20009"/>
                    </a:ext>
                  </a:extLst>
                </a:gridCol>
                <a:gridCol w="2628292">
                  <a:extLst>
                    <a:ext uri="{9D8B030D-6E8A-4147-A177-3AD203B41FA5}">
                      <a16:colId xmlns:a16="http://schemas.microsoft.com/office/drawing/2014/main" val="677983838"/>
                    </a:ext>
                  </a:extLst>
                </a:gridCol>
              </a:tblGrid>
              <a:tr h="216024">
                <a:tc gridSpan="7">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hMerge="1">
                  <a:txBody>
                    <a:bodyPr/>
                    <a:lstStyle/>
                    <a:p>
                      <a:endParaRPr lang="en-GB"/>
                    </a:p>
                  </a:txBody>
                  <a:tcPr/>
                </a:tc>
                <a:extLst>
                  <a:ext uri="{0D108BD9-81ED-4DB2-BD59-A6C34878D82A}">
                    <a16:rowId xmlns:a16="http://schemas.microsoft.com/office/drawing/2014/main" val="1781183799"/>
                  </a:ext>
                </a:extLst>
              </a:tr>
              <a:tr h="216024">
                <a:tc rowSpan="2">
                  <a:txBody>
                    <a:bodyPr/>
                    <a:lstStyle/>
                    <a:p>
                      <a:pPr>
                        <a:lnSpc>
                          <a:spcPct val="115000"/>
                        </a:lnSpc>
                        <a:spcAft>
                          <a:spcPts val="0"/>
                        </a:spcAft>
                      </a:pPr>
                      <a:r>
                        <a:rPr lang="en-GB" sz="800" kern="1200" dirty="0">
                          <a:solidFill>
                            <a:schemeClr val="tx1"/>
                          </a:solidFill>
                          <a:effectLst/>
                          <a:latin typeface="+mn-lt"/>
                          <a:ea typeface="+mn-ea"/>
                          <a:cs typeface="+mn-cs"/>
                        </a:rPr>
                        <a:t>XRN / Title</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kern="1200" dirty="0">
                          <a:solidFill>
                            <a:schemeClr val="tx1"/>
                          </a:solidFill>
                          <a:effectLst/>
                          <a:latin typeface="+mn-lt"/>
                          <a:ea typeface="+mn-ea"/>
                          <a:cs typeface="+mn-cs"/>
                        </a:rPr>
                        <a:t>Xoserve response</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97658">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333744">
                <a:tc rowSpan="2">
                  <a:txBody>
                    <a:bodyPr/>
                    <a:lstStyle/>
                    <a:p>
                      <a:pPr>
                        <a:lnSpc>
                          <a:spcPct val="115000"/>
                        </a:lnSpc>
                        <a:spcAft>
                          <a:spcPts val="0"/>
                        </a:spcAft>
                      </a:pPr>
                      <a:r>
                        <a:rPr lang="en-US" sz="800" kern="1200" dirty="0">
                          <a:solidFill>
                            <a:schemeClr val="tx1"/>
                          </a:solidFill>
                          <a:effectLst/>
                          <a:latin typeface="+mn-lt"/>
                          <a:ea typeface="+mn-ea"/>
                          <a:cs typeface="+mn-cs"/>
                        </a:rPr>
                        <a:t>XRN4921- Review of the CSSC GT and IGT Business Requirements Document</a:t>
                      </a:r>
                    </a:p>
                    <a:p>
                      <a:pPr>
                        <a:lnSpc>
                          <a:spcPct val="115000"/>
                        </a:lnSpc>
                        <a:spcAft>
                          <a:spcPts val="0"/>
                        </a:spcAft>
                      </a:pPr>
                      <a:endParaRPr lang="en-US" sz="800" kern="1200" dirty="0">
                        <a:solidFill>
                          <a:schemeClr val="tx1"/>
                        </a:solidFill>
                        <a:effectLst/>
                        <a:latin typeface="+mn-lt"/>
                        <a:ea typeface="+mn-ea"/>
                        <a:cs typeface="+mn-cs"/>
                      </a:endParaRPr>
                    </a:p>
                    <a:p>
                      <a:pPr>
                        <a:lnSpc>
                          <a:spcPct val="115000"/>
                        </a:lnSpc>
                        <a:spcAft>
                          <a:spcPts val="0"/>
                        </a:spcAft>
                      </a:pPr>
                      <a:r>
                        <a:rPr lang="en-US" sz="800" kern="1200" dirty="0">
                          <a:solidFill>
                            <a:schemeClr val="tx1"/>
                          </a:solidFill>
                          <a:effectLst/>
                          <a:latin typeface="+mn-lt"/>
                          <a:ea typeface="+mn-ea"/>
                          <a:cs typeface="+mn-cs"/>
                        </a:rPr>
                        <a:t>2457.3 - RT - PO </a:t>
                      </a:r>
                      <a:endParaRPr lang="en-GB" sz="800" kern="1200" dirty="0">
                        <a:solidFill>
                          <a:schemeClr val="tx1"/>
                        </a:solidFill>
                        <a:effectLst/>
                        <a:latin typeface="+mn-lt"/>
                        <a:ea typeface="+mn-ea"/>
                        <a:cs typeface="+mn-cs"/>
                      </a:endParaRPr>
                    </a:p>
                  </a:txBody>
                  <a:tcPr marL="59044" marR="59044" marT="0" marB="0"/>
                </a:tc>
                <a:tc>
                  <a:txBody>
                    <a:bodyPr/>
                    <a:lstStyle/>
                    <a:p>
                      <a:pPr algn="ctr" fontAlgn="ctr"/>
                      <a:r>
                        <a:rPr lang="en-GB" sz="800" kern="1200" dirty="0">
                          <a:solidFill>
                            <a:schemeClr val="tx1"/>
                          </a:solidFill>
                          <a:effectLst/>
                          <a:latin typeface="+mn-lt"/>
                          <a:ea typeface="+mn-ea"/>
                          <a:cs typeface="+mn-cs"/>
                        </a:rPr>
                        <a:t>NGN</a:t>
                      </a: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We would like to note that a change marked version of the BRD was requested but never received. This meant that changes were difficult to identify.</a:t>
                      </a:r>
                    </a:p>
                  </a:txBody>
                  <a:tcPr marL="6350" marR="6350" marT="6350" marB="0" anchor="ctr"/>
                </a:tc>
                <a:tc>
                  <a:txBody>
                    <a:bodyPr/>
                    <a:lstStyle/>
                    <a:p>
                      <a:pPr marL="0" algn="l" defTabSz="914400" rtl="0" eaLnBrk="1" fontAlgn="ctr" latinLnBrk="0" hangingPunct="1"/>
                      <a:r>
                        <a:rPr lang="en-US" sz="800" kern="1200" dirty="0">
                          <a:solidFill>
                            <a:schemeClr val="tx1"/>
                          </a:solidFill>
                          <a:effectLst/>
                          <a:latin typeface="+mn-lt"/>
                          <a:ea typeface="+mn-ea"/>
                          <a:cs typeface="+mn-cs"/>
                        </a:rPr>
                        <a:t>We have now updated the Change Pack with a change marked copy of the updated BRD.</a:t>
                      </a:r>
                    </a:p>
                  </a:txBody>
                  <a:tcPr marL="6350" marR="6350" marT="6350" marB="0" anchor="ctr"/>
                </a:tc>
                <a:extLst>
                  <a:ext uri="{0D108BD9-81ED-4DB2-BD59-A6C34878D82A}">
                    <a16:rowId xmlns:a16="http://schemas.microsoft.com/office/drawing/2014/main" val="941584291"/>
                  </a:ext>
                </a:extLst>
              </a:tr>
              <a:tr h="277074">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gn="ctr" fontAlgn="ctr"/>
                      <a:r>
                        <a:rPr lang="en-GB" sz="800" kern="1200" dirty="0">
                          <a:solidFill>
                            <a:schemeClr val="tx1"/>
                          </a:solidFill>
                          <a:effectLst/>
                          <a:latin typeface="+mn-lt"/>
                          <a:ea typeface="+mn-ea"/>
                          <a:cs typeface="+mn-cs"/>
                        </a:rPr>
                        <a:t>Centrica</a:t>
                      </a:r>
                    </a:p>
                  </a:txBody>
                  <a:tcPr marL="6350" marR="6350" marT="6350" marB="0" anchor="ct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Several updates were requested</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The synch message to Xoserve is the </a:t>
                      </a:r>
                      <a:r>
                        <a:rPr lang="en-US" sz="800" kern="1200" dirty="0" err="1">
                          <a:solidFill>
                            <a:schemeClr val="tx1"/>
                          </a:solidFill>
                          <a:effectLst/>
                          <a:latin typeface="+mn-lt"/>
                          <a:ea typeface="+mn-ea"/>
                          <a:cs typeface="+mn-cs"/>
                        </a:rPr>
                        <a:t>Synchronise</a:t>
                      </a:r>
                      <a:r>
                        <a:rPr lang="en-US" sz="800" kern="1200" dirty="0">
                          <a:solidFill>
                            <a:schemeClr val="tx1"/>
                          </a:solidFill>
                          <a:effectLst/>
                          <a:latin typeface="+mn-lt"/>
                          <a:ea typeface="+mn-ea"/>
                          <a:cs typeface="+mn-cs"/>
                        </a:rPr>
                        <a:t> Deactivation. Section 5.4.5 includes a typo “this is will endure</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Can Section 5.18.1 be explained, what is the 5 day objection window?”</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These have been updated in the document</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This message is not available to GRDA</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The 5 day object window is the electricity industry objection window of five working days. A description can be found in the ‘D-4.1.6 E2E Operational Choreography v2.1’ </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455300720"/>
                  </a:ext>
                </a:extLst>
              </a:tr>
            </a:tbl>
          </a:graphicData>
        </a:graphic>
      </p:graphicFrame>
      <p:sp>
        <p:nvSpPr>
          <p:cNvPr id="4" name="TextBox 3">
            <a:extLst>
              <a:ext uri="{FF2B5EF4-FFF2-40B4-BE49-F238E27FC236}">
                <a16:creationId xmlns:a16="http://schemas.microsoft.com/office/drawing/2014/main" id="{96289655-AD8F-41F6-AD3C-DC5CAC90B9AC}"/>
              </a:ext>
            </a:extLst>
          </p:cNvPr>
          <p:cNvSpPr txBox="1"/>
          <p:nvPr/>
        </p:nvSpPr>
        <p:spPr>
          <a:xfrm>
            <a:off x="179512" y="4529177"/>
            <a:ext cx="8280920" cy="261610"/>
          </a:xfrm>
          <a:prstGeom prst="rect">
            <a:avLst/>
          </a:prstGeom>
          <a:noFill/>
        </p:spPr>
        <p:txBody>
          <a:bodyPr wrap="square" rtlCol="0">
            <a:spAutoFit/>
          </a:bodyPr>
          <a:lstStyle/>
          <a:p>
            <a:r>
              <a:rPr lang="en-US" sz="1100" dirty="0"/>
              <a:t>We will contact the customer for approval before seeking approval of the Design Specification at the </a:t>
            </a:r>
            <a:r>
              <a:rPr lang="en-US" sz="1100" dirty="0" err="1"/>
              <a:t>ChMC</a:t>
            </a:r>
            <a:r>
              <a:rPr lang="en-US" sz="1100" dirty="0"/>
              <a:t> meeting</a:t>
            </a:r>
            <a:endParaRPr lang="en-GB" sz="1100" dirty="0"/>
          </a:p>
        </p:txBody>
      </p:sp>
    </p:spTree>
    <p:extLst>
      <p:ext uri="{BB962C8B-B14F-4D97-AF65-F5344CB8AC3E}">
        <p14:creationId xmlns:p14="http://schemas.microsoft.com/office/powerpoint/2010/main" val="302751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80424495"/>
              </p:ext>
            </p:extLst>
          </p:nvPr>
        </p:nvGraphicFramePr>
        <p:xfrm>
          <a:off x="179512" y="483518"/>
          <a:ext cx="8561405" cy="3505448"/>
        </p:xfrm>
        <a:graphic>
          <a:graphicData uri="http://schemas.openxmlformats.org/drawingml/2006/table">
            <a:tbl>
              <a:tblPr firstRow="1" firstCol="1" bandRow="1">
                <a:tableStyleId>{5940675A-B579-460E-94D1-54222C63F5DA}</a:tableStyleId>
              </a:tblPr>
              <a:tblGrid>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6"/>
                    </a:ext>
                  </a:extLst>
                </a:gridCol>
                <a:gridCol w="504056">
                  <a:extLst>
                    <a:ext uri="{9D8B030D-6E8A-4147-A177-3AD203B41FA5}">
                      <a16:colId xmlns:a16="http://schemas.microsoft.com/office/drawing/2014/main" val="1990762972"/>
                    </a:ext>
                  </a:extLst>
                </a:gridCol>
                <a:gridCol w="564977">
                  <a:extLst>
                    <a:ext uri="{9D8B030D-6E8A-4147-A177-3AD203B41FA5}">
                      <a16:colId xmlns:a16="http://schemas.microsoft.com/office/drawing/2014/main" val="20007"/>
                    </a:ext>
                  </a:extLst>
                </a:gridCol>
                <a:gridCol w="435588">
                  <a:extLst>
                    <a:ext uri="{9D8B030D-6E8A-4147-A177-3AD203B41FA5}">
                      <a16:colId xmlns:a16="http://schemas.microsoft.com/office/drawing/2014/main" val="20008"/>
                    </a:ext>
                  </a:extLst>
                </a:gridCol>
                <a:gridCol w="2628292">
                  <a:extLst>
                    <a:ext uri="{9D8B030D-6E8A-4147-A177-3AD203B41FA5}">
                      <a16:colId xmlns:a16="http://schemas.microsoft.com/office/drawing/2014/main" val="20009"/>
                    </a:ext>
                  </a:extLst>
                </a:gridCol>
                <a:gridCol w="2628292">
                  <a:extLst>
                    <a:ext uri="{9D8B030D-6E8A-4147-A177-3AD203B41FA5}">
                      <a16:colId xmlns:a16="http://schemas.microsoft.com/office/drawing/2014/main" val="677983838"/>
                    </a:ext>
                  </a:extLst>
                </a:gridCol>
              </a:tblGrid>
              <a:tr h="216024">
                <a:tc gridSpan="7">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hMerge="1">
                  <a:txBody>
                    <a:bodyPr/>
                    <a:lstStyle/>
                    <a:p>
                      <a:endParaRPr lang="en-GB"/>
                    </a:p>
                  </a:txBody>
                  <a:tcPr/>
                </a:tc>
                <a:extLst>
                  <a:ext uri="{0D108BD9-81ED-4DB2-BD59-A6C34878D82A}">
                    <a16:rowId xmlns:a16="http://schemas.microsoft.com/office/drawing/2014/main" val="1781183799"/>
                  </a:ext>
                </a:extLst>
              </a:tr>
              <a:tr h="216024">
                <a:tc rowSpan="2">
                  <a:txBody>
                    <a:bodyPr/>
                    <a:lstStyle/>
                    <a:p>
                      <a:pPr>
                        <a:lnSpc>
                          <a:spcPct val="115000"/>
                        </a:lnSpc>
                        <a:spcAft>
                          <a:spcPts val="0"/>
                        </a:spcAft>
                      </a:pPr>
                      <a:r>
                        <a:rPr lang="en-GB" sz="800" kern="1200" dirty="0">
                          <a:solidFill>
                            <a:schemeClr val="tx1"/>
                          </a:solidFill>
                          <a:effectLst/>
                          <a:latin typeface="+mn-lt"/>
                          <a:ea typeface="+mn-ea"/>
                          <a:cs typeface="+mn-cs"/>
                        </a:rPr>
                        <a:t>XRN / Title</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tc rowSpan="2">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97658">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333744">
                <a:tc rowSpan="3">
                  <a:txBody>
                    <a:bodyPr/>
                    <a:lstStyle/>
                    <a:p>
                      <a:pPr>
                        <a:lnSpc>
                          <a:spcPct val="115000"/>
                        </a:lnSpc>
                        <a:spcAft>
                          <a:spcPts val="0"/>
                        </a:spcAft>
                      </a:pPr>
                      <a:r>
                        <a:rPr lang="en-GB" sz="800" kern="1200" dirty="0">
                          <a:solidFill>
                            <a:schemeClr val="tx1"/>
                          </a:solidFill>
                          <a:effectLst/>
                          <a:latin typeface="+mn-lt"/>
                          <a:ea typeface="+mn-ea"/>
                          <a:cs typeface="+mn-cs"/>
                        </a:rPr>
                        <a:t>Settlement Data</a:t>
                      </a:r>
                    </a:p>
                    <a:p>
                      <a:pPr>
                        <a:lnSpc>
                          <a:spcPct val="115000"/>
                        </a:lnSpc>
                        <a:spcAft>
                          <a:spcPts val="0"/>
                        </a:spcAft>
                      </a:pPr>
                      <a:endParaRPr lang="en-US" sz="800" kern="1200" dirty="0">
                        <a:solidFill>
                          <a:schemeClr val="tx1"/>
                        </a:solidFill>
                        <a:effectLst/>
                        <a:latin typeface="+mn-lt"/>
                        <a:ea typeface="+mn-ea"/>
                        <a:cs typeface="+mn-cs"/>
                      </a:endParaRPr>
                    </a:p>
                    <a:p>
                      <a:pPr>
                        <a:lnSpc>
                          <a:spcPct val="115000"/>
                        </a:lnSpc>
                        <a:spcAft>
                          <a:spcPts val="0"/>
                        </a:spcAft>
                      </a:pPr>
                      <a:r>
                        <a:rPr lang="en-US" sz="800" kern="1200" dirty="0">
                          <a:solidFill>
                            <a:schemeClr val="tx1"/>
                          </a:solidFill>
                          <a:effectLst/>
                          <a:latin typeface="+mn-lt"/>
                          <a:ea typeface="+mn-ea"/>
                          <a:cs typeface="+mn-cs"/>
                        </a:rPr>
                        <a:t>2457.4 - RT - PO </a:t>
                      </a:r>
                      <a:endParaRPr lang="en-GB" sz="800" kern="1200" dirty="0">
                        <a:solidFill>
                          <a:schemeClr val="tx1"/>
                        </a:solidFill>
                        <a:effectLst/>
                        <a:latin typeface="+mn-lt"/>
                        <a:ea typeface="+mn-ea"/>
                        <a:cs typeface="+mn-cs"/>
                      </a:endParaRPr>
                    </a:p>
                  </a:txBody>
                  <a:tcPr marL="59044" marR="59044" marT="0" marB="0"/>
                </a:tc>
                <a:tc>
                  <a:txBody>
                    <a:bodyPr/>
                    <a:lstStyle/>
                    <a:p>
                      <a:pPr algn="ctr" fontAlgn="ctr"/>
                      <a:r>
                        <a:rPr lang="en-GB" sz="800" kern="1200" dirty="0">
                          <a:solidFill>
                            <a:schemeClr val="tx1"/>
                          </a:solidFill>
                          <a:effectLst/>
                          <a:latin typeface="+mn-lt"/>
                          <a:ea typeface="+mn-ea"/>
                          <a:cs typeface="+mn-cs"/>
                        </a:rPr>
                        <a:t>SSE</a:t>
                      </a: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Within the Business Rules on page 4 it is stated: "A BRN received after 1500hr on D-1 won’t be applied to a CSS Registration or Change of Shipper Event effective the start of the next day". </a:t>
                      </a:r>
                    </a:p>
                    <a:p>
                      <a:pPr marL="0" algn="l" defTabSz="914400" rtl="0" eaLnBrk="1" fontAlgn="ctr" latinLnBrk="0" hangingPunct="1"/>
                      <a:r>
                        <a:rPr lang="en-US" sz="800" kern="1200" dirty="0">
                          <a:solidFill>
                            <a:schemeClr val="tx1"/>
                          </a:solidFill>
                          <a:effectLst/>
                          <a:latin typeface="+mn-lt"/>
                          <a:ea typeface="+mn-ea"/>
                          <a:cs typeface="+mn-cs"/>
                        </a:rPr>
                        <a:t>Please can you clarify whether in a scenario where we send the BRN after 1500hr D-1, this BRN will be discounted/rejected</a:t>
                      </a:r>
                    </a:p>
                  </a:txBody>
                  <a:tcPr marL="6350" marR="6350" marT="6350" marB="0" anchor="ctr"/>
                </a:tc>
                <a:tc>
                  <a:txBody>
                    <a:bodyPr/>
                    <a:lstStyle/>
                    <a:p>
                      <a:pPr marL="0" algn="l" defTabSz="914400" rtl="0" eaLnBrk="1" fontAlgn="ctr" latinLnBrk="0" hangingPunct="1"/>
                      <a:r>
                        <a:rPr lang="en-US" sz="800" kern="1200" dirty="0">
                          <a:solidFill>
                            <a:schemeClr val="tx1"/>
                          </a:solidFill>
                          <a:effectLst/>
                          <a:latin typeface="+mn-lt"/>
                          <a:ea typeface="+mn-ea"/>
                          <a:cs typeface="+mn-cs"/>
                        </a:rPr>
                        <a:t>BRN will not be rejected and will remain valid for 60 days.  If a BRN hasn’t been associated prior to the deadline and the Shipper requires changes to the default values, then, as the Registered Shipper, they would need to make updates via the existing SPA update files</a:t>
                      </a:r>
                    </a:p>
                  </a:txBody>
                  <a:tcPr marL="6350" marR="6350" marT="6350" marB="0" anchor="ctr"/>
                </a:tc>
                <a:extLst>
                  <a:ext uri="{0D108BD9-81ED-4DB2-BD59-A6C34878D82A}">
                    <a16:rowId xmlns:a16="http://schemas.microsoft.com/office/drawing/2014/main" val="941584291"/>
                  </a:ext>
                </a:extLst>
              </a:tr>
              <a:tr h="277074">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gn="ctr" fontAlgn="ctr"/>
                      <a:r>
                        <a:rPr lang="en-GB" sz="800" kern="1200" dirty="0">
                          <a:solidFill>
                            <a:schemeClr val="tx1"/>
                          </a:solidFill>
                          <a:effectLst/>
                          <a:latin typeface="+mn-lt"/>
                          <a:ea typeface="+mn-ea"/>
                          <a:cs typeface="+mn-cs"/>
                        </a:rPr>
                        <a:t>Centrica</a:t>
                      </a:r>
                    </a:p>
                  </a:txBody>
                  <a:tcPr marL="6350" marR="6350" marT="6350" marB="0" anchor="ct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Please can the rejection codes be linked to the business rules.</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If the BRN expires during a registration, defaults will be applied.  Assume this triggers an updated ASN</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Please can the CSS_REFERENCE_NUMBER in the T99 be renamed </a:t>
                      </a:r>
                    </a:p>
                  </a:txBody>
                  <a:tcPr marL="6350" marR="6350" marT="635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Noted however there are large number of existing business rules which can be determined from the mapping provided in the Shipper Rejection Code V6.1FA spreadsheet</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Where the CDSP lapse a Settlement Detail Notification (BRN) the CDSP will not notify the Shipper who submitted the Settlement Detail.</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Yes. These attributes have been renamed in the T99 segment</a:t>
                      </a:r>
                    </a:p>
                  </a:txBody>
                  <a:tcPr marL="6350" marR="6350" marT="6350" marB="0"/>
                </a:tc>
                <a:extLst>
                  <a:ext uri="{0D108BD9-81ED-4DB2-BD59-A6C34878D82A}">
                    <a16:rowId xmlns:a16="http://schemas.microsoft.com/office/drawing/2014/main" val="455300720"/>
                  </a:ext>
                </a:extLst>
              </a:tr>
              <a:tr h="315393">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gn="ctr" fontAlgn="ctr"/>
                      <a:r>
                        <a:rPr lang="en-GB" sz="800" kern="1200" dirty="0">
                          <a:solidFill>
                            <a:schemeClr val="tx1"/>
                          </a:solidFill>
                          <a:effectLst/>
                          <a:latin typeface="+mn-lt"/>
                          <a:ea typeface="+mn-ea"/>
                          <a:cs typeface="+mn-cs"/>
                        </a:rPr>
                        <a:t>Gazprom</a:t>
                      </a: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The BRN business rules do not cover validation of the LSP Emergency Contact Details.  This is highlighted in the Shipper BRD document 2457.5 which one is correct?</a:t>
                      </a:r>
                    </a:p>
                  </a:txBody>
                  <a:tcPr marL="6350" marR="6350" marT="6350" marB="0" anchor="ctr"/>
                </a:tc>
                <a:tc>
                  <a:txBody>
                    <a:bodyPr/>
                    <a:lstStyle/>
                    <a:p>
                      <a:pPr marL="0" algn="l" defTabSz="914400" rtl="0" eaLnBrk="1" fontAlgn="ctr" latinLnBrk="0" hangingPunct="1"/>
                      <a:r>
                        <a:rPr lang="en-US" sz="800" kern="1200" dirty="0">
                          <a:solidFill>
                            <a:schemeClr val="tx1"/>
                          </a:solidFill>
                          <a:effectLst/>
                          <a:latin typeface="+mn-lt"/>
                          <a:ea typeface="+mn-ea"/>
                          <a:cs typeface="+mn-cs"/>
                        </a:rPr>
                        <a:t>Added  5.9.10	Where there is a mandatory requirement for large site contact details to be provided (e.g. emergency contacts) and these have not be provided within the Settlement Detail Notification (BRN), then the notification shall be rejected and the requested settlement data will not be considered.</a:t>
                      </a:r>
                    </a:p>
                  </a:txBody>
                  <a:tcPr marL="6350" marR="6350" marT="6350" marB="0" anchor="ctr"/>
                </a:tc>
                <a:extLst>
                  <a:ext uri="{0D108BD9-81ED-4DB2-BD59-A6C34878D82A}">
                    <a16:rowId xmlns:a16="http://schemas.microsoft.com/office/drawing/2014/main" val="2914309666"/>
                  </a:ext>
                </a:extLst>
              </a:tr>
            </a:tbl>
          </a:graphicData>
        </a:graphic>
      </p:graphicFrame>
      <p:sp>
        <p:nvSpPr>
          <p:cNvPr id="4" name="TextBox 3">
            <a:extLst>
              <a:ext uri="{FF2B5EF4-FFF2-40B4-BE49-F238E27FC236}">
                <a16:creationId xmlns:a16="http://schemas.microsoft.com/office/drawing/2014/main" id="{550423F2-6710-4F06-AAA8-2094BE8FDBFC}"/>
              </a:ext>
            </a:extLst>
          </p:cNvPr>
          <p:cNvSpPr txBox="1"/>
          <p:nvPr/>
        </p:nvSpPr>
        <p:spPr>
          <a:xfrm>
            <a:off x="211808" y="4409162"/>
            <a:ext cx="8280920" cy="261610"/>
          </a:xfrm>
          <a:prstGeom prst="rect">
            <a:avLst/>
          </a:prstGeom>
          <a:noFill/>
        </p:spPr>
        <p:txBody>
          <a:bodyPr wrap="square" rtlCol="0">
            <a:spAutoFit/>
          </a:bodyPr>
          <a:lstStyle/>
          <a:p>
            <a:r>
              <a:rPr lang="en-US" sz="1100" dirty="0"/>
              <a:t>We will contact the customer for approval before seeking approval of the Design Specification at the </a:t>
            </a:r>
            <a:r>
              <a:rPr lang="en-US" sz="1100" dirty="0" err="1"/>
              <a:t>ChMC</a:t>
            </a:r>
            <a:r>
              <a:rPr lang="en-US" sz="1100" dirty="0"/>
              <a:t> meeting</a:t>
            </a:r>
            <a:endParaRPr lang="en-GB" sz="1100" dirty="0"/>
          </a:p>
        </p:txBody>
      </p:sp>
    </p:spTree>
    <p:extLst>
      <p:ext uri="{BB962C8B-B14F-4D97-AF65-F5344CB8AC3E}">
        <p14:creationId xmlns:p14="http://schemas.microsoft.com/office/powerpoint/2010/main" val="1317470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16451648"/>
              </p:ext>
            </p:extLst>
          </p:nvPr>
        </p:nvGraphicFramePr>
        <p:xfrm>
          <a:off x="141738" y="411510"/>
          <a:ext cx="8860524" cy="2530088"/>
        </p:xfrm>
        <a:graphic>
          <a:graphicData uri="http://schemas.openxmlformats.org/drawingml/2006/table">
            <a:tbl>
              <a:tblPr firstRow="1" firstCol="1" bandRow="1">
                <a:tableStyleId>{5940675A-B579-460E-94D1-54222C63F5DA}</a:tableStyleId>
              </a:tblPr>
              <a:tblGrid>
                <a:gridCol w="1269412">
                  <a:extLst>
                    <a:ext uri="{9D8B030D-6E8A-4147-A177-3AD203B41FA5}">
                      <a16:colId xmlns:a16="http://schemas.microsoft.com/office/drawing/2014/main" val="20001"/>
                    </a:ext>
                  </a:extLst>
                </a:gridCol>
                <a:gridCol w="818820">
                  <a:extLst>
                    <a:ext uri="{9D8B030D-6E8A-4147-A177-3AD203B41FA5}">
                      <a16:colId xmlns:a16="http://schemas.microsoft.com/office/drawing/2014/main" val="20006"/>
                    </a:ext>
                  </a:extLst>
                </a:gridCol>
                <a:gridCol w="504056">
                  <a:extLst>
                    <a:ext uri="{9D8B030D-6E8A-4147-A177-3AD203B41FA5}">
                      <a16:colId xmlns:a16="http://schemas.microsoft.com/office/drawing/2014/main" val="1990762972"/>
                    </a:ext>
                  </a:extLst>
                </a:gridCol>
                <a:gridCol w="576064">
                  <a:extLst>
                    <a:ext uri="{9D8B030D-6E8A-4147-A177-3AD203B41FA5}">
                      <a16:colId xmlns:a16="http://schemas.microsoft.com/office/drawing/2014/main" val="20007"/>
                    </a:ext>
                  </a:extLst>
                </a:gridCol>
                <a:gridCol w="435588">
                  <a:extLst>
                    <a:ext uri="{9D8B030D-6E8A-4147-A177-3AD203B41FA5}">
                      <a16:colId xmlns:a16="http://schemas.microsoft.com/office/drawing/2014/main" val="20008"/>
                    </a:ext>
                  </a:extLst>
                </a:gridCol>
                <a:gridCol w="2628292">
                  <a:extLst>
                    <a:ext uri="{9D8B030D-6E8A-4147-A177-3AD203B41FA5}">
                      <a16:colId xmlns:a16="http://schemas.microsoft.com/office/drawing/2014/main" val="20009"/>
                    </a:ext>
                  </a:extLst>
                </a:gridCol>
                <a:gridCol w="2628292">
                  <a:extLst>
                    <a:ext uri="{9D8B030D-6E8A-4147-A177-3AD203B41FA5}">
                      <a16:colId xmlns:a16="http://schemas.microsoft.com/office/drawing/2014/main" val="677983838"/>
                    </a:ext>
                  </a:extLst>
                </a:gridCol>
              </a:tblGrid>
              <a:tr h="216024">
                <a:tc gridSpan="7">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hMerge="1">
                  <a:txBody>
                    <a:bodyPr/>
                    <a:lstStyle/>
                    <a:p>
                      <a:endParaRPr lang="en-GB"/>
                    </a:p>
                  </a:txBody>
                  <a:tcPr/>
                </a:tc>
                <a:extLst>
                  <a:ext uri="{0D108BD9-81ED-4DB2-BD59-A6C34878D82A}">
                    <a16:rowId xmlns:a16="http://schemas.microsoft.com/office/drawing/2014/main" val="1781183799"/>
                  </a:ext>
                </a:extLst>
              </a:tr>
              <a:tr h="216024">
                <a:tc rowSpan="2">
                  <a:txBody>
                    <a:bodyPr/>
                    <a:lstStyle/>
                    <a:p>
                      <a:pPr>
                        <a:lnSpc>
                          <a:spcPct val="115000"/>
                        </a:lnSpc>
                        <a:spcAft>
                          <a:spcPts val="0"/>
                        </a:spcAft>
                      </a:pPr>
                      <a:r>
                        <a:rPr lang="en-GB" sz="800" kern="1200" dirty="0">
                          <a:solidFill>
                            <a:schemeClr val="tx1"/>
                          </a:solidFill>
                          <a:effectLst/>
                          <a:latin typeface="+mn-lt"/>
                          <a:ea typeface="+mn-ea"/>
                          <a:cs typeface="+mn-cs"/>
                        </a:rPr>
                        <a:t>XRN / Title</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tc rowSpan="2">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97658">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Clarification</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333744">
                <a:tc rowSpan="3">
                  <a:txBody>
                    <a:bodyPr/>
                    <a:lstStyle/>
                    <a:p>
                      <a:pPr>
                        <a:lnSpc>
                          <a:spcPct val="115000"/>
                        </a:lnSpc>
                        <a:spcAft>
                          <a:spcPts val="0"/>
                        </a:spcAft>
                      </a:pPr>
                      <a:r>
                        <a:rPr lang="en-US" sz="800" kern="1200" dirty="0">
                          <a:solidFill>
                            <a:schemeClr val="tx1"/>
                          </a:solidFill>
                          <a:effectLst/>
                          <a:latin typeface="+mn-lt"/>
                          <a:ea typeface="+mn-ea"/>
                          <a:cs typeface="+mn-cs"/>
                        </a:rPr>
                        <a:t>XRN4922 CSSC Shipper Business Requirements Document</a:t>
                      </a:r>
                    </a:p>
                    <a:p>
                      <a:pPr>
                        <a:lnSpc>
                          <a:spcPct val="115000"/>
                        </a:lnSpc>
                        <a:spcAft>
                          <a:spcPts val="0"/>
                        </a:spcAft>
                      </a:pPr>
                      <a:endParaRPr lang="en-US" sz="800" kern="1200" dirty="0">
                        <a:solidFill>
                          <a:schemeClr val="tx1"/>
                        </a:solidFill>
                        <a:effectLst/>
                        <a:latin typeface="+mn-lt"/>
                        <a:ea typeface="+mn-ea"/>
                        <a:cs typeface="+mn-cs"/>
                      </a:endParaRPr>
                    </a:p>
                    <a:p>
                      <a:pPr>
                        <a:lnSpc>
                          <a:spcPct val="115000"/>
                        </a:lnSpc>
                        <a:spcAft>
                          <a:spcPts val="0"/>
                        </a:spcAft>
                      </a:pPr>
                      <a:r>
                        <a:rPr lang="en-US" sz="800" kern="1200" dirty="0">
                          <a:solidFill>
                            <a:schemeClr val="tx1"/>
                          </a:solidFill>
                          <a:effectLst/>
                          <a:latin typeface="+mn-lt"/>
                          <a:ea typeface="+mn-ea"/>
                          <a:cs typeface="+mn-cs"/>
                        </a:rPr>
                        <a:t>2457.5 - RT - PO </a:t>
                      </a:r>
                      <a:endParaRPr lang="en-GB" sz="800" kern="1200" dirty="0">
                        <a:solidFill>
                          <a:schemeClr val="tx1"/>
                        </a:solidFill>
                        <a:effectLst/>
                        <a:latin typeface="+mn-lt"/>
                        <a:ea typeface="+mn-ea"/>
                        <a:cs typeface="+mn-cs"/>
                      </a:endParaRPr>
                    </a:p>
                  </a:txBody>
                  <a:tcPr marL="59044" marR="59044" marT="0" marB="0"/>
                </a:tc>
                <a:tc>
                  <a:txBody>
                    <a:bodyPr/>
                    <a:lstStyle/>
                    <a:p>
                      <a:pPr algn="ctr" fontAlgn="ctr"/>
                      <a:r>
                        <a:rPr lang="en-GB" sz="800" kern="1200" dirty="0">
                          <a:solidFill>
                            <a:schemeClr val="tx1"/>
                          </a:solidFill>
                          <a:effectLst/>
                          <a:latin typeface="+mn-lt"/>
                          <a:ea typeface="+mn-ea"/>
                          <a:cs typeface="+mn-cs"/>
                        </a:rPr>
                        <a:t>SSE</a:t>
                      </a: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It would have been useful for the change pack to include a change tracked version of the Shipper BRD </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Please can you confirm that UK Link will send the MSO flow following Market Sector Code changes only when they occur outside of the switching process, as is stated in the Shipper BRD v1.2 section 5.13.2?.</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Please also note minor text errors in 5.13.1 for correction</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We have now updated the Change Pack with a change marked copy of the updated BRD.</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UK Link will send the MSO flow following Market Sector Code changes only when they occur outside of the switching process</a:t>
                      </a: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endParaRPr lang="en-US" sz="800" kern="1200" dirty="0">
                        <a:solidFill>
                          <a:schemeClr val="tx1"/>
                        </a:solidFill>
                        <a:effectLst/>
                        <a:latin typeface="+mn-lt"/>
                        <a:ea typeface="+mn-ea"/>
                        <a:cs typeface="+mn-cs"/>
                      </a:endParaRPr>
                    </a:p>
                    <a:p>
                      <a:pPr marL="0" algn="l" defTabSz="914400" rtl="0" eaLnBrk="1" fontAlgn="ctr" latinLnBrk="0" hangingPunct="1"/>
                      <a:r>
                        <a:rPr lang="en-US" sz="800" kern="1200" dirty="0">
                          <a:solidFill>
                            <a:schemeClr val="tx1"/>
                          </a:solidFill>
                          <a:effectLst/>
                          <a:latin typeface="+mn-lt"/>
                          <a:ea typeface="+mn-ea"/>
                          <a:cs typeface="+mn-cs"/>
                        </a:rPr>
                        <a:t>Accepted. Text amended</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941584291"/>
                  </a:ext>
                </a:extLst>
              </a:tr>
              <a:tr h="277074">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gn="ctr" fontAlgn="ctr"/>
                      <a:r>
                        <a:rPr lang="en-GB" sz="800" kern="1200" dirty="0">
                          <a:solidFill>
                            <a:schemeClr val="tx1"/>
                          </a:solidFill>
                          <a:effectLst/>
                          <a:latin typeface="+mn-lt"/>
                          <a:ea typeface="+mn-ea"/>
                          <a:cs typeface="+mn-cs"/>
                        </a:rPr>
                        <a:t>Centrica</a:t>
                      </a:r>
                    </a:p>
                  </a:txBody>
                  <a:tcPr marL="6350" marR="6350" marT="6350" marB="0" anchor="ct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algn="l" defTabSz="914400" rtl="0" eaLnBrk="1" fontAlgn="ctr" latinLnBrk="0" hangingPunct="1"/>
                      <a:r>
                        <a:rPr lang="en-US" sz="800" kern="1200" dirty="0">
                          <a:solidFill>
                            <a:schemeClr val="tx1"/>
                          </a:solidFill>
                          <a:effectLst/>
                          <a:latin typeface="+mn-lt"/>
                          <a:ea typeface="+mn-ea"/>
                          <a:cs typeface="+mn-cs"/>
                        </a:rPr>
                        <a:t>There was several queries which have been addressed.  Please see the representation matrix. </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455300720"/>
                  </a:ext>
                </a:extLst>
              </a:tr>
              <a:tr h="315393">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gn="ctr" fontAlgn="ctr"/>
                      <a:r>
                        <a:rPr lang="en-GB" sz="800" kern="1200" dirty="0">
                          <a:solidFill>
                            <a:schemeClr val="tx1"/>
                          </a:solidFill>
                          <a:effectLst/>
                          <a:latin typeface="+mn-lt"/>
                          <a:ea typeface="+mn-ea"/>
                          <a:cs typeface="+mn-cs"/>
                        </a:rPr>
                        <a:t>Gazprom</a:t>
                      </a:r>
                    </a:p>
                  </a:txBody>
                  <a:tcPr marL="6350" marR="6350" marT="6350" marB="0" anchor="ctr"/>
                </a:tc>
                <a:tc>
                  <a:txBody>
                    <a:bodyPr/>
                    <a:lstStyle/>
                    <a:p>
                      <a:pPr algn="ctr" fontAlgn="ctr"/>
                      <a:r>
                        <a:rPr lang="en-GB" sz="8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800" kern="1200" dirty="0">
                        <a:solidFill>
                          <a:schemeClr val="tx1"/>
                        </a:solidFill>
                        <a:effectLst/>
                        <a:latin typeface="+mn-lt"/>
                        <a:ea typeface="+mn-ea"/>
                        <a:cs typeface="+mn-cs"/>
                      </a:endParaRPr>
                    </a:p>
                  </a:txBody>
                  <a:tcPr marL="6350" marR="6350" marT="6350" marB="0" anchor="ctr">
                    <a:noFill/>
                  </a:tcPr>
                </a:tc>
                <a:tc>
                  <a:txBody>
                    <a:bodyPr/>
                    <a:lstStyle/>
                    <a:p>
                      <a:pPr>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There was several queries which have been addressed.  Please see the representation matrix. </a:t>
                      </a:r>
                    </a:p>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tc>
                <a:tc>
                  <a:txBody>
                    <a:bodyPr/>
                    <a:lstStyle/>
                    <a:p>
                      <a:pPr marL="0" algn="l" defTabSz="914400" rtl="0" eaLnBrk="1" fontAlgn="ctr" latinLnBrk="0" hangingPunct="1"/>
                      <a:endParaRPr lang="en-US" sz="800" kern="120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2914309666"/>
                  </a:ext>
                </a:extLst>
              </a:tr>
            </a:tbl>
          </a:graphicData>
        </a:graphic>
      </p:graphicFrame>
      <p:sp>
        <p:nvSpPr>
          <p:cNvPr id="4" name="TextBox 3">
            <a:extLst>
              <a:ext uri="{FF2B5EF4-FFF2-40B4-BE49-F238E27FC236}">
                <a16:creationId xmlns:a16="http://schemas.microsoft.com/office/drawing/2014/main" id="{3DDA22D7-267E-414E-A4ED-C28FCA8D46EB}"/>
              </a:ext>
            </a:extLst>
          </p:cNvPr>
          <p:cNvSpPr txBox="1"/>
          <p:nvPr/>
        </p:nvSpPr>
        <p:spPr>
          <a:xfrm>
            <a:off x="141738" y="4601185"/>
            <a:ext cx="8280920" cy="261610"/>
          </a:xfrm>
          <a:prstGeom prst="rect">
            <a:avLst/>
          </a:prstGeom>
          <a:noFill/>
        </p:spPr>
        <p:txBody>
          <a:bodyPr wrap="square" rtlCol="0">
            <a:spAutoFit/>
          </a:bodyPr>
          <a:lstStyle/>
          <a:p>
            <a:r>
              <a:rPr lang="en-US" sz="1100" dirty="0"/>
              <a:t>We will contact the customer for approval before seeking approval of the Design Specification at the </a:t>
            </a:r>
            <a:r>
              <a:rPr lang="en-US" sz="1100" dirty="0" err="1"/>
              <a:t>ChMC</a:t>
            </a:r>
            <a:r>
              <a:rPr lang="en-US" sz="1100" dirty="0"/>
              <a:t> meeting</a:t>
            </a:r>
            <a:endParaRPr lang="en-GB" sz="1100" dirty="0"/>
          </a:p>
        </p:txBody>
      </p:sp>
    </p:spTree>
    <p:extLst>
      <p:ext uri="{BB962C8B-B14F-4D97-AF65-F5344CB8AC3E}">
        <p14:creationId xmlns:p14="http://schemas.microsoft.com/office/powerpoint/2010/main" val="332266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AB8349-3D7D-425E-886D-7A7A3A8C4423}"/>
              </a:ext>
            </a:extLst>
          </p:cNvPr>
          <p:cNvGraphicFramePr>
            <a:graphicFrameLocks noGrp="1"/>
          </p:cNvGraphicFramePr>
          <p:nvPr>
            <p:extLst>
              <p:ext uri="{D42A27DB-BD31-4B8C-83A1-F6EECF244321}">
                <p14:modId xmlns:p14="http://schemas.microsoft.com/office/powerpoint/2010/main" val="3451792315"/>
              </p:ext>
            </p:extLst>
          </p:nvPr>
        </p:nvGraphicFramePr>
        <p:xfrm>
          <a:off x="67027" y="267494"/>
          <a:ext cx="8969468" cy="3060432"/>
        </p:xfrm>
        <a:graphic>
          <a:graphicData uri="http://schemas.openxmlformats.org/drawingml/2006/table">
            <a:tbl>
              <a:tblPr firstRow="1" firstCol="1" bandRow="1">
                <a:tableStyleId>{5940675A-B579-460E-94D1-54222C63F5DA}</a:tableStyleId>
              </a:tblPr>
              <a:tblGrid>
                <a:gridCol w="493875">
                  <a:extLst>
                    <a:ext uri="{9D8B030D-6E8A-4147-A177-3AD203B41FA5}">
                      <a16:colId xmlns:a16="http://schemas.microsoft.com/office/drawing/2014/main" val="1544703119"/>
                    </a:ext>
                  </a:extLst>
                </a:gridCol>
                <a:gridCol w="1340516">
                  <a:extLst>
                    <a:ext uri="{9D8B030D-6E8A-4147-A177-3AD203B41FA5}">
                      <a16:colId xmlns:a16="http://schemas.microsoft.com/office/drawing/2014/main" val="1353100480"/>
                    </a:ext>
                  </a:extLst>
                </a:gridCol>
                <a:gridCol w="634981">
                  <a:extLst>
                    <a:ext uri="{9D8B030D-6E8A-4147-A177-3AD203B41FA5}">
                      <a16:colId xmlns:a16="http://schemas.microsoft.com/office/drawing/2014/main" val="2809700548"/>
                    </a:ext>
                  </a:extLst>
                </a:gridCol>
                <a:gridCol w="463372">
                  <a:extLst>
                    <a:ext uri="{9D8B030D-6E8A-4147-A177-3AD203B41FA5}">
                      <a16:colId xmlns:a16="http://schemas.microsoft.com/office/drawing/2014/main" val="837507945"/>
                    </a:ext>
                  </a:extLst>
                </a:gridCol>
                <a:gridCol w="353685">
                  <a:extLst>
                    <a:ext uri="{9D8B030D-6E8A-4147-A177-3AD203B41FA5}">
                      <a16:colId xmlns:a16="http://schemas.microsoft.com/office/drawing/2014/main" val="87356019"/>
                    </a:ext>
                  </a:extLst>
                </a:gridCol>
                <a:gridCol w="386270">
                  <a:extLst>
                    <a:ext uri="{9D8B030D-6E8A-4147-A177-3AD203B41FA5}">
                      <a16:colId xmlns:a16="http://schemas.microsoft.com/office/drawing/2014/main" val="3503743915"/>
                    </a:ext>
                  </a:extLst>
                </a:gridCol>
                <a:gridCol w="459454">
                  <a:extLst>
                    <a:ext uri="{9D8B030D-6E8A-4147-A177-3AD203B41FA5}">
                      <a16:colId xmlns:a16="http://schemas.microsoft.com/office/drawing/2014/main" val="3960155093"/>
                    </a:ext>
                  </a:extLst>
                </a:gridCol>
                <a:gridCol w="353685">
                  <a:extLst>
                    <a:ext uri="{9D8B030D-6E8A-4147-A177-3AD203B41FA5}">
                      <a16:colId xmlns:a16="http://schemas.microsoft.com/office/drawing/2014/main" val="3802077218"/>
                    </a:ext>
                  </a:extLst>
                </a:gridCol>
                <a:gridCol w="386270">
                  <a:extLst>
                    <a:ext uri="{9D8B030D-6E8A-4147-A177-3AD203B41FA5}">
                      <a16:colId xmlns:a16="http://schemas.microsoft.com/office/drawing/2014/main" val="4084058892"/>
                    </a:ext>
                  </a:extLst>
                </a:gridCol>
                <a:gridCol w="717991">
                  <a:extLst>
                    <a:ext uri="{9D8B030D-6E8A-4147-A177-3AD203B41FA5}">
                      <a16:colId xmlns:a16="http://schemas.microsoft.com/office/drawing/2014/main" val="3982333436"/>
                    </a:ext>
                  </a:extLst>
                </a:gridCol>
                <a:gridCol w="1579170">
                  <a:extLst>
                    <a:ext uri="{9D8B030D-6E8A-4147-A177-3AD203B41FA5}">
                      <a16:colId xmlns:a16="http://schemas.microsoft.com/office/drawing/2014/main" val="830200138"/>
                    </a:ext>
                  </a:extLst>
                </a:gridCol>
                <a:gridCol w="1800199">
                  <a:extLst>
                    <a:ext uri="{9D8B030D-6E8A-4147-A177-3AD203B41FA5}">
                      <a16:colId xmlns:a16="http://schemas.microsoft.com/office/drawing/2014/main" val="324086426"/>
                    </a:ext>
                  </a:extLst>
                </a:gridCol>
              </a:tblGrid>
              <a:tr h="253552">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Agenda</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Item</a:t>
                      </a:r>
                    </a:p>
                  </a:txBody>
                  <a:tcPr marL="59044" marR="59044" marT="0" marB="0">
                    <a:solidFill>
                      <a:schemeClr val="tx2">
                        <a:lumMod val="40000"/>
                        <a:lumOff val="60000"/>
                      </a:schemeClr>
                    </a:solidFill>
                  </a:tcPr>
                </a:tc>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dirty="0">
                          <a:effectLst/>
                        </a:rPr>
                        <a:t>Solution Summary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15000"/>
                        </a:lnSpc>
                        <a:spcAft>
                          <a:spcPts val="0"/>
                        </a:spcAft>
                      </a:pPr>
                      <a:r>
                        <a:rPr lang="en-GB" sz="800" dirty="0">
                          <a:effectLst/>
                        </a:rPr>
                        <a:t>Implementation </a:t>
                      </a:r>
                    </a:p>
                    <a:p>
                      <a:pPr>
                        <a:lnSpc>
                          <a:spcPct val="115000"/>
                        </a:lnSpc>
                        <a:spcAft>
                          <a:spcPts val="0"/>
                        </a:spcAft>
                      </a:pPr>
                      <a:r>
                        <a:rPr lang="en-GB" sz="800" dirty="0">
                          <a:effectLst/>
                        </a:rPr>
                        <a:t>Date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Responses</a:t>
                      </a:r>
                    </a:p>
                  </a:txBody>
                  <a:tcPr marL="59044" marR="59044" marT="0" marB="0">
                    <a:solidFill>
                      <a:schemeClr val="accent4">
                        <a:lumMod val="40000"/>
                        <a:lumOff val="60000"/>
                      </a:schemeClr>
                    </a:solidFill>
                  </a:tcPr>
                </a:tc>
                <a:extLst>
                  <a:ext uri="{0D108BD9-81ED-4DB2-BD59-A6C34878D82A}">
                    <a16:rowId xmlns:a16="http://schemas.microsoft.com/office/drawing/2014/main" val="620557187"/>
                  </a:ext>
                </a:extLst>
              </a:tr>
              <a:tr h="259247">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2D050"/>
                    </a:solidFill>
                  </a:tcPr>
                </a:tc>
                <a:tc>
                  <a:txBody>
                    <a:bodyPr/>
                    <a:lstStyle/>
                    <a:p>
                      <a:pPr>
                        <a:lnSpc>
                          <a:spcPct val="115000"/>
                        </a:lnSpc>
                        <a:spcAft>
                          <a:spcPts val="0"/>
                        </a:spcAft>
                      </a:pPr>
                      <a:r>
                        <a:rPr lang="en-GB" sz="700" dirty="0">
                          <a:effectLst/>
                        </a:rPr>
                        <a:t>Defer</a:t>
                      </a:r>
                      <a:endParaRPr lang="en-GB" sz="900" dirty="0">
                        <a:effectLst/>
                      </a:endParaRPr>
                    </a:p>
                  </a:txBody>
                  <a:tcPr marL="59044" marR="59044" marT="0" marB="0">
                    <a:solidFill>
                      <a:srgbClr val="FFBF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endParaRPr lang="en-GB"/>
                    </a:p>
                  </a:txBody>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extLst>
                  <a:ext uri="{0D108BD9-81ED-4DB2-BD59-A6C34878D82A}">
                    <a16:rowId xmlns:a16="http://schemas.microsoft.com/office/drawing/2014/main" val="2269501940"/>
                  </a:ext>
                </a:extLst>
              </a:tr>
              <a:tr h="453423">
                <a:tc rowSpan="2">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rowSpan="2">
                  <a:txBody>
                    <a:bodyPr/>
                    <a:lstStyle/>
                    <a:p>
                      <a:pPr>
                        <a:lnSpc>
                          <a:spcPct val="115000"/>
                        </a:lnSpc>
                        <a:spcAft>
                          <a:spcPts val="0"/>
                        </a:spcAft>
                      </a:pPr>
                      <a:r>
                        <a:rPr lang="en-US" sz="900" kern="1200" dirty="0">
                          <a:solidFill>
                            <a:schemeClr val="tx1"/>
                          </a:solidFill>
                          <a:effectLst/>
                          <a:latin typeface="+mn-lt"/>
                          <a:ea typeface="+mn-ea"/>
                          <a:cs typeface="+mn-cs"/>
                        </a:rPr>
                        <a:t>Supply Meter Point Updates, Stakeholder Data and Meter Reads</a:t>
                      </a: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kern="1200" dirty="0">
                          <a:solidFill>
                            <a:schemeClr val="tx1"/>
                          </a:solidFill>
                          <a:effectLst/>
                          <a:latin typeface="+mn-lt"/>
                          <a:ea typeface="+mn-ea"/>
                          <a:cs typeface="+mn-cs"/>
                        </a:rPr>
                        <a:t>2457.6 - RT - PO </a:t>
                      </a:r>
                      <a:endParaRPr lang="en-GB" sz="900" kern="1200" dirty="0">
                        <a:solidFill>
                          <a:schemeClr val="tx1"/>
                        </a:solidFill>
                        <a:effectLst/>
                        <a:latin typeface="+mn-lt"/>
                        <a:ea typeface="+mn-ea"/>
                        <a:cs typeface="+mn-cs"/>
                      </a:endParaRPr>
                    </a:p>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SSE</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X</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X</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rowSpan="2">
                  <a:txBody>
                    <a:bodyPr/>
                    <a:lstStyle/>
                    <a:p>
                      <a:pPr algn="l">
                        <a:lnSpc>
                          <a:spcPct val="115000"/>
                        </a:lnSpc>
                        <a:spcAft>
                          <a:spcPts val="0"/>
                        </a:spcAft>
                      </a:pPr>
                      <a:endParaRPr lang="en-GB" sz="900" dirty="0">
                        <a:effectLst/>
                        <a:latin typeface="+mn-lt"/>
                        <a:ea typeface="Calibri"/>
                        <a:cs typeface="Times New Roman"/>
                      </a:endParaRPr>
                    </a:p>
                  </a:txBody>
                  <a:tcPr marL="59044" marR="59044" marT="0" marB="0" anchor="ctr"/>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extLst>
                  <a:ext uri="{0D108BD9-81ED-4DB2-BD59-A6C34878D82A}">
                    <a16:rowId xmlns:a16="http://schemas.microsoft.com/office/drawing/2014/main" val="2380486248"/>
                  </a:ext>
                </a:extLst>
              </a:tr>
              <a:tr h="2058115">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000">
                          <a:effectLst/>
                          <a:latin typeface="+mn-lt"/>
                          <a:ea typeface="Calibri"/>
                          <a:cs typeface="Times New Roman"/>
                        </a:rPr>
                        <a:t>Gazprom</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a:effectLst/>
                          <a:latin typeface="+mj-lt"/>
                          <a:ea typeface="Calibri"/>
                          <a:cs typeface="Times New Roman"/>
                        </a:rPr>
                        <a:t>X</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a:effectLst/>
                          <a:latin typeface="+mj-lt"/>
                          <a:ea typeface="Calibri"/>
                          <a:cs typeface="Times New Roman"/>
                        </a:rPr>
                        <a:t>X</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tc>
                  <a:txBody>
                    <a:bodyPr/>
                    <a:lstStyle/>
                    <a:p>
                      <a:r>
                        <a:rPr lang="en-US" sz="900" kern="1200" dirty="0">
                          <a:solidFill>
                            <a:schemeClr val="tx1"/>
                          </a:solidFill>
                          <a:effectLst/>
                          <a:latin typeface="Arial" panose="020B0604020202020204" pitchFamily="34" charset="0"/>
                          <a:cs typeface="Arial" panose="020B0604020202020204" pitchFamily="34" charset="0"/>
                        </a:rPr>
                        <a:t>What is the cut-off day for </a:t>
                      </a:r>
                      <a:r>
                        <a:rPr lang="en-US" sz="900" kern="1200" dirty="0">
                          <a:solidFill>
                            <a:schemeClr val="tx1"/>
                          </a:solidFill>
                          <a:effectLst/>
                          <a:latin typeface="Arial" panose="020B0604020202020204" pitchFamily="34" charset="0"/>
                          <a:ea typeface="+mn-ea"/>
                          <a:cs typeface="Arial" panose="020B0604020202020204" pitchFamily="34" charset="0"/>
                        </a:rPr>
                        <a:t>submission of the opening read for validation following a change of shipper or supplier event?</a:t>
                      </a:r>
                    </a:p>
                    <a:p>
                      <a:endParaRPr lang="en-US" sz="900" kern="1200" dirty="0">
                        <a:solidFill>
                          <a:schemeClr val="tx1"/>
                        </a:solidFill>
                        <a:effectLst/>
                        <a:latin typeface="Arial" panose="020B0604020202020204" pitchFamily="34" charset="0"/>
                        <a:ea typeface="+mn-ea"/>
                        <a:cs typeface="Arial" panose="020B0604020202020204" pitchFamily="34" charset="0"/>
                      </a:endParaRPr>
                    </a:p>
                    <a:p>
                      <a:r>
                        <a:rPr lang="en-US" sz="900" kern="1200" dirty="0">
                          <a:solidFill>
                            <a:schemeClr val="tx1"/>
                          </a:solidFill>
                          <a:effectLst/>
                          <a:latin typeface="Arial" panose="020B0604020202020204" pitchFamily="34" charset="0"/>
                          <a:ea typeface="+mn-ea"/>
                          <a:cs typeface="Arial" panose="020B0604020202020204" pitchFamily="34" charset="0"/>
                        </a:rPr>
                        <a:t>Following a change of supplier or supplier event, what day will </a:t>
                      </a:r>
                      <a:r>
                        <a:rPr lang="en-US" sz="900" kern="1200" dirty="0">
                          <a:solidFill>
                            <a:schemeClr val="tx1"/>
                          </a:solidFill>
                          <a:effectLst/>
                          <a:latin typeface="Arial" panose="020B0604020202020204" pitchFamily="34" charset="0"/>
                          <a:cs typeface="Arial" panose="020B0604020202020204" pitchFamily="34" charset="0"/>
                        </a:rPr>
                        <a:t>the MBR be produced?</a:t>
                      </a:r>
                      <a:endParaRPr lang="en-GB" sz="900" dirty="0">
                        <a:effectLst/>
                        <a:latin typeface="Calibri"/>
                        <a:ea typeface="Calibri"/>
                        <a:cs typeface="Times New Roman"/>
                      </a:endParaRPr>
                    </a:p>
                  </a:txBody>
                  <a:tcPr marL="59044" marR="59044" marT="0" marB="0"/>
                </a:tc>
                <a:tc>
                  <a:txBody>
                    <a:bodyPr/>
                    <a:lstStyle/>
                    <a:p>
                      <a:r>
                        <a:rPr lang="en-US" sz="900" dirty="0"/>
                        <a:t>The cut off day for submission of </a:t>
                      </a:r>
                      <a:r>
                        <a:rPr lang="en-US" sz="900" kern="1200" dirty="0">
                          <a:solidFill>
                            <a:schemeClr val="tx1"/>
                          </a:solidFill>
                          <a:latin typeface="+mn-lt"/>
                          <a:ea typeface="+mn-ea"/>
                          <a:cs typeface="+mn-cs"/>
                        </a:rPr>
                        <a:t>the opening read for validation following a change of shipper or supplier event </a:t>
                      </a:r>
                      <a:r>
                        <a:rPr lang="en-US" sz="900" dirty="0"/>
                        <a:t>is D+10 for Class 3 &amp; 4</a:t>
                      </a:r>
                    </a:p>
                    <a:p>
                      <a:endParaRPr lang="en-US" sz="900" dirty="0"/>
                    </a:p>
                    <a:p>
                      <a:r>
                        <a:rPr lang="en-US" sz="900" dirty="0"/>
                        <a:t>MBR is produced after the submission window (i.e., after D+10) unless opening read estimation is triggered earlier by an event such as subsequent transfer, class change, RGMA etc.</a:t>
                      </a:r>
                      <a:endParaRPr lang="en-GB" sz="900" dirty="0">
                        <a:effectLst/>
                        <a:latin typeface="Calibri"/>
                        <a:ea typeface="Calibri"/>
                        <a:cs typeface="Times New Roman"/>
                      </a:endParaRPr>
                    </a:p>
                  </a:txBody>
                  <a:tcPr marL="59044" marR="59044" marT="0" marB="0"/>
                </a:tc>
                <a:extLst>
                  <a:ext uri="{0D108BD9-81ED-4DB2-BD59-A6C34878D82A}">
                    <a16:rowId xmlns:a16="http://schemas.microsoft.com/office/drawing/2014/main" val="1606780164"/>
                  </a:ext>
                </a:extLst>
              </a:tr>
            </a:tbl>
          </a:graphicData>
        </a:graphic>
      </p:graphicFrame>
    </p:spTree>
    <p:extLst>
      <p:ext uri="{BB962C8B-B14F-4D97-AF65-F5344CB8AC3E}">
        <p14:creationId xmlns:p14="http://schemas.microsoft.com/office/powerpoint/2010/main" val="99094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9702"/>
            <a:ext cx="8229600" cy="637580"/>
          </a:xfrm>
        </p:spPr>
        <p:txBody>
          <a:bodyPr/>
          <a:lstStyle/>
          <a:p>
            <a:r>
              <a:rPr lang="en-GB" dirty="0"/>
              <a:t>2. New Change Proposals – Initial Review</a:t>
            </a:r>
          </a:p>
        </p:txBody>
      </p:sp>
    </p:spTree>
    <p:extLst>
      <p:ext uri="{BB962C8B-B14F-4D97-AF65-F5344CB8AC3E}">
        <p14:creationId xmlns:p14="http://schemas.microsoft.com/office/powerpoint/2010/main" val="207217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lstStyle/>
          <a:p>
            <a:r>
              <a:rPr lang="en-GB" dirty="0"/>
              <a:t>6. Implementation Plan</a:t>
            </a:r>
          </a:p>
        </p:txBody>
      </p:sp>
      <p:sp>
        <p:nvSpPr>
          <p:cNvPr id="8" name="Content Placeholder 7">
            <a:extLst>
              <a:ext uri="{FF2B5EF4-FFF2-40B4-BE49-F238E27FC236}">
                <a16:creationId xmlns:a16="http://schemas.microsoft.com/office/drawing/2014/main" id="{FE0FDACF-A59F-4C8E-B2AD-BB549AE22CA5}"/>
              </a:ext>
            </a:extLst>
          </p:cNvPr>
          <p:cNvSpPr>
            <a:spLocks noGrp="1"/>
          </p:cNvSpPr>
          <p:nvPr>
            <p:ph idx="1"/>
          </p:nvPr>
        </p:nvSpPr>
        <p:spPr>
          <a:xfrm>
            <a:off x="251520" y="915566"/>
            <a:ext cx="8229600" cy="1296144"/>
          </a:xfrm>
        </p:spPr>
        <p:txBody>
          <a:bodyPr>
            <a:normAutofit/>
          </a:bodyPr>
          <a:lstStyle/>
          <a:p>
            <a:pPr marL="0" indent="0">
              <a:buNone/>
            </a:pPr>
            <a:r>
              <a:rPr lang="en-US" sz="1200" dirty="0"/>
              <a:t>Please see the following slides for an overview Outages.  </a:t>
            </a:r>
            <a:br>
              <a:rPr lang="en-US" sz="1200" dirty="0"/>
            </a:br>
            <a:endParaRPr lang="en-US" sz="1200" dirty="0"/>
          </a:p>
          <a:p>
            <a:pPr marL="0" indent="0">
              <a:buNone/>
            </a:pPr>
            <a:br>
              <a:rPr lang="en-US" sz="1200" dirty="0"/>
            </a:br>
            <a:r>
              <a:rPr lang="en-US" sz="1200" dirty="0"/>
              <a:t>Attached is the full Implementation Plan document.</a:t>
            </a:r>
            <a:endParaRPr lang="en-GB" sz="1200" dirty="0"/>
          </a:p>
        </p:txBody>
      </p:sp>
      <p:graphicFrame>
        <p:nvGraphicFramePr>
          <p:cNvPr id="3" name="Object 2">
            <a:extLst>
              <a:ext uri="{FF2B5EF4-FFF2-40B4-BE49-F238E27FC236}">
                <a16:creationId xmlns:a16="http://schemas.microsoft.com/office/drawing/2014/main" id="{34D026D5-0993-4DE0-A939-656B6B4E1E25}"/>
              </a:ext>
            </a:extLst>
          </p:cNvPr>
          <p:cNvGraphicFramePr>
            <a:graphicFrameLocks noChangeAspect="1"/>
          </p:cNvGraphicFramePr>
          <p:nvPr>
            <p:extLst>
              <p:ext uri="{D42A27DB-BD31-4B8C-83A1-F6EECF244321}">
                <p14:modId xmlns:p14="http://schemas.microsoft.com/office/powerpoint/2010/main" val="795385511"/>
              </p:ext>
            </p:extLst>
          </p:nvPr>
        </p:nvGraphicFramePr>
        <p:xfrm>
          <a:off x="251520" y="2528566"/>
          <a:ext cx="914400" cy="806450"/>
        </p:xfrm>
        <a:graphic>
          <a:graphicData uri="http://schemas.openxmlformats.org/presentationml/2006/ole">
            <mc:AlternateContent xmlns:mc="http://schemas.openxmlformats.org/markup-compatibility/2006">
              <mc:Choice xmlns:v="urn:schemas-microsoft-com:vml" Requires="v">
                <p:oleObj spid="_x0000_s1044"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251520" y="252856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3154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24E6-F1CD-4D5F-B9B4-DF355E610C94}"/>
              </a:ext>
            </a:extLst>
          </p:cNvPr>
          <p:cNvSpPr>
            <a:spLocks noGrp="1"/>
          </p:cNvSpPr>
          <p:nvPr>
            <p:ph type="title"/>
          </p:nvPr>
        </p:nvSpPr>
        <p:spPr/>
        <p:txBody>
          <a:bodyPr>
            <a:normAutofit/>
          </a:bodyPr>
          <a:lstStyle/>
          <a:p>
            <a:r>
              <a:rPr lang="en-GB" sz="2000" dirty="0"/>
              <a:t>6. Implementation Plan - Outages</a:t>
            </a:r>
          </a:p>
        </p:txBody>
      </p:sp>
      <p:graphicFrame>
        <p:nvGraphicFramePr>
          <p:cNvPr id="3" name="Table 2">
            <a:extLst>
              <a:ext uri="{FF2B5EF4-FFF2-40B4-BE49-F238E27FC236}">
                <a16:creationId xmlns:a16="http://schemas.microsoft.com/office/drawing/2014/main" id="{A364369B-C0B4-4923-BA88-E3F2F599B98D}"/>
              </a:ext>
            </a:extLst>
          </p:cNvPr>
          <p:cNvGraphicFramePr>
            <a:graphicFrameLocks noGrp="1"/>
          </p:cNvGraphicFramePr>
          <p:nvPr>
            <p:extLst>
              <p:ext uri="{D42A27DB-BD31-4B8C-83A1-F6EECF244321}">
                <p14:modId xmlns:p14="http://schemas.microsoft.com/office/powerpoint/2010/main" val="1932377171"/>
              </p:ext>
            </p:extLst>
          </p:nvPr>
        </p:nvGraphicFramePr>
        <p:xfrm>
          <a:off x="107504" y="627534"/>
          <a:ext cx="8856984" cy="4170592"/>
        </p:xfrm>
        <a:graphic>
          <a:graphicData uri="http://schemas.openxmlformats.org/drawingml/2006/table">
            <a:tbl>
              <a:tblPr>
                <a:tableStyleId>{5C22544A-7EE6-4342-B048-85BDC9FD1C3A}</a:tableStyleId>
              </a:tblPr>
              <a:tblGrid>
                <a:gridCol w="772885">
                  <a:extLst>
                    <a:ext uri="{9D8B030D-6E8A-4147-A177-3AD203B41FA5}">
                      <a16:colId xmlns:a16="http://schemas.microsoft.com/office/drawing/2014/main" val="3885778972"/>
                    </a:ext>
                  </a:extLst>
                </a:gridCol>
                <a:gridCol w="753684">
                  <a:extLst>
                    <a:ext uri="{9D8B030D-6E8A-4147-A177-3AD203B41FA5}">
                      <a16:colId xmlns:a16="http://schemas.microsoft.com/office/drawing/2014/main" val="146956778"/>
                    </a:ext>
                  </a:extLst>
                </a:gridCol>
                <a:gridCol w="417647">
                  <a:extLst>
                    <a:ext uri="{9D8B030D-6E8A-4147-A177-3AD203B41FA5}">
                      <a16:colId xmlns:a16="http://schemas.microsoft.com/office/drawing/2014/main" val="1014428611"/>
                    </a:ext>
                  </a:extLst>
                </a:gridCol>
                <a:gridCol w="379243">
                  <a:extLst>
                    <a:ext uri="{9D8B030D-6E8A-4147-A177-3AD203B41FA5}">
                      <a16:colId xmlns:a16="http://schemas.microsoft.com/office/drawing/2014/main" val="3022938056"/>
                    </a:ext>
                  </a:extLst>
                </a:gridCol>
                <a:gridCol w="379243">
                  <a:extLst>
                    <a:ext uri="{9D8B030D-6E8A-4147-A177-3AD203B41FA5}">
                      <a16:colId xmlns:a16="http://schemas.microsoft.com/office/drawing/2014/main" val="1897735493"/>
                    </a:ext>
                  </a:extLst>
                </a:gridCol>
                <a:gridCol w="573662">
                  <a:extLst>
                    <a:ext uri="{9D8B030D-6E8A-4147-A177-3AD203B41FA5}">
                      <a16:colId xmlns:a16="http://schemas.microsoft.com/office/drawing/2014/main" val="3140944184"/>
                    </a:ext>
                  </a:extLst>
                </a:gridCol>
                <a:gridCol w="4534104">
                  <a:extLst>
                    <a:ext uri="{9D8B030D-6E8A-4147-A177-3AD203B41FA5}">
                      <a16:colId xmlns:a16="http://schemas.microsoft.com/office/drawing/2014/main" val="1437513070"/>
                    </a:ext>
                  </a:extLst>
                </a:gridCol>
                <a:gridCol w="1046516">
                  <a:extLst>
                    <a:ext uri="{9D8B030D-6E8A-4147-A177-3AD203B41FA5}">
                      <a16:colId xmlns:a16="http://schemas.microsoft.com/office/drawing/2014/main" val="1550002014"/>
                    </a:ext>
                  </a:extLst>
                </a:gridCol>
              </a:tblGrid>
              <a:tr h="120812">
                <a:tc gridSpan="8">
                  <a:txBody>
                    <a:bodyPr/>
                    <a:lstStyle/>
                    <a:p>
                      <a:pPr algn="ctr" fontAlgn="ctr"/>
                      <a:r>
                        <a:rPr lang="en-GB" sz="700" u="none" strike="noStrike" dirty="0">
                          <a:effectLst/>
                        </a:rPr>
                        <a:t>Outages</a:t>
                      </a:r>
                      <a:endParaRPr lang="en-GB" sz="700" b="1"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66791425"/>
                  </a:ext>
                </a:extLst>
              </a:tr>
              <a:tr h="86546">
                <a:tc rowSpan="2">
                  <a:txBody>
                    <a:bodyPr/>
                    <a:lstStyle/>
                    <a:p>
                      <a:pPr algn="ctr" fontAlgn="ctr"/>
                      <a:r>
                        <a:rPr lang="en-GB" sz="500" u="none" strike="noStrike" dirty="0">
                          <a:effectLst/>
                        </a:rPr>
                        <a:t>Change  Request Number</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500" u="none" strike="noStrike">
                          <a:effectLst/>
                        </a:rPr>
                        <a:t>Impacted System</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ctr"/>
                      <a:r>
                        <a:rPr lang="en-GB" sz="500" u="none" strike="noStrike" dirty="0">
                          <a:effectLst/>
                        </a:rPr>
                        <a:t>Outage Duration</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500" u="none" strike="noStrike">
                          <a:effectLst/>
                        </a:rPr>
                        <a:t>Committee Notified Date</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722612"/>
                  </a:ext>
                </a:extLst>
              </a:tr>
              <a:tr h="152682">
                <a:tc vMerge="1">
                  <a:txBody>
                    <a:bodyPr/>
                    <a:lstStyle/>
                    <a:p>
                      <a:endParaRPr lang="en-GB"/>
                    </a:p>
                  </a:txBody>
                  <a:tcPr/>
                </a:tc>
                <a:tc vMerge="1">
                  <a:txBody>
                    <a:bodyPr/>
                    <a:lstStyle/>
                    <a:p>
                      <a:endParaRPr lang="en-GB"/>
                    </a:p>
                  </a:txBody>
                  <a:tcPr/>
                </a:tc>
                <a:tc>
                  <a:txBody>
                    <a:bodyPr/>
                    <a:lstStyle/>
                    <a:p>
                      <a:pPr algn="ctr" fontAlgn="ctr"/>
                      <a:r>
                        <a:rPr lang="en-GB" sz="500" u="none" strike="noStrike">
                          <a:effectLst/>
                        </a:rPr>
                        <a:t>Start Date</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500" u="none" strike="noStrike">
                          <a:effectLst/>
                        </a:rPr>
                        <a:t>Start Time</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500" u="none" strike="noStrike">
                          <a:effectLst/>
                        </a:rPr>
                        <a:t>End Date</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500" u="none" strike="noStrike">
                          <a:effectLst/>
                        </a:rPr>
                        <a:t>End Time</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500" u="none" strike="noStrike">
                          <a:effectLst/>
                        </a:rPr>
                        <a:t>Brief Description</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6483715"/>
                  </a:ext>
                </a:extLst>
              </a:tr>
              <a:tr h="253706">
                <a:tc>
                  <a:txBody>
                    <a:bodyPr/>
                    <a:lstStyle/>
                    <a:p>
                      <a:pPr algn="ctr" fontAlgn="ctr"/>
                      <a:r>
                        <a:rPr lang="en-GB" sz="500" u="none" strike="noStrike" dirty="0">
                          <a:effectLst/>
                        </a:rPr>
                        <a:t>TBC</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DCC Phase 1</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30/11/2019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01/12/2019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DCC phase one &amp; two will not have not have any outages/cutover that will impact the industry as it doesn't go live until the end of phase 3 as it will be in the TCS ECP data centre till all migration activities have been completed </a:t>
                      </a:r>
                      <a:endParaRPr lang="en-US"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07/08/2019</a:t>
                      </a:r>
                      <a:endParaRPr lang="en-GB" sz="500" b="0" i="0" u="none" strike="noStrike">
                        <a:solidFill>
                          <a:srgbClr val="000000"/>
                        </a:solidFill>
                        <a:effectLst/>
                        <a:latin typeface="Arial" panose="020B0604020202020204" pitchFamily="34" charset="0"/>
                      </a:endParaRPr>
                    </a:p>
                  </a:txBody>
                  <a:tcPr marL="2755" marR="2755" marT="27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428416"/>
                  </a:ext>
                </a:extLst>
              </a:tr>
              <a:tr h="420652">
                <a:tc>
                  <a:txBody>
                    <a:bodyPr/>
                    <a:lstStyle/>
                    <a:p>
                      <a:pPr algn="ctr" fontAlgn="ctr"/>
                      <a:r>
                        <a:rPr lang="en-GB" sz="500" u="none" strike="noStrike" dirty="0">
                          <a:effectLst/>
                        </a:rPr>
                        <a:t>4970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EFT</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07/02/2020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TBC</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08/02/2020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500" u="none" strike="noStrike" dirty="0">
                          <a:effectLst/>
                        </a:rPr>
                        <a:t>This is the cutover of the production environment for EFT, the outage will be on the weekend, the impact to the industry will be minor and that any system that </a:t>
                      </a:r>
                      <a:r>
                        <a:rPr lang="en-US" sz="500" u="none" strike="noStrike" dirty="0" err="1">
                          <a:effectLst/>
                        </a:rPr>
                        <a:t>utilises</a:t>
                      </a:r>
                      <a:r>
                        <a:rPr lang="en-US" sz="500" u="none" strike="noStrike" dirty="0">
                          <a:effectLst/>
                        </a:rPr>
                        <a:t> the Enhancement File Transfer (EFT) as a background application will be unable to send or revise files during the maintenance window as the application is switched from PET/KET to Chess/Cress.</a:t>
                      </a:r>
                      <a:endParaRPr lang="en-US"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13/11/2019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789268"/>
                  </a:ext>
                </a:extLst>
              </a:tr>
              <a:tr h="561173">
                <a:tc>
                  <a:txBody>
                    <a:bodyPr/>
                    <a:lstStyle/>
                    <a:p>
                      <a:pPr algn="ctr" fontAlgn="ctr"/>
                      <a:r>
                        <a:rPr lang="en-GB" sz="500" u="none" strike="noStrike">
                          <a:effectLst/>
                        </a:rPr>
                        <a:t>4970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DCC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28/03/2020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TBC</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29/03/2020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TBC</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500" u="none" strike="noStrike" dirty="0">
                          <a:effectLst/>
                        </a:rPr>
                        <a:t>This is the cutover of the production environment for DCC the outage will be on the weekend, the impact to the industry will be minor and that any nominations/ confirmations that </a:t>
                      </a:r>
                      <a:r>
                        <a:rPr lang="en-US" sz="500" u="none" strike="noStrike" dirty="0" err="1">
                          <a:effectLst/>
                        </a:rPr>
                        <a:t>utilises</a:t>
                      </a:r>
                      <a:r>
                        <a:rPr lang="en-US" sz="500" u="none" strike="noStrike" dirty="0">
                          <a:effectLst/>
                        </a:rPr>
                        <a:t> the Data Communications Company (DCC) as a background application will be unable to send or revise files during the maintenance window as the application is switched from PET/KET to Chess/Cress. </a:t>
                      </a:r>
                    </a:p>
                    <a:p>
                      <a:pPr algn="l" fontAlgn="ctr"/>
                      <a:endParaRPr lang="en-US" sz="500" u="none" strike="noStrike" dirty="0">
                        <a:effectLst/>
                      </a:endParaRPr>
                    </a:p>
                    <a:p>
                      <a:pPr algn="l" fontAlgn="ctr"/>
                      <a:r>
                        <a:rPr lang="en-US" sz="500" u="none" strike="noStrike" dirty="0">
                          <a:effectLst/>
                        </a:rPr>
                        <a:t>Subject to change due to multiple inflight changes at the time, but only by a week.</a:t>
                      </a:r>
                      <a:endParaRPr lang="en-US"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13/11/2019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747990"/>
                  </a:ext>
                </a:extLst>
              </a:tr>
              <a:tr h="504179">
                <a:tc>
                  <a:txBody>
                    <a:bodyPr/>
                    <a:lstStyle/>
                    <a:p>
                      <a:pPr algn="ctr" fontAlgn="ctr"/>
                      <a:r>
                        <a:rPr lang="en-GB" sz="500" u="none" strike="noStrike">
                          <a:effectLst/>
                        </a:rPr>
                        <a:t>4970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dirty="0">
                          <a:effectLst/>
                        </a:rPr>
                        <a:t>CMS</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dirty="0">
                          <a:effectLst/>
                        </a:rPr>
                        <a:t>11/04/2020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dirty="0">
                          <a:effectLst/>
                        </a:rPr>
                        <a:t>12/04/2020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dirty="0">
                          <a:effectLst/>
                        </a:rPr>
                        <a:t>TBC</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500" u="none" strike="noStrike" dirty="0">
                          <a:effectLst/>
                        </a:rPr>
                        <a:t>This is the cutover of the production environment for CMS, the outage will be on the weekend, the impact to the industry should be minor and that the Contact Management System will be unable to send or receive files, raise contacts and will not allow users to log on during the maintenance window as the application is switched from PET/KET to Chess/Cress. </a:t>
                      </a:r>
                    </a:p>
                    <a:p>
                      <a:pPr algn="l" fontAlgn="ctr"/>
                      <a:endParaRPr lang="en-US" sz="500" u="none" strike="noStrike" dirty="0">
                        <a:effectLst/>
                      </a:endParaRPr>
                    </a:p>
                    <a:p>
                      <a:pPr algn="l" fontAlgn="ctr"/>
                      <a:r>
                        <a:rPr lang="en-US" sz="500" u="none" strike="noStrike" dirty="0">
                          <a:effectLst/>
                        </a:rPr>
                        <a:t>Subject to change due to multiple inflight changes at the time, but only by a week.</a:t>
                      </a:r>
                      <a:endParaRPr lang="en-US"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13/11/2019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125052"/>
                  </a:ext>
                </a:extLst>
              </a:tr>
              <a:tr h="321965">
                <a:tc>
                  <a:txBody>
                    <a:bodyPr/>
                    <a:lstStyle/>
                    <a:p>
                      <a:pPr algn="ctr" fontAlgn="ctr"/>
                      <a:r>
                        <a:rPr lang="en-GB" sz="500" u="none" strike="noStrike">
                          <a:effectLst/>
                        </a:rPr>
                        <a:t>4970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RTP</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dirty="0">
                          <a:effectLst/>
                        </a:rPr>
                        <a:t>25/01/2020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a:effectLst/>
                        </a:rPr>
                        <a:t>26/01/2020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This is the cutover of the entire RTP application, the  outage will be on the weekend and the impact will be little to none and will unable to be </a:t>
                      </a:r>
                      <a:r>
                        <a:rPr lang="en-US" sz="500" u="none" strike="noStrike" dirty="0" err="1">
                          <a:effectLst/>
                        </a:rPr>
                        <a:t>utilised</a:t>
                      </a:r>
                      <a:r>
                        <a:rPr lang="en-US" sz="500" u="none" strike="noStrike" dirty="0">
                          <a:effectLst/>
                        </a:rPr>
                        <a:t> during the maintenance window as the application is switched from PET/KET to Chess/Cress.</a:t>
                      </a:r>
                      <a:endParaRPr lang="en-US"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13/11/2019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3333992"/>
                  </a:ext>
                </a:extLst>
              </a:tr>
              <a:tr h="337126">
                <a:tc>
                  <a:txBody>
                    <a:bodyPr/>
                    <a:lstStyle/>
                    <a:p>
                      <a:pPr algn="ctr" fontAlgn="ctr"/>
                      <a:r>
                        <a:rPr lang="en-GB" sz="500" u="none" strike="noStrike">
                          <a:effectLst/>
                        </a:rPr>
                        <a:t>4970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AD &amp; BoKs</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dirty="0">
                          <a:effectLst/>
                        </a:rPr>
                        <a:t>28/03/2020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a:effectLst/>
                        </a:rPr>
                        <a:t>29/03/2020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This will be cutover of the AD &amp; </a:t>
                      </a:r>
                      <a:r>
                        <a:rPr lang="en-US" sz="500" u="none" strike="noStrike" dirty="0" err="1">
                          <a:effectLst/>
                        </a:rPr>
                        <a:t>BoKs</a:t>
                      </a:r>
                      <a:r>
                        <a:rPr lang="en-US" sz="500" u="none" strike="noStrike" dirty="0">
                          <a:effectLst/>
                        </a:rPr>
                        <a:t> application, the  which includes the Actives Directory (AD), </a:t>
                      </a:r>
                      <a:r>
                        <a:rPr lang="en-US" sz="500" u="none" strike="noStrike" dirty="0" err="1">
                          <a:effectLst/>
                        </a:rPr>
                        <a:t>BoKs</a:t>
                      </a:r>
                      <a:r>
                        <a:rPr lang="en-US" sz="500" u="none" strike="noStrike" dirty="0">
                          <a:effectLst/>
                        </a:rPr>
                        <a:t> and Squid proxy the outage will be on the weekend and the impact will be little to none and will unable to be </a:t>
                      </a:r>
                      <a:r>
                        <a:rPr lang="en-US" sz="500" u="none" strike="noStrike" dirty="0" err="1">
                          <a:effectLst/>
                        </a:rPr>
                        <a:t>utilised</a:t>
                      </a:r>
                      <a:r>
                        <a:rPr lang="en-US" sz="500" u="none" strike="noStrike" dirty="0">
                          <a:effectLst/>
                        </a:rPr>
                        <a:t> during the maintenance window as the application is switched from PET/KET to Chess/Cress.</a:t>
                      </a:r>
                      <a:endParaRPr lang="en-US"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13/11/2019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344869"/>
                  </a:ext>
                </a:extLst>
              </a:tr>
              <a:tr h="321965">
                <a:tc>
                  <a:txBody>
                    <a:bodyPr/>
                    <a:lstStyle/>
                    <a:p>
                      <a:pPr algn="ctr" fontAlgn="ctr"/>
                      <a:r>
                        <a:rPr lang="en-GB" sz="500" u="none" strike="noStrike">
                          <a:effectLst/>
                        </a:rPr>
                        <a:t>4970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Birst Connector</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dirty="0">
                          <a:effectLst/>
                        </a:rPr>
                        <a:t>11/04/2020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dirty="0">
                          <a:effectLst/>
                        </a:rPr>
                        <a:t>TBC</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a:effectLst/>
                        </a:rPr>
                        <a:t>12/04/2020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This is the cutover of the entire </a:t>
                      </a:r>
                      <a:r>
                        <a:rPr lang="en-US" sz="500" u="none" strike="noStrike" dirty="0" err="1">
                          <a:effectLst/>
                        </a:rPr>
                        <a:t>Birst</a:t>
                      </a:r>
                      <a:r>
                        <a:rPr lang="en-US" sz="500" u="none" strike="noStrike" dirty="0">
                          <a:effectLst/>
                        </a:rPr>
                        <a:t> connector application, the  outage will be on the weekend and the impact will be little to none and will unable to be </a:t>
                      </a:r>
                      <a:r>
                        <a:rPr lang="en-US" sz="500" u="none" strike="noStrike" dirty="0" err="1">
                          <a:effectLst/>
                        </a:rPr>
                        <a:t>utilised</a:t>
                      </a:r>
                      <a:r>
                        <a:rPr lang="en-US" sz="500" u="none" strike="noStrike" dirty="0">
                          <a:effectLst/>
                        </a:rPr>
                        <a:t> during the maintenance window as the application is switched from PET/KET to Chess/Cress.</a:t>
                      </a:r>
                      <a:endParaRPr lang="en-US"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13/11/2019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71377"/>
                  </a:ext>
                </a:extLst>
              </a:tr>
              <a:tr h="401701">
                <a:tc>
                  <a:txBody>
                    <a:bodyPr/>
                    <a:lstStyle/>
                    <a:p>
                      <a:pPr algn="ctr" fontAlgn="ctr"/>
                      <a:r>
                        <a:rPr lang="en-GB" sz="500" u="none" strike="noStrike">
                          <a:effectLst/>
                        </a:rPr>
                        <a:t>4970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Control M</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a:effectLst/>
                        </a:rPr>
                        <a:t>16/05/2020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dirty="0">
                          <a:effectLst/>
                        </a:rPr>
                        <a:t>TBC</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dirty="0">
                          <a:effectLst/>
                        </a:rPr>
                        <a:t>17/05/2020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This is the cutover of the entire Control M application, the  outage will be on the weekend and the impact will be little to none and will unable to be </a:t>
                      </a:r>
                      <a:r>
                        <a:rPr lang="en-US" sz="500" u="none" strike="noStrike" dirty="0" err="1">
                          <a:effectLst/>
                        </a:rPr>
                        <a:t>utilised</a:t>
                      </a:r>
                      <a:r>
                        <a:rPr lang="en-US" sz="500" u="none" strike="noStrike" dirty="0">
                          <a:effectLst/>
                        </a:rPr>
                        <a:t> during the maintenance window as the application is switched from PET/KET to Chess/Cress. </a:t>
                      </a:r>
                    </a:p>
                    <a:p>
                      <a:pPr algn="l" fontAlgn="b"/>
                      <a:endParaRPr lang="en-US" sz="500" u="none" strike="noStrike" dirty="0">
                        <a:effectLst/>
                      </a:endParaRPr>
                    </a:p>
                    <a:p>
                      <a:pPr algn="l" fontAlgn="b"/>
                      <a:r>
                        <a:rPr lang="en-US" sz="500" u="none" strike="noStrike" dirty="0">
                          <a:effectLst/>
                        </a:rPr>
                        <a:t>Subject to change due to multiple inflight changes at the time, but only by a week.</a:t>
                      </a:r>
                      <a:endParaRPr lang="en-US"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13/11/2019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8281120"/>
                  </a:ext>
                </a:extLst>
              </a:tr>
              <a:tr h="337126">
                <a:tc>
                  <a:txBody>
                    <a:bodyPr/>
                    <a:lstStyle/>
                    <a:p>
                      <a:pPr algn="ctr" fontAlgn="ctr"/>
                      <a:r>
                        <a:rPr lang="en-GB" sz="500" u="none" strike="noStrike">
                          <a:effectLst/>
                        </a:rPr>
                        <a:t>4970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Internet routing for UKLink</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a:effectLst/>
                        </a:rPr>
                        <a:t>23/05/2020</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a:effectLst/>
                        </a:rPr>
                        <a:t>TBC</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500" u="none" strike="noStrike" dirty="0">
                          <a:effectLst/>
                        </a:rPr>
                        <a:t>24/05/2020</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500" u="none" strike="noStrike" dirty="0">
                          <a:effectLst/>
                        </a:rPr>
                        <a:t>TBC</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This is the cutover of the Internet routing for </a:t>
                      </a:r>
                      <a:r>
                        <a:rPr lang="en-US" sz="500" u="none" strike="noStrike" dirty="0" err="1">
                          <a:effectLst/>
                        </a:rPr>
                        <a:t>UKLink</a:t>
                      </a:r>
                      <a:r>
                        <a:rPr lang="en-US" sz="500" u="none" strike="noStrike" dirty="0">
                          <a:effectLst/>
                        </a:rPr>
                        <a:t>, the  outage will be on the weekend and the impact will be minor, </a:t>
                      </a:r>
                      <a:r>
                        <a:rPr lang="en-US" sz="500" u="none" strike="noStrike" dirty="0" err="1">
                          <a:effectLst/>
                        </a:rPr>
                        <a:t>UKLink</a:t>
                      </a:r>
                      <a:r>
                        <a:rPr lang="en-US" sz="500" u="none" strike="noStrike" dirty="0">
                          <a:effectLst/>
                        </a:rPr>
                        <a:t> will be unable to be accessed and unable to send or receive files to corresponding systems during the maintenance window as the application is switched from PET/KET to Chess/Cress.</a:t>
                      </a:r>
                      <a:endParaRPr lang="en-US"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13/11/2019</a:t>
                      </a:r>
                      <a:endParaRPr lang="en-GB" sz="500" b="0" i="0" u="none" strike="noStrike">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981276"/>
                  </a:ext>
                </a:extLst>
              </a:tr>
              <a:tr h="350959">
                <a:tc>
                  <a:txBody>
                    <a:bodyPr/>
                    <a:lstStyle/>
                    <a:p>
                      <a:pPr algn="ctr" fontAlgn="ctr"/>
                      <a:r>
                        <a:rPr lang="en-GB" sz="500" u="none" strike="noStrike">
                          <a:effectLst/>
                        </a:rPr>
                        <a:t>TBC</a:t>
                      </a:r>
                      <a:endParaRPr lang="en-GB" sz="500" b="0" i="0" u="none" strike="noStrike">
                        <a:solidFill>
                          <a:srgbClr val="212121"/>
                        </a:solidFill>
                        <a:effectLst/>
                        <a:latin typeface="Calibri" panose="020F050202020403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UK LINK</a:t>
                      </a:r>
                      <a:endParaRPr lang="en-GB" sz="500" b="0" i="0" u="none" strike="noStrike">
                        <a:solidFill>
                          <a:srgbClr val="000000"/>
                        </a:solidFill>
                        <a:effectLst/>
                        <a:latin typeface="Calibri" panose="020F050202020403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500" u="none" strike="noStrike">
                          <a:effectLst/>
                        </a:rPr>
                        <a:t>15/11/2019</a:t>
                      </a:r>
                      <a:endParaRPr lang="en-GB" sz="500" b="0" i="0" u="none" strike="noStrike">
                        <a:solidFill>
                          <a:srgbClr val="212121"/>
                        </a:solidFill>
                        <a:effectLst/>
                        <a:latin typeface="Calibri" panose="020F050202020403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a:effectLst/>
                        </a:rPr>
                        <a:t>05:00</a:t>
                      </a:r>
                      <a:endParaRPr lang="en-GB" sz="500" b="0" i="0" u="none" strike="noStrike">
                        <a:solidFill>
                          <a:srgbClr val="212121"/>
                        </a:solidFill>
                        <a:effectLst/>
                        <a:latin typeface="Calibri" panose="020F050202020403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500" u="none" strike="noStrike">
                          <a:effectLst/>
                        </a:rPr>
                        <a:t>15/11/2019</a:t>
                      </a:r>
                      <a:endParaRPr lang="en-GB" sz="500" b="0" i="0" u="none" strike="noStrike">
                        <a:solidFill>
                          <a:srgbClr val="212121"/>
                        </a:solidFill>
                        <a:effectLst/>
                        <a:latin typeface="Calibri" panose="020F050202020403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11:00</a:t>
                      </a:r>
                      <a:endParaRPr lang="en-GB" sz="500" b="0" i="0" u="none" strike="noStrike" dirty="0">
                        <a:solidFill>
                          <a:srgbClr val="212121"/>
                        </a:solidFill>
                        <a:effectLst/>
                        <a:latin typeface="Calibri" panose="020F050202020403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500" u="none" strike="noStrike" dirty="0">
                          <a:effectLst/>
                        </a:rPr>
                        <a:t>​Desktop &amp; Network </a:t>
                      </a:r>
                      <a:r>
                        <a:rPr lang="en-US" sz="500" u="none" strike="noStrike" dirty="0" err="1">
                          <a:effectLst/>
                        </a:rPr>
                        <a:t>Programme</a:t>
                      </a:r>
                      <a:r>
                        <a:rPr lang="en-US" sz="500" u="none" strike="noStrike" dirty="0">
                          <a:effectLst/>
                        </a:rPr>
                        <a:t> (part of </a:t>
                      </a:r>
                      <a:r>
                        <a:rPr lang="en-US" sz="500" u="none" strike="noStrike" dirty="0" err="1">
                          <a:effectLst/>
                        </a:rPr>
                        <a:t>TransformUs</a:t>
                      </a:r>
                      <a:r>
                        <a:rPr lang="en-US" sz="500" u="none" strike="noStrike" dirty="0">
                          <a:effectLst/>
                        </a:rPr>
                        <a:t>) consists of a number of projects replacing multiple services currently provided by National Grid, BT and Verizon. One of the projects is replacing network services across Xoserve. This including Data Centre connections provided by BT, via TCS.</a:t>
                      </a:r>
                      <a:endParaRPr lang="en-US" sz="500" b="0" i="0" u="none" strike="noStrike" dirty="0">
                        <a:solidFill>
                          <a:srgbClr val="212121"/>
                        </a:solidFill>
                        <a:effectLst/>
                        <a:latin typeface="Calibri" panose="020F050202020403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500" u="none" strike="noStrike" dirty="0">
                          <a:effectLst/>
                        </a:rPr>
                        <a:t>13/11/2019</a:t>
                      </a:r>
                      <a:endParaRPr lang="en-GB" sz="500" b="0" i="0" u="none" strike="noStrike" dirty="0">
                        <a:solidFill>
                          <a:srgbClr val="000000"/>
                        </a:solidFill>
                        <a:effectLst/>
                        <a:latin typeface="Arial" panose="020B0604020202020204" pitchFamily="34" charset="0"/>
                      </a:endParaRPr>
                    </a:p>
                  </a:txBody>
                  <a:tcPr marL="2755" marR="2755" marT="2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4546091"/>
                  </a:ext>
                </a:extLst>
              </a:tr>
            </a:tbl>
          </a:graphicData>
        </a:graphic>
      </p:graphicFrame>
    </p:spTree>
    <p:extLst>
      <p:ext uri="{BB962C8B-B14F-4D97-AF65-F5344CB8AC3E}">
        <p14:creationId xmlns:p14="http://schemas.microsoft.com/office/powerpoint/2010/main" val="2325017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7. Approval of Change documents</a:t>
            </a:r>
            <a:endParaRPr lang="en-GB" sz="1800" dirty="0">
              <a:solidFill>
                <a:schemeClr val="tx1"/>
              </a:solidFill>
            </a:endParaRPr>
          </a:p>
        </p:txBody>
      </p:sp>
      <p:sp>
        <p:nvSpPr>
          <p:cNvPr id="8" name="Content Placeholder 7">
            <a:extLst>
              <a:ext uri="{FF2B5EF4-FFF2-40B4-BE49-F238E27FC236}">
                <a16:creationId xmlns:a16="http://schemas.microsoft.com/office/drawing/2014/main" id="{71E95280-1982-4EE4-A522-590DAAC21D81}"/>
              </a:ext>
            </a:extLst>
          </p:cNvPr>
          <p:cNvSpPr>
            <a:spLocks noGrp="1"/>
          </p:cNvSpPr>
          <p:nvPr>
            <p:ph idx="1"/>
          </p:nvPr>
        </p:nvSpPr>
        <p:spPr>
          <a:xfrm>
            <a:off x="107504" y="761058"/>
            <a:ext cx="8928992" cy="3970932"/>
          </a:xfrm>
        </p:spPr>
        <p:txBody>
          <a:bodyPr>
            <a:normAutofit/>
          </a:bodyPr>
          <a:lstStyle/>
          <a:p>
            <a:r>
              <a:rPr lang="en-GB" sz="1900" dirty="0"/>
              <a:t>7.1 	CCR for COR4149 NG Gateway Migration   </a:t>
            </a:r>
          </a:p>
          <a:p>
            <a:pPr lvl="2"/>
            <a:r>
              <a:rPr lang="en-GB" sz="1300" dirty="0"/>
              <a:t>Voting Party NGT</a:t>
            </a:r>
          </a:p>
          <a:p>
            <a:pPr marL="457200" lvl="1" indent="0">
              <a:buNone/>
            </a:pPr>
            <a:endParaRPr lang="en-GB" sz="1900" dirty="0"/>
          </a:p>
          <a:p>
            <a:r>
              <a:rPr lang="en-GB" sz="1900" dirty="0"/>
              <a:t>7.2	CCR for XRN4991 MOD700</a:t>
            </a:r>
          </a:p>
          <a:p>
            <a:pPr lvl="2"/>
            <a:r>
              <a:rPr lang="en-GB" sz="1300" dirty="0"/>
              <a:t>Voting Party Shippers &amp; DNOs</a:t>
            </a:r>
          </a:p>
          <a:p>
            <a:pPr marL="457200" lvl="1" indent="0">
              <a:buNone/>
            </a:pPr>
            <a:endParaRPr lang="en-GB" sz="1900" dirty="0"/>
          </a:p>
          <a:p>
            <a:r>
              <a:rPr lang="en-GB" sz="1900" dirty="0"/>
              <a:t>7.3	BER &amp; CCR for XRN5003 Data Discovery Platform – DNs</a:t>
            </a:r>
          </a:p>
          <a:p>
            <a:pPr lvl="2"/>
            <a:r>
              <a:rPr lang="en-GB" sz="1300" dirty="0"/>
              <a:t>Voting Party DN’s</a:t>
            </a:r>
          </a:p>
          <a:p>
            <a:pPr marL="457200" lvl="1" indent="0">
              <a:buNone/>
            </a:pPr>
            <a:endParaRPr lang="en-GB" sz="1900" dirty="0"/>
          </a:p>
          <a:p>
            <a:r>
              <a:rPr lang="en-GB" sz="1900" dirty="0"/>
              <a:t>7.4	BER for XRN4996 June 2020 </a:t>
            </a:r>
          </a:p>
          <a:p>
            <a:pPr lvl="2"/>
            <a:r>
              <a:rPr lang="en-GB" sz="1100" dirty="0"/>
              <a:t>Voting Party </a:t>
            </a:r>
            <a:r>
              <a:rPr lang="en-GB" sz="1300" dirty="0"/>
              <a:t>Shipper, DNOs &amp; IGTs</a:t>
            </a:r>
          </a:p>
          <a:p>
            <a:pPr marL="457200" lvl="1" indent="0">
              <a:buNone/>
            </a:pPr>
            <a:endParaRPr lang="en-GB" sz="1700" dirty="0"/>
          </a:p>
          <a:p>
            <a:pPr marL="457200" lvl="1" indent="0">
              <a:buNone/>
            </a:pPr>
            <a:endParaRPr lang="en-GB" dirty="0"/>
          </a:p>
        </p:txBody>
      </p:sp>
      <p:graphicFrame>
        <p:nvGraphicFramePr>
          <p:cNvPr id="3" name="Object 2">
            <a:extLst>
              <a:ext uri="{FF2B5EF4-FFF2-40B4-BE49-F238E27FC236}">
                <a16:creationId xmlns:a16="http://schemas.microsoft.com/office/drawing/2014/main" id="{1C23BCB6-8C07-4AAE-8D2C-B98805371E5D}"/>
              </a:ext>
            </a:extLst>
          </p:cNvPr>
          <p:cNvGraphicFramePr>
            <a:graphicFrameLocks noChangeAspect="1"/>
          </p:cNvGraphicFramePr>
          <p:nvPr>
            <p:extLst>
              <p:ext uri="{D42A27DB-BD31-4B8C-83A1-F6EECF244321}">
                <p14:modId xmlns:p14="http://schemas.microsoft.com/office/powerpoint/2010/main" val="648348002"/>
              </p:ext>
            </p:extLst>
          </p:nvPr>
        </p:nvGraphicFramePr>
        <p:xfrm>
          <a:off x="8050088" y="684855"/>
          <a:ext cx="1058416" cy="806450"/>
        </p:xfrm>
        <a:graphic>
          <a:graphicData uri="http://schemas.openxmlformats.org/presentationml/2006/ole">
            <mc:AlternateContent xmlns:mc="http://schemas.openxmlformats.org/markup-compatibility/2006">
              <mc:Choice xmlns:v="urn:schemas-microsoft-com:vml" Requires="v">
                <p:oleObj spid="_x0000_s3128"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8050088" y="684855"/>
                        <a:ext cx="1058416" cy="8064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01F5323-7ED3-4197-ACB8-4B4BC0517BBC}"/>
              </a:ext>
            </a:extLst>
          </p:cNvPr>
          <p:cNvGraphicFramePr>
            <a:graphicFrameLocks noChangeAspect="1"/>
          </p:cNvGraphicFramePr>
          <p:nvPr>
            <p:extLst>
              <p:ext uri="{D42A27DB-BD31-4B8C-83A1-F6EECF244321}">
                <p14:modId xmlns:p14="http://schemas.microsoft.com/office/powerpoint/2010/main" val="1231291605"/>
              </p:ext>
            </p:extLst>
          </p:nvPr>
        </p:nvGraphicFramePr>
        <p:xfrm>
          <a:off x="8152540" y="2625801"/>
          <a:ext cx="914400" cy="806450"/>
        </p:xfrm>
        <a:graphic>
          <a:graphicData uri="http://schemas.openxmlformats.org/presentationml/2006/ole">
            <mc:AlternateContent xmlns:mc="http://schemas.openxmlformats.org/markup-compatibility/2006">
              <mc:Choice xmlns:v="urn:schemas-microsoft-com:vml" Requires="v">
                <p:oleObj spid="_x0000_s3129" name="Document" showAsIcon="1" r:id="rId5" imgW="914400" imgH="806400" progId="Word.Document.12">
                  <p:embed/>
                </p:oleObj>
              </mc:Choice>
              <mc:Fallback>
                <p:oleObj name="Document" showAsIcon="1" r:id="rId5" imgW="914400" imgH="806400" progId="Word.Document.12">
                  <p:embed/>
                  <p:pic>
                    <p:nvPicPr>
                      <p:cNvPr id="0" name=""/>
                      <p:cNvPicPr/>
                      <p:nvPr/>
                    </p:nvPicPr>
                    <p:blipFill>
                      <a:blip r:embed="rId6"/>
                      <a:stretch>
                        <a:fillRect/>
                      </a:stretch>
                    </p:blipFill>
                    <p:spPr>
                      <a:xfrm>
                        <a:off x="8152540" y="2625801"/>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4C32AC7-EDD7-4578-AA26-BF15D179FA76}"/>
              </a:ext>
            </a:extLst>
          </p:cNvPr>
          <p:cNvGraphicFramePr>
            <a:graphicFrameLocks noChangeAspect="1"/>
          </p:cNvGraphicFramePr>
          <p:nvPr>
            <p:extLst>
              <p:ext uri="{D42A27DB-BD31-4B8C-83A1-F6EECF244321}">
                <p14:modId xmlns:p14="http://schemas.microsoft.com/office/powerpoint/2010/main" val="703698638"/>
              </p:ext>
            </p:extLst>
          </p:nvPr>
        </p:nvGraphicFramePr>
        <p:xfrm>
          <a:off x="8122096" y="1536849"/>
          <a:ext cx="914400" cy="806450"/>
        </p:xfrm>
        <a:graphic>
          <a:graphicData uri="http://schemas.openxmlformats.org/presentationml/2006/ole">
            <mc:AlternateContent xmlns:mc="http://schemas.openxmlformats.org/markup-compatibility/2006">
              <mc:Choice xmlns:v="urn:schemas-microsoft-com:vml" Requires="v">
                <p:oleObj spid="_x0000_s3130" name="Document" showAsIcon="1" r:id="rId7" imgW="914400" imgH="806400" progId="Word.Document.12">
                  <p:embed/>
                </p:oleObj>
              </mc:Choice>
              <mc:Fallback>
                <p:oleObj name="Document" showAsIcon="1" r:id="rId7" imgW="914400" imgH="806400" progId="Word.Document.12">
                  <p:embed/>
                  <p:pic>
                    <p:nvPicPr>
                      <p:cNvPr id="0" name=""/>
                      <p:cNvPicPr/>
                      <p:nvPr/>
                    </p:nvPicPr>
                    <p:blipFill>
                      <a:blip r:embed="rId8"/>
                      <a:stretch>
                        <a:fillRect/>
                      </a:stretch>
                    </p:blipFill>
                    <p:spPr>
                      <a:xfrm>
                        <a:off x="8122096" y="1536849"/>
                        <a:ext cx="914400" cy="806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D32B569-C215-4DE2-A713-7BA1E284F0AC}"/>
              </a:ext>
            </a:extLst>
          </p:cNvPr>
          <p:cNvGraphicFramePr>
            <a:graphicFrameLocks noChangeAspect="1"/>
          </p:cNvGraphicFramePr>
          <p:nvPr>
            <p:extLst>
              <p:ext uri="{D42A27DB-BD31-4B8C-83A1-F6EECF244321}">
                <p14:modId xmlns:p14="http://schemas.microsoft.com/office/powerpoint/2010/main" val="4233082077"/>
              </p:ext>
            </p:extLst>
          </p:nvPr>
        </p:nvGraphicFramePr>
        <p:xfrm>
          <a:off x="7189791" y="2625801"/>
          <a:ext cx="914400" cy="806450"/>
        </p:xfrm>
        <a:graphic>
          <a:graphicData uri="http://schemas.openxmlformats.org/presentationml/2006/ole">
            <mc:AlternateContent xmlns:mc="http://schemas.openxmlformats.org/markup-compatibility/2006">
              <mc:Choice xmlns:v="urn:schemas-microsoft-com:vml" Requires="v">
                <p:oleObj spid="_x0000_s3131" name="Document" showAsIcon="1" r:id="rId9" imgW="914400" imgH="806400" progId="Word.Document.12">
                  <p:embed/>
                </p:oleObj>
              </mc:Choice>
              <mc:Fallback>
                <p:oleObj name="Document" showAsIcon="1" r:id="rId9" imgW="914400" imgH="806400" progId="Word.Document.12">
                  <p:embed/>
                  <p:pic>
                    <p:nvPicPr>
                      <p:cNvPr id="0" name=""/>
                      <p:cNvPicPr/>
                      <p:nvPr/>
                    </p:nvPicPr>
                    <p:blipFill>
                      <a:blip r:embed="rId10"/>
                      <a:stretch>
                        <a:fillRect/>
                      </a:stretch>
                    </p:blipFill>
                    <p:spPr>
                      <a:xfrm>
                        <a:off x="7189791" y="2625801"/>
                        <a:ext cx="914400" cy="8064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72CDCB7-28ED-477B-B00F-124F0EE337B4}"/>
              </a:ext>
            </a:extLst>
          </p:cNvPr>
          <p:cNvGraphicFramePr>
            <a:graphicFrameLocks noChangeAspect="1"/>
          </p:cNvGraphicFramePr>
          <p:nvPr>
            <p:extLst>
              <p:ext uri="{D42A27DB-BD31-4B8C-83A1-F6EECF244321}">
                <p14:modId xmlns:p14="http://schemas.microsoft.com/office/powerpoint/2010/main" val="2012202135"/>
              </p:ext>
            </p:extLst>
          </p:nvPr>
        </p:nvGraphicFramePr>
        <p:xfrm>
          <a:off x="8104191" y="3760297"/>
          <a:ext cx="914400" cy="806450"/>
        </p:xfrm>
        <a:graphic>
          <a:graphicData uri="http://schemas.openxmlformats.org/presentationml/2006/ole">
            <mc:AlternateContent xmlns:mc="http://schemas.openxmlformats.org/markup-compatibility/2006">
              <mc:Choice xmlns:v="urn:schemas-microsoft-com:vml" Requires="v">
                <p:oleObj spid="_x0000_s3132" name="Document" showAsIcon="1" r:id="rId11" imgW="914400" imgH="806400" progId="Word.Document.12">
                  <p:embed/>
                </p:oleObj>
              </mc:Choice>
              <mc:Fallback>
                <p:oleObj name="Document" showAsIcon="1" r:id="rId11" imgW="914400" imgH="806400" progId="Word.Document.12">
                  <p:embed/>
                  <p:pic>
                    <p:nvPicPr>
                      <p:cNvPr id="0" name=""/>
                      <p:cNvPicPr/>
                      <p:nvPr/>
                    </p:nvPicPr>
                    <p:blipFill>
                      <a:blip r:embed="rId12"/>
                      <a:stretch>
                        <a:fillRect/>
                      </a:stretch>
                    </p:blipFill>
                    <p:spPr>
                      <a:xfrm>
                        <a:off x="8104191" y="376029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12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1575251188"/>
              </p:ext>
            </p:extLst>
          </p:nvPr>
        </p:nvGraphicFramePr>
        <p:xfrm>
          <a:off x="107504" y="757303"/>
          <a:ext cx="8856983" cy="4184797"/>
        </p:xfrm>
        <a:graphic>
          <a:graphicData uri="http://schemas.openxmlformats.org/drawingml/2006/table">
            <a:tbl>
              <a:tblPr firstRow="1" firstCol="1" bandRow="1">
                <a:tableStyleId>{5940675A-B579-460E-94D1-54222C63F5DA}</a:tableStyleId>
              </a:tblPr>
              <a:tblGrid>
                <a:gridCol w="718339">
                  <a:extLst>
                    <a:ext uri="{9D8B030D-6E8A-4147-A177-3AD203B41FA5}">
                      <a16:colId xmlns:a16="http://schemas.microsoft.com/office/drawing/2014/main" val="20000"/>
                    </a:ext>
                  </a:extLst>
                </a:gridCol>
                <a:gridCol w="1824236">
                  <a:extLst>
                    <a:ext uri="{9D8B030D-6E8A-4147-A177-3AD203B41FA5}">
                      <a16:colId xmlns:a16="http://schemas.microsoft.com/office/drawing/2014/main" val="20001"/>
                    </a:ext>
                  </a:extLst>
                </a:gridCol>
                <a:gridCol w="760196">
                  <a:extLst>
                    <a:ext uri="{9D8B030D-6E8A-4147-A177-3AD203B41FA5}">
                      <a16:colId xmlns:a16="http://schemas.microsoft.com/office/drawing/2014/main" val="20002"/>
                    </a:ext>
                  </a:extLst>
                </a:gridCol>
                <a:gridCol w="564644">
                  <a:extLst>
                    <a:ext uri="{9D8B030D-6E8A-4147-A177-3AD203B41FA5}">
                      <a16:colId xmlns:a16="http://schemas.microsoft.com/office/drawing/2014/main" val="20003"/>
                    </a:ext>
                  </a:extLst>
                </a:gridCol>
                <a:gridCol w="564644">
                  <a:extLst>
                    <a:ext uri="{9D8B030D-6E8A-4147-A177-3AD203B41FA5}">
                      <a16:colId xmlns:a16="http://schemas.microsoft.com/office/drawing/2014/main" val="20004"/>
                    </a:ext>
                  </a:extLst>
                </a:gridCol>
                <a:gridCol w="564644">
                  <a:extLst>
                    <a:ext uri="{9D8B030D-6E8A-4147-A177-3AD203B41FA5}">
                      <a16:colId xmlns:a16="http://schemas.microsoft.com/office/drawing/2014/main" val="20005"/>
                    </a:ext>
                  </a:extLst>
                </a:gridCol>
                <a:gridCol w="1664333">
                  <a:extLst>
                    <a:ext uri="{9D8B030D-6E8A-4147-A177-3AD203B41FA5}">
                      <a16:colId xmlns:a16="http://schemas.microsoft.com/office/drawing/2014/main" val="20007"/>
                    </a:ext>
                  </a:extLst>
                </a:gridCol>
                <a:gridCol w="2195947">
                  <a:extLst>
                    <a:ext uri="{9D8B030D-6E8A-4147-A177-3AD203B41FA5}">
                      <a16:colId xmlns:a16="http://schemas.microsoft.com/office/drawing/2014/main" val="20008"/>
                    </a:ext>
                  </a:extLst>
                </a:gridCol>
              </a:tblGrid>
              <a:tr h="302279">
                <a:tc rowSpan="2">
                  <a:txBody>
                    <a:bodyPr/>
                    <a:lstStyle/>
                    <a:p>
                      <a:pPr>
                        <a:lnSpc>
                          <a:spcPct val="115000"/>
                        </a:lnSpc>
                        <a:spcAft>
                          <a:spcPts val="0"/>
                        </a:spcAft>
                      </a:pPr>
                      <a:r>
                        <a:rPr lang="en-GB" sz="1100" dirty="0">
                          <a:effectLst/>
                        </a:rPr>
                        <a:t>Agenda</a:t>
                      </a:r>
                    </a:p>
                    <a:p>
                      <a:pPr>
                        <a:lnSpc>
                          <a:spcPct val="115000"/>
                        </a:lnSpc>
                        <a:spcAft>
                          <a:spcPts val="0"/>
                        </a:spcAft>
                      </a:pPr>
                      <a:r>
                        <a:rPr lang="en-GB" sz="1100" dirty="0">
                          <a:effectLst/>
                        </a:rPr>
                        <a:t>Item</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dirty="0">
                          <a:effectLst/>
                        </a:rPr>
                        <a:t>Customer Class / Voting Party</a:t>
                      </a:r>
                      <a:endParaRPr lang="en-GB" sz="1100" dirty="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dirty="0">
                          <a:effectLst/>
                        </a:rPr>
                        <a:t>Funding</a:t>
                      </a:r>
                      <a:endParaRPr lang="en-GB" sz="1100" dirty="0">
                        <a:effectLst/>
                        <a:latin typeface="Calibri"/>
                        <a:ea typeface="Calibri"/>
                        <a:cs typeface="Times New Roman"/>
                      </a:endParaRPr>
                    </a:p>
                  </a:txBody>
                  <a:tcPr marL="66582" marR="66582" marT="0" marB="0">
                    <a:solidFill>
                      <a:schemeClr val="accent5"/>
                    </a:solidFill>
                  </a:tcPr>
                </a:tc>
                <a:tc rowSpan="2">
                  <a:txBody>
                    <a:bodyPr/>
                    <a:lstStyle/>
                    <a:p>
                      <a:pPr>
                        <a:lnSpc>
                          <a:spcPct val="115000"/>
                        </a:lnSpc>
                        <a:spcAft>
                          <a:spcPts val="0"/>
                        </a:spcAft>
                      </a:pPr>
                      <a:r>
                        <a:rPr lang="en-GB" sz="1100" dirty="0">
                          <a:effectLst/>
                        </a:rPr>
                        <a:t>DSC Service Area</a:t>
                      </a:r>
                      <a:endParaRPr lang="en-GB" sz="1100" dirty="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274956">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100" dirty="0">
                          <a:effectLst/>
                        </a:rPr>
                        <a:t>Shipper </a:t>
                      </a:r>
                    </a:p>
                    <a:p>
                      <a:pPr>
                        <a:lnSpc>
                          <a:spcPct val="115000"/>
                        </a:lnSpc>
                        <a:spcAft>
                          <a:spcPts val="0"/>
                        </a:spcAft>
                      </a:pPr>
                      <a:r>
                        <a:rPr lang="en-GB" sz="1100" dirty="0">
                          <a:effectLst/>
                        </a:rPr>
                        <a:t>Y/N</a:t>
                      </a:r>
                      <a:endParaRPr lang="en-GB" sz="11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100" dirty="0">
                          <a:effectLst/>
                        </a:rPr>
                        <a:t>DNO   Y/N</a:t>
                      </a:r>
                      <a:endParaRPr lang="en-GB" sz="11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100" dirty="0">
                          <a:effectLst/>
                        </a:rPr>
                        <a:t>GT   Y/N</a:t>
                      </a:r>
                      <a:endParaRPr lang="en-GB" sz="11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100" dirty="0">
                          <a:effectLst/>
                        </a:rPr>
                        <a:t>IGT   Y/N</a:t>
                      </a:r>
                      <a:endParaRPr lang="en-GB" sz="1100" dirty="0">
                        <a:effectLst/>
                        <a:latin typeface="Calibri"/>
                        <a:ea typeface="Calibri"/>
                        <a:cs typeface="Times New Roman"/>
                      </a:endParaRPr>
                    </a:p>
                  </a:txBody>
                  <a:tcPr marL="66582" marR="66582" marT="0" marB="0">
                    <a:solidFill>
                      <a:schemeClr val="accent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50405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2.1</a:t>
                      </a:r>
                    </a:p>
                  </a:txBody>
                  <a:tcPr marL="66582" marR="66582" marT="0" marB="0" anchor="ctr"/>
                </a:tc>
                <a:tc>
                  <a:txBody>
                    <a:bodyPr/>
                    <a:lstStyle/>
                    <a:p>
                      <a:pPr>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XRN5033 Addition of low-level data to EUC Report </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noProof="0">
                          <a:solidFill>
                            <a:schemeClr val="tx1"/>
                          </a:solidFill>
                          <a:effectLst/>
                          <a:latin typeface="Arial" panose="020B0604020202020204" pitchFamily="34" charset="0"/>
                          <a:ea typeface="+mn-ea"/>
                          <a:cs typeface="Arial" panose="020B0604020202020204" pitchFamily="34" charset="0"/>
                        </a:rPr>
                        <a:t>N/A</a:t>
                      </a: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noProof="0">
                          <a:solidFill>
                            <a:schemeClr val="tx1"/>
                          </a:solidFill>
                          <a:effectLst/>
                          <a:latin typeface="Arial" panose="020B0604020202020204" pitchFamily="34" charset="0"/>
                          <a:ea typeface="+mn-ea"/>
                          <a:cs typeface="Arial" panose="020B0604020202020204" pitchFamily="34" charset="0"/>
                        </a:rPr>
                        <a:t>N/A</a:t>
                      </a: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mn-ea"/>
                          <a:cs typeface="Arial" panose="020B0604020202020204" pitchFamily="34" charset="0"/>
                        </a:rPr>
                        <a:t>N/A</a:t>
                      </a: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We expect this to be 100% Shipper funded..</a:t>
                      </a: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6: Annual quantity, DM supply point capacity and offtake rate reviews </a:t>
                      </a:r>
                    </a:p>
                  </a:txBody>
                  <a:tcPr marL="9525" marR="9525" marT="9525" marB="0" anchor="ctr"/>
                </a:tc>
                <a:extLst>
                  <a:ext uri="{0D108BD9-81ED-4DB2-BD59-A6C34878D82A}">
                    <a16:rowId xmlns:a16="http://schemas.microsoft.com/office/drawing/2014/main" val="10002"/>
                  </a:ext>
                </a:extLst>
              </a:tr>
              <a:tr h="5180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2.2</a:t>
                      </a:r>
                    </a:p>
                  </a:txBody>
                  <a:tcPr marL="66582" marR="66582" marT="0" marB="0" anchor="ctr"/>
                </a:tc>
                <a:tc>
                  <a:txBody>
                    <a:bodyPr/>
                    <a:lstStyle/>
                    <a:p>
                      <a:pPr>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XRN5036 Updates to must read process </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N</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N</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N</a:t>
                      </a: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We expect this to be funded by DN constituencies -100% DN to be agreed in </a:t>
                      </a:r>
                      <a:r>
                        <a:rPr lang="en-US" sz="1000" kern="1200" dirty="0" err="1">
                          <a:solidFill>
                            <a:schemeClr val="tx1"/>
                          </a:solidFill>
                          <a:effectLst/>
                          <a:latin typeface="Arial" panose="020B0604020202020204" pitchFamily="34" charset="0"/>
                          <a:ea typeface="+mn-ea"/>
                          <a:cs typeface="Arial" panose="020B0604020202020204" pitchFamily="34" charset="0"/>
                        </a:rPr>
                        <a:t>ChMC</a:t>
                      </a:r>
                      <a:r>
                        <a:rPr lang="en-US" sz="1000"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15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(Actual split for SA2 is 90% Shipper and 10% DNO’s)   </a:t>
                      </a: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Service Area 2: Provide query management, changing the funding split.</a:t>
                      </a:r>
                    </a:p>
                    <a:p>
                      <a:pPr marL="0" marR="0" lvl="0" indent="0" algn="l" defTabSz="914400" rtl="0" eaLnBrk="1" fontAlgn="ctr" latinLnBrk="0" hangingPunct="1">
                        <a:lnSpc>
                          <a:spcPct val="115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The generation of must reads sits under Service Area 22 – Specific Services; these Service Lines are not expected to change as part of this CP. Amendments will be to the logic in the generation of the must reads contacts only.</a:t>
                      </a:r>
                    </a:p>
                    <a:p>
                      <a:pPr marL="0" marR="0" lvl="0" indent="0" algn="l" defTabSz="914400" rtl="0" eaLnBrk="1" fontAlgn="ctr" latinLnBrk="0" hangingPunct="1">
                        <a:lnSpc>
                          <a:spcPct val="115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ctr" latinLnBrk="0" hangingPunct="1">
                        <a:lnSpc>
                          <a:spcPct val="115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2229054044"/>
                  </a:ext>
                </a:extLst>
              </a:tr>
              <a:tr h="5180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2.3</a:t>
                      </a:r>
                    </a:p>
                  </a:txBody>
                  <a:tcPr marL="66582" marR="66582" marT="0" marB="0" anchor="ctr"/>
                </a:tc>
                <a:tc>
                  <a:txBody>
                    <a:bodyPr/>
                    <a:lstStyle/>
                    <a:p>
                      <a:pPr>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XRN5038 Convert Class 2, 3 or 4 meter points to Class 1 when G1.6.15 criteria are met (MOD 0691) </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noProof="0">
                          <a:solidFill>
                            <a:schemeClr val="tx1"/>
                          </a:solidFill>
                          <a:effectLst/>
                          <a:latin typeface="Arial" panose="020B0604020202020204" pitchFamily="34" charset="0"/>
                          <a:ea typeface="+mn-ea"/>
                          <a:cs typeface="Arial" panose="020B0604020202020204" pitchFamily="34" charset="0"/>
                        </a:rPr>
                        <a:t>N/A</a:t>
                      </a: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noProof="0">
                          <a:solidFill>
                            <a:schemeClr val="tx1"/>
                          </a:solidFill>
                          <a:effectLst/>
                          <a:latin typeface="Arial" panose="020B0604020202020204" pitchFamily="34" charset="0"/>
                          <a:ea typeface="+mn-ea"/>
                          <a:cs typeface="Arial" panose="020B0604020202020204" pitchFamily="34" charset="0"/>
                        </a:rPr>
                        <a:t>N/A</a:t>
                      </a: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mn-ea"/>
                          <a:cs typeface="Arial" panose="020B0604020202020204" pitchFamily="34" charset="0"/>
                        </a:rPr>
                        <a:t>N/A</a:t>
                      </a: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We expect this to be 100% shipper funded.</a:t>
                      </a: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22: Specific Service</a:t>
                      </a:r>
                    </a:p>
                    <a:p>
                      <a:pPr marL="0" algn="l" defTabSz="914400" rtl="0" eaLnBrk="1" fontAlgn="ctr" latinLnBrk="0" hangingPunct="1">
                        <a:lnSpc>
                          <a:spcPct val="115000"/>
                        </a:lnSpc>
                        <a:spcAft>
                          <a:spcPts val="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New Service Line</a:t>
                      </a:r>
                    </a:p>
                  </a:txBody>
                  <a:tcPr marL="9525" marR="9525" marT="9525" marB="0" anchor="ctr"/>
                </a:tc>
                <a:extLst>
                  <a:ext uri="{0D108BD9-81ED-4DB2-BD59-A6C34878D82A}">
                    <a16:rowId xmlns:a16="http://schemas.microsoft.com/office/drawing/2014/main" val="549044654"/>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9"/>
            <a:ext cx="8856984" cy="360040"/>
          </a:xfrm>
        </p:spPr>
        <p:txBody>
          <a:bodyPr>
            <a:normAutofit fontScale="90000"/>
          </a:bodyPr>
          <a:lstStyle/>
          <a:p>
            <a:r>
              <a:rPr lang="en-GB" sz="2200" dirty="0"/>
              <a:t>2.1 XRN5033 – </a:t>
            </a:r>
            <a:r>
              <a:rPr lang="en-GB" sz="2200" b="0" dirty="0"/>
              <a:t>Additional of low-level data to EUC Report</a:t>
            </a:r>
            <a:endParaRPr lang="en-GB" dirty="0"/>
          </a:p>
        </p:txBody>
      </p:sp>
      <p:graphicFrame>
        <p:nvGraphicFramePr>
          <p:cNvPr id="5" name="Table 4"/>
          <p:cNvGraphicFramePr>
            <a:graphicFrameLocks noGrp="1"/>
          </p:cNvGraphicFramePr>
          <p:nvPr>
            <p:extLst/>
          </p:nvPr>
        </p:nvGraphicFramePr>
        <p:xfrm>
          <a:off x="107504" y="783508"/>
          <a:ext cx="4248473" cy="2423160"/>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504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 Yes or 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592329">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Justification:-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This will provide additional data to Shippers showing the AQ at EUC attribute level within the report spreadsheet. This is NDM data used by customers to simulate allocation, UIG calculations for classes 3 and 4.</a:t>
                      </a: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nvPr>
        </p:nvGraphicFramePr>
        <p:xfrm>
          <a:off x="107504" y="3291830"/>
          <a:ext cx="4248472" cy="1596428"/>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50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Service Area 6: Annual quantity, DM supply point capacity and offtake rate reviews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6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XRN5033</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nvPr>
        </p:nvGraphicFramePr>
        <p:xfrm>
          <a:off x="4695733" y="811732"/>
          <a:ext cx="4340763" cy="1399978"/>
        </p:xfrm>
        <a:graphic>
          <a:graphicData uri="http://schemas.openxmlformats.org/drawingml/2006/table">
            <a:tbl>
              <a:tblPr firstRow="1" bandRow="1">
                <a:tableStyleId>{E8B1032C-EA38-4F05-BA0D-38AFFFC7BED3}</a:tableStyleId>
              </a:tblPr>
              <a:tblGrid>
                <a:gridCol w="4340763">
                  <a:extLst>
                    <a:ext uri="{9D8B030D-6E8A-4147-A177-3AD203B41FA5}">
                      <a16:colId xmlns:a16="http://schemas.microsoft.com/office/drawing/2014/main" val="20000"/>
                    </a:ext>
                  </a:extLst>
                </a:gridCol>
              </a:tblGrid>
              <a:tr h="278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21199">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The Shippers currently receive an EUC report (developed via XRN4806) that details all Gemini data and customer data at aggregate AQ level. This does not allow them to see a breakdown level which confirms how the EUC data is calculated(banded) together. </a:t>
                      </a: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4688093" y="3215747"/>
          <a:ext cx="4340763" cy="1445245"/>
        </p:xfrm>
        <a:graphic>
          <a:graphicData uri="http://schemas.openxmlformats.org/drawingml/2006/table">
            <a:tbl>
              <a:tblPr firstRow="1" bandRow="1">
                <a:tableStyleId>{E8B1032C-EA38-4F05-BA0D-38AFFFC7BED3}</a:tableStyleId>
              </a:tblPr>
              <a:tblGrid>
                <a:gridCol w="4340763">
                  <a:extLst>
                    <a:ext uri="{9D8B030D-6E8A-4147-A177-3AD203B41FA5}">
                      <a16:colId xmlns:a16="http://schemas.microsoft.com/office/drawing/2014/main" val="20000"/>
                    </a:ext>
                  </a:extLst>
                </a:gridCol>
              </a:tblGrid>
              <a:tr h="2870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81148">
                <a:tc>
                  <a:txBody>
                    <a:bodyPr/>
                    <a:lstStyle/>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The proposal is to create an additional tab within the EUC report. This will detail how each EUC band is calculated at aggregated AQ level showing the low-level data. This will be a monthly report for all gas days occurred in previous month and will be in spreadsheet format. A check would be required to ensure that the low level data adds up to the Aggregate level in the original report.</a:t>
                      </a: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745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701"/>
            <a:ext cx="8856984" cy="360040"/>
          </a:xfrm>
        </p:spPr>
        <p:txBody>
          <a:bodyPr>
            <a:normAutofit fontScale="90000"/>
          </a:bodyPr>
          <a:lstStyle/>
          <a:p>
            <a:r>
              <a:rPr lang="en-GB" sz="2000" dirty="0">
                <a:solidFill>
                  <a:schemeClr val="accent1"/>
                </a:solidFill>
              </a:rPr>
              <a:t>2.2 </a:t>
            </a:r>
            <a:r>
              <a:rPr lang="en-US" sz="2000" dirty="0">
                <a:solidFill>
                  <a:schemeClr val="accent1"/>
                </a:solidFill>
              </a:rPr>
              <a:t>XRN5036 </a:t>
            </a:r>
            <a:r>
              <a:rPr lang="en-GB" sz="2000" dirty="0">
                <a:solidFill>
                  <a:schemeClr val="accent1"/>
                </a:solidFill>
              </a:rPr>
              <a:t>Updates to must read process</a:t>
            </a:r>
            <a:br>
              <a:rPr lang="en-US" sz="2400" dirty="0">
                <a:solidFill>
                  <a:schemeClr val="tx1"/>
                </a:solidFill>
              </a:rPr>
            </a:br>
            <a:r>
              <a:rPr lang="en-GB" sz="2200" b="0" dirty="0"/>
              <a:t>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505477975"/>
              </p:ext>
            </p:extLst>
          </p:nvPr>
        </p:nvGraphicFramePr>
        <p:xfrm>
          <a:off x="107503" y="761059"/>
          <a:ext cx="4248473" cy="2167039"/>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563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 Yes or 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981">
                <a:tc>
                  <a:txBody>
                    <a:bodyPr/>
                    <a:lstStyle/>
                    <a:p>
                      <a:pPr algn="l"/>
                      <a:r>
                        <a:rPr lang="en-GB" sz="9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900" b="0" kern="1200" baseline="0" dirty="0">
                          <a:solidFill>
                            <a:schemeClr val="tx1"/>
                          </a:solidFill>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39185">
                <a:tc>
                  <a:txBody>
                    <a:bodyPr/>
                    <a:lstStyle/>
                    <a:p>
                      <a:pPr algn="l"/>
                      <a:r>
                        <a:rPr lang="en-GB" sz="9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900" b="0" kern="1200" baseline="0" dirty="0">
                          <a:solidFill>
                            <a:schemeClr val="tx1"/>
                          </a:solidFill>
                          <a:latin typeface="Arial" panose="020B0604020202020204" pitchFamily="34" charset="0"/>
                          <a:ea typeface="+mn-ea"/>
                          <a:cs typeface="Arial" panose="020B0604020202020204" pitchFamily="34" charset="0"/>
                        </a:rPr>
                        <a:t>YES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9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16544">
                <a:tc>
                  <a:txBody>
                    <a:bodyPr/>
                    <a:lstStyle/>
                    <a:p>
                      <a:pPr algn="l"/>
                      <a:r>
                        <a:rPr lang="en-GB" sz="9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900" b="0" kern="1200" baseline="0" dirty="0">
                          <a:solidFill>
                            <a:schemeClr val="tx1"/>
                          </a:solidFill>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9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16544">
                <a:tc>
                  <a:txBody>
                    <a:bodyPr/>
                    <a:lstStyle/>
                    <a:p>
                      <a:pPr algn="l"/>
                      <a:r>
                        <a:rPr lang="en-GB" sz="9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900" b="0" kern="1200" baseline="0" dirty="0">
                          <a:solidFill>
                            <a:schemeClr val="tx1"/>
                          </a:solidFill>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9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532454">
                <a:tc gridSpan="3">
                  <a:txBody>
                    <a:bodyPr/>
                    <a:lstStyle/>
                    <a:p>
                      <a:pPr algn="l"/>
                      <a:r>
                        <a:rPr lang="en-GB" sz="900" b="1" kern="1200" baseline="0" dirty="0">
                          <a:solidFill>
                            <a:schemeClr val="tx1"/>
                          </a:solidFill>
                          <a:latin typeface="Arial" panose="020B0604020202020204" pitchFamily="34" charset="0"/>
                          <a:ea typeface="+mn-ea"/>
                          <a:cs typeface="Arial" panose="020B0604020202020204" pitchFamily="34" charset="0"/>
                        </a:rPr>
                        <a:t>Impacted Parties:- </a:t>
                      </a:r>
                    </a:p>
                    <a:p>
                      <a:pPr algn="l"/>
                      <a:r>
                        <a:rPr lang="en-US" sz="900" b="0" kern="1200" baseline="0" dirty="0" err="1">
                          <a:solidFill>
                            <a:schemeClr val="tx1"/>
                          </a:solidFill>
                          <a:latin typeface="Arial" panose="020B0604020202020204" pitchFamily="34" charset="0"/>
                          <a:ea typeface="+mn-ea"/>
                          <a:cs typeface="Arial" panose="020B0604020202020204" pitchFamily="34" charset="0"/>
                        </a:rPr>
                        <a:t>ChMC</a:t>
                      </a:r>
                      <a:r>
                        <a:rPr lang="en-US" sz="900" b="0" kern="1200" baseline="0" dirty="0">
                          <a:solidFill>
                            <a:schemeClr val="tx1"/>
                          </a:solidFill>
                          <a:latin typeface="Arial" panose="020B0604020202020204" pitchFamily="34" charset="0"/>
                          <a:ea typeface="+mn-ea"/>
                          <a:cs typeface="Arial" panose="020B0604020202020204" pitchFamily="34" charset="0"/>
                        </a:rPr>
                        <a:t> will be asked to consider and agree the funding to 100% DN, which is different to the Service Area. (normally </a:t>
                      </a:r>
                      <a:r>
                        <a:rPr lang="en-US" sz="900" kern="1200" dirty="0">
                          <a:solidFill>
                            <a:schemeClr val="tx1"/>
                          </a:solidFill>
                          <a:effectLst/>
                          <a:latin typeface="Arial" panose="020B0604020202020204" pitchFamily="34" charset="0"/>
                          <a:ea typeface="+mn-ea"/>
                          <a:cs typeface="Arial" panose="020B0604020202020204" pitchFamily="34" charset="0"/>
                        </a:rPr>
                        <a:t>90% Shipper and 10% DNO’s)</a:t>
                      </a:r>
                      <a:endParaRPr lang="en-US" sz="9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1483167643"/>
              </p:ext>
            </p:extLst>
          </p:nvPr>
        </p:nvGraphicFramePr>
        <p:xfrm>
          <a:off x="107504" y="3003800"/>
          <a:ext cx="4248472" cy="1924502"/>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569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mn-lt"/>
                          <a:cs typeface="Arial" panose="020B0604020202020204" pitchFamily="34" charset="0"/>
                        </a:rPr>
                        <a:t>Service Area 2: Provide query management, changing the funding split to 100% DN’s.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978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The generation of must reads sits under Service Area 22 – Specific Services; these Service Lines are not expected to change as part of this CP. Amendments will be to the logic in the generation of the must reads contacts only.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mn-lt"/>
                          <a:ea typeface="+mn-ea"/>
                          <a:cs typeface="+mn-cs"/>
                          <a:hlinkClick r:id="rId3"/>
                        </a:rPr>
                        <a:t>XRN5036</a:t>
                      </a:r>
                      <a:endParaRPr lang="en-GB" sz="9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nvPr>
        </p:nvGraphicFramePr>
        <p:xfrm>
          <a:off x="4695733" y="811732"/>
          <a:ext cx="4340763" cy="1399978"/>
        </p:xfrm>
        <a:graphic>
          <a:graphicData uri="http://schemas.openxmlformats.org/drawingml/2006/table">
            <a:tbl>
              <a:tblPr firstRow="1" bandRow="1">
                <a:tableStyleId>{E8B1032C-EA38-4F05-BA0D-38AFFFC7BED3}</a:tableStyleId>
              </a:tblPr>
              <a:tblGrid>
                <a:gridCol w="4340763">
                  <a:extLst>
                    <a:ext uri="{9D8B030D-6E8A-4147-A177-3AD203B41FA5}">
                      <a16:colId xmlns:a16="http://schemas.microsoft.com/office/drawing/2014/main" val="20000"/>
                    </a:ext>
                  </a:extLst>
                </a:gridCol>
              </a:tblGrid>
              <a:tr h="278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21199">
                <a:tc>
                  <a:txBody>
                    <a:bodyPr/>
                    <a:lstStyle/>
                    <a:p>
                      <a:pPr algn="l"/>
                      <a:r>
                        <a:rPr lang="en-US" sz="900" b="0" kern="1200" baseline="0" dirty="0">
                          <a:solidFill>
                            <a:schemeClr val="tx1"/>
                          </a:solidFill>
                          <a:latin typeface="Arial" panose="020B0604020202020204" pitchFamily="34" charset="0"/>
                          <a:ea typeface="+mn-ea"/>
                          <a:cs typeface="Arial" panose="020B0604020202020204" pitchFamily="34" charset="0"/>
                        </a:rPr>
                        <a:t>Following the implementation of Modification 0692 – Automatic updates to the Meter Read Frequency, there will be an increase in the volume of must read Contacts generated including where a site has a Smart Meter or Advanced metering equipment in situ. These sites should have remote reading capability and therefore should not rely on the must read process. To ensure that the must read process is fit for purpose, the criteria should be updated to generate must read Contacts for required sites only. </a:t>
                      </a:r>
                      <a:endParaRPr lang="en-GB" sz="9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98579575"/>
              </p:ext>
            </p:extLst>
          </p:nvPr>
        </p:nvGraphicFramePr>
        <p:xfrm>
          <a:off x="4695733" y="2427734"/>
          <a:ext cx="4340763" cy="2500567"/>
        </p:xfrm>
        <a:graphic>
          <a:graphicData uri="http://schemas.openxmlformats.org/drawingml/2006/table">
            <a:tbl>
              <a:tblPr firstRow="1" bandRow="1">
                <a:tableStyleId>{E8B1032C-EA38-4F05-BA0D-38AFFFC7BED3}</a:tableStyleId>
              </a:tblPr>
              <a:tblGrid>
                <a:gridCol w="4340763">
                  <a:extLst>
                    <a:ext uri="{9D8B030D-6E8A-4147-A177-3AD203B41FA5}">
                      <a16:colId xmlns:a16="http://schemas.microsoft.com/office/drawing/2014/main" val="20000"/>
                    </a:ext>
                  </a:extLst>
                </a:gridCol>
              </a:tblGrid>
              <a:tr h="40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097527">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It is proposed that the new requirements for must read process are as follows:  </a:t>
                      </a: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 • On the 20th business day must read Contacts are generated for: </a:t>
                      </a:r>
                    </a:p>
                    <a:p>
                      <a:pPr marL="628650" lvl="1" indent="-171450" algn="l">
                        <a:buFontTx/>
                        <a:buChar char="-"/>
                      </a:pPr>
                      <a:r>
                        <a:rPr lang="en-US" sz="1000" b="0" kern="1200" baseline="0" dirty="0">
                          <a:solidFill>
                            <a:schemeClr val="tx1"/>
                          </a:solidFill>
                          <a:latin typeface="Arial" panose="020B0604020202020204" pitchFamily="34" charset="0"/>
                          <a:ea typeface="+mn-ea"/>
                          <a:cs typeface="Arial" panose="020B0604020202020204" pitchFamily="34" charset="0"/>
                        </a:rPr>
                        <a:t>Monthly read sites that have not had a valid read loaded on UK Link for 4 months </a:t>
                      </a:r>
                    </a:p>
                    <a:p>
                      <a:pPr marL="628650" lvl="1" indent="-171450" algn="l">
                        <a:buFontTx/>
                        <a:buChar char="-"/>
                      </a:pPr>
                      <a:r>
                        <a:rPr lang="en-US" sz="1000" b="0" kern="1200" baseline="0" dirty="0">
                          <a:solidFill>
                            <a:schemeClr val="tx1"/>
                          </a:solidFill>
                          <a:latin typeface="Arial" panose="020B0604020202020204" pitchFamily="34" charset="0"/>
                          <a:ea typeface="+mn-ea"/>
                          <a:cs typeface="Arial" panose="020B0604020202020204" pitchFamily="34" charset="0"/>
                        </a:rPr>
                        <a:t>Non-monthly read sites that have not had a valid read loaded on UK Link for 24 months   </a:t>
                      </a:r>
                    </a:p>
                    <a:p>
                      <a:pPr marL="171450" lvl="0" indent="-171450" algn="l">
                        <a:buFont typeface="Arial" panose="020B0604020202020204" pitchFamily="34" charset="0"/>
                        <a:buChar char="•"/>
                      </a:pPr>
                      <a:r>
                        <a:rPr lang="en-US" sz="1000" b="0" kern="1200" baseline="0" dirty="0">
                          <a:solidFill>
                            <a:schemeClr val="tx1"/>
                          </a:solidFill>
                          <a:latin typeface="Arial" panose="020B0604020202020204" pitchFamily="34" charset="0"/>
                          <a:ea typeface="+mn-ea"/>
                          <a:cs typeface="Arial" panose="020B0604020202020204" pitchFamily="34" charset="0"/>
                        </a:rPr>
                        <a:t>Sites that meet one or more of the following conditions are excluded from the must read generation process</a:t>
                      </a:r>
                    </a:p>
                    <a:p>
                      <a:pPr marL="628650" lvl="1" indent="-171450" algn="l">
                        <a:buFont typeface="Arial" panose="020B0604020202020204" pitchFamily="34" charset="0"/>
                        <a:buChar char="•"/>
                      </a:pPr>
                      <a:r>
                        <a:rPr lang="en-US" sz="1000" b="0" kern="1200" baseline="0" dirty="0">
                          <a:solidFill>
                            <a:schemeClr val="tx1"/>
                          </a:solidFill>
                          <a:latin typeface="Arial" panose="020B0604020202020204" pitchFamily="34" charset="0"/>
                          <a:ea typeface="+mn-ea"/>
                          <a:cs typeface="Arial" panose="020B0604020202020204" pitchFamily="34" charset="0"/>
                        </a:rPr>
                        <a:t>Have Meter Mechanism Code of [NS, S1 or S2]  </a:t>
                      </a:r>
                    </a:p>
                    <a:p>
                      <a:pPr marL="628650" lvl="1" indent="-171450" algn="l">
                        <a:buFont typeface="Arial" panose="020B0604020202020204" pitchFamily="34" charset="0"/>
                        <a:buChar char="•"/>
                      </a:pPr>
                      <a:r>
                        <a:rPr lang="en-US" sz="1000" b="0" kern="1200" baseline="0" dirty="0">
                          <a:solidFill>
                            <a:schemeClr val="tx1"/>
                          </a:solidFill>
                          <a:latin typeface="Arial" panose="020B0604020202020204" pitchFamily="34" charset="0"/>
                          <a:ea typeface="+mn-ea"/>
                          <a:cs typeface="Arial" panose="020B0604020202020204" pitchFamily="34" charset="0"/>
                        </a:rPr>
                        <a:t>Have an [AMR Indicator] </a:t>
                      </a:r>
                    </a:p>
                    <a:p>
                      <a:pPr marL="628650" lvl="1" indent="-171450" algn="l">
                        <a:buFont typeface="Arial" panose="020B0604020202020204" pitchFamily="34" charset="0"/>
                        <a:buChar char="•"/>
                      </a:pPr>
                      <a:r>
                        <a:rPr lang="en-US" sz="1000" b="0" kern="1200" baseline="0" dirty="0">
                          <a:solidFill>
                            <a:schemeClr val="tx1"/>
                          </a:solidFill>
                          <a:latin typeface="Arial" panose="020B0604020202020204" pitchFamily="34" charset="0"/>
                          <a:ea typeface="+mn-ea"/>
                          <a:cs typeface="Arial" panose="020B0604020202020204" pitchFamily="34" charset="0"/>
                        </a:rPr>
                        <a:t>Have an [active DCC flag] </a:t>
                      </a: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03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4636"/>
            <a:ext cx="8856984" cy="360040"/>
          </a:xfrm>
        </p:spPr>
        <p:txBody>
          <a:bodyPr>
            <a:normAutofit fontScale="90000"/>
          </a:bodyPr>
          <a:lstStyle/>
          <a:p>
            <a:r>
              <a:rPr lang="en-GB" sz="2200" dirty="0"/>
              <a:t>2.3 XRN5033 Convert Class 2, 3 or 4 meter points to Class 1 when G1.6.15 criteria are met (MOD 0691)</a:t>
            </a:r>
            <a:r>
              <a:rPr lang="en-GB" sz="2200" b="0" dirty="0"/>
              <a:t> </a:t>
            </a:r>
            <a:endParaRPr lang="en-GB" dirty="0"/>
          </a:p>
        </p:txBody>
      </p:sp>
      <p:graphicFrame>
        <p:nvGraphicFramePr>
          <p:cNvPr id="5" name="Table 4"/>
          <p:cNvGraphicFramePr>
            <a:graphicFrameLocks noGrp="1"/>
          </p:cNvGraphicFramePr>
          <p:nvPr>
            <p:extLst/>
          </p:nvPr>
        </p:nvGraphicFramePr>
        <p:xfrm>
          <a:off x="107504" y="1139104"/>
          <a:ext cx="4248473" cy="2575560"/>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457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 Yes or 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24882">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65434">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24882">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24882">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Independent Gas Transporter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508023">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If Shippers do not meet the proposed timeframe to convert sites to Class 1, this will be done for them. This may affect DNO &amp; IGT revenue and reports. CDSP and DMSP will need to take appropriate actions.</a:t>
                      </a: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35856" y="781033"/>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1239213469"/>
              </p:ext>
            </p:extLst>
          </p:nvPr>
        </p:nvGraphicFramePr>
        <p:xfrm>
          <a:off x="107504" y="3764958"/>
          <a:ext cx="4248472" cy="1158296"/>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kern="1200" dirty="0">
                          <a:solidFill>
                            <a:schemeClr val="tx1"/>
                          </a:solidFill>
                          <a:effectLst/>
                          <a:latin typeface="Arial" panose="020B0604020202020204" pitchFamily="34" charset="0"/>
                          <a:ea typeface="+mn-ea"/>
                          <a:cs typeface="Arial" panose="020B0604020202020204" pitchFamily="34" charset="0"/>
                        </a:rPr>
                        <a:t>Service Area 22: Specific Service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534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rPr>
                        <a:t>New service line.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XRN5033</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2" y="82061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nvPr>
        </p:nvGraphicFramePr>
        <p:xfrm>
          <a:off x="4695732" y="1245132"/>
          <a:ext cx="4340763" cy="1399978"/>
        </p:xfrm>
        <a:graphic>
          <a:graphicData uri="http://schemas.openxmlformats.org/drawingml/2006/table">
            <a:tbl>
              <a:tblPr firstRow="1" bandRow="1">
                <a:tableStyleId>{E8B1032C-EA38-4F05-BA0D-38AFFFC7BED3}</a:tableStyleId>
              </a:tblPr>
              <a:tblGrid>
                <a:gridCol w="4340763">
                  <a:extLst>
                    <a:ext uri="{9D8B030D-6E8A-4147-A177-3AD203B41FA5}">
                      <a16:colId xmlns:a16="http://schemas.microsoft.com/office/drawing/2014/main" val="20000"/>
                    </a:ext>
                  </a:extLst>
                </a:gridCol>
              </a:tblGrid>
              <a:tr h="278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21199">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Based on the findings of the UIG Task Force, as at December 2018 just 12 sites were contributing 0.85% of national LDZ throughput to </a:t>
                      </a:r>
                      <a:r>
                        <a:rPr lang="en-US" sz="1000" b="0" kern="1200" baseline="0" dirty="0" err="1">
                          <a:solidFill>
                            <a:schemeClr val="tx1"/>
                          </a:solidFill>
                          <a:latin typeface="Arial" panose="020B0604020202020204" pitchFamily="34" charset="0"/>
                          <a:ea typeface="+mn-ea"/>
                          <a:cs typeface="Arial" panose="020B0604020202020204" pitchFamily="34" charset="0"/>
                        </a:rPr>
                        <a:t>annualised</a:t>
                      </a:r>
                      <a:r>
                        <a:rPr lang="en-US" sz="1000" b="0" kern="1200" baseline="0" dirty="0">
                          <a:solidFill>
                            <a:schemeClr val="tx1"/>
                          </a:solidFill>
                          <a:latin typeface="Arial" panose="020B0604020202020204" pitchFamily="34" charset="0"/>
                          <a:ea typeface="+mn-ea"/>
                          <a:cs typeface="Arial" panose="020B0604020202020204" pitchFamily="34" charset="0"/>
                        </a:rPr>
                        <a:t> UIG and up to 0.3% of national LDZ throughput to daily UIG volatility.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4695732" y="2959795"/>
          <a:ext cx="4340763" cy="1936245"/>
        </p:xfrm>
        <a:graphic>
          <a:graphicData uri="http://schemas.openxmlformats.org/drawingml/2006/table">
            <a:tbl>
              <a:tblPr firstRow="1" bandRow="1">
                <a:tableStyleId>{E8B1032C-EA38-4F05-BA0D-38AFFFC7BED3}</a:tableStyleId>
              </a:tblPr>
              <a:tblGrid>
                <a:gridCol w="4340763">
                  <a:extLst>
                    <a:ext uri="{9D8B030D-6E8A-4147-A177-3AD203B41FA5}">
                      <a16:colId xmlns:a16="http://schemas.microsoft.com/office/drawing/2014/main" val="20000"/>
                    </a:ext>
                  </a:extLst>
                </a:gridCol>
              </a:tblGrid>
              <a:tr h="4061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530068">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This Modification proposes that where the requirement for a Class 2, 3 or 4 meter point to become Class 1 (number of calculations and number of months) has been met, and the Shipper has not taken steps to convert the site to Class 1 within a 28 Supply Point System Business Day grace period, that the CDSP would take steps to convert the meter point to Class 1.</a:t>
                      </a: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The Modification also proposes a new Performance Assurance report of sites where the CDSP has taken action, over the previous 12 months.</a:t>
                      </a: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9017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139702"/>
            <a:ext cx="8229600" cy="637580"/>
          </a:xfrm>
        </p:spPr>
        <p:txBody>
          <a:bodyPr>
            <a:normAutofit fontScale="90000"/>
          </a:bodyPr>
          <a:lstStyle/>
          <a:p>
            <a:pPr algn="l"/>
            <a:r>
              <a:rPr lang="en-GB" dirty="0"/>
              <a:t>3. New Change Proposals – Post Initial Review</a:t>
            </a:r>
            <a:br>
              <a:rPr lang="en-GB" dirty="0"/>
            </a:br>
            <a:br>
              <a:rPr lang="en-GB" sz="2200" dirty="0">
                <a:solidFill>
                  <a:schemeClr val="tx1"/>
                </a:solidFill>
              </a:rPr>
            </a:br>
            <a:r>
              <a:rPr lang="en-GB" sz="2000" dirty="0">
                <a:solidFill>
                  <a:schemeClr val="tx1"/>
                </a:solidFill>
              </a:rPr>
              <a:t>None for this meeting</a:t>
            </a:r>
            <a:endParaRPr lang="en-GB" dirty="0">
              <a:solidFill>
                <a:schemeClr val="tx1"/>
              </a:solidFill>
            </a:endParaRPr>
          </a:p>
        </p:txBody>
      </p:sp>
    </p:spTree>
    <p:extLst>
      <p:ext uri="{BB962C8B-B14F-4D97-AF65-F5344CB8AC3E}">
        <p14:creationId xmlns:p14="http://schemas.microsoft.com/office/powerpoint/2010/main" val="316671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139702"/>
            <a:ext cx="8229600" cy="637580"/>
          </a:xfrm>
        </p:spPr>
        <p:txBody>
          <a:bodyPr>
            <a:normAutofit fontScale="90000"/>
          </a:bodyPr>
          <a:lstStyle/>
          <a:p>
            <a:pPr algn="l"/>
            <a:r>
              <a:rPr lang="en-GB" dirty="0"/>
              <a:t>4. New Change Proposals – Post Solution Review</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85292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4. New Change Proposals – Post Solution Review Example</a:t>
            </a:r>
          </a:p>
        </p:txBody>
      </p:sp>
      <p:graphicFrame>
        <p:nvGraphicFramePr>
          <p:cNvPr id="3" name="Table 2"/>
          <p:cNvGraphicFramePr>
            <a:graphicFrameLocks noGrp="1"/>
          </p:cNvGraphicFramePr>
          <p:nvPr>
            <p:extLst>
              <p:ext uri="{D42A27DB-BD31-4B8C-83A1-F6EECF244321}">
                <p14:modId xmlns:p14="http://schemas.microsoft.com/office/powerpoint/2010/main" val="2075203460"/>
              </p:ext>
            </p:extLst>
          </p:nvPr>
        </p:nvGraphicFramePr>
        <p:xfrm>
          <a:off x="35497" y="987574"/>
          <a:ext cx="9073008" cy="3622029"/>
        </p:xfrm>
        <a:graphic>
          <a:graphicData uri="http://schemas.openxmlformats.org/drawingml/2006/table">
            <a:tbl>
              <a:tblPr firstRow="1" firstCol="1" bandRow="1">
                <a:tableStyleId>{5940675A-B579-460E-94D1-54222C63F5DA}</a:tableStyleId>
              </a:tblPr>
              <a:tblGrid>
                <a:gridCol w="499794">
                  <a:extLst>
                    <a:ext uri="{9D8B030D-6E8A-4147-A177-3AD203B41FA5}">
                      <a16:colId xmlns:a16="http://schemas.microsoft.com/office/drawing/2014/main" val="20000"/>
                    </a:ext>
                  </a:extLst>
                </a:gridCol>
                <a:gridCol w="1356583">
                  <a:extLst>
                    <a:ext uri="{9D8B030D-6E8A-4147-A177-3AD203B41FA5}">
                      <a16:colId xmlns:a16="http://schemas.microsoft.com/office/drawing/2014/main" val="20001"/>
                    </a:ext>
                  </a:extLst>
                </a:gridCol>
                <a:gridCol w="642592">
                  <a:extLst>
                    <a:ext uri="{9D8B030D-6E8A-4147-A177-3AD203B41FA5}">
                      <a16:colId xmlns:a16="http://schemas.microsoft.com/office/drawing/2014/main" val="20002"/>
                    </a:ext>
                  </a:extLst>
                </a:gridCol>
                <a:gridCol w="464961">
                  <a:extLst>
                    <a:ext uri="{9D8B030D-6E8A-4147-A177-3AD203B41FA5}">
                      <a16:colId xmlns:a16="http://schemas.microsoft.com/office/drawing/2014/main" val="20003"/>
                    </a:ext>
                  </a:extLst>
                </a:gridCol>
                <a:gridCol w="357924">
                  <a:extLst>
                    <a:ext uri="{9D8B030D-6E8A-4147-A177-3AD203B41FA5}">
                      <a16:colId xmlns:a16="http://schemas.microsoft.com/office/drawing/2014/main" val="20004"/>
                    </a:ext>
                  </a:extLst>
                </a:gridCol>
                <a:gridCol w="390900">
                  <a:extLst>
                    <a:ext uri="{9D8B030D-6E8A-4147-A177-3AD203B41FA5}">
                      <a16:colId xmlns:a16="http://schemas.microsoft.com/office/drawing/2014/main" val="20005"/>
                    </a:ext>
                  </a:extLst>
                </a:gridCol>
                <a:gridCol w="464961">
                  <a:extLst>
                    <a:ext uri="{9D8B030D-6E8A-4147-A177-3AD203B41FA5}">
                      <a16:colId xmlns:a16="http://schemas.microsoft.com/office/drawing/2014/main" val="20006"/>
                    </a:ext>
                  </a:extLst>
                </a:gridCol>
                <a:gridCol w="357924">
                  <a:extLst>
                    <a:ext uri="{9D8B030D-6E8A-4147-A177-3AD203B41FA5}">
                      <a16:colId xmlns:a16="http://schemas.microsoft.com/office/drawing/2014/main" val="20007"/>
                    </a:ext>
                  </a:extLst>
                </a:gridCol>
                <a:gridCol w="390900">
                  <a:extLst>
                    <a:ext uri="{9D8B030D-6E8A-4147-A177-3AD203B41FA5}">
                      <a16:colId xmlns:a16="http://schemas.microsoft.com/office/drawing/2014/main" val="20008"/>
                    </a:ext>
                  </a:extLst>
                </a:gridCol>
                <a:gridCol w="1554180">
                  <a:extLst>
                    <a:ext uri="{9D8B030D-6E8A-4147-A177-3AD203B41FA5}">
                      <a16:colId xmlns:a16="http://schemas.microsoft.com/office/drawing/2014/main" val="20009"/>
                    </a:ext>
                  </a:extLst>
                </a:gridCol>
                <a:gridCol w="1080120">
                  <a:extLst>
                    <a:ext uri="{9D8B030D-6E8A-4147-A177-3AD203B41FA5}">
                      <a16:colId xmlns:a16="http://schemas.microsoft.com/office/drawing/2014/main" val="20010"/>
                    </a:ext>
                  </a:extLst>
                </a:gridCol>
                <a:gridCol w="1512169">
                  <a:extLst>
                    <a:ext uri="{9D8B030D-6E8A-4147-A177-3AD203B41FA5}">
                      <a16:colId xmlns:a16="http://schemas.microsoft.com/office/drawing/2014/main" val="20011"/>
                    </a:ext>
                  </a:extLst>
                </a:gridCol>
              </a:tblGrid>
              <a:tr h="368693">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Agenda</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Item</a:t>
                      </a:r>
                    </a:p>
                  </a:txBody>
                  <a:tcPr marL="59044" marR="59044" marT="0" marB="0">
                    <a:solidFill>
                      <a:schemeClr val="tx2">
                        <a:lumMod val="40000"/>
                        <a:lumOff val="60000"/>
                      </a:schemeClr>
                    </a:solidFill>
                  </a:tcPr>
                </a:tc>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dirty="0">
                          <a:effectLst/>
                        </a:rPr>
                        <a:t>Solution Summary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15000"/>
                        </a:lnSpc>
                        <a:spcAft>
                          <a:spcPts val="0"/>
                        </a:spcAft>
                      </a:pPr>
                      <a:r>
                        <a:rPr lang="en-GB" sz="800" dirty="0">
                          <a:effectLst/>
                        </a:rPr>
                        <a:t>Implementation </a:t>
                      </a:r>
                    </a:p>
                    <a:p>
                      <a:pPr>
                        <a:lnSpc>
                          <a:spcPct val="115000"/>
                        </a:lnSpc>
                        <a:spcAft>
                          <a:spcPts val="0"/>
                        </a:spcAft>
                      </a:pPr>
                      <a:r>
                        <a:rPr lang="en-GB" sz="800" dirty="0">
                          <a:effectLst/>
                        </a:rPr>
                        <a:t>Summary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Preferred Option and date</a:t>
                      </a:r>
                    </a:p>
                  </a:txBody>
                  <a:tcPr marL="59044" marR="59044" marT="0" marB="0">
                    <a:solidFill>
                      <a:schemeClr val="accent4">
                        <a:lumMod val="40000"/>
                        <a:lumOff val="6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Responses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423395">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2D050"/>
                    </a:solidFill>
                  </a:tcPr>
                </a:tc>
                <a:tc>
                  <a:txBody>
                    <a:bodyPr/>
                    <a:lstStyle/>
                    <a:p>
                      <a:pPr>
                        <a:lnSpc>
                          <a:spcPct val="115000"/>
                        </a:lnSpc>
                        <a:spcAft>
                          <a:spcPts val="0"/>
                        </a:spcAft>
                      </a:pPr>
                      <a:r>
                        <a:rPr lang="en-GB" sz="700" dirty="0">
                          <a:effectLst/>
                        </a:rPr>
                        <a:t>Defer</a:t>
                      </a:r>
                      <a:endParaRPr lang="en-GB" sz="900" dirty="0">
                        <a:effectLst/>
                      </a:endParaRPr>
                    </a:p>
                  </a:txBody>
                  <a:tcPr marL="59044" marR="59044" marT="0" marB="0">
                    <a:solidFill>
                      <a:srgbClr val="FFBF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endParaRPr lang="en-GB"/>
                    </a:p>
                  </a:txBody>
                  <a:tcPr/>
                </a:tc>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vMerge="1">
                  <a:txBody>
                    <a:bodyPr/>
                    <a:lstStyle/>
                    <a:p>
                      <a:endParaRPr lang="en-GB"/>
                    </a:p>
                  </a:txBody>
                  <a:tcPr/>
                </a:tc>
                <a:extLst>
                  <a:ext uri="{0D108BD9-81ED-4DB2-BD59-A6C34878D82A}">
                    <a16:rowId xmlns:a16="http://schemas.microsoft.com/office/drawing/2014/main" val="10001"/>
                  </a:ext>
                </a:extLst>
              </a:tr>
              <a:tr h="2356740">
                <a:tc>
                  <a:txBody>
                    <a:bodyPr/>
                    <a:lstStyle/>
                    <a:p>
                      <a:pPr>
                        <a:lnSpc>
                          <a:spcPct val="115000"/>
                        </a:lnSpc>
                        <a:spcAft>
                          <a:spcPts val="0"/>
                        </a:spcAft>
                      </a:pPr>
                      <a:r>
                        <a:rPr lang="en-GB" sz="900" dirty="0">
                          <a:effectLst/>
                        </a:rPr>
                        <a:t>4.1</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latin typeface="Arial" panose="020B0604020202020204" pitchFamily="34" charset="0"/>
                          <a:cs typeface="Arial" panose="020B0604020202020204" pitchFamily="34" charset="0"/>
                        </a:rPr>
                        <a:t>XRN4897 and XRN4899 </a:t>
                      </a: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rPr>
                        <a:t>Deletion of Customer Contact Details and Priority Service Register Data (PSR) at the Change of Shipper and Supplier Events</a:t>
                      </a: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rPr>
                        <a:t>June 2020</a:t>
                      </a: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hlinkClick r:id="rId2"/>
                        </a:rPr>
                        <a:t>Link to 4897</a:t>
                      </a: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hlinkClick r:id="rId3"/>
                        </a:rPr>
                        <a:t>Link to 4899</a:t>
                      </a: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US" sz="900" dirty="0">
                          <a:effectLst/>
                          <a:latin typeface="Arial" panose="020B0604020202020204" pitchFamily="34" charset="0"/>
                          <a:ea typeface="Calibri"/>
                          <a:cs typeface="Arial" panose="020B0604020202020204" pitchFamily="34" charset="0"/>
                          <a:hlinkClick r:id="rId4"/>
                        </a:rPr>
                        <a:t>2456.1 - RT - PO Change Pack</a:t>
                      </a:r>
                      <a:endParaRPr lang="en-US" sz="900" dirty="0">
                        <a:effectLst/>
                        <a:latin typeface="Arial" panose="020B0604020202020204" pitchFamily="34" charset="0"/>
                        <a:ea typeface="Calibri"/>
                        <a:cs typeface="Arial" panose="020B0604020202020204" pitchFamily="34" charset="0"/>
                      </a:endParaRPr>
                    </a:p>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p>
                      <a:pP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There were no Responses received.</a:t>
                      </a:r>
                    </a:p>
                    <a:p>
                      <a:pP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p>
                      <a:pP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The solution was taken to DSG on 7th November and there were no challenges raised.</a:t>
                      </a:r>
                    </a:p>
                    <a:p>
                      <a:pPr>
                        <a:lnSpc>
                          <a:spcPct val="115000"/>
                        </a:lnSpc>
                        <a:spcAft>
                          <a:spcPts val="0"/>
                        </a:spcAft>
                      </a:pPr>
                      <a:endParaRPr lang="en-GB" sz="900" dirty="0">
                        <a:effectLst/>
                        <a:latin typeface="Calibri"/>
                        <a:ea typeface="Calibri"/>
                        <a:cs typeface="Times New Roman"/>
                      </a:endParaRPr>
                    </a:p>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5790579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27A3842200A4881B078E78C741B39" ma:contentTypeVersion="3" ma:contentTypeDescription="Create a new document." ma:contentTypeScope="" ma:versionID="6fb8bd99a2b914b1d1dd27695f53efc1">
  <xsd:schema xmlns:xsd="http://www.w3.org/2001/XMLSchema" xmlns:p="http://schemas.microsoft.com/office/2006/metadata/properties" xmlns:ns2="2a985eae-c12e-416e-9833-85f34b1ee04e" targetNamespace="http://schemas.microsoft.com/office/2006/metadata/properties" ma:root="true" ma:fieldsID="5b9596359f36dd66c11bae1f87653c13" ns2:_="">
    <xsd:import namespace="2a985eae-c12e-416e-9833-85f34b1ee04e"/>
    <xsd:element name="properties">
      <xsd:complexType>
        <xsd:sequence>
          <xsd:element name="documentManagement">
            <xsd:complexType>
              <xsd:all>
                <xsd:element ref="ns2:Department"/>
                <xsd:element ref="ns2:Tags"/>
                <xsd:element ref="ns2:Image_x0020_Group" minOccurs="0"/>
              </xsd:all>
            </xsd:complexType>
          </xsd:element>
        </xsd:sequence>
      </xsd:complexType>
    </xsd:element>
  </xsd:schema>
  <xsd:schema xmlns:xsd="http://www.w3.org/2001/XMLSchema" xmlns:dms="http://schemas.microsoft.com/office/2006/documentManagement/types" targetNamespace="2a985eae-c12e-416e-9833-85f34b1ee04e" elementFormDefault="qualified">
    <xsd:import namespace="http://schemas.microsoft.com/office/2006/documentManagement/types"/>
    <xsd:element name="Department" ma:index="8" ma:displayName="Department" ma:default="Other" ma:description="Please enter the department that this document is relevant to" ma:format="Dropdown" ma:internalName="Department">
      <xsd:simpleType>
        <xsd:restriction base="dms:Choice">
          <xsd:enumeration value="Archive"/>
          <xsd:enumeration value="BCM"/>
          <xsd:enumeration value="Communications"/>
          <xsd:enumeration value="CSR"/>
          <xsd:enumeration value="Operations"/>
          <xsd:enumeration value="Finance &amp; Business Services"/>
          <xsd:enumeration value="Finance (Reporting)"/>
          <xsd:enumeration value="Human Resources"/>
          <xsd:enumeration value="Legal &amp; Compliance"/>
          <xsd:enumeration value="Our Business"/>
          <xsd:enumeration value="Projects &amp; Change"/>
          <xsd:enumeration value="Strategy &amp; Development"/>
          <xsd:enumeration value="UNISON"/>
          <xsd:enumeration value="Other"/>
          <xsd:enumeration value="Images"/>
        </xsd:restriction>
      </xsd:simpleType>
    </xsd:element>
    <xsd:element name="Tags" ma:index="9" ma:displayName="Publishing Location" ma:description="Primary page to be published on" ma:format="Hyperlink" ma:internalName="Tags">
      <xsd:complexType>
        <xsd:complexContent>
          <xsd:extension base="dms:URL">
            <xsd:sequence>
              <xsd:element name="Url" type="dms:ValidUrl"/>
              <xsd:element name="Description" type="xsd:string"/>
            </xsd:sequence>
          </xsd:extension>
        </xsd:complexContent>
      </xsd:complexType>
    </xsd:element>
    <xsd:element name="Image_x0020_Group" ma:index="10" nillable="true" ma:displayName="Group" ma:default="Document" ma:format="Dropdown" ma:internalName="Image_x0020_Group">
      <xsd:simpleType>
        <xsd:restriction base="dms:Choice">
          <xsd:enumeration value="Document"/>
          <xsd:enumeration value="Form"/>
          <xsd:enumeration value="Newsletter"/>
          <xsd:enumeration value="Staff"/>
          <xsd:enumeration value="Clipart"/>
          <xsd:enumeration value="Logo"/>
          <xsd:enumeration value="Background"/>
          <xsd:enumeration value="Charit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ags xmlns="2a985eae-c12e-416e-9833-85f34b1ee04e">
      <Url>http://infonet2/sites/XOServe/Pages/Our_Business_CorporateIdentity.aspx</Url>
      <Description>http://infonet2/sites/XOServe/Pages/Our_Business_CorporateIdentity.aspx</Description>
    </Tags>
    <Image_x0020_Group xmlns="2a985eae-c12e-416e-9833-85f34b1ee04e">Document</Image_x0020_Group>
    <Department xmlns="2a985eae-c12e-416e-9833-85f34b1ee04e">Other</Department>
  </documentManagement>
</p:properties>
</file>

<file path=customXml/itemProps1.xml><?xml version="1.0" encoding="utf-8"?>
<ds:datastoreItem xmlns:ds="http://schemas.openxmlformats.org/officeDocument/2006/customXml" ds:itemID="{07BD8620-4094-442C-8DED-0A140BB7C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85eae-c12e-416e-9833-85f34b1ee04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EE966AA5-3D01-4B81-BAE0-8020A2E16EFF}">
  <ds:schemaRefs>
    <ds:schemaRef ds:uri="http://purl.org/dc/elements/1.1/"/>
    <ds:schemaRef ds:uri="http://schemas.microsoft.com/office/2006/documentManagement/types"/>
    <ds:schemaRef ds:uri="2a985eae-c12e-416e-9833-85f34b1ee04e"/>
    <ds:schemaRef ds:uri="http://purl.org/dc/terms/"/>
    <ds:schemaRef ds:uri="http://schemas.openxmlformats.org/package/2006/metadata/core-propertie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3914</TotalTime>
  <Words>3780</Words>
  <Application>Microsoft Office PowerPoint</Application>
  <PresentationFormat>On-screen Show (16:9)</PresentationFormat>
  <Paragraphs>594</Paragraphs>
  <Slides>22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22</vt:i4>
      </vt:variant>
    </vt:vector>
  </HeadingPairs>
  <TitlesOfParts>
    <vt:vector size="29" baseType="lpstr">
      <vt:lpstr>Arial</vt:lpstr>
      <vt:lpstr>Calibri</vt:lpstr>
      <vt:lpstr>Times New Roman</vt:lpstr>
      <vt:lpstr>Office Theme</vt:lpstr>
      <vt:lpstr>Document</vt:lpstr>
      <vt:lpstr>Worksheet</vt:lpstr>
      <vt:lpstr>Microsoft Word Document</vt:lpstr>
      <vt:lpstr>Change Management Committee   Sections 2 - 7</vt:lpstr>
      <vt:lpstr>2. New Change Proposals – Initial Review</vt:lpstr>
      <vt:lpstr>2. New Change Proposals – Initial Review</vt:lpstr>
      <vt:lpstr>2.1 XRN5033 – Additional of low-level data to EUC Report</vt:lpstr>
      <vt:lpstr>2.2 XRN5036 Updates to must read process  </vt:lpstr>
      <vt:lpstr>2.3 XRN5033 Convert Class 2, 3 or 4 meter points to Class 1 when G1.6.15 criteria are met (MOD 0691) </vt:lpstr>
      <vt:lpstr>3. New Change Proposals – Post Initial Review  None for this meeting</vt:lpstr>
      <vt:lpstr>4. New Change Proposals – Post Solution Review  </vt:lpstr>
      <vt:lpstr>4. New Change Proposals – Post Solution Review Example</vt:lpstr>
      <vt:lpstr>Change of Shipper and/or Supplier events</vt:lpstr>
      <vt:lpstr>4. New Change Proposals – Post Solution Review Example</vt:lpstr>
      <vt:lpstr>5. CSS Consequential Implementation Plan and Project update.  5.1 The following slides give an overview of the Functional Changes &amp; Documentation Changes for CSS Consequential for approval.    Link to CSSC Change Pack  5.2 CSSC Project update       </vt:lpstr>
      <vt:lpstr>5.1 Implementation Plan</vt:lpstr>
      <vt:lpstr>PowerPoint Presentation</vt:lpstr>
      <vt:lpstr>PowerPoint Presentation</vt:lpstr>
      <vt:lpstr>PowerPoint Presentation</vt:lpstr>
      <vt:lpstr>PowerPoint Presentation</vt:lpstr>
      <vt:lpstr>PowerPoint Presentation</vt:lpstr>
      <vt:lpstr>PowerPoint Presentation</vt:lpstr>
      <vt:lpstr>6. Implementation Plan</vt:lpstr>
      <vt:lpstr>6. Implementation Plan - Outages</vt:lpstr>
      <vt:lpstr>7. Approval of Change documents</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Taggart, Rachel</cp:lastModifiedBy>
  <cp:revision>199</cp:revision>
  <dcterms:created xsi:type="dcterms:W3CDTF">2018-09-02T17:12:15Z</dcterms:created>
  <dcterms:modified xsi:type="dcterms:W3CDTF">2019-11-12T11:20:03Z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-1214593008</vt:i4>
  </property>
  <property fmtid="{D5CDD505-2E9C-101B-9397-08002B2CF9AE}" pid="3" name="_NewReviewCycle">
    <vt:lpwstr/>
  </property>
  <property fmtid="{D5CDD505-2E9C-101B-9397-08002B2CF9AE}" pid="4" name="_EmailSubject">
    <vt:lpwstr>Change Management Committee Slides 'Matrix' </vt:lpwstr>
  </property>
  <property fmtid="{D5CDD505-2E9C-101B-9397-08002B2CF9AE}" pid="5" name="_AuthorEmail">
    <vt:lpwstr>richard.johnson@xoserve.com</vt:lpwstr>
  </property>
  <property fmtid="{D5CDD505-2E9C-101B-9397-08002B2CF9AE}" pid="6" name="_AuthorEmailDisplayName">
    <vt:lpwstr>Johnson, Richard</vt:lpwstr>
  </property>
  <property fmtid="{D5CDD505-2E9C-101B-9397-08002B2CF9AE}" pid="7" name="_PreviousAdHocReviewCycleID">
    <vt:i4>1696637420</vt:i4>
  </property>
  <property fmtid="{D5CDD505-2E9C-101B-9397-08002B2CF9AE}" pid="8" name="ContentTypeId">
    <vt:lpwstr>0x010100EC027A3842200A4881B078E78C741B39</vt:lpwstr>
  </property>
</Properties>
</file>