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88" r:id="rId5"/>
    <p:sldId id="878" r:id="rId6"/>
    <p:sldId id="322" r:id="rId7"/>
    <p:sldId id="877" r:id="rId8"/>
    <p:sldId id="304" r:id="rId9"/>
    <p:sldId id="880" r:id="rId10"/>
    <p:sldId id="873" r:id="rId11"/>
    <p:sldId id="87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B3B"/>
    <a:srgbClr val="FFBF00"/>
    <a:srgbClr val="40D1F5"/>
    <a:srgbClr val="FFFFFF"/>
    <a:srgbClr val="B1D6E8"/>
    <a:srgbClr val="84B8DA"/>
    <a:srgbClr val="9C4877"/>
    <a:srgbClr val="2B80B1"/>
    <a:srgbClr val="F5835D"/>
    <a:srgbClr val="E7B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7C86-2D66-4C55-8F99-E153512351BA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57B9-A31F-4FC7-A38A-70DF36F64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oserve.com/change/change-packs/2456-rt-po-change-pack-october-2019/" TargetMode="External"/><Relationship Id="rId2" Type="http://schemas.openxmlformats.org/officeDocument/2006/relationships/hyperlink" Target="https://www.xoserve.com/change/change-proposals/xrn-4992-modification-0687-creation-of-new-charge-to-recover-last-resort-supply-payments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Extraordinary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22</a:t>
            </a:r>
            <a:r>
              <a:rPr lang="en-GB" baseline="30000" dirty="0"/>
              <a:t>nd</a:t>
            </a:r>
            <a:r>
              <a:rPr lang="en-GB" dirty="0"/>
              <a:t>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65374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049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GB" dirty="0"/>
              <a:t>XRN4992 MOD 0687 – Creation of new charge to recover Last Resort Supply Payments</a:t>
            </a:r>
          </a:p>
        </p:txBody>
      </p:sp>
    </p:spTree>
    <p:extLst>
      <p:ext uri="{BB962C8B-B14F-4D97-AF65-F5344CB8AC3E}">
        <p14:creationId xmlns:p14="http://schemas.microsoft.com/office/powerpoint/2010/main" val="134367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/>
              <a:t>XRN4992 </a:t>
            </a:r>
            <a:r>
              <a:rPr lang="en-US" sz="2000" dirty="0"/>
              <a:t>MOD 0687 – Creation of new charge to recover Last Resort Supply Payments</a:t>
            </a:r>
            <a:endParaRPr lang="en-GB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667588"/>
              </p:ext>
            </p:extLst>
          </p:nvPr>
        </p:nvGraphicFramePr>
        <p:xfrm>
          <a:off x="140975" y="760116"/>
          <a:ext cx="8862050" cy="40678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0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800">
                  <a:extLst>
                    <a:ext uri="{9D8B030D-6E8A-4147-A177-3AD203B41FA5}">
                      <a16:colId xmlns:a16="http://schemas.microsoft.com/office/drawing/2014/main" val="3321704233"/>
                    </a:ext>
                  </a:extLst>
                </a:gridCol>
                <a:gridCol w="67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2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2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3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91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784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4575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8693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Agenda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</a:p>
                  </a:txBody>
                  <a:tcPr marL="59044" marR="5904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XRN / Title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Proposed Release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Link to Change Proposal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 Ref</a:t>
                      </a:r>
                    </a:p>
                  </a:txBody>
                  <a:tcPr marL="59044" marR="5904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DSG Preferred Option and date</a:t>
                      </a:r>
                    </a:p>
                  </a:txBody>
                  <a:tcPr marL="59044" marR="59044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Solution Summary Outcome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4" marR="59044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Implementation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Date outcome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4" marR="59044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Comments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44" marR="59044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Responses</a:t>
                      </a:r>
                    </a:p>
                  </a:txBody>
                  <a:tcPr marL="59044" marR="59044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effectLst/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  <a:r>
                        <a:rPr lang="en-GB" sz="7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 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4" marR="59044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Approve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4" marR="59044" marT="0" marB="0">
                    <a:solidFill>
                      <a:srgbClr val="9CCB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Defer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4" marR="5904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Reject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4" marR="5904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Approve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4" marR="5904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Defer</a:t>
                      </a:r>
                      <a:endParaRPr lang="en-GB" sz="900" dirty="0">
                        <a:effectLst/>
                      </a:endParaRPr>
                    </a:p>
                  </a:txBody>
                  <a:tcPr marL="59044" marR="59044" marT="0" marB="0"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Reject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4" marR="59044" marT="0" marB="0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4" marR="59044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75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4.2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4" marR="59044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XRN4992 MOD 0687 - Creation of new charge to recover Last Resort Supply Payments - Solution Review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Implementation date depends on solution option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hlinkClick r:id="rId2"/>
                        </a:rPr>
                        <a:t>Link to 4992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hlinkClick r:id="rId3"/>
                        </a:rPr>
                        <a:t>2456.2 - RT - PO Change Pack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4" marR="59044" marT="0" marB="0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Interim solution – Option 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Enduring solution –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Option 1 </a:t>
                      </a:r>
                    </a:p>
                  </a:txBody>
                  <a:tcPr marL="59044" marR="590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NGN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44" marR="590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X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44" marR="59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X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44" marR="59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9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9044" marR="590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EDF</a:t>
                      </a:r>
                    </a:p>
                  </a:txBody>
                  <a:tcPr marL="59044" marR="590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59044" marR="59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59044" marR="5904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Stated option 4 however also approved to DSG preferred 2 stage option</a:t>
                      </a: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4" marR="59044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Npower</a:t>
                      </a:r>
                    </a:p>
                  </a:txBody>
                  <a:tcPr marL="59044" marR="590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59044" marR="59044" marT="0" marB="0" anchor="ctr"/>
                </a:tc>
                <a:tc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59044" marR="59044" marT="0" marB="0" anchor="ctr"/>
                </a:tc>
                <a:tc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extLst>
                  <a:ext uri="{0D108BD9-81ED-4DB2-BD59-A6C34878D82A}">
                    <a16:rowId xmlns:a16="http://schemas.microsoft.com/office/drawing/2014/main" val="251311267"/>
                  </a:ext>
                </a:extLst>
              </a:tr>
              <a:tr h="5891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44" marR="59044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Scottish </a:t>
                      </a:r>
                    </a:p>
                    <a:p>
                      <a:pPr algn="l"/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</a:p>
                  </a:txBody>
                  <a:tcPr marL="59044" marR="590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59044" marR="59044" marT="0" marB="0" anchor="ctr"/>
                </a:tc>
                <a:tc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59044" marR="59044" marT="0" marB="0" anchor="ctr"/>
                </a:tc>
                <a:tc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SP wanted to understand funding implications and if industry will be charged twice with a 2-stage implementation.</a:t>
                      </a:r>
                    </a:p>
                    <a:p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44" marR="59044" marT="0" marB="0"/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 would be required to fund implementation of both solutions however the cost for long term solution will not include any work already implemented.</a:t>
                      </a:r>
                    </a:p>
                  </a:txBody>
                  <a:tcPr marL="59044" marR="59044" marT="0" marB="0"/>
                </a:tc>
                <a:extLst>
                  <a:ext uri="{0D108BD9-81ED-4DB2-BD59-A6C34878D82A}">
                    <a16:rowId xmlns:a16="http://schemas.microsoft.com/office/drawing/2014/main" val="68336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77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0490"/>
            <a:ext cx="7772400" cy="1102519"/>
          </a:xfrm>
        </p:spPr>
        <p:txBody>
          <a:bodyPr/>
          <a:lstStyle/>
          <a:p>
            <a:r>
              <a:rPr lang="en-GB" dirty="0"/>
              <a:t>BER for XRN4996 June 2020</a:t>
            </a:r>
          </a:p>
        </p:txBody>
      </p:sp>
    </p:spTree>
    <p:extLst>
      <p:ext uri="{BB962C8B-B14F-4D97-AF65-F5344CB8AC3E}">
        <p14:creationId xmlns:p14="http://schemas.microsoft.com/office/powerpoint/2010/main" val="302411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BER for XRN4996 June 2020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E95280-1982-4EE4-A522-590DAAC21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61058"/>
            <a:ext cx="8928992" cy="39709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We are working on the breakdown for the costings and will update in the meeting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Voting Party </a:t>
            </a:r>
            <a:r>
              <a:rPr lang="en-GB" sz="2000" dirty="0"/>
              <a:t>Shipper, DNOs &amp; IGTs</a:t>
            </a:r>
          </a:p>
          <a:p>
            <a:pPr marL="457200" lvl="1" indent="0">
              <a:buNone/>
            </a:pPr>
            <a:endParaRPr lang="en-GB" sz="17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72CDCB7-28ED-477B-B00F-124F0EE33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101740"/>
              </p:ext>
            </p:extLst>
          </p:nvPr>
        </p:nvGraphicFramePr>
        <p:xfrm>
          <a:off x="3657600" y="2746524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Document" showAsIcon="1" r:id="rId3" imgW="914400" imgH="806400" progId="Word.Document.12">
                  <p:embed/>
                </p:oleObj>
              </mc:Choice>
              <mc:Fallback>
                <p:oleObj name="Document" showAsIcon="1" r:id="rId3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746524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12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Market Trials for June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540" y="2931790"/>
            <a:ext cx="8280920" cy="1314450"/>
          </a:xfrm>
        </p:spPr>
        <p:txBody>
          <a:bodyPr>
            <a:normAutofit/>
          </a:bodyPr>
          <a:lstStyle/>
          <a:p>
            <a:pPr lvl="1"/>
            <a:r>
              <a:rPr lang="en-GB" sz="2000" dirty="0">
                <a:solidFill>
                  <a:schemeClr val="tx1"/>
                </a:solidFill>
              </a:rPr>
              <a:t>These slides are going to DSG on Monday 18th and we will update the slide deck on Tuesday with DSG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6804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E92D8-FEBE-4DDD-AD8B-03957BD6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XRN4996 - June 20 Market Trials Options</a:t>
            </a:r>
          </a:p>
        </p:txBody>
      </p:sp>
      <p:graphicFrame>
        <p:nvGraphicFramePr>
          <p:cNvPr id="4" name="Content Placeholder 12" descr="Table">
            <a:extLst>
              <a:ext uri="{FF2B5EF4-FFF2-40B4-BE49-F238E27FC236}">
                <a16:creationId xmlns:a16="http://schemas.microsoft.com/office/drawing/2014/main" id="{1F8EC618-537B-4940-8B5D-0F6719CD1D70}"/>
              </a:ext>
            </a:extLst>
          </p:cNvPr>
          <p:cNvGraphicFramePr>
            <a:graphicFrameLocks/>
          </p:cNvGraphicFramePr>
          <p:nvPr/>
        </p:nvGraphicFramePr>
        <p:xfrm>
          <a:off x="215515" y="988018"/>
          <a:ext cx="874896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625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1227926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1780493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105665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1086939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  <a:gridCol w="1289318">
                  <a:extLst>
                    <a:ext uri="{9D8B030D-6E8A-4147-A177-3AD203B41FA5}">
                      <a16:colId xmlns:a16="http://schemas.microsoft.com/office/drawing/2014/main" val="3833409969"/>
                    </a:ext>
                  </a:extLst>
                </a:gridCol>
              </a:tblGrid>
              <a:tr h="60206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9 weeks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£210,750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XRN4691, XRN4692, XRN4772, XRN4850,  XRN4871(B), XRN4888,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XRN4941, XRN4932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j-lt"/>
                        </a:rPr>
                        <a:t>CGI,CIN, AWV, FWV, AIA,PRN, RAT MRI, Capacity Invoice (Ratchet) 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45-50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+mj-lt"/>
                        </a:rPr>
                        <a:t>10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j-lt"/>
                        </a:rPr>
                        <a:t>(4 DN, 2 IGT,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j-lt"/>
                        </a:rPr>
                        <a:t>4 Shippers)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313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Duration</a:t>
                      </a:r>
                      <a:endParaRPr kumimoji="0" lang="en-US" sz="10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High Level Cost</a:t>
                      </a:r>
                      <a:endParaRPr kumimoji="0" lang="en-US" sz="10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8 Changes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Files considered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No. Of Test cases</a:t>
                      </a:r>
                      <a:endParaRPr lang="en-US" sz="1000" i="1" kern="1200" spc="-25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Participants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D694F1A-922A-4B81-AEC8-767D17F99F30}"/>
              </a:ext>
            </a:extLst>
          </p:cNvPr>
          <p:cNvSpPr/>
          <p:nvPr/>
        </p:nvSpPr>
        <p:spPr>
          <a:xfrm>
            <a:off x="169516" y="699542"/>
            <a:ext cx="1482846" cy="267933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Full Scale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D574DCE7-65D4-4D71-B856-0A95908D7D49}"/>
              </a:ext>
            </a:extLst>
          </p:cNvPr>
          <p:cNvSpPr/>
          <p:nvPr/>
        </p:nvSpPr>
        <p:spPr>
          <a:xfrm>
            <a:off x="119339" y="3651870"/>
            <a:ext cx="1512162" cy="267933"/>
          </a:xfrm>
          <a:prstGeom prst="roundRect">
            <a:avLst>
              <a:gd name="adj" fmla="val 50000"/>
            </a:avLst>
          </a:prstGeom>
          <a:solidFill>
            <a:srgbClr val="84B8DA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Low Scale</a:t>
            </a:r>
          </a:p>
        </p:txBody>
      </p:sp>
      <p:graphicFrame>
        <p:nvGraphicFramePr>
          <p:cNvPr id="72" name="Content Placeholder 12" descr="Table">
            <a:extLst>
              <a:ext uri="{FF2B5EF4-FFF2-40B4-BE49-F238E27FC236}">
                <a16:creationId xmlns:a16="http://schemas.microsoft.com/office/drawing/2014/main" id="{26A31F46-F92A-4109-83BE-8C3B8AFDA387}"/>
              </a:ext>
            </a:extLst>
          </p:cNvPr>
          <p:cNvGraphicFramePr>
            <a:graphicFrameLocks/>
          </p:cNvGraphicFramePr>
          <p:nvPr/>
        </p:nvGraphicFramePr>
        <p:xfrm>
          <a:off x="179512" y="2471534"/>
          <a:ext cx="874896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930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1291362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1673188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  <a:gridCol w="1260137">
                  <a:extLst>
                    <a:ext uri="{9D8B030D-6E8A-4147-A177-3AD203B41FA5}">
                      <a16:colId xmlns:a16="http://schemas.microsoft.com/office/drawing/2014/main" val="2647658265"/>
                    </a:ext>
                  </a:extLst>
                </a:gridCol>
              </a:tblGrid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6 weeks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£178,500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XRN4691, XRN4692, XRN4772, XRN4850, XRN4941, XRN4932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j-lt"/>
                        </a:rPr>
                        <a:t>CGI,CIN, AWV, FWV, AIA,PRN, RAT MRI, Capacity Invoice (Ratchet) 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35-40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+mj-lt"/>
                        </a:rPr>
                        <a:t>8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j-lt"/>
                        </a:rPr>
                        <a:t>(4 DN, 2 IGT, 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j-lt"/>
                        </a:rPr>
                        <a:t>2 Shippers)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Duration</a:t>
                      </a:r>
                      <a:endParaRPr kumimoji="0" lang="en-US" sz="10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High Level Cost</a:t>
                      </a:r>
                      <a:endParaRPr kumimoji="0" lang="en-US" sz="10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6 Changes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Files considered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No. Of Test cases</a:t>
                      </a:r>
                      <a:endParaRPr lang="en-US" sz="1000" i="1" kern="1200" spc="-25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Participants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graphicFrame>
        <p:nvGraphicFramePr>
          <p:cNvPr id="73" name="Content Placeholder 12" descr="Table">
            <a:extLst>
              <a:ext uri="{FF2B5EF4-FFF2-40B4-BE49-F238E27FC236}">
                <a16:creationId xmlns:a16="http://schemas.microsoft.com/office/drawing/2014/main" id="{2EB89297-E403-4ABF-B4DD-E1A72823065E}"/>
              </a:ext>
            </a:extLst>
          </p:cNvPr>
          <p:cNvGraphicFramePr>
            <a:graphicFrameLocks/>
          </p:cNvGraphicFramePr>
          <p:nvPr/>
        </p:nvGraphicFramePr>
        <p:xfrm>
          <a:off x="179512" y="3922870"/>
          <a:ext cx="874896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930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1291362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1673188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  <a:gridCol w="1260137">
                  <a:extLst>
                    <a:ext uri="{9D8B030D-6E8A-4147-A177-3AD203B41FA5}">
                      <a16:colId xmlns:a16="http://schemas.microsoft.com/office/drawing/2014/main" val="4152198662"/>
                    </a:ext>
                  </a:extLst>
                </a:gridCol>
              </a:tblGrid>
              <a:tr h="5188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5 weeks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£128,650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XRN4691, XRN4692,</a:t>
                      </a:r>
                    </a:p>
                    <a:p>
                      <a:pPr algn="ctr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XRN4850, XRN4932</a:t>
                      </a:r>
                      <a:endParaRPr lang="en-US" sz="1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j-lt"/>
                        </a:rPr>
                        <a:t>CGI,CIN, MRI, 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accent1"/>
                          </a:solidFill>
                          <a:latin typeface="+mj-lt"/>
                        </a:rPr>
                        <a:t>Capacity Invoice (Ratchet) 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j-lt"/>
                        </a:rPr>
                        <a:t>15-20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+mj-lt"/>
                        </a:rPr>
                        <a:t>6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j-lt"/>
                        </a:rPr>
                        <a:t>(2 DN, 2 IGT, 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accent1"/>
                          </a:solidFill>
                          <a:latin typeface="+mj-lt"/>
                        </a:rPr>
                        <a:t>2 Shippers)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Duration</a:t>
                      </a:r>
                      <a:endParaRPr kumimoji="0" lang="en-US" sz="10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1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High Level Cost</a:t>
                      </a:r>
                      <a:endParaRPr kumimoji="0" lang="en-US" sz="10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4 Changes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Files considered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No. Of Test cases</a:t>
                      </a:r>
                      <a:endParaRPr lang="en-US" sz="1000" i="1" kern="1200" spc="-25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spc="-25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Participants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7845D40-57B8-4B95-BB1A-5BC199870ED8}"/>
              </a:ext>
            </a:extLst>
          </p:cNvPr>
          <p:cNvSpPr/>
          <p:nvPr/>
        </p:nvSpPr>
        <p:spPr>
          <a:xfrm>
            <a:off x="140200" y="2211710"/>
            <a:ext cx="1512162" cy="26793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Medium Scale</a:t>
            </a:r>
          </a:p>
        </p:txBody>
      </p:sp>
    </p:spTree>
    <p:extLst>
      <p:ext uri="{BB962C8B-B14F-4D97-AF65-F5344CB8AC3E}">
        <p14:creationId xmlns:p14="http://schemas.microsoft.com/office/powerpoint/2010/main" val="63103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097" y="727395"/>
            <a:ext cx="2354472" cy="55982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4000">
                <a:srgbClr val="515A6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8" name="Oval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512" y="727395"/>
            <a:ext cx="559824" cy="559824"/>
          </a:xfrm>
          <a:prstGeom prst="ellipse">
            <a:avLst/>
          </a:prstGeom>
          <a:solidFill>
            <a:srgbClr val="30353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7" name="TextBox 106"/>
          <p:cNvSpPr txBox="1"/>
          <p:nvPr/>
        </p:nvSpPr>
        <p:spPr>
          <a:xfrm>
            <a:off x="1875845" y="832541"/>
            <a:ext cx="564257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+mj-lt"/>
              </a:rPr>
              <a:t>80%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25291" y="771550"/>
            <a:ext cx="8786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Option 1</a:t>
            </a:r>
          </a:p>
          <a:p>
            <a:r>
              <a:rPr lang="en-US" sz="1400" dirty="0">
                <a:solidFill>
                  <a:schemeClr val="bg1"/>
                </a:solidFill>
              </a:rPr>
              <a:t>Full Scale  </a:t>
            </a:r>
          </a:p>
        </p:txBody>
      </p:sp>
      <p:sp>
        <p:nvSpPr>
          <p:cNvPr id="97" name="Rectangle 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2199" y="727395"/>
            <a:ext cx="2405999" cy="55982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4000">
                <a:srgbClr val="85E0E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6" name="Oval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5600" y="727395"/>
            <a:ext cx="559824" cy="559824"/>
          </a:xfrm>
          <a:prstGeom prst="ellipse">
            <a:avLst/>
          </a:prstGeom>
          <a:solidFill>
            <a:srgbClr val="43CDD9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9" name="TextBox 108"/>
          <p:cNvSpPr txBox="1"/>
          <p:nvPr/>
        </p:nvSpPr>
        <p:spPr>
          <a:xfrm>
            <a:off x="4999615" y="825069"/>
            <a:ext cx="564257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+mj-lt"/>
              </a:rPr>
              <a:t>60%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779265" y="771550"/>
            <a:ext cx="121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Option 2 Medium Scale</a:t>
            </a:r>
          </a:p>
        </p:txBody>
      </p:sp>
      <p:sp>
        <p:nvSpPr>
          <p:cNvPr id="98" name="Rectangle 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4078" y="727395"/>
            <a:ext cx="2538887" cy="55982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4000">
                <a:srgbClr val="DBDBD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5" name="Oval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84167" y="727395"/>
            <a:ext cx="561969" cy="559824"/>
          </a:xfrm>
          <a:prstGeom prst="ellipse">
            <a:avLst/>
          </a:prstGeom>
          <a:solidFill>
            <a:srgbClr val="BABABA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87" name="Group 86" descr="This is an icon of a chart. "/>
          <p:cNvGrpSpPr/>
          <p:nvPr/>
        </p:nvGrpSpPr>
        <p:grpSpPr>
          <a:xfrm>
            <a:off x="6216982" y="937372"/>
            <a:ext cx="295321" cy="139871"/>
            <a:chOff x="4254500" y="2100263"/>
            <a:chExt cx="1906588" cy="906463"/>
          </a:xfrm>
        </p:grpSpPr>
        <p:sp>
          <p:nvSpPr>
            <p:cNvPr id="88" name="Freeform 5"/>
            <p:cNvSpPr>
              <a:spLocks noEditPoints="1"/>
            </p:cNvSpPr>
            <p:nvPr/>
          </p:nvSpPr>
          <p:spPr bwMode="auto">
            <a:xfrm>
              <a:off x="4254500" y="2100263"/>
              <a:ext cx="1906588" cy="906463"/>
            </a:xfrm>
            <a:custGeom>
              <a:avLst/>
              <a:gdLst>
                <a:gd name="T0" fmla="*/ 1831 w 2048"/>
                <a:gd name="T1" fmla="*/ 0 h 970"/>
                <a:gd name="T2" fmla="*/ 1613 w 2048"/>
                <a:gd name="T3" fmla="*/ 217 h 970"/>
                <a:gd name="T4" fmla="*/ 1648 w 2048"/>
                <a:gd name="T5" fmla="*/ 336 h 970"/>
                <a:gd name="T6" fmla="*/ 1413 w 2048"/>
                <a:gd name="T7" fmla="*/ 571 h 970"/>
                <a:gd name="T8" fmla="*/ 1295 w 2048"/>
                <a:gd name="T9" fmla="*/ 535 h 970"/>
                <a:gd name="T10" fmla="*/ 1173 w 2048"/>
                <a:gd name="T11" fmla="*/ 573 h 970"/>
                <a:gd name="T12" fmla="*/ 935 w 2048"/>
                <a:gd name="T13" fmla="*/ 336 h 970"/>
                <a:gd name="T14" fmla="*/ 971 w 2048"/>
                <a:gd name="T15" fmla="*/ 217 h 970"/>
                <a:gd name="T16" fmla="*/ 753 w 2048"/>
                <a:gd name="T17" fmla="*/ 0 h 970"/>
                <a:gd name="T18" fmla="*/ 536 w 2048"/>
                <a:gd name="T19" fmla="*/ 217 h 970"/>
                <a:gd name="T20" fmla="*/ 571 w 2048"/>
                <a:gd name="T21" fmla="*/ 336 h 970"/>
                <a:gd name="T22" fmla="*/ 336 w 2048"/>
                <a:gd name="T23" fmla="*/ 571 h 970"/>
                <a:gd name="T24" fmla="*/ 217 w 2048"/>
                <a:gd name="T25" fmla="*/ 535 h 970"/>
                <a:gd name="T26" fmla="*/ 0 w 2048"/>
                <a:gd name="T27" fmla="*/ 753 h 970"/>
                <a:gd name="T28" fmla="*/ 217 w 2048"/>
                <a:gd name="T29" fmla="*/ 970 h 970"/>
                <a:gd name="T30" fmla="*/ 435 w 2048"/>
                <a:gd name="T31" fmla="*/ 753 h 970"/>
                <a:gd name="T32" fmla="*/ 400 w 2048"/>
                <a:gd name="T33" fmla="*/ 634 h 970"/>
                <a:gd name="T34" fmla="*/ 635 w 2048"/>
                <a:gd name="T35" fmla="*/ 399 h 970"/>
                <a:gd name="T36" fmla="*/ 753 w 2048"/>
                <a:gd name="T37" fmla="*/ 435 h 970"/>
                <a:gd name="T38" fmla="*/ 872 w 2048"/>
                <a:gd name="T39" fmla="*/ 399 h 970"/>
                <a:gd name="T40" fmla="*/ 1110 w 2048"/>
                <a:gd name="T41" fmla="*/ 638 h 970"/>
                <a:gd name="T42" fmla="*/ 1077 w 2048"/>
                <a:gd name="T43" fmla="*/ 753 h 970"/>
                <a:gd name="T44" fmla="*/ 1295 w 2048"/>
                <a:gd name="T45" fmla="*/ 970 h 970"/>
                <a:gd name="T46" fmla="*/ 1512 w 2048"/>
                <a:gd name="T47" fmla="*/ 753 h 970"/>
                <a:gd name="T48" fmla="*/ 1477 w 2048"/>
                <a:gd name="T49" fmla="*/ 634 h 970"/>
                <a:gd name="T50" fmla="*/ 1712 w 2048"/>
                <a:gd name="T51" fmla="*/ 399 h 970"/>
                <a:gd name="T52" fmla="*/ 1831 w 2048"/>
                <a:gd name="T53" fmla="*/ 435 h 970"/>
                <a:gd name="T54" fmla="*/ 2048 w 2048"/>
                <a:gd name="T55" fmla="*/ 217 h 970"/>
                <a:gd name="T56" fmla="*/ 1831 w 2048"/>
                <a:gd name="T57" fmla="*/ 0 h 970"/>
                <a:gd name="T58" fmla="*/ 217 w 2048"/>
                <a:gd name="T59" fmla="*/ 880 h 970"/>
                <a:gd name="T60" fmla="*/ 90 w 2048"/>
                <a:gd name="T61" fmla="*/ 753 h 970"/>
                <a:gd name="T62" fmla="*/ 217 w 2048"/>
                <a:gd name="T63" fmla="*/ 625 h 970"/>
                <a:gd name="T64" fmla="*/ 345 w 2048"/>
                <a:gd name="T65" fmla="*/ 753 h 970"/>
                <a:gd name="T66" fmla="*/ 217 w 2048"/>
                <a:gd name="T67" fmla="*/ 880 h 970"/>
                <a:gd name="T68" fmla="*/ 753 w 2048"/>
                <a:gd name="T69" fmla="*/ 345 h 970"/>
                <a:gd name="T70" fmla="*/ 626 w 2048"/>
                <a:gd name="T71" fmla="*/ 217 h 970"/>
                <a:gd name="T72" fmla="*/ 753 w 2048"/>
                <a:gd name="T73" fmla="*/ 90 h 970"/>
                <a:gd name="T74" fmla="*/ 881 w 2048"/>
                <a:gd name="T75" fmla="*/ 217 h 970"/>
                <a:gd name="T76" fmla="*/ 753 w 2048"/>
                <a:gd name="T77" fmla="*/ 345 h 970"/>
                <a:gd name="T78" fmla="*/ 1295 w 2048"/>
                <a:gd name="T79" fmla="*/ 880 h 970"/>
                <a:gd name="T80" fmla="*/ 1167 w 2048"/>
                <a:gd name="T81" fmla="*/ 753 h 970"/>
                <a:gd name="T82" fmla="*/ 1295 w 2048"/>
                <a:gd name="T83" fmla="*/ 625 h 970"/>
                <a:gd name="T84" fmla="*/ 1422 w 2048"/>
                <a:gd name="T85" fmla="*/ 753 h 970"/>
                <a:gd name="T86" fmla="*/ 1295 w 2048"/>
                <a:gd name="T87" fmla="*/ 880 h 970"/>
                <a:gd name="T88" fmla="*/ 1831 w 2048"/>
                <a:gd name="T89" fmla="*/ 345 h 970"/>
                <a:gd name="T90" fmla="*/ 1703 w 2048"/>
                <a:gd name="T91" fmla="*/ 217 h 970"/>
                <a:gd name="T92" fmla="*/ 1831 w 2048"/>
                <a:gd name="T93" fmla="*/ 90 h 970"/>
                <a:gd name="T94" fmla="*/ 1958 w 2048"/>
                <a:gd name="T95" fmla="*/ 217 h 970"/>
                <a:gd name="T96" fmla="*/ 1831 w 2048"/>
                <a:gd name="T97" fmla="*/ 345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48" h="970">
                  <a:moveTo>
                    <a:pt x="1831" y="0"/>
                  </a:moveTo>
                  <a:cubicBezTo>
                    <a:pt x="1711" y="0"/>
                    <a:pt x="1613" y="97"/>
                    <a:pt x="1613" y="217"/>
                  </a:cubicBezTo>
                  <a:cubicBezTo>
                    <a:pt x="1613" y="261"/>
                    <a:pt x="1626" y="302"/>
                    <a:pt x="1648" y="336"/>
                  </a:cubicBezTo>
                  <a:cubicBezTo>
                    <a:pt x="1413" y="571"/>
                    <a:pt x="1413" y="571"/>
                    <a:pt x="1413" y="571"/>
                  </a:cubicBezTo>
                  <a:cubicBezTo>
                    <a:pt x="1379" y="548"/>
                    <a:pt x="1339" y="535"/>
                    <a:pt x="1295" y="535"/>
                  </a:cubicBezTo>
                  <a:cubicBezTo>
                    <a:pt x="1250" y="535"/>
                    <a:pt x="1207" y="549"/>
                    <a:pt x="1173" y="573"/>
                  </a:cubicBezTo>
                  <a:cubicBezTo>
                    <a:pt x="935" y="336"/>
                    <a:pt x="935" y="336"/>
                    <a:pt x="935" y="336"/>
                  </a:cubicBezTo>
                  <a:cubicBezTo>
                    <a:pt x="958" y="302"/>
                    <a:pt x="971" y="261"/>
                    <a:pt x="971" y="217"/>
                  </a:cubicBezTo>
                  <a:cubicBezTo>
                    <a:pt x="971" y="97"/>
                    <a:pt x="873" y="0"/>
                    <a:pt x="753" y="0"/>
                  </a:cubicBezTo>
                  <a:cubicBezTo>
                    <a:pt x="633" y="0"/>
                    <a:pt x="536" y="97"/>
                    <a:pt x="536" y="217"/>
                  </a:cubicBezTo>
                  <a:cubicBezTo>
                    <a:pt x="536" y="261"/>
                    <a:pt x="549" y="302"/>
                    <a:pt x="571" y="336"/>
                  </a:cubicBezTo>
                  <a:cubicBezTo>
                    <a:pt x="336" y="571"/>
                    <a:pt x="336" y="571"/>
                    <a:pt x="336" y="571"/>
                  </a:cubicBezTo>
                  <a:cubicBezTo>
                    <a:pt x="302" y="548"/>
                    <a:pt x="261" y="535"/>
                    <a:pt x="217" y="535"/>
                  </a:cubicBezTo>
                  <a:cubicBezTo>
                    <a:pt x="98" y="535"/>
                    <a:pt x="0" y="633"/>
                    <a:pt x="0" y="753"/>
                  </a:cubicBezTo>
                  <a:cubicBezTo>
                    <a:pt x="0" y="873"/>
                    <a:pt x="98" y="970"/>
                    <a:pt x="217" y="970"/>
                  </a:cubicBezTo>
                  <a:cubicBezTo>
                    <a:pt x="337" y="970"/>
                    <a:pt x="435" y="873"/>
                    <a:pt x="435" y="753"/>
                  </a:cubicBezTo>
                  <a:cubicBezTo>
                    <a:pt x="435" y="709"/>
                    <a:pt x="422" y="668"/>
                    <a:pt x="400" y="634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69" y="422"/>
                    <a:pt x="709" y="435"/>
                    <a:pt x="753" y="435"/>
                  </a:cubicBezTo>
                  <a:cubicBezTo>
                    <a:pt x="797" y="435"/>
                    <a:pt x="838" y="422"/>
                    <a:pt x="872" y="399"/>
                  </a:cubicBezTo>
                  <a:cubicBezTo>
                    <a:pt x="1110" y="638"/>
                    <a:pt x="1110" y="638"/>
                    <a:pt x="1110" y="638"/>
                  </a:cubicBezTo>
                  <a:cubicBezTo>
                    <a:pt x="1090" y="671"/>
                    <a:pt x="1077" y="711"/>
                    <a:pt x="1077" y="753"/>
                  </a:cubicBezTo>
                  <a:cubicBezTo>
                    <a:pt x="1077" y="873"/>
                    <a:pt x="1175" y="970"/>
                    <a:pt x="1295" y="970"/>
                  </a:cubicBezTo>
                  <a:cubicBezTo>
                    <a:pt x="1415" y="970"/>
                    <a:pt x="1512" y="873"/>
                    <a:pt x="1512" y="753"/>
                  </a:cubicBezTo>
                  <a:cubicBezTo>
                    <a:pt x="1512" y="709"/>
                    <a:pt x="1499" y="668"/>
                    <a:pt x="1477" y="634"/>
                  </a:cubicBezTo>
                  <a:cubicBezTo>
                    <a:pt x="1712" y="399"/>
                    <a:pt x="1712" y="399"/>
                    <a:pt x="1712" y="399"/>
                  </a:cubicBezTo>
                  <a:cubicBezTo>
                    <a:pt x="1746" y="422"/>
                    <a:pt x="1787" y="435"/>
                    <a:pt x="1831" y="435"/>
                  </a:cubicBezTo>
                  <a:cubicBezTo>
                    <a:pt x="1950" y="435"/>
                    <a:pt x="2048" y="337"/>
                    <a:pt x="2048" y="217"/>
                  </a:cubicBezTo>
                  <a:cubicBezTo>
                    <a:pt x="2048" y="97"/>
                    <a:pt x="1950" y="0"/>
                    <a:pt x="1831" y="0"/>
                  </a:cubicBezTo>
                  <a:close/>
                  <a:moveTo>
                    <a:pt x="217" y="880"/>
                  </a:moveTo>
                  <a:cubicBezTo>
                    <a:pt x="147" y="880"/>
                    <a:pt x="90" y="823"/>
                    <a:pt x="90" y="753"/>
                  </a:cubicBezTo>
                  <a:cubicBezTo>
                    <a:pt x="90" y="682"/>
                    <a:pt x="147" y="625"/>
                    <a:pt x="217" y="625"/>
                  </a:cubicBezTo>
                  <a:cubicBezTo>
                    <a:pt x="288" y="625"/>
                    <a:pt x="345" y="682"/>
                    <a:pt x="345" y="753"/>
                  </a:cubicBezTo>
                  <a:cubicBezTo>
                    <a:pt x="345" y="823"/>
                    <a:pt x="288" y="880"/>
                    <a:pt x="217" y="880"/>
                  </a:cubicBezTo>
                  <a:close/>
                  <a:moveTo>
                    <a:pt x="753" y="345"/>
                  </a:moveTo>
                  <a:cubicBezTo>
                    <a:pt x="683" y="345"/>
                    <a:pt x="626" y="288"/>
                    <a:pt x="626" y="217"/>
                  </a:cubicBezTo>
                  <a:cubicBezTo>
                    <a:pt x="626" y="147"/>
                    <a:pt x="683" y="90"/>
                    <a:pt x="753" y="90"/>
                  </a:cubicBezTo>
                  <a:cubicBezTo>
                    <a:pt x="823" y="90"/>
                    <a:pt x="881" y="147"/>
                    <a:pt x="881" y="217"/>
                  </a:cubicBezTo>
                  <a:cubicBezTo>
                    <a:pt x="881" y="288"/>
                    <a:pt x="823" y="345"/>
                    <a:pt x="753" y="345"/>
                  </a:cubicBezTo>
                  <a:close/>
                  <a:moveTo>
                    <a:pt x="1295" y="880"/>
                  </a:moveTo>
                  <a:cubicBezTo>
                    <a:pt x="1225" y="880"/>
                    <a:pt x="1167" y="823"/>
                    <a:pt x="1167" y="753"/>
                  </a:cubicBezTo>
                  <a:cubicBezTo>
                    <a:pt x="1167" y="682"/>
                    <a:pt x="1225" y="625"/>
                    <a:pt x="1295" y="625"/>
                  </a:cubicBezTo>
                  <a:cubicBezTo>
                    <a:pt x="1365" y="625"/>
                    <a:pt x="1422" y="682"/>
                    <a:pt x="1422" y="753"/>
                  </a:cubicBezTo>
                  <a:cubicBezTo>
                    <a:pt x="1422" y="823"/>
                    <a:pt x="1365" y="880"/>
                    <a:pt x="1295" y="880"/>
                  </a:cubicBezTo>
                  <a:close/>
                  <a:moveTo>
                    <a:pt x="1831" y="345"/>
                  </a:moveTo>
                  <a:cubicBezTo>
                    <a:pt x="1760" y="345"/>
                    <a:pt x="1703" y="288"/>
                    <a:pt x="1703" y="217"/>
                  </a:cubicBezTo>
                  <a:cubicBezTo>
                    <a:pt x="1703" y="147"/>
                    <a:pt x="1760" y="90"/>
                    <a:pt x="1831" y="90"/>
                  </a:cubicBezTo>
                  <a:cubicBezTo>
                    <a:pt x="1901" y="90"/>
                    <a:pt x="1958" y="147"/>
                    <a:pt x="1958" y="217"/>
                  </a:cubicBezTo>
                  <a:cubicBezTo>
                    <a:pt x="1958" y="288"/>
                    <a:pt x="1901" y="345"/>
                    <a:pt x="1831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9" name="Freeform 6"/>
            <p:cNvSpPr>
              <a:spLocks/>
            </p:cNvSpPr>
            <p:nvPr/>
          </p:nvSpPr>
          <p:spPr bwMode="auto">
            <a:xfrm>
              <a:off x="4752975" y="2598738"/>
              <a:ext cx="176213" cy="174625"/>
            </a:xfrm>
            <a:custGeom>
              <a:avLst/>
              <a:gdLst>
                <a:gd name="T0" fmla="*/ 172 w 190"/>
                <a:gd name="T1" fmla="*/ 18 h 186"/>
                <a:gd name="T2" fmla="*/ 109 w 190"/>
                <a:gd name="T3" fmla="*/ 18 h 186"/>
                <a:gd name="T4" fmla="*/ 17 w 190"/>
                <a:gd name="T5" fmla="*/ 109 h 186"/>
                <a:gd name="T6" fmla="*/ 17 w 190"/>
                <a:gd name="T7" fmla="*/ 173 h 186"/>
                <a:gd name="T8" fmla="*/ 49 w 190"/>
                <a:gd name="T9" fmla="*/ 186 h 186"/>
                <a:gd name="T10" fmla="*/ 81 w 190"/>
                <a:gd name="T11" fmla="*/ 173 h 186"/>
                <a:gd name="T12" fmla="*/ 172 w 190"/>
                <a:gd name="T13" fmla="*/ 81 h 186"/>
                <a:gd name="T14" fmla="*/ 172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2" y="18"/>
                  </a:moveTo>
                  <a:cubicBezTo>
                    <a:pt x="155" y="0"/>
                    <a:pt x="126" y="0"/>
                    <a:pt x="109" y="18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0" y="127"/>
                    <a:pt x="0" y="155"/>
                    <a:pt x="17" y="173"/>
                  </a:cubicBezTo>
                  <a:cubicBezTo>
                    <a:pt x="26" y="182"/>
                    <a:pt x="37" y="186"/>
                    <a:pt x="49" y="186"/>
                  </a:cubicBezTo>
                  <a:cubicBezTo>
                    <a:pt x="60" y="186"/>
                    <a:pt x="72" y="182"/>
                    <a:pt x="81" y="17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90" y="64"/>
                    <a:pt x="190" y="35"/>
                    <a:pt x="17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0" name="Freeform 7"/>
            <p:cNvSpPr>
              <a:spLocks/>
            </p:cNvSpPr>
            <p:nvPr/>
          </p:nvSpPr>
          <p:spPr bwMode="auto">
            <a:xfrm>
              <a:off x="5486400" y="2330451"/>
              <a:ext cx="177800" cy="174625"/>
            </a:xfrm>
            <a:custGeom>
              <a:avLst/>
              <a:gdLst>
                <a:gd name="T0" fmla="*/ 173 w 190"/>
                <a:gd name="T1" fmla="*/ 18 h 186"/>
                <a:gd name="T2" fmla="*/ 109 w 190"/>
                <a:gd name="T3" fmla="*/ 18 h 186"/>
                <a:gd name="T4" fmla="*/ 18 w 190"/>
                <a:gd name="T5" fmla="*/ 109 h 186"/>
                <a:gd name="T6" fmla="*/ 18 w 190"/>
                <a:gd name="T7" fmla="*/ 173 h 186"/>
                <a:gd name="T8" fmla="*/ 50 w 190"/>
                <a:gd name="T9" fmla="*/ 186 h 186"/>
                <a:gd name="T10" fmla="*/ 81 w 190"/>
                <a:gd name="T11" fmla="*/ 173 h 186"/>
                <a:gd name="T12" fmla="*/ 173 w 190"/>
                <a:gd name="T13" fmla="*/ 81 h 186"/>
                <a:gd name="T14" fmla="*/ 173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3" y="18"/>
                  </a:moveTo>
                  <a:cubicBezTo>
                    <a:pt x="155" y="0"/>
                    <a:pt x="127" y="0"/>
                    <a:pt x="109" y="1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0" y="127"/>
                    <a:pt x="0" y="155"/>
                    <a:pt x="18" y="173"/>
                  </a:cubicBezTo>
                  <a:cubicBezTo>
                    <a:pt x="27" y="182"/>
                    <a:pt x="38" y="186"/>
                    <a:pt x="50" y="186"/>
                  </a:cubicBezTo>
                  <a:cubicBezTo>
                    <a:pt x="61" y="186"/>
                    <a:pt x="73" y="181"/>
                    <a:pt x="81" y="173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90" y="64"/>
                    <a:pt x="190" y="35"/>
                    <a:pt x="17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7822005" y="832541"/>
            <a:ext cx="56641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+mj-lt"/>
              </a:rPr>
              <a:t>40%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757529" y="771550"/>
            <a:ext cx="88202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Option 3 Low Scale 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D7D413-936A-4A2D-83E0-6714C8DB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33D89F88-8AFF-414C-8127-829D72AFA9B6}"/>
              </a:ext>
            </a:extLst>
          </p:cNvPr>
          <p:cNvSpPr txBox="1">
            <a:spLocks/>
          </p:cNvSpPr>
          <p:nvPr/>
        </p:nvSpPr>
        <p:spPr>
          <a:xfrm>
            <a:off x="539552" y="51470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3E5AA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XRN4996 - June 20 Market Trials Funding Arrangements</a:t>
            </a:r>
          </a:p>
        </p:txBody>
      </p:sp>
      <p:grpSp>
        <p:nvGrpSpPr>
          <p:cNvPr id="43" name="Group 42" descr="This is an icon of a chart. ">
            <a:extLst>
              <a:ext uri="{FF2B5EF4-FFF2-40B4-BE49-F238E27FC236}">
                <a16:creationId xmlns:a16="http://schemas.microsoft.com/office/drawing/2014/main" id="{ABBCE30F-DB97-4E8F-B479-5F11CA0D86EA}"/>
              </a:ext>
            </a:extLst>
          </p:cNvPr>
          <p:cNvGrpSpPr/>
          <p:nvPr/>
        </p:nvGrpSpPr>
        <p:grpSpPr>
          <a:xfrm>
            <a:off x="3344324" y="934616"/>
            <a:ext cx="294194" cy="139871"/>
            <a:chOff x="4254500" y="2100263"/>
            <a:chExt cx="1906588" cy="906463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4B654BC8-53FF-4CC8-A4AE-3C165A9768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4500" y="2100263"/>
              <a:ext cx="1906588" cy="906463"/>
            </a:xfrm>
            <a:custGeom>
              <a:avLst/>
              <a:gdLst>
                <a:gd name="T0" fmla="*/ 1831 w 2048"/>
                <a:gd name="T1" fmla="*/ 0 h 970"/>
                <a:gd name="T2" fmla="*/ 1613 w 2048"/>
                <a:gd name="T3" fmla="*/ 217 h 970"/>
                <a:gd name="T4" fmla="*/ 1648 w 2048"/>
                <a:gd name="T5" fmla="*/ 336 h 970"/>
                <a:gd name="T6" fmla="*/ 1413 w 2048"/>
                <a:gd name="T7" fmla="*/ 571 h 970"/>
                <a:gd name="T8" fmla="*/ 1295 w 2048"/>
                <a:gd name="T9" fmla="*/ 535 h 970"/>
                <a:gd name="T10" fmla="*/ 1173 w 2048"/>
                <a:gd name="T11" fmla="*/ 573 h 970"/>
                <a:gd name="T12" fmla="*/ 935 w 2048"/>
                <a:gd name="T13" fmla="*/ 336 h 970"/>
                <a:gd name="T14" fmla="*/ 971 w 2048"/>
                <a:gd name="T15" fmla="*/ 217 h 970"/>
                <a:gd name="T16" fmla="*/ 753 w 2048"/>
                <a:gd name="T17" fmla="*/ 0 h 970"/>
                <a:gd name="T18" fmla="*/ 536 w 2048"/>
                <a:gd name="T19" fmla="*/ 217 h 970"/>
                <a:gd name="T20" fmla="*/ 571 w 2048"/>
                <a:gd name="T21" fmla="*/ 336 h 970"/>
                <a:gd name="T22" fmla="*/ 336 w 2048"/>
                <a:gd name="T23" fmla="*/ 571 h 970"/>
                <a:gd name="T24" fmla="*/ 217 w 2048"/>
                <a:gd name="T25" fmla="*/ 535 h 970"/>
                <a:gd name="T26" fmla="*/ 0 w 2048"/>
                <a:gd name="T27" fmla="*/ 753 h 970"/>
                <a:gd name="T28" fmla="*/ 217 w 2048"/>
                <a:gd name="T29" fmla="*/ 970 h 970"/>
                <a:gd name="T30" fmla="*/ 435 w 2048"/>
                <a:gd name="T31" fmla="*/ 753 h 970"/>
                <a:gd name="T32" fmla="*/ 400 w 2048"/>
                <a:gd name="T33" fmla="*/ 634 h 970"/>
                <a:gd name="T34" fmla="*/ 635 w 2048"/>
                <a:gd name="T35" fmla="*/ 399 h 970"/>
                <a:gd name="T36" fmla="*/ 753 w 2048"/>
                <a:gd name="T37" fmla="*/ 435 h 970"/>
                <a:gd name="T38" fmla="*/ 872 w 2048"/>
                <a:gd name="T39" fmla="*/ 399 h 970"/>
                <a:gd name="T40" fmla="*/ 1110 w 2048"/>
                <a:gd name="T41" fmla="*/ 638 h 970"/>
                <a:gd name="T42" fmla="*/ 1077 w 2048"/>
                <a:gd name="T43" fmla="*/ 753 h 970"/>
                <a:gd name="T44" fmla="*/ 1295 w 2048"/>
                <a:gd name="T45" fmla="*/ 970 h 970"/>
                <a:gd name="T46" fmla="*/ 1512 w 2048"/>
                <a:gd name="T47" fmla="*/ 753 h 970"/>
                <a:gd name="T48" fmla="*/ 1477 w 2048"/>
                <a:gd name="T49" fmla="*/ 634 h 970"/>
                <a:gd name="T50" fmla="*/ 1712 w 2048"/>
                <a:gd name="T51" fmla="*/ 399 h 970"/>
                <a:gd name="T52" fmla="*/ 1831 w 2048"/>
                <a:gd name="T53" fmla="*/ 435 h 970"/>
                <a:gd name="T54" fmla="*/ 2048 w 2048"/>
                <a:gd name="T55" fmla="*/ 217 h 970"/>
                <a:gd name="T56" fmla="*/ 1831 w 2048"/>
                <a:gd name="T57" fmla="*/ 0 h 970"/>
                <a:gd name="T58" fmla="*/ 217 w 2048"/>
                <a:gd name="T59" fmla="*/ 880 h 970"/>
                <a:gd name="T60" fmla="*/ 90 w 2048"/>
                <a:gd name="T61" fmla="*/ 753 h 970"/>
                <a:gd name="T62" fmla="*/ 217 w 2048"/>
                <a:gd name="T63" fmla="*/ 625 h 970"/>
                <a:gd name="T64" fmla="*/ 345 w 2048"/>
                <a:gd name="T65" fmla="*/ 753 h 970"/>
                <a:gd name="T66" fmla="*/ 217 w 2048"/>
                <a:gd name="T67" fmla="*/ 880 h 970"/>
                <a:gd name="T68" fmla="*/ 753 w 2048"/>
                <a:gd name="T69" fmla="*/ 345 h 970"/>
                <a:gd name="T70" fmla="*/ 626 w 2048"/>
                <a:gd name="T71" fmla="*/ 217 h 970"/>
                <a:gd name="T72" fmla="*/ 753 w 2048"/>
                <a:gd name="T73" fmla="*/ 90 h 970"/>
                <a:gd name="T74" fmla="*/ 881 w 2048"/>
                <a:gd name="T75" fmla="*/ 217 h 970"/>
                <a:gd name="T76" fmla="*/ 753 w 2048"/>
                <a:gd name="T77" fmla="*/ 345 h 970"/>
                <a:gd name="T78" fmla="*/ 1295 w 2048"/>
                <a:gd name="T79" fmla="*/ 880 h 970"/>
                <a:gd name="T80" fmla="*/ 1167 w 2048"/>
                <a:gd name="T81" fmla="*/ 753 h 970"/>
                <a:gd name="T82" fmla="*/ 1295 w 2048"/>
                <a:gd name="T83" fmla="*/ 625 h 970"/>
                <a:gd name="T84" fmla="*/ 1422 w 2048"/>
                <a:gd name="T85" fmla="*/ 753 h 970"/>
                <a:gd name="T86" fmla="*/ 1295 w 2048"/>
                <a:gd name="T87" fmla="*/ 880 h 970"/>
                <a:gd name="T88" fmla="*/ 1831 w 2048"/>
                <a:gd name="T89" fmla="*/ 345 h 970"/>
                <a:gd name="T90" fmla="*/ 1703 w 2048"/>
                <a:gd name="T91" fmla="*/ 217 h 970"/>
                <a:gd name="T92" fmla="*/ 1831 w 2048"/>
                <a:gd name="T93" fmla="*/ 90 h 970"/>
                <a:gd name="T94" fmla="*/ 1958 w 2048"/>
                <a:gd name="T95" fmla="*/ 217 h 970"/>
                <a:gd name="T96" fmla="*/ 1831 w 2048"/>
                <a:gd name="T97" fmla="*/ 345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48" h="970">
                  <a:moveTo>
                    <a:pt x="1831" y="0"/>
                  </a:moveTo>
                  <a:cubicBezTo>
                    <a:pt x="1711" y="0"/>
                    <a:pt x="1613" y="97"/>
                    <a:pt x="1613" y="217"/>
                  </a:cubicBezTo>
                  <a:cubicBezTo>
                    <a:pt x="1613" y="261"/>
                    <a:pt x="1626" y="302"/>
                    <a:pt x="1648" y="336"/>
                  </a:cubicBezTo>
                  <a:cubicBezTo>
                    <a:pt x="1413" y="571"/>
                    <a:pt x="1413" y="571"/>
                    <a:pt x="1413" y="571"/>
                  </a:cubicBezTo>
                  <a:cubicBezTo>
                    <a:pt x="1379" y="548"/>
                    <a:pt x="1339" y="535"/>
                    <a:pt x="1295" y="535"/>
                  </a:cubicBezTo>
                  <a:cubicBezTo>
                    <a:pt x="1250" y="535"/>
                    <a:pt x="1207" y="549"/>
                    <a:pt x="1173" y="573"/>
                  </a:cubicBezTo>
                  <a:cubicBezTo>
                    <a:pt x="935" y="336"/>
                    <a:pt x="935" y="336"/>
                    <a:pt x="935" y="336"/>
                  </a:cubicBezTo>
                  <a:cubicBezTo>
                    <a:pt x="958" y="302"/>
                    <a:pt x="971" y="261"/>
                    <a:pt x="971" y="217"/>
                  </a:cubicBezTo>
                  <a:cubicBezTo>
                    <a:pt x="971" y="97"/>
                    <a:pt x="873" y="0"/>
                    <a:pt x="753" y="0"/>
                  </a:cubicBezTo>
                  <a:cubicBezTo>
                    <a:pt x="633" y="0"/>
                    <a:pt x="536" y="97"/>
                    <a:pt x="536" y="217"/>
                  </a:cubicBezTo>
                  <a:cubicBezTo>
                    <a:pt x="536" y="261"/>
                    <a:pt x="549" y="302"/>
                    <a:pt x="571" y="336"/>
                  </a:cubicBezTo>
                  <a:cubicBezTo>
                    <a:pt x="336" y="571"/>
                    <a:pt x="336" y="571"/>
                    <a:pt x="336" y="571"/>
                  </a:cubicBezTo>
                  <a:cubicBezTo>
                    <a:pt x="302" y="548"/>
                    <a:pt x="261" y="535"/>
                    <a:pt x="217" y="535"/>
                  </a:cubicBezTo>
                  <a:cubicBezTo>
                    <a:pt x="98" y="535"/>
                    <a:pt x="0" y="633"/>
                    <a:pt x="0" y="753"/>
                  </a:cubicBezTo>
                  <a:cubicBezTo>
                    <a:pt x="0" y="873"/>
                    <a:pt x="98" y="970"/>
                    <a:pt x="217" y="970"/>
                  </a:cubicBezTo>
                  <a:cubicBezTo>
                    <a:pt x="337" y="970"/>
                    <a:pt x="435" y="873"/>
                    <a:pt x="435" y="753"/>
                  </a:cubicBezTo>
                  <a:cubicBezTo>
                    <a:pt x="435" y="709"/>
                    <a:pt x="422" y="668"/>
                    <a:pt x="400" y="634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69" y="422"/>
                    <a:pt x="709" y="435"/>
                    <a:pt x="753" y="435"/>
                  </a:cubicBezTo>
                  <a:cubicBezTo>
                    <a:pt x="797" y="435"/>
                    <a:pt x="838" y="422"/>
                    <a:pt x="872" y="399"/>
                  </a:cubicBezTo>
                  <a:cubicBezTo>
                    <a:pt x="1110" y="638"/>
                    <a:pt x="1110" y="638"/>
                    <a:pt x="1110" y="638"/>
                  </a:cubicBezTo>
                  <a:cubicBezTo>
                    <a:pt x="1090" y="671"/>
                    <a:pt x="1077" y="711"/>
                    <a:pt x="1077" y="753"/>
                  </a:cubicBezTo>
                  <a:cubicBezTo>
                    <a:pt x="1077" y="873"/>
                    <a:pt x="1175" y="970"/>
                    <a:pt x="1295" y="970"/>
                  </a:cubicBezTo>
                  <a:cubicBezTo>
                    <a:pt x="1415" y="970"/>
                    <a:pt x="1512" y="873"/>
                    <a:pt x="1512" y="753"/>
                  </a:cubicBezTo>
                  <a:cubicBezTo>
                    <a:pt x="1512" y="709"/>
                    <a:pt x="1499" y="668"/>
                    <a:pt x="1477" y="634"/>
                  </a:cubicBezTo>
                  <a:cubicBezTo>
                    <a:pt x="1712" y="399"/>
                    <a:pt x="1712" y="399"/>
                    <a:pt x="1712" y="399"/>
                  </a:cubicBezTo>
                  <a:cubicBezTo>
                    <a:pt x="1746" y="422"/>
                    <a:pt x="1787" y="435"/>
                    <a:pt x="1831" y="435"/>
                  </a:cubicBezTo>
                  <a:cubicBezTo>
                    <a:pt x="1950" y="435"/>
                    <a:pt x="2048" y="337"/>
                    <a:pt x="2048" y="217"/>
                  </a:cubicBezTo>
                  <a:cubicBezTo>
                    <a:pt x="2048" y="97"/>
                    <a:pt x="1950" y="0"/>
                    <a:pt x="1831" y="0"/>
                  </a:cubicBezTo>
                  <a:close/>
                  <a:moveTo>
                    <a:pt x="217" y="880"/>
                  </a:moveTo>
                  <a:cubicBezTo>
                    <a:pt x="147" y="880"/>
                    <a:pt x="90" y="823"/>
                    <a:pt x="90" y="753"/>
                  </a:cubicBezTo>
                  <a:cubicBezTo>
                    <a:pt x="90" y="682"/>
                    <a:pt x="147" y="625"/>
                    <a:pt x="217" y="625"/>
                  </a:cubicBezTo>
                  <a:cubicBezTo>
                    <a:pt x="288" y="625"/>
                    <a:pt x="345" y="682"/>
                    <a:pt x="345" y="753"/>
                  </a:cubicBezTo>
                  <a:cubicBezTo>
                    <a:pt x="345" y="823"/>
                    <a:pt x="288" y="880"/>
                    <a:pt x="217" y="880"/>
                  </a:cubicBezTo>
                  <a:close/>
                  <a:moveTo>
                    <a:pt x="753" y="345"/>
                  </a:moveTo>
                  <a:cubicBezTo>
                    <a:pt x="683" y="345"/>
                    <a:pt x="626" y="288"/>
                    <a:pt x="626" y="217"/>
                  </a:cubicBezTo>
                  <a:cubicBezTo>
                    <a:pt x="626" y="147"/>
                    <a:pt x="683" y="90"/>
                    <a:pt x="753" y="90"/>
                  </a:cubicBezTo>
                  <a:cubicBezTo>
                    <a:pt x="823" y="90"/>
                    <a:pt x="881" y="147"/>
                    <a:pt x="881" y="217"/>
                  </a:cubicBezTo>
                  <a:cubicBezTo>
                    <a:pt x="881" y="288"/>
                    <a:pt x="823" y="345"/>
                    <a:pt x="753" y="345"/>
                  </a:cubicBezTo>
                  <a:close/>
                  <a:moveTo>
                    <a:pt x="1295" y="880"/>
                  </a:moveTo>
                  <a:cubicBezTo>
                    <a:pt x="1225" y="880"/>
                    <a:pt x="1167" y="823"/>
                    <a:pt x="1167" y="753"/>
                  </a:cubicBezTo>
                  <a:cubicBezTo>
                    <a:pt x="1167" y="682"/>
                    <a:pt x="1225" y="625"/>
                    <a:pt x="1295" y="625"/>
                  </a:cubicBezTo>
                  <a:cubicBezTo>
                    <a:pt x="1365" y="625"/>
                    <a:pt x="1422" y="682"/>
                    <a:pt x="1422" y="753"/>
                  </a:cubicBezTo>
                  <a:cubicBezTo>
                    <a:pt x="1422" y="823"/>
                    <a:pt x="1365" y="880"/>
                    <a:pt x="1295" y="880"/>
                  </a:cubicBezTo>
                  <a:close/>
                  <a:moveTo>
                    <a:pt x="1831" y="345"/>
                  </a:moveTo>
                  <a:cubicBezTo>
                    <a:pt x="1760" y="345"/>
                    <a:pt x="1703" y="288"/>
                    <a:pt x="1703" y="217"/>
                  </a:cubicBezTo>
                  <a:cubicBezTo>
                    <a:pt x="1703" y="147"/>
                    <a:pt x="1760" y="90"/>
                    <a:pt x="1831" y="90"/>
                  </a:cubicBezTo>
                  <a:cubicBezTo>
                    <a:pt x="1901" y="90"/>
                    <a:pt x="1958" y="147"/>
                    <a:pt x="1958" y="217"/>
                  </a:cubicBezTo>
                  <a:cubicBezTo>
                    <a:pt x="1958" y="288"/>
                    <a:pt x="1901" y="345"/>
                    <a:pt x="1831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524D139B-EE81-430C-8BB1-057875B7B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975" y="2598738"/>
              <a:ext cx="176213" cy="174625"/>
            </a:xfrm>
            <a:custGeom>
              <a:avLst/>
              <a:gdLst>
                <a:gd name="T0" fmla="*/ 172 w 190"/>
                <a:gd name="T1" fmla="*/ 18 h 186"/>
                <a:gd name="T2" fmla="*/ 109 w 190"/>
                <a:gd name="T3" fmla="*/ 18 h 186"/>
                <a:gd name="T4" fmla="*/ 17 w 190"/>
                <a:gd name="T5" fmla="*/ 109 h 186"/>
                <a:gd name="T6" fmla="*/ 17 w 190"/>
                <a:gd name="T7" fmla="*/ 173 h 186"/>
                <a:gd name="T8" fmla="*/ 49 w 190"/>
                <a:gd name="T9" fmla="*/ 186 h 186"/>
                <a:gd name="T10" fmla="*/ 81 w 190"/>
                <a:gd name="T11" fmla="*/ 173 h 186"/>
                <a:gd name="T12" fmla="*/ 172 w 190"/>
                <a:gd name="T13" fmla="*/ 81 h 186"/>
                <a:gd name="T14" fmla="*/ 172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2" y="18"/>
                  </a:moveTo>
                  <a:cubicBezTo>
                    <a:pt x="155" y="0"/>
                    <a:pt x="126" y="0"/>
                    <a:pt x="109" y="18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0" y="127"/>
                    <a:pt x="0" y="155"/>
                    <a:pt x="17" y="173"/>
                  </a:cubicBezTo>
                  <a:cubicBezTo>
                    <a:pt x="26" y="182"/>
                    <a:pt x="37" y="186"/>
                    <a:pt x="49" y="186"/>
                  </a:cubicBezTo>
                  <a:cubicBezTo>
                    <a:pt x="60" y="186"/>
                    <a:pt x="72" y="182"/>
                    <a:pt x="81" y="17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90" y="64"/>
                    <a:pt x="190" y="35"/>
                    <a:pt x="17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47EEEC97-0C6D-4DAE-8325-668D9A3D0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2330451"/>
              <a:ext cx="177800" cy="174625"/>
            </a:xfrm>
            <a:custGeom>
              <a:avLst/>
              <a:gdLst>
                <a:gd name="T0" fmla="*/ 173 w 190"/>
                <a:gd name="T1" fmla="*/ 18 h 186"/>
                <a:gd name="T2" fmla="*/ 109 w 190"/>
                <a:gd name="T3" fmla="*/ 18 h 186"/>
                <a:gd name="T4" fmla="*/ 18 w 190"/>
                <a:gd name="T5" fmla="*/ 109 h 186"/>
                <a:gd name="T6" fmla="*/ 18 w 190"/>
                <a:gd name="T7" fmla="*/ 173 h 186"/>
                <a:gd name="T8" fmla="*/ 50 w 190"/>
                <a:gd name="T9" fmla="*/ 186 h 186"/>
                <a:gd name="T10" fmla="*/ 81 w 190"/>
                <a:gd name="T11" fmla="*/ 173 h 186"/>
                <a:gd name="T12" fmla="*/ 173 w 190"/>
                <a:gd name="T13" fmla="*/ 81 h 186"/>
                <a:gd name="T14" fmla="*/ 173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3" y="18"/>
                  </a:moveTo>
                  <a:cubicBezTo>
                    <a:pt x="155" y="0"/>
                    <a:pt x="127" y="0"/>
                    <a:pt x="109" y="1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0" y="127"/>
                    <a:pt x="0" y="155"/>
                    <a:pt x="18" y="173"/>
                  </a:cubicBezTo>
                  <a:cubicBezTo>
                    <a:pt x="27" y="182"/>
                    <a:pt x="38" y="186"/>
                    <a:pt x="50" y="186"/>
                  </a:cubicBezTo>
                  <a:cubicBezTo>
                    <a:pt x="61" y="186"/>
                    <a:pt x="73" y="181"/>
                    <a:pt x="81" y="173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90" y="64"/>
                    <a:pt x="190" y="35"/>
                    <a:pt x="17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48" name="Group 47" descr="This is an icon of a chart. ">
            <a:extLst>
              <a:ext uri="{FF2B5EF4-FFF2-40B4-BE49-F238E27FC236}">
                <a16:creationId xmlns:a16="http://schemas.microsoft.com/office/drawing/2014/main" id="{F462FE46-411B-4B79-9AD8-BFABD9A9D404}"/>
              </a:ext>
            </a:extLst>
          </p:cNvPr>
          <p:cNvGrpSpPr/>
          <p:nvPr/>
        </p:nvGrpSpPr>
        <p:grpSpPr>
          <a:xfrm>
            <a:off x="307288" y="926061"/>
            <a:ext cx="294194" cy="139871"/>
            <a:chOff x="4254500" y="2100263"/>
            <a:chExt cx="1906588" cy="906463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61935C97-2293-4FBD-B821-D70545858D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4500" y="2100263"/>
              <a:ext cx="1906588" cy="906463"/>
            </a:xfrm>
            <a:custGeom>
              <a:avLst/>
              <a:gdLst>
                <a:gd name="T0" fmla="*/ 1831 w 2048"/>
                <a:gd name="T1" fmla="*/ 0 h 970"/>
                <a:gd name="T2" fmla="*/ 1613 w 2048"/>
                <a:gd name="T3" fmla="*/ 217 h 970"/>
                <a:gd name="T4" fmla="*/ 1648 w 2048"/>
                <a:gd name="T5" fmla="*/ 336 h 970"/>
                <a:gd name="T6" fmla="*/ 1413 w 2048"/>
                <a:gd name="T7" fmla="*/ 571 h 970"/>
                <a:gd name="T8" fmla="*/ 1295 w 2048"/>
                <a:gd name="T9" fmla="*/ 535 h 970"/>
                <a:gd name="T10" fmla="*/ 1173 w 2048"/>
                <a:gd name="T11" fmla="*/ 573 h 970"/>
                <a:gd name="T12" fmla="*/ 935 w 2048"/>
                <a:gd name="T13" fmla="*/ 336 h 970"/>
                <a:gd name="T14" fmla="*/ 971 w 2048"/>
                <a:gd name="T15" fmla="*/ 217 h 970"/>
                <a:gd name="T16" fmla="*/ 753 w 2048"/>
                <a:gd name="T17" fmla="*/ 0 h 970"/>
                <a:gd name="T18" fmla="*/ 536 w 2048"/>
                <a:gd name="T19" fmla="*/ 217 h 970"/>
                <a:gd name="T20" fmla="*/ 571 w 2048"/>
                <a:gd name="T21" fmla="*/ 336 h 970"/>
                <a:gd name="T22" fmla="*/ 336 w 2048"/>
                <a:gd name="T23" fmla="*/ 571 h 970"/>
                <a:gd name="T24" fmla="*/ 217 w 2048"/>
                <a:gd name="T25" fmla="*/ 535 h 970"/>
                <a:gd name="T26" fmla="*/ 0 w 2048"/>
                <a:gd name="T27" fmla="*/ 753 h 970"/>
                <a:gd name="T28" fmla="*/ 217 w 2048"/>
                <a:gd name="T29" fmla="*/ 970 h 970"/>
                <a:gd name="T30" fmla="*/ 435 w 2048"/>
                <a:gd name="T31" fmla="*/ 753 h 970"/>
                <a:gd name="T32" fmla="*/ 400 w 2048"/>
                <a:gd name="T33" fmla="*/ 634 h 970"/>
                <a:gd name="T34" fmla="*/ 635 w 2048"/>
                <a:gd name="T35" fmla="*/ 399 h 970"/>
                <a:gd name="T36" fmla="*/ 753 w 2048"/>
                <a:gd name="T37" fmla="*/ 435 h 970"/>
                <a:gd name="T38" fmla="*/ 872 w 2048"/>
                <a:gd name="T39" fmla="*/ 399 h 970"/>
                <a:gd name="T40" fmla="*/ 1110 w 2048"/>
                <a:gd name="T41" fmla="*/ 638 h 970"/>
                <a:gd name="T42" fmla="*/ 1077 w 2048"/>
                <a:gd name="T43" fmla="*/ 753 h 970"/>
                <a:gd name="T44" fmla="*/ 1295 w 2048"/>
                <a:gd name="T45" fmla="*/ 970 h 970"/>
                <a:gd name="T46" fmla="*/ 1512 w 2048"/>
                <a:gd name="T47" fmla="*/ 753 h 970"/>
                <a:gd name="T48" fmla="*/ 1477 w 2048"/>
                <a:gd name="T49" fmla="*/ 634 h 970"/>
                <a:gd name="T50" fmla="*/ 1712 w 2048"/>
                <a:gd name="T51" fmla="*/ 399 h 970"/>
                <a:gd name="T52" fmla="*/ 1831 w 2048"/>
                <a:gd name="T53" fmla="*/ 435 h 970"/>
                <a:gd name="T54" fmla="*/ 2048 w 2048"/>
                <a:gd name="T55" fmla="*/ 217 h 970"/>
                <a:gd name="T56" fmla="*/ 1831 w 2048"/>
                <a:gd name="T57" fmla="*/ 0 h 970"/>
                <a:gd name="T58" fmla="*/ 217 w 2048"/>
                <a:gd name="T59" fmla="*/ 880 h 970"/>
                <a:gd name="T60" fmla="*/ 90 w 2048"/>
                <a:gd name="T61" fmla="*/ 753 h 970"/>
                <a:gd name="T62" fmla="*/ 217 w 2048"/>
                <a:gd name="T63" fmla="*/ 625 h 970"/>
                <a:gd name="T64" fmla="*/ 345 w 2048"/>
                <a:gd name="T65" fmla="*/ 753 h 970"/>
                <a:gd name="T66" fmla="*/ 217 w 2048"/>
                <a:gd name="T67" fmla="*/ 880 h 970"/>
                <a:gd name="T68" fmla="*/ 753 w 2048"/>
                <a:gd name="T69" fmla="*/ 345 h 970"/>
                <a:gd name="T70" fmla="*/ 626 w 2048"/>
                <a:gd name="T71" fmla="*/ 217 h 970"/>
                <a:gd name="T72" fmla="*/ 753 w 2048"/>
                <a:gd name="T73" fmla="*/ 90 h 970"/>
                <a:gd name="T74" fmla="*/ 881 w 2048"/>
                <a:gd name="T75" fmla="*/ 217 h 970"/>
                <a:gd name="T76" fmla="*/ 753 w 2048"/>
                <a:gd name="T77" fmla="*/ 345 h 970"/>
                <a:gd name="T78" fmla="*/ 1295 w 2048"/>
                <a:gd name="T79" fmla="*/ 880 h 970"/>
                <a:gd name="T80" fmla="*/ 1167 w 2048"/>
                <a:gd name="T81" fmla="*/ 753 h 970"/>
                <a:gd name="T82" fmla="*/ 1295 w 2048"/>
                <a:gd name="T83" fmla="*/ 625 h 970"/>
                <a:gd name="T84" fmla="*/ 1422 w 2048"/>
                <a:gd name="T85" fmla="*/ 753 h 970"/>
                <a:gd name="T86" fmla="*/ 1295 w 2048"/>
                <a:gd name="T87" fmla="*/ 880 h 970"/>
                <a:gd name="T88" fmla="*/ 1831 w 2048"/>
                <a:gd name="T89" fmla="*/ 345 h 970"/>
                <a:gd name="T90" fmla="*/ 1703 w 2048"/>
                <a:gd name="T91" fmla="*/ 217 h 970"/>
                <a:gd name="T92" fmla="*/ 1831 w 2048"/>
                <a:gd name="T93" fmla="*/ 90 h 970"/>
                <a:gd name="T94" fmla="*/ 1958 w 2048"/>
                <a:gd name="T95" fmla="*/ 217 h 970"/>
                <a:gd name="T96" fmla="*/ 1831 w 2048"/>
                <a:gd name="T97" fmla="*/ 345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48" h="970">
                  <a:moveTo>
                    <a:pt x="1831" y="0"/>
                  </a:moveTo>
                  <a:cubicBezTo>
                    <a:pt x="1711" y="0"/>
                    <a:pt x="1613" y="97"/>
                    <a:pt x="1613" y="217"/>
                  </a:cubicBezTo>
                  <a:cubicBezTo>
                    <a:pt x="1613" y="261"/>
                    <a:pt x="1626" y="302"/>
                    <a:pt x="1648" y="336"/>
                  </a:cubicBezTo>
                  <a:cubicBezTo>
                    <a:pt x="1413" y="571"/>
                    <a:pt x="1413" y="571"/>
                    <a:pt x="1413" y="571"/>
                  </a:cubicBezTo>
                  <a:cubicBezTo>
                    <a:pt x="1379" y="548"/>
                    <a:pt x="1339" y="535"/>
                    <a:pt x="1295" y="535"/>
                  </a:cubicBezTo>
                  <a:cubicBezTo>
                    <a:pt x="1250" y="535"/>
                    <a:pt x="1207" y="549"/>
                    <a:pt x="1173" y="573"/>
                  </a:cubicBezTo>
                  <a:cubicBezTo>
                    <a:pt x="935" y="336"/>
                    <a:pt x="935" y="336"/>
                    <a:pt x="935" y="336"/>
                  </a:cubicBezTo>
                  <a:cubicBezTo>
                    <a:pt x="958" y="302"/>
                    <a:pt x="971" y="261"/>
                    <a:pt x="971" y="217"/>
                  </a:cubicBezTo>
                  <a:cubicBezTo>
                    <a:pt x="971" y="97"/>
                    <a:pt x="873" y="0"/>
                    <a:pt x="753" y="0"/>
                  </a:cubicBezTo>
                  <a:cubicBezTo>
                    <a:pt x="633" y="0"/>
                    <a:pt x="536" y="97"/>
                    <a:pt x="536" y="217"/>
                  </a:cubicBezTo>
                  <a:cubicBezTo>
                    <a:pt x="536" y="261"/>
                    <a:pt x="549" y="302"/>
                    <a:pt x="571" y="336"/>
                  </a:cubicBezTo>
                  <a:cubicBezTo>
                    <a:pt x="336" y="571"/>
                    <a:pt x="336" y="571"/>
                    <a:pt x="336" y="571"/>
                  </a:cubicBezTo>
                  <a:cubicBezTo>
                    <a:pt x="302" y="548"/>
                    <a:pt x="261" y="535"/>
                    <a:pt x="217" y="535"/>
                  </a:cubicBezTo>
                  <a:cubicBezTo>
                    <a:pt x="98" y="535"/>
                    <a:pt x="0" y="633"/>
                    <a:pt x="0" y="753"/>
                  </a:cubicBezTo>
                  <a:cubicBezTo>
                    <a:pt x="0" y="873"/>
                    <a:pt x="98" y="970"/>
                    <a:pt x="217" y="970"/>
                  </a:cubicBezTo>
                  <a:cubicBezTo>
                    <a:pt x="337" y="970"/>
                    <a:pt x="435" y="873"/>
                    <a:pt x="435" y="753"/>
                  </a:cubicBezTo>
                  <a:cubicBezTo>
                    <a:pt x="435" y="709"/>
                    <a:pt x="422" y="668"/>
                    <a:pt x="400" y="634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69" y="422"/>
                    <a:pt x="709" y="435"/>
                    <a:pt x="753" y="435"/>
                  </a:cubicBezTo>
                  <a:cubicBezTo>
                    <a:pt x="797" y="435"/>
                    <a:pt x="838" y="422"/>
                    <a:pt x="872" y="399"/>
                  </a:cubicBezTo>
                  <a:cubicBezTo>
                    <a:pt x="1110" y="638"/>
                    <a:pt x="1110" y="638"/>
                    <a:pt x="1110" y="638"/>
                  </a:cubicBezTo>
                  <a:cubicBezTo>
                    <a:pt x="1090" y="671"/>
                    <a:pt x="1077" y="711"/>
                    <a:pt x="1077" y="753"/>
                  </a:cubicBezTo>
                  <a:cubicBezTo>
                    <a:pt x="1077" y="873"/>
                    <a:pt x="1175" y="970"/>
                    <a:pt x="1295" y="970"/>
                  </a:cubicBezTo>
                  <a:cubicBezTo>
                    <a:pt x="1415" y="970"/>
                    <a:pt x="1512" y="873"/>
                    <a:pt x="1512" y="753"/>
                  </a:cubicBezTo>
                  <a:cubicBezTo>
                    <a:pt x="1512" y="709"/>
                    <a:pt x="1499" y="668"/>
                    <a:pt x="1477" y="634"/>
                  </a:cubicBezTo>
                  <a:cubicBezTo>
                    <a:pt x="1712" y="399"/>
                    <a:pt x="1712" y="399"/>
                    <a:pt x="1712" y="399"/>
                  </a:cubicBezTo>
                  <a:cubicBezTo>
                    <a:pt x="1746" y="422"/>
                    <a:pt x="1787" y="435"/>
                    <a:pt x="1831" y="435"/>
                  </a:cubicBezTo>
                  <a:cubicBezTo>
                    <a:pt x="1950" y="435"/>
                    <a:pt x="2048" y="337"/>
                    <a:pt x="2048" y="217"/>
                  </a:cubicBezTo>
                  <a:cubicBezTo>
                    <a:pt x="2048" y="97"/>
                    <a:pt x="1950" y="0"/>
                    <a:pt x="1831" y="0"/>
                  </a:cubicBezTo>
                  <a:close/>
                  <a:moveTo>
                    <a:pt x="217" y="880"/>
                  </a:moveTo>
                  <a:cubicBezTo>
                    <a:pt x="147" y="880"/>
                    <a:pt x="90" y="823"/>
                    <a:pt x="90" y="753"/>
                  </a:cubicBezTo>
                  <a:cubicBezTo>
                    <a:pt x="90" y="682"/>
                    <a:pt x="147" y="625"/>
                    <a:pt x="217" y="625"/>
                  </a:cubicBezTo>
                  <a:cubicBezTo>
                    <a:pt x="288" y="625"/>
                    <a:pt x="345" y="682"/>
                    <a:pt x="345" y="753"/>
                  </a:cubicBezTo>
                  <a:cubicBezTo>
                    <a:pt x="345" y="823"/>
                    <a:pt x="288" y="880"/>
                    <a:pt x="217" y="880"/>
                  </a:cubicBezTo>
                  <a:close/>
                  <a:moveTo>
                    <a:pt x="753" y="345"/>
                  </a:moveTo>
                  <a:cubicBezTo>
                    <a:pt x="683" y="345"/>
                    <a:pt x="626" y="288"/>
                    <a:pt x="626" y="217"/>
                  </a:cubicBezTo>
                  <a:cubicBezTo>
                    <a:pt x="626" y="147"/>
                    <a:pt x="683" y="90"/>
                    <a:pt x="753" y="90"/>
                  </a:cubicBezTo>
                  <a:cubicBezTo>
                    <a:pt x="823" y="90"/>
                    <a:pt x="881" y="147"/>
                    <a:pt x="881" y="217"/>
                  </a:cubicBezTo>
                  <a:cubicBezTo>
                    <a:pt x="881" y="288"/>
                    <a:pt x="823" y="345"/>
                    <a:pt x="753" y="345"/>
                  </a:cubicBezTo>
                  <a:close/>
                  <a:moveTo>
                    <a:pt x="1295" y="880"/>
                  </a:moveTo>
                  <a:cubicBezTo>
                    <a:pt x="1225" y="880"/>
                    <a:pt x="1167" y="823"/>
                    <a:pt x="1167" y="753"/>
                  </a:cubicBezTo>
                  <a:cubicBezTo>
                    <a:pt x="1167" y="682"/>
                    <a:pt x="1225" y="625"/>
                    <a:pt x="1295" y="625"/>
                  </a:cubicBezTo>
                  <a:cubicBezTo>
                    <a:pt x="1365" y="625"/>
                    <a:pt x="1422" y="682"/>
                    <a:pt x="1422" y="753"/>
                  </a:cubicBezTo>
                  <a:cubicBezTo>
                    <a:pt x="1422" y="823"/>
                    <a:pt x="1365" y="880"/>
                    <a:pt x="1295" y="880"/>
                  </a:cubicBezTo>
                  <a:close/>
                  <a:moveTo>
                    <a:pt x="1831" y="345"/>
                  </a:moveTo>
                  <a:cubicBezTo>
                    <a:pt x="1760" y="345"/>
                    <a:pt x="1703" y="288"/>
                    <a:pt x="1703" y="217"/>
                  </a:cubicBezTo>
                  <a:cubicBezTo>
                    <a:pt x="1703" y="147"/>
                    <a:pt x="1760" y="90"/>
                    <a:pt x="1831" y="90"/>
                  </a:cubicBezTo>
                  <a:cubicBezTo>
                    <a:pt x="1901" y="90"/>
                    <a:pt x="1958" y="147"/>
                    <a:pt x="1958" y="217"/>
                  </a:cubicBezTo>
                  <a:cubicBezTo>
                    <a:pt x="1958" y="288"/>
                    <a:pt x="1901" y="345"/>
                    <a:pt x="1831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1B2D29A8-E417-4B8C-BC66-C8407DC0D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975" y="2598738"/>
              <a:ext cx="176213" cy="174625"/>
            </a:xfrm>
            <a:custGeom>
              <a:avLst/>
              <a:gdLst>
                <a:gd name="T0" fmla="*/ 172 w 190"/>
                <a:gd name="T1" fmla="*/ 18 h 186"/>
                <a:gd name="T2" fmla="*/ 109 w 190"/>
                <a:gd name="T3" fmla="*/ 18 h 186"/>
                <a:gd name="T4" fmla="*/ 17 w 190"/>
                <a:gd name="T5" fmla="*/ 109 h 186"/>
                <a:gd name="T6" fmla="*/ 17 w 190"/>
                <a:gd name="T7" fmla="*/ 173 h 186"/>
                <a:gd name="T8" fmla="*/ 49 w 190"/>
                <a:gd name="T9" fmla="*/ 186 h 186"/>
                <a:gd name="T10" fmla="*/ 81 w 190"/>
                <a:gd name="T11" fmla="*/ 173 h 186"/>
                <a:gd name="T12" fmla="*/ 172 w 190"/>
                <a:gd name="T13" fmla="*/ 81 h 186"/>
                <a:gd name="T14" fmla="*/ 172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2" y="18"/>
                  </a:moveTo>
                  <a:cubicBezTo>
                    <a:pt x="155" y="0"/>
                    <a:pt x="126" y="0"/>
                    <a:pt x="109" y="18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0" y="127"/>
                    <a:pt x="0" y="155"/>
                    <a:pt x="17" y="173"/>
                  </a:cubicBezTo>
                  <a:cubicBezTo>
                    <a:pt x="26" y="182"/>
                    <a:pt x="37" y="186"/>
                    <a:pt x="49" y="186"/>
                  </a:cubicBezTo>
                  <a:cubicBezTo>
                    <a:pt x="60" y="186"/>
                    <a:pt x="72" y="182"/>
                    <a:pt x="81" y="17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90" y="64"/>
                    <a:pt x="190" y="35"/>
                    <a:pt x="17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69BBF163-AED2-4DE2-828E-B3C50A532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2330451"/>
              <a:ext cx="177800" cy="174625"/>
            </a:xfrm>
            <a:custGeom>
              <a:avLst/>
              <a:gdLst>
                <a:gd name="T0" fmla="*/ 173 w 190"/>
                <a:gd name="T1" fmla="*/ 18 h 186"/>
                <a:gd name="T2" fmla="*/ 109 w 190"/>
                <a:gd name="T3" fmla="*/ 18 h 186"/>
                <a:gd name="T4" fmla="*/ 18 w 190"/>
                <a:gd name="T5" fmla="*/ 109 h 186"/>
                <a:gd name="T6" fmla="*/ 18 w 190"/>
                <a:gd name="T7" fmla="*/ 173 h 186"/>
                <a:gd name="T8" fmla="*/ 50 w 190"/>
                <a:gd name="T9" fmla="*/ 186 h 186"/>
                <a:gd name="T10" fmla="*/ 81 w 190"/>
                <a:gd name="T11" fmla="*/ 173 h 186"/>
                <a:gd name="T12" fmla="*/ 173 w 190"/>
                <a:gd name="T13" fmla="*/ 81 h 186"/>
                <a:gd name="T14" fmla="*/ 173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3" y="18"/>
                  </a:moveTo>
                  <a:cubicBezTo>
                    <a:pt x="155" y="0"/>
                    <a:pt x="127" y="0"/>
                    <a:pt x="109" y="1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0" y="127"/>
                    <a:pt x="0" y="155"/>
                    <a:pt x="18" y="173"/>
                  </a:cubicBezTo>
                  <a:cubicBezTo>
                    <a:pt x="27" y="182"/>
                    <a:pt x="38" y="186"/>
                    <a:pt x="50" y="186"/>
                  </a:cubicBezTo>
                  <a:cubicBezTo>
                    <a:pt x="61" y="186"/>
                    <a:pt x="73" y="181"/>
                    <a:pt x="81" y="173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90" y="64"/>
                    <a:pt x="190" y="35"/>
                    <a:pt x="17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00A8A5-5427-48DE-8384-A5B0797BF430}"/>
              </a:ext>
            </a:extLst>
          </p:cNvPr>
          <p:cNvGraphicFramePr>
            <a:graphicFrameLocks noGrp="1"/>
          </p:cNvGraphicFramePr>
          <p:nvPr/>
        </p:nvGraphicFramePr>
        <p:xfrm>
          <a:off x="230834" y="1494440"/>
          <a:ext cx="8661646" cy="267354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80103">
                  <a:extLst>
                    <a:ext uri="{9D8B030D-6E8A-4147-A177-3AD203B41FA5}">
                      <a16:colId xmlns:a16="http://schemas.microsoft.com/office/drawing/2014/main" val="459700841"/>
                    </a:ext>
                  </a:extLst>
                </a:gridCol>
                <a:gridCol w="3523515">
                  <a:extLst>
                    <a:ext uri="{9D8B030D-6E8A-4147-A177-3AD203B41FA5}">
                      <a16:colId xmlns:a16="http://schemas.microsoft.com/office/drawing/2014/main" val="366291401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32098200"/>
                    </a:ext>
                  </a:extLst>
                </a:gridCol>
                <a:gridCol w="741604">
                  <a:extLst>
                    <a:ext uri="{9D8B030D-6E8A-4147-A177-3AD203B41FA5}">
                      <a16:colId xmlns:a16="http://schemas.microsoft.com/office/drawing/2014/main" val="2450911698"/>
                    </a:ext>
                  </a:extLst>
                </a:gridCol>
                <a:gridCol w="626548">
                  <a:extLst>
                    <a:ext uri="{9D8B030D-6E8A-4147-A177-3AD203B41FA5}">
                      <a16:colId xmlns:a16="http://schemas.microsoft.com/office/drawing/2014/main" val="3359988245"/>
                    </a:ext>
                  </a:extLst>
                </a:gridCol>
                <a:gridCol w="813612">
                  <a:extLst>
                    <a:ext uri="{9D8B030D-6E8A-4147-A177-3AD203B41FA5}">
                      <a16:colId xmlns:a16="http://schemas.microsoft.com/office/drawing/2014/main" val="159997404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31757316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56683382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00044876"/>
                    </a:ext>
                  </a:extLst>
                </a:gridCol>
              </a:tblGrid>
              <a:tr h="1425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 dirty="0">
                          <a:effectLst/>
                        </a:rPr>
                        <a:t>XRN Ref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Change Title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Shipper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DN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 err="1">
                          <a:effectLst/>
                        </a:rPr>
                        <a:t>iGT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MT Recommended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Option 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Option 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Option 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120142"/>
                  </a:ext>
                </a:extLst>
              </a:tr>
              <a:tr h="128273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4691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CSEPs: IGT and GT file formats (CGI files)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90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1663766475"/>
                  </a:ext>
                </a:extLst>
              </a:tr>
              <a:tr h="1425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4692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CSEPs: IGT and GT file formats (CIN files)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90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1075349644"/>
                  </a:ext>
                </a:extLst>
              </a:tr>
              <a:tr h="1425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4772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Composite weather variable (CWV) improvements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2012637468"/>
                  </a:ext>
                </a:extLst>
              </a:tr>
              <a:tr h="2268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4850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Notification of Customer Contact Details to Transporter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3272468572"/>
                  </a:ext>
                </a:extLst>
              </a:tr>
              <a:tr h="1425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4865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Amendment to Treatment &amp; reporting of CYCL reads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1533353394"/>
                  </a:ext>
                </a:extLst>
              </a:tr>
              <a:tr h="1425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4871(B)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Changes to Ratchet regime (MOD0665)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1313017416"/>
                  </a:ext>
                </a:extLst>
              </a:tr>
              <a:tr h="290052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4888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Removing Duplicate adderss update validation for IGT Supply Meter Points via Contact Management System (CMS)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1438218096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4930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Requirement to inform Shipper of Meter Link Code Change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4182870306"/>
                  </a:ext>
                </a:extLst>
              </a:tr>
              <a:tr h="1425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4941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Auto udpates to meter read frequency (MOD0692)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239793779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4932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Improvements to the quality of the Conversion Factor values held on the Supply Point Register (MOD0618s)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Yes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Yes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3584297640"/>
                  </a:ext>
                </a:extLst>
              </a:tr>
              <a:tr h="142568">
                <a:tc rowSpan="4">
                  <a:txBody>
                    <a:bodyPr/>
                    <a:lstStyle/>
                    <a:p>
                      <a:pPr algn="l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16" marR="4916" marT="4916" marB="0" anchor="b"/>
                </a:tc>
                <a:tc rowSpan="4" gridSpan="4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975627"/>
                  </a:ext>
                </a:extLst>
              </a:tr>
              <a:tr h="142568">
                <a:tc vMerge="1">
                  <a:txBody>
                    <a:bodyPr/>
                    <a:lstStyle/>
                    <a:p>
                      <a:pPr algn="l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Option 1 - Full MT all changes </a:t>
                      </a:r>
                      <a:r>
                        <a:rPr lang="en-US" sz="900" b="1" u="none" strike="noStrike" dirty="0">
                          <a:effectLst/>
                        </a:rPr>
                        <a:t>- £210,750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£94,837.50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£88,515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£27,397.50</a:t>
                      </a:r>
                    </a:p>
                  </a:txBody>
                  <a:tcPr marL="4916" marR="4916" marT="4916" marB="0" anchor="b"/>
                </a:tc>
                <a:tc gridSpan="4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4059025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Option 2 - Medium Scale MT 7 changes </a:t>
                      </a:r>
                      <a:r>
                        <a:rPr lang="en-GB" sz="900" b="1" u="none" strike="noStrike" dirty="0">
                          <a:effectLst/>
                        </a:rPr>
                        <a:t>- £178,500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£64,260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£107,100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£7,140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16" marR="4916" marT="4916" marB="0" anchor="b"/>
                </a:tc>
                <a:tc gridSpan="4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3165771500"/>
                  </a:ext>
                </a:extLst>
              </a:tr>
              <a:tr h="142568">
                <a:tc vMerge="1">
                  <a:txBody>
                    <a:bodyPr/>
                    <a:lstStyle/>
                    <a:p>
                      <a:pPr algn="l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Option 3 – Low Scale MT 4 changes </a:t>
                      </a:r>
                      <a:r>
                        <a:rPr lang="en-GB" sz="900" b="1" u="none" strike="noStrike" dirty="0">
                          <a:effectLst/>
                        </a:rPr>
                        <a:t>- £128,650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£32,162.50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£86,838.75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£9,648.75</a:t>
                      </a:r>
                    </a:p>
                  </a:txBody>
                  <a:tcPr marL="4916" marR="4916" marT="4916" marB="0" anchor="b"/>
                </a:tc>
                <a:tc gridSpan="4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ctr"/>
                </a:tc>
                <a:extLst>
                  <a:ext uri="{0D108BD9-81ED-4DB2-BD59-A6C34878D82A}">
                    <a16:rowId xmlns:a16="http://schemas.microsoft.com/office/drawing/2014/main" val="22610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98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Xoserve 2018">
      <a:dk1>
        <a:sysClr val="windowText" lastClr="000000"/>
      </a:dk1>
      <a:lt1>
        <a:sysClr val="window" lastClr="FFFFFF"/>
      </a:lt1>
      <a:dk2>
        <a:srgbClr val="1D3E61"/>
      </a:dk2>
      <a:lt2>
        <a:srgbClr val="EEECE1"/>
      </a:lt2>
      <a:accent1>
        <a:srgbClr val="3E5AA8"/>
      </a:accent1>
      <a:accent2>
        <a:srgbClr val="D75733"/>
      </a:accent2>
      <a:accent3>
        <a:srgbClr val="56CF9E"/>
      </a:accent3>
      <a:accent4>
        <a:srgbClr val="6440A3"/>
      </a:accent4>
      <a:accent5>
        <a:srgbClr val="40D1F5"/>
      </a:accent5>
      <a:accent6>
        <a:srgbClr val="FCBC55"/>
      </a:accent6>
      <a:hlink>
        <a:srgbClr val="6440A3"/>
      </a:hlink>
      <a:folHlink>
        <a:srgbClr val="D223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ags xmlns="2a985eae-c12e-416e-9833-85f34b1ee04e">
      <Url>http://infonet2/sites/XOServe/Pages/Our_Business_CorporateIdentity.aspx</Url>
      <Description>http://infonet2/sites/XOServe/Pages/Our_Business_CorporateIdentity.aspx</Description>
    </Tags>
    <Image_x0020_Group xmlns="2a985eae-c12e-416e-9833-85f34b1ee04e">Document</Image_x0020_Group>
    <Department xmlns="2a985eae-c12e-416e-9833-85f34b1ee04e">Other</Departmen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027A3842200A4881B078E78C741B39" ma:contentTypeVersion="3" ma:contentTypeDescription="Create a new document." ma:contentTypeScope="" ma:versionID="6fb8bd99a2b914b1d1dd27695f53efc1">
  <xsd:schema xmlns:xsd="http://www.w3.org/2001/XMLSchema" xmlns:p="http://schemas.microsoft.com/office/2006/metadata/properties" xmlns:ns2="2a985eae-c12e-416e-9833-85f34b1ee04e" targetNamespace="http://schemas.microsoft.com/office/2006/metadata/properties" ma:root="true" ma:fieldsID="5b9596359f36dd66c11bae1f87653c13" ns2:_="">
    <xsd:import namespace="2a985eae-c12e-416e-9833-85f34b1ee04e"/>
    <xsd:element name="properties">
      <xsd:complexType>
        <xsd:sequence>
          <xsd:element name="documentManagement">
            <xsd:complexType>
              <xsd:all>
                <xsd:element ref="ns2:Department"/>
                <xsd:element ref="ns2:Tags"/>
                <xsd:element ref="ns2:Image_x0020_Group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a985eae-c12e-416e-9833-85f34b1ee04e" elementFormDefault="qualified">
    <xsd:import namespace="http://schemas.microsoft.com/office/2006/documentManagement/types"/>
    <xsd:element name="Department" ma:index="8" ma:displayName="Department" ma:default="Other" ma:description="Please enter the department that this document is relevant to" ma:format="Dropdown" ma:internalName="Department">
      <xsd:simpleType>
        <xsd:restriction base="dms:Choice">
          <xsd:enumeration value="Archive"/>
          <xsd:enumeration value="BCM"/>
          <xsd:enumeration value="Communications"/>
          <xsd:enumeration value="CSR"/>
          <xsd:enumeration value="Operations"/>
          <xsd:enumeration value="Finance &amp; Business Services"/>
          <xsd:enumeration value="Finance (Reporting)"/>
          <xsd:enumeration value="Human Resources"/>
          <xsd:enumeration value="Legal &amp; Compliance"/>
          <xsd:enumeration value="Our Business"/>
          <xsd:enumeration value="Projects &amp; Change"/>
          <xsd:enumeration value="Strategy &amp; Development"/>
          <xsd:enumeration value="UNISON"/>
          <xsd:enumeration value="Other"/>
          <xsd:enumeration value="Images"/>
        </xsd:restriction>
      </xsd:simpleType>
    </xsd:element>
    <xsd:element name="Tags" ma:index="9" ma:displayName="Publishing Location" ma:description="Primary page to be published on" ma:format="Hyperlink" ma:internalName="Tags">
      <xsd:complexType>
        <xsd:complexContent>
          <xsd:extension base="dms:URL">
            <xsd:sequence>
              <xsd:element name="Url" type="dms:ValidUrl"/>
              <xsd:element name="Description" type="xsd:string"/>
            </xsd:sequence>
          </xsd:extension>
        </xsd:complexContent>
      </xsd:complexType>
    </xsd:element>
    <xsd:element name="Image_x0020_Group" ma:index="10" nillable="true" ma:displayName="Group" ma:default="Document" ma:format="Dropdown" ma:internalName="Image_x0020_Group">
      <xsd:simpleType>
        <xsd:restriction base="dms:Choice">
          <xsd:enumeration value="Document"/>
          <xsd:enumeration value="Form"/>
          <xsd:enumeration value="Newsletter"/>
          <xsd:enumeration value="Staff"/>
          <xsd:enumeration value="Clipart"/>
          <xsd:enumeration value="Logo"/>
          <xsd:enumeration value="Background"/>
          <xsd:enumeration value="Charit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A513DF9-3E74-488E-B239-1C5C999E5C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966AA5-3D01-4B81-BAE0-8020A2E16EFF}">
  <ds:schemaRefs>
    <ds:schemaRef ds:uri="http://purl.org/dc/dcmitype/"/>
    <ds:schemaRef ds:uri="2a985eae-c12e-416e-9833-85f34b1ee04e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BD8620-4094-442C-8DED-0A140BB7C2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85eae-c12e-416e-9833-85f34b1ee04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4062</TotalTime>
  <Words>697</Words>
  <Application>Microsoft Office PowerPoint</Application>
  <PresentationFormat>On-screen Show (16:9)</PresentationFormat>
  <Paragraphs>218</Paragraphs>
  <Slides>8</Slides>
  <Notes>0</Notes>
  <HiddenSlides>5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</vt:lpstr>
      <vt:lpstr>Calibri</vt:lpstr>
      <vt:lpstr>Office Theme</vt:lpstr>
      <vt:lpstr>Document</vt:lpstr>
      <vt:lpstr>Extraordinary Meeting</vt:lpstr>
      <vt:lpstr>XRN4992 MOD 0687 – Creation of new charge to recover Last Resort Supply Payments</vt:lpstr>
      <vt:lpstr>XRN4992 MOD 0687 – Creation of new charge to recover Last Resort Supply Payments</vt:lpstr>
      <vt:lpstr>BER for XRN4996 June 2020</vt:lpstr>
      <vt:lpstr>BER for XRN4996 June 2020</vt:lpstr>
      <vt:lpstr>Market Trials for June 2020</vt:lpstr>
      <vt:lpstr>XRN4996 - June 20 Market Trials Options</vt:lpstr>
      <vt:lpstr>Slide 4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National Grid</dc:creator>
  <cp:lastModifiedBy>Maitrayee Bhowmick-Jewkes</cp:lastModifiedBy>
  <cp:revision>205</cp:revision>
  <dcterms:created xsi:type="dcterms:W3CDTF">2018-09-02T17:12:15Z</dcterms:created>
  <dcterms:modified xsi:type="dcterms:W3CDTF">2019-11-22T14:55:11Z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0x010100EC027A3842200A4881B078E78C741B39</vt:lpwstr>
  </property>
</Properties>
</file>