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88" r:id="rId5"/>
    <p:sldId id="316" r:id="rId6"/>
    <p:sldId id="314" r:id="rId7"/>
    <p:sldId id="317" r:id="rId8"/>
    <p:sldId id="315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531">
          <p15:clr>
            <a:srgbClr val="A4A3A4"/>
          </p15:clr>
        </p15:guide>
        <p15:guide id="4" pos="44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5C2"/>
    <a:srgbClr val="F5835D"/>
    <a:srgbClr val="EB9A2D"/>
    <a:srgbClr val="006C31"/>
    <a:srgbClr val="D75733"/>
    <a:srgbClr val="885502"/>
    <a:srgbClr val="B59213"/>
    <a:srgbClr val="AA8912"/>
    <a:srgbClr val="E7BB20"/>
    <a:srgbClr val="395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2CF0FE-27CC-4413-A87F-E612AB696C13}" v="426" dt="2020-01-13T14:15:41.5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47" autoAdjust="0"/>
    <p:restoredTop sz="43339" autoAdjust="0"/>
  </p:normalViewPr>
  <p:slideViewPr>
    <p:cSldViewPr>
      <p:cViewPr varScale="1">
        <p:scale>
          <a:sx n="90" d="100"/>
          <a:sy n="90" d="100"/>
        </p:scale>
        <p:origin x="904" y="52"/>
      </p:cViewPr>
      <p:guideLst>
        <p:guide orient="horz" pos="1620"/>
        <p:guide pos="2880"/>
        <p:guide orient="horz" pos="531"/>
        <p:guide pos="4468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B3BD33-EF81-4E92-A197-7B795BFD70A9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3C3AF89-F55E-4EA1-AD70-32A0FDF50413}">
      <dgm:prSet phldrT="[Text]" custT="1"/>
      <dgm:spPr/>
      <dgm:t>
        <a:bodyPr/>
        <a:lstStyle/>
        <a:p>
          <a:r>
            <a:rPr lang="en-GB" sz="2000" dirty="0"/>
            <a:t>Total Number of defects impacting AQ is 44.</a:t>
          </a:r>
        </a:p>
        <a:p>
          <a:r>
            <a:rPr lang="en-GB" sz="2000" dirty="0"/>
            <a:t>Circa. 914,000 MPRNs affected</a:t>
          </a:r>
        </a:p>
      </dgm:t>
    </dgm:pt>
    <dgm:pt modelId="{828021E5-02AA-4D62-9CEC-1266CDF72E69}" type="parTrans" cxnId="{8ACE5A2C-1A94-4B5B-A75A-94B529A628AE}">
      <dgm:prSet/>
      <dgm:spPr/>
      <dgm:t>
        <a:bodyPr/>
        <a:lstStyle/>
        <a:p>
          <a:endParaRPr lang="en-GB"/>
        </a:p>
      </dgm:t>
    </dgm:pt>
    <dgm:pt modelId="{D3ED2570-2318-46EA-A325-4CC71FD0A8C1}" type="sibTrans" cxnId="{8ACE5A2C-1A94-4B5B-A75A-94B529A628AE}">
      <dgm:prSet/>
      <dgm:spPr/>
      <dgm:t>
        <a:bodyPr/>
        <a:lstStyle/>
        <a:p>
          <a:endParaRPr lang="en-GB"/>
        </a:p>
      </dgm:t>
    </dgm:pt>
    <dgm:pt modelId="{C5B98BF9-9CF4-4165-9700-9F5EB974AFDB}">
      <dgm:prSet phldrT="[Text]" custT="1"/>
      <dgm:spPr/>
      <dgm:t>
        <a:bodyPr/>
        <a:lstStyle/>
        <a:p>
          <a:r>
            <a:rPr lang="en-GB" sz="2000" dirty="0"/>
            <a:t>20 Open Defects affecting circa 44,500 MPRNs</a:t>
          </a:r>
        </a:p>
      </dgm:t>
    </dgm:pt>
    <dgm:pt modelId="{8452E8BD-0173-4D2C-916A-3199F9CAE06E}" type="parTrans" cxnId="{5E097136-D0EB-47E5-9868-D708C8E68C7A}">
      <dgm:prSet/>
      <dgm:spPr/>
      <dgm:t>
        <a:bodyPr/>
        <a:lstStyle/>
        <a:p>
          <a:endParaRPr lang="en-GB"/>
        </a:p>
      </dgm:t>
    </dgm:pt>
    <dgm:pt modelId="{C5497494-3EF2-47F1-97AF-733F57F8D91E}" type="sibTrans" cxnId="{5E097136-D0EB-47E5-9868-D708C8E68C7A}">
      <dgm:prSet/>
      <dgm:spPr/>
      <dgm:t>
        <a:bodyPr/>
        <a:lstStyle/>
        <a:p>
          <a:endParaRPr lang="en-GB"/>
        </a:p>
      </dgm:t>
    </dgm:pt>
    <dgm:pt modelId="{18BBAB88-A07B-449E-B091-032876961968}">
      <dgm:prSet phldrT="[Text]"/>
      <dgm:spPr/>
      <dgm:t>
        <a:bodyPr/>
        <a:lstStyle/>
        <a:p>
          <a:r>
            <a:rPr lang="en-GB" dirty="0"/>
            <a:t>10 defects require system fix affecting circa 2,200 MPRNs</a:t>
          </a:r>
        </a:p>
      </dgm:t>
    </dgm:pt>
    <dgm:pt modelId="{C771B1DC-2131-4BA3-B3FD-14B1FF105AEA}" type="parTrans" cxnId="{2DC1E5A8-652E-447E-833A-AECE10BDCE5C}">
      <dgm:prSet/>
      <dgm:spPr/>
      <dgm:t>
        <a:bodyPr/>
        <a:lstStyle/>
        <a:p>
          <a:endParaRPr lang="en-GB"/>
        </a:p>
      </dgm:t>
    </dgm:pt>
    <dgm:pt modelId="{9C60FBDF-C846-4429-A7AB-CEF5CE6358DC}" type="sibTrans" cxnId="{2DC1E5A8-652E-447E-833A-AECE10BDCE5C}">
      <dgm:prSet/>
      <dgm:spPr/>
      <dgm:t>
        <a:bodyPr/>
        <a:lstStyle/>
        <a:p>
          <a:endParaRPr lang="en-GB"/>
        </a:p>
      </dgm:t>
    </dgm:pt>
    <dgm:pt modelId="{54673E62-787B-4E69-B1D0-4A4804F7DB50}">
      <dgm:prSet phldrT="[Text]"/>
      <dgm:spPr>
        <a:solidFill>
          <a:schemeClr val="accent1"/>
        </a:solidFill>
      </dgm:spPr>
      <dgm:t>
        <a:bodyPr/>
        <a:lstStyle/>
        <a:p>
          <a:r>
            <a:rPr lang="en-GB" dirty="0"/>
            <a:t>16 defects require data correction &amp; AQ re-calc affecting circa 44,500 MPRNs</a:t>
          </a:r>
        </a:p>
      </dgm:t>
    </dgm:pt>
    <dgm:pt modelId="{4E96FD91-EEEE-42A0-93E5-6E2C7A73CC5D}" type="parTrans" cxnId="{FD69B344-038A-446C-8950-31E83057CACE}">
      <dgm:prSet/>
      <dgm:spPr/>
      <dgm:t>
        <a:bodyPr/>
        <a:lstStyle/>
        <a:p>
          <a:endParaRPr lang="en-GB"/>
        </a:p>
      </dgm:t>
    </dgm:pt>
    <dgm:pt modelId="{102F672E-E14A-4A43-8CBC-CB0474525029}" type="sibTrans" cxnId="{FD69B344-038A-446C-8950-31E83057CACE}">
      <dgm:prSet/>
      <dgm:spPr/>
      <dgm:t>
        <a:bodyPr/>
        <a:lstStyle/>
        <a:p>
          <a:endParaRPr lang="en-GB"/>
        </a:p>
      </dgm:t>
    </dgm:pt>
    <dgm:pt modelId="{ADCEB4CC-A061-45F7-A0E5-B89D3536C1DD}">
      <dgm:prSet phldrT="[Text]" custT="1"/>
      <dgm:spPr/>
      <dgm:t>
        <a:bodyPr/>
        <a:lstStyle/>
        <a:p>
          <a:r>
            <a:rPr lang="en-GB" sz="1800" dirty="0"/>
            <a:t>24 Defects Resolved affecting circa 870,000 MPRNs</a:t>
          </a:r>
        </a:p>
      </dgm:t>
    </dgm:pt>
    <dgm:pt modelId="{8E64A928-19A6-44BB-AA3D-3FFD8C126F56}" type="parTrans" cxnId="{41ECB051-429A-4129-AEA3-00976A13208F}">
      <dgm:prSet/>
      <dgm:spPr/>
      <dgm:t>
        <a:bodyPr/>
        <a:lstStyle/>
        <a:p>
          <a:endParaRPr lang="en-GB"/>
        </a:p>
      </dgm:t>
    </dgm:pt>
    <dgm:pt modelId="{8FF3368C-EE06-4261-A1D8-F185621F05A6}" type="sibTrans" cxnId="{41ECB051-429A-4129-AEA3-00976A13208F}">
      <dgm:prSet/>
      <dgm:spPr/>
      <dgm:t>
        <a:bodyPr/>
        <a:lstStyle/>
        <a:p>
          <a:endParaRPr lang="en-GB"/>
        </a:p>
      </dgm:t>
    </dgm:pt>
    <dgm:pt modelId="{449A4ED8-22FE-47D0-8BA8-E235561438A1}">
      <dgm:prSet phldrT="[Text]"/>
      <dgm:spPr/>
      <dgm:t>
        <a:bodyPr/>
        <a:lstStyle/>
        <a:p>
          <a:r>
            <a:rPr lang="en-GB" dirty="0"/>
            <a:t>3 Defects do not impact AQ calculation</a:t>
          </a:r>
        </a:p>
      </dgm:t>
    </dgm:pt>
    <dgm:pt modelId="{AD6332E8-4EB4-469A-89AB-60B26EAFAAA1}" type="parTrans" cxnId="{F63E3B8B-D32E-48CA-BF42-63D2E554706C}">
      <dgm:prSet/>
      <dgm:spPr/>
      <dgm:t>
        <a:bodyPr/>
        <a:lstStyle/>
        <a:p>
          <a:endParaRPr lang="en-GB"/>
        </a:p>
      </dgm:t>
    </dgm:pt>
    <dgm:pt modelId="{499FA30B-8718-4CF0-B3EE-6906A5F9691D}" type="sibTrans" cxnId="{F63E3B8B-D32E-48CA-BF42-63D2E554706C}">
      <dgm:prSet/>
      <dgm:spPr/>
      <dgm:t>
        <a:bodyPr/>
        <a:lstStyle/>
        <a:p>
          <a:endParaRPr lang="en-GB"/>
        </a:p>
      </dgm:t>
    </dgm:pt>
    <dgm:pt modelId="{732E7719-262A-4360-8002-71BE7F977434}">
      <dgm:prSet phldrT="[Text]" custT="1"/>
      <dgm:spPr/>
      <dgm:t>
        <a:bodyPr/>
        <a:lstStyle/>
        <a:p>
          <a:r>
            <a:rPr lang="en-GB" sz="1700" dirty="0"/>
            <a:t>50,000 data corrections found to be incorrect.</a:t>
          </a:r>
        </a:p>
      </dgm:t>
    </dgm:pt>
    <dgm:pt modelId="{36F04FA2-B466-411B-91A5-0CE958FF738B}" type="parTrans" cxnId="{D12C3F0E-9E3A-4975-A87B-453FFBD09CDF}">
      <dgm:prSet/>
      <dgm:spPr/>
      <dgm:t>
        <a:bodyPr/>
        <a:lstStyle/>
        <a:p>
          <a:endParaRPr lang="en-GB"/>
        </a:p>
      </dgm:t>
    </dgm:pt>
    <dgm:pt modelId="{72A0B998-58FF-457A-9EB9-879BF555B814}" type="sibTrans" cxnId="{D12C3F0E-9E3A-4975-A87B-453FFBD09CDF}">
      <dgm:prSet/>
      <dgm:spPr/>
      <dgm:t>
        <a:bodyPr/>
        <a:lstStyle/>
        <a:p>
          <a:endParaRPr lang="en-GB"/>
        </a:p>
      </dgm:t>
    </dgm:pt>
    <dgm:pt modelId="{B568A44B-AB23-4863-8401-CBA6FAB879EF}">
      <dgm:prSet phldrT="[Text]"/>
      <dgm:spPr/>
      <dgm:t>
        <a:bodyPr/>
        <a:lstStyle/>
        <a:p>
          <a:r>
            <a:rPr lang="en-GB" dirty="0"/>
            <a:t>17 defects require FYAQ correction 136,000 MPRNs</a:t>
          </a:r>
        </a:p>
      </dgm:t>
    </dgm:pt>
    <dgm:pt modelId="{38E4C9EB-9D3B-4D6E-A9A2-6316FC5AEEE6}" type="parTrans" cxnId="{837C5055-75D2-4116-9068-CE53569F8B86}">
      <dgm:prSet/>
      <dgm:spPr/>
      <dgm:t>
        <a:bodyPr/>
        <a:lstStyle/>
        <a:p>
          <a:endParaRPr lang="en-GB"/>
        </a:p>
      </dgm:t>
    </dgm:pt>
    <dgm:pt modelId="{22680D5D-A96B-4BDC-9576-BF6C94647132}" type="sibTrans" cxnId="{837C5055-75D2-4116-9068-CE53569F8B86}">
      <dgm:prSet/>
      <dgm:spPr/>
      <dgm:t>
        <a:bodyPr/>
        <a:lstStyle/>
        <a:p>
          <a:endParaRPr lang="en-GB"/>
        </a:p>
      </dgm:t>
    </dgm:pt>
    <dgm:pt modelId="{6A0722FF-BE29-494F-99FF-2A3A8D4E2698}" type="pres">
      <dgm:prSet presAssocID="{56B3BD33-EF81-4E92-A197-7B795BFD70A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8F93FB9-BE66-492D-A44B-0E23414C39FB}" type="pres">
      <dgm:prSet presAssocID="{33C3AF89-F55E-4EA1-AD70-32A0FDF50413}" presName="vertOne" presStyleCnt="0"/>
      <dgm:spPr/>
    </dgm:pt>
    <dgm:pt modelId="{DDA834FF-9C8A-4F99-AE42-444FC14B95DF}" type="pres">
      <dgm:prSet presAssocID="{33C3AF89-F55E-4EA1-AD70-32A0FDF50413}" presName="txOne" presStyleLbl="node0" presStyleIdx="0" presStyleCnt="1">
        <dgm:presLayoutVars>
          <dgm:chPref val="3"/>
        </dgm:presLayoutVars>
      </dgm:prSet>
      <dgm:spPr/>
    </dgm:pt>
    <dgm:pt modelId="{E46EEB12-F788-4E84-AABF-C1BF61A505DB}" type="pres">
      <dgm:prSet presAssocID="{33C3AF89-F55E-4EA1-AD70-32A0FDF50413}" presName="parTransOne" presStyleCnt="0"/>
      <dgm:spPr/>
    </dgm:pt>
    <dgm:pt modelId="{551FA9EE-AF17-42D5-9753-226652EA7129}" type="pres">
      <dgm:prSet presAssocID="{33C3AF89-F55E-4EA1-AD70-32A0FDF50413}" presName="horzOne" presStyleCnt="0"/>
      <dgm:spPr/>
    </dgm:pt>
    <dgm:pt modelId="{C35F557A-6B35-44E6-A955-3B2C6EE9491F}" type="pres">
      <dgm:prSet presAssocID="{C5B98BF9-9CF4-4165-9700-9F5EB974AFDB}" presName="vertTwo" presStyleCnt="0"/>
      <dgm:spPr/>
    </dgm:pt>
    <dgm:pt modelId="{2ABC718A-95B8-4993-B9FA-1607F496F068}" type="pres">
      <dgm:prSet presAssocID="{C5B98BF9-9CF4-4165-9700-9F5EB974AFDB}" presName="txTwo" presStyleLbl="node2" presStyleIdx="0" presStyleCnt="2" custScaleY="62328">
        <dgm:presLayoutVars>
          <dgm:chPref val="3"/>
        </dgm:presLayoutVars>
      </dgm:prSet>
      <dgm:spPr/>
    </dgm:pt>
    <dgm:pt modelId="{4E94A1E1-BB8B-47B1-B3C4-DD6A2CC5E01A}" type="pres">
      <dgm:prSet presAssocID="{C5B98BF9-9CF4-4165-9700-9F5EB974AFDB}" presName="parTransTwo" presStyleCnt="0"/>
      <dgm:spPr/>
    </dgm:pt>
    <dgm:pt modelId="{A49D69AA-536C-4A1E-A6D2-A7BAB526E3C0}" type="pres">
      <dgm:prSet presAssocID="{C5B98BF9-9CF4-4165-9700-9F5EB974AFDB}" presName="horzTwo" presStyleCnt="0"/>
      <dgm:spPr/>
    </dgm:pt>
    <dgm:pt modelId="{950C6B84-FD03-4D4A-A8A0-EA1B36473F55}" type="pres">
      <dgm:prSet presAssocID="{18BBAB88-A07B-449E-B091-032876961968}" presName="vertThree" presStyleCnt="0"/>
      <dgm:spPr/>
    </dgm:pt>
    <dgm:pt modelId="{F03DF19F-C2E3-4B61-9C74-2FD1CC0FE163}" type="pres">
      <dgm:prSet presAssocID="{18BBAB88-A07B-449E-B091-032876961968}" presName="txThree" presStyleLbl="node3" presStyleIdx="0" presStyleCnt="5" custScaleX="40999">
        <dgm:presLayoutVars>
          <dgm:chPref val="3"/>
        </dgm:presLayoutVars>
      </dgm:prSet>
      <dgm:spPr/>
    </dgm:pt>
    <dgm:pt modelId="{D0B1B50D-7B72-4000-B4ED-A1727040A837}" type="pres">
      <dgm:prSet presAssocID="{18BBAB88-A07B-449E-B091-032876961968}" presName="horzThree" presStyleCnt="0"/>
      <dgm:spPr/>
    </dgm:pt>
    <dgm:pt modelId="{7F8DE466-D563-47E9-8582-4FC2928E5FC8}" type="pres">
      <dgm:prSet presAssocID="{9C60FBDF-C846-4429-A7AB-CEF5CE6358DC}" presName="sibSpaceThree" presStyleCnt="0"/>
      <dgm:spPr/>
    </dgm:pt>
    <dgm:pt modelId="{E00CB334-0EE4-4B4F-A120-ACA1EAA06329}" type="pres">
      <dgm:prSet presAssocID="{54673E62-787B-4E69-B1D0-4A4804F7DB50}" presName="vertThree" presStyleCnt="0"/>
      <dgm:spPr/>
    </dgm:pt>
    <dgm:pt modelId="{3FD5C836-AA45-4D68-B70A-5D0BA4554783}" type="pres">
      <dgm:prSet presAssocID="{54673E62-787B-4E69-B1D0-4A4804F7DB50}" presName="txThree" presStyleLbl="node3" presStyleIdx="1" presStyleCnt="5" custScaleX="48409">
        <dgm:presLayoutVars>
          <dgm:chPref val="3"/>
        </dgm:presLayoutVars>
      </dgm:prSet>
      <dgm:spPr/>
    </dgm:pt>
    <dgm:pt modelId="{D50BBC6D-3E6A-43D2-B5D7-7112721347E7}" type="pres">
      <dgm:prSet presAssocID="{54673E62-787B-4E69-B1D0-4A4804F7DB50}" presName="horzThree" presStyleCnt="0"/>
      <dgm:spPr/>
    </dgm:pt>
    <dgm:pt modelId="{6DAE3D2C-6882-4E00-B967-CD747595DF41}" type="pres">
      <dgm:prSet presAssocID="{102F672E-E14A-4A43-8CBC-CB0474525029}" presName="sibSpaceThree" presStyleCnt="0"/>
      <dgm:spPr/>
    </dgm:pt>
    <dgm:pt modelId="{EE314E2E-97CF-400E-A438-6C585E253758}" type="pres">
      <dgm:prSet presAssocID="{B568A44B-AB23-4863-8401-CBA6FAB879EF}" presName="vertThree" presStyleCnt="0"/>
      <dgm:spPr/>
    </dgm:pt>
    <dgm:pt modelId="{1DD8CBC6-5C29-47AA-B912-A83B2543119D}" type="pres">
      <dgm:prSet presAssocID="{B568A44B-AB23-4863-8401-CBA6FAB879EF}" presName="txThree" presStyleLbl="node3" presStyleIdx="2" presStyleCnt="5" custScaleX="36704">
        <dgm:presLayoutVars>
          <dgm:chPref val="3"/>
        </dgm:presLayoutVars>
      </dgm:prSet>
      <dgm:spPr/>
    </dgm:pt>
    <dgm:pt modelId="{63DC8FB7-241C-4571-A6A3-D5B718D116B4}" type="pres">
      <dgm:prSet presAssocID="{B568A44B-AB23-4863-8401-CBA6FAB879EF}" presName="horzThree" presStyleCnt="0"/>
      <dgm:spPr/>
    </dgm:pt>
    <dgm:pt modelId="{88DD344E-0F31-4D36-8002-B3BB2AA1BDCA}" type="pres">
      <dgm:prSet presAssocID="{22680D5D-A96B-4BDC-9576-BF6C94647132}" presName="sibSpaceThree" presStyleCnt="0"/>
      <dgm:spPr/>
    </dgm:pt>
    <dgm:pt modelId="{3F592217-0932-4A89-A495-13728BAC6912}" type="pres">
      <dgm:prSet presAssocID="{449A4ED8-22FE-47D0-8BA8-E235561438A1}" presName="vertThree" presStyleCnt="0"/>
      <dgm:spPr/>
    </dgm:pt>
    <dgm:pt modelId="{B2A67B63-4A7D-4542-A72B-9159941B19D9}" type="pres">
      <dgm:prSet presAssocID="{449A4ED8-22FE-47D0-8BA8-E235561438A1}" presName="txThree" presStyleLbl="node3" presStyleIdx="3" presStyleCnt="5" custScaleX="32994">
        <dgm:presLayoutVars>
          <dgm:chPref val="3"/>
        </dgm:presLayoutVars>
      </dgm:prSet>
      <dgm:spPr/>
    </dgm:pt>
    <dgm:pt modelId="{CC39A653-9F0B-46F3-89D0-C77FA49242E2}" type="pres">
      <dgm:prSet presAssocID="{449A4ED8-22FE-47D0-8BA8-E235561438A1}" presName="horzThree" presStyleCnt="0"/>
      <dgm:spPr/>
    </dgm:pt>
    <dgm:pt modelId="{77A2043D-CD49-45C9-AAC9-3CE5CCA14E9E}" type="pres">
      <dgm:prSet presAssocID="{C5497494-3EF2-47F1-97AF-733F57F8D91E}" presName="sibSpaceTwo" presStyleCnt="0"/>
      <dgm:spPr/>
    </dgm:pt>
    <dgm:pt modelId="{6A8A554C-91D2-44AC-A266-E66A493D3DE0}" type="pres">
      <dgm:prSet presAssocID="{ADCEB4CC-A061-45F7-A0E5-B89D3536C1DD}" presName="vertTwo" presStyleCnt="0"/>
      <dgm:spPr/>
    </dgm:pt>
    <dgm:pt modelId="{139B4E26-5ED4-4E43-8806-2374A41AA988}" type="pres">
      <dgm:prSet presAssocID="{ADCEB4CC-A061-45F7-A0E5-B89D3536C1DD}" presName="txTwo" presStyleLbl="node2" presStyleIdx="1" presStyleCnt="2" custScaleY="63716" custLinFactNeighborY="11843">
        <dgm:presLayoutVars>
          <dgm:chPref val="3"/>
        </dgm:presLayoutVars>
      </dgm:prSet>
      <dgm:spPr/>
    </dgm:pt>
    <dgm:pt modelId="{486D0BB8-1686-4123-83CA-D0086CFBC9D0}" type="pres">
      <dgm:prSet presAssocID="{ADCEB4CC-A061-45F7-A0E5-B89D3536C1DD}" presName="parTransTwo" presStyleCnt="0"/>
      <dgm:spPr/>
    </dgm:pt>
    <dgm:pt modelId="{CCB084DD-6E0F-4F05-9A79-CB032E9B6AE9}" type="pres">
      <dgm:prSet presAssocID="{ADCEB4CC-A061-45F7-A0E5-B89D3536C1DD}" presName="horzTwo" presStyleCnt="0"/>
      <dgm:spPr/>
    </dgm:pt>
    <dgm:pt modelId="{9AAA8166-2272-49DA-B28D-71D8408B6ED4}" type="pres">
      <dgm:prSet presAssocID="{732E7719-262A-4360-8002-71BE7F977434}" presName="vertThree" presStyleCnt="0"/>
      <dgm:spPr/>
    </dgm:pt>
    <dgm:pt modelId="{C53AD6CF-5476-4F5D-A909-9D433D28F29A}" type="pres">
      <dgm:prSet presAssocID="{732E7719-262A-4360-8002-71BE7F977434}" presName="txThree" presStyleLbl="node3" presStyleIdx="4" presStyleCnt="5" custScaleX="51446">
        <dgm:presLayoutVars>
          <dgm:chPref val="3"/>
        </dgm:presLayoutVars>
      </dgm:prSet>
      <dgm:spPr/>
    </dgm:pt>
    <dgm:pt modelId="{704CBDED-5540-460C-9180-7FA303670C2D}" type="pres">
      <dgm:prSet presAssocID="{732E7719-262A-4360-8002-71BE7F977434}" presName="horzThree" presStyleCnt="0"/>
      <dgm:spPr/>
    </dgm:pt>
  </dgm:ptLst>
  <dgm:cxnLst>
    <dgm:cxn modelId="{D12C3F0E-9E3A-4975-A87B-453FFBD09CDF}" srcId="{ADCEB4CC-A061-45F7-A0E5-B89D3536C1DD}" destId="{732E7719-262A-4360-8002-71BE7F977434}" srcOrd="0" destOrd="0" parTransId="{36F04FA2-B466-411B-91A5-0CE958FF738B}" sibTransId="{72A0B998-58FF-457A-9EB9-879BF555B814}"/>
    <dgm:cxn modelId="{8986A514-2565-4A4C-9688-112B255B9C7E}" type="presOf" srcId="{33C3AF89-F55E-4EA1-AD70-32A0FDF50413}" destId="{DDA834FF-9C8A-4F99-AE42-444FC14B95DF}" srcOrd="0" destOrd="0" presId="urn:microsoft.com/office/officeart/2005/8/layout/hierarchy4"/>
    <dgm:cxn modelId="{8ACE5A2C-1A94-4B5B-A75A-94B529A628AE}" srcId="{56B3BD33-EF81-4E92-A197-7B795BFD70A9}" destId="{33C3AF89-F55E-4EA1-AD70-32A0FDF50413}" srcOrd="0" destOrd="0" parTransId="{828021E5-02AA-4D62-9CEC-1266CDF72E69}" sibTransId="{D3ED2570-2318-46EA-A325-4CC71FD0A8C1}"/>
    <dgm:cxn modelId="{5E097136-D0EB-47E5-9868-D708C8E68C7A}" srcId="{33C3AF89-F55E-4EA1-AD70-32A0FDF50413}" destId="{C5B98BF9-9CF4-4165-9700-9F5EB974AFDB}" srcOrd="0" destOrd="0" parTransId="{8452E8BD-0173-4D2C-916A-3199F9CAE06E}" sibTransId="{C5497494-3EF2-47F1-97AF-733F57F8D91E}"/>
    <dgm:cxn modelId="{1058105C-478D-40BB-A71F-849C8D4D10C0}" type="presOf" srcId="{18BBAB88-A07B-449E-B091-032876961968}" destId="{F03DF19F-C2E3-4B61-9C74-2FD1CC0FE163}" srcOrd="0" destOrd="0" presId="urn:microsoft.com/office/officeart/2005/8/layout/hierarchy4"/>
    <dgm:cxn modelId="{FD69B344-038A-446C-8950-31E83057CACE}" srcId="{C5B98BF9-9CF4-4165-9700-9F5EB974AFDB}" destId="{54673E62-787B-4E69-B1D0-4A4804F7DB50}" srcOrd="1" destOrd="0" parTransId="{4E96FD91-EEEE-42A0-93E5-6E2C7A73CC5D}" sibTransId="{102F672E-E14A-4A43-8CBC-CB0474525029}"/>
    <dgm:cxn modelId="{41ECB051-429A-4129-AEA3-00976A13208F}" srcId="{33C3AF89-F55E-4EA1-AD70-32A0FDF50413}" destId="{ADCEB4CC-A061-45F7-A0E5-B89D3536C1DD}" srcOrd="1" destOrd="0" parTransId="{8E64A928-19A6-44BB-AA3D-3FFD8C126F56}" sibTransId="{8FF3368C-EE06-4261-A1D8-F185621F05A6}"/>
    <dgm:cxn modelId="{837C5055-75D2-4116-9068-CE53569F8B86}" srcId="{C5B98BF9-9CF4-4165-9700-9F5EB974AFDB}" destId="{B568A44B-AB23-4863-8401-CBA6FAB879EF}" srcOrd="2" destOrd="0" parTransId="{38E4C9EB-9D3B-4D6E-A9A2-6316FC5AEEE6}" sibTransId="{22680D5D-A96B-4BDC-9576-BF6C94647132}"/>
    <dgm:cxn modelId="{076B2C76-3D77-48B9-9042-9D244D936537}" type="presOf" srcId="{ADCEB4CC-A061-45F7-A0E5-B89D3536C1DD}" destId="{139B4E26-5ED4-4E43-8806-2374A41AA988}" srcOrd="0" destOrd="0" presId="urn:microsoft.com/office/officeart/2005/8/layout/hierarchy4"/>
    <dgm:cxn modelId="{77D58F7B-0388-496B-B0F4-AA447A2176EF}" type="presOf" srcId="{56B3BD33-EF81-4E92-A197-7B795BFD70A9}" destId="{6A0722FF-BE29-494F-99FF-2A3A8D4E2698}" srcOrd="0" destOrd="0" presId="urn:microsoft.com/office/officeart/2005/8/layout/hierarchy4"/>
    <dgm:cxn modelId="{FA695A81-0786-4C5A-A6A2-F0229719D418}" type="presOf" srcId="{C5B98BF9-9CF4-4165-9700-9F5EB974AFDB}" destId="{2ABC718A-95B8-4993-B9FA-1607F496F068}" srcOrd="0" destOrd="0" presId="urn:microsoft.com/office/officeart/2005/8/layout/hierarchy4"/>
    <dgm:cxn modelId="{F63E3B8B-D32E-48CA-BF42-63D2E554706C}" srcId="{C5B98BF9-9CF4-4165-9700-9F5EB974AFDB}" destId="{449A4ED8-22FE-47D0-8BA8-E235561438A1}" srcOrd="3" destOrd="0" parTransId="{AD6332E8-4EB4-469A-89AB-60B26EAFAAA1}" sibTransId="{499FA30B-8718-4CF0-B3EE-6906A5F9691D}"/>
    <dgm:cxn modelId="{0F4B7191-B47A-409E-8953-BA09B8DE6F5B}" type="presOf" srcId="{B568A44B-AB23-4863-8401-CBA6FAB879EF}" destId="{1DD8CBC6-5C29-47AA-B912-A83B2543119D}" srcOrd="0" destOrd="0" presId="urn:microsoft.com/office/officeart/2005/8/layout/hierarchy4"/>
    <dgm:cxn modelId="{5508A39B-E6E3-4B8D-B73B-67A51F20567D}" type="presOf" srcId="{54673E62-787B-4E69-B1D0-4A4804F7DB50}" destId="{3FD5C836-AA45-4D68-B70A-5D0BA4554783}" srcOrd="0" destOrd="0" presId="urn:microsoft.com/office/officeart/2005/8/layout/hierarchy4"/>
    <dgm:cxn modelId="{2DC1E5A8-652E-447E-833A-AECE10BDCE5C}" srcId="{C5B98BF9-9CF4-4165-9700-9F5EB974AFDB}" destId="{18BBAB88-A07B-449E-B091-032876961968}" srcOrd="0" destOrd="0" parTransId="{C771B1DC-2131-4BA3-B3FD-14B1FF105AEA}" sibTransId="{9C60FBDF-C846-4429-A7AB-CEF5CE6358DC}"/>
    <dgm:cxn modelId="{A6D70DB5-2E36-4567-B08D-89A5AB25AF68}" type="presOf" srcId="{732E7719-262A-4360-8002-71BE7F977434}" destId="{C53AD6CF-5476-4F5D-A909-9D433D28F29A}" srcOrd="0" destOrd="0" presId="urn:microsoft.com/office/officeart/2005/8/layout/hierarchy4"/>
    <dgm:cxn modelId="{DE5237C6-001C-4274-929A-2D0E685A8E2F}" type="presOf" srcId="{449A4ED8-22FE-47D0-8BA8-E235561438A1}" destId="{B2A67B63-4A7D-4542-A72B-9159941B19D9}" srcOrd="0" destOrd="0" presId="urn:microsoft.com/office/officeart/2005/8/layout/hierarchy4"/>
    <dgm:cxn modelId="{8CF08CEA-9D52-4A67-B3E7-965028BADBB4}" type="presParOf" srcId="{6A0722FF-BE29-494F-99FF-2A3A8D4E2698}" destId="{08F93FB9-BE66-492D-A44B-0E23414C39FB}" srcOrd="0" destOrd="0" presId="urn:microsoft.com/office/officeart/2005/8/layout/hierarchy4"/>
    <dgm:cxn modelId="{87239F5C-2E26-4A9F-8E4C-276E643423E5}" type="presParOf" srcId="{08F93FB9-BE66-492D-A44B-0E23414C39FB}" destId="{DDA834FF-9C8A-4F99-AE42-444FC14B95DF}" srcOrd="0" destOrd="0" presId="urn:microsoft.com/office/officeart/2005/8/layout/hierarchy4"/>
    <dgm:cxn modelId="{BCD1185B-7775-4743-A7E8-4900741ED66A}" type="presParOf" srcId="{08F93FB9-BE66-492D-A44B-0E23414C39FB}" destId="{E46EEB12-F788-4E84-AABF-C1BF61A505DB}" srcOrd="1" destOrd="0" presId="urn:microsoft.com/office/officeart/2005/8/layout/hierarchy4"/>
    <dgm:cxn modelId="{71928703-6C9B-4AE2-9610-13F7710DFC02}" type="presParOf" srcId="{08F93FB9-BE66-492D-A44B-0E23414C39FB}" destId="{551FA9EE-AF17-42D5-9753-226652EA7129}" srcOrd="2" destOrd="0" presId="urn:microsoft.com/office/officeart/2005/8/layout/hierarchy4"/>
    <dgm:cxn modelId="{CDC731C8-30FD-483D-B285-F085DFDA4F4E}" type="presParOf" srcId="{551FA9EE-AF17-42D5-9753-226652EA7129}" destId="{C35F557A-6B35-44E6-A955-3B2C6EE9491F}" srcOrd="0" destOrd="0" presId="urn:microsoft.com/office/officeart/2005/8/layout/hierarchy4"/>
    <dgm:cxn modelId="{83FF6553-574E-4FBD-8B56-E41F37FA9139}" type="presParOf" srcId="{C35F557A-6B35-44E6-A955-3B2C6EE9491F}" destId="{2ABC718A-95B8-4993-B9FA-1607F496F068}" srcOrd="0" destOrd="0" presId="urn:microsoft.com/office/officeart/2005/8/layout/hierarchy4"/>
    <dgm:cxn modelId="{936848EE-F5DD-426D-8E7D-6B0B15EFEE9F}" type="presParOf" srcId="{C35F557A-6B35-44E6-A955-3B2C6EE9491F}" destId="{4E94A1E1-BB8B-47B1-B3C4-DD6A2CC5E01A}" srcOrd="1" destOrd="0" presId="urn:microsoft.com/office/officeart/2005/8/layout/hierarchy4"/>
    <dgm:cxn modelId="{16B8C1B1-777D-4938-BF8B-2B0B2DFB8825}" type="presParOf" srcId="{C35F557A-6B35-44E6-A955-3B2C6EE9491F}" destId="{A49D69AA-536C-4A1E-A6D2-A7BAB526E3C0}" srcOrd="2" destOrd="0" presId="urn:microsoft.com/office/officeart/2005/8/layout/hierarchy4"/>
    <dgm:cxn modelId="{FA903BA9-9730-4F19-9CBD-99E741BAA100}" type="presParOf" srcId="{A49D69AA-536C-4A1E-A6D2-A7BAB526E3C0}" destId="{950C6B84-FD03-4D4A-A8A0-EA1B36473F55}" srcOrd="0" destOrd="0" presId="urn:microsoft.com/office/officeart/2005/8/layout/hierarchy4"/>
    <dgm:cxn modelId="{79837C30-5A67-4886-9F5C-A99ACD781613}" type="presParOf" srcId="{950C6B84-FD03-4D4A-A8A0-EA1B36473F55}" destId="{F03DF19F-C2E3-4B61-9C74-2FD1CC0FE163}" srcOrd="0" destOrd="0" presId="urn:microsoft.com/office/officeart/2005/8/layout/hierarchy4"/>
    <dgm:cxn modelId="{D1BB6BD7-E84C-4234-8CF6-025BCF939111}" type="presParOf" srcId="{950C6B84-FD03-4D4A-A8A0-EA1B36473F55}" destId="{D0B1B50D-7B72-4000-B4ED-A1727040A837}" srcOrd="1" destOrd="0" presId="urn:microsoft.com/office/officeart/2005/8/layout/hierarchy4"/>
    <dgm:cxn modelId="{848301D8-5599-47FB-8635-61E398993D0D}" type="presParOf" srcId="{A49D69AA-536C-4A1E-A6D2-A7BAB526E3C0}" destId="{7F8DE466-D563-47E9-8582-4FC2928E5FC8}" srcOrd="1" destOrd="0" presId="urn:microsoft.com/office/officeart/2005/8/layout/hierarchy4"/>
    <dgm:cxn modelId="{8C25B3BD-B81C-40ED-A995-71B20EB21263}" type="presParOf" srcId="{A49D69AA-536C-4A1E-A6D2-A7BAB526E3C0}" destId="{E00CB334-0EE4-4B4F-A120-ACA1EAA06329}" srcOrd="2" destOrd="0" presId="urn:microsoft.com/office/officeart/2005/8/layout/hierarchy4"/>
    <dgm:cxn modelId="{A3CB0753-7BCD-42E8-8134-7DE283B9F65D}" type="presParOf" srcId="{E00CB334-0EE4-4B4F-A120-ACA1EAA06329}" destId="{3FD5C836-AA45-4D68-B70A-5D0BA4554783}" srcOrd="0" destOrd="0" presId="urn:microsoft.com/office/officeart/2005/8/layout/hierarchy4"/>
    <dgm:cxn modelId="{BA9AE7AD-BC8B-4BA9-A208-4DF9EBDB77B6}" type="presParOf" srcId="{E00CB334-0EE4-4B4F-A120-ACA1EAA06329}" destId="{D50BBC6D-3E6A-43D2-B5D7-7112721347E7}" srcOrd="1" destOrd="0" presId="urn:microsoft.com/office/officeart/2005/8/layout/hierarchy4"/>
    <dgm:cxn modelId="{FD65F98A-B1D6-42EB-8CCE-8D292C3E17FB}" type="presParOf" srcId="{A49D69AA-536C-4A1E-A6D2-A7BAB526E3C0}" destId="{6DAE3D2C-6882-4E00-B967-CD747595DF41}" srcOrd="3" destOrd="0" presId="urn:microsoft.com/office/officeart/2005/8/layout/hierarchy4"/>
    <dgm:cxn modelId="{CAE28422-3EE7-4A93-8B45-89C7B0CC70BE}" type="presParOf" srcId="{A49D69AA-536C-4A1E-A6D2-A7BAB526E3C0}" destId="{EE314E2E-97CF-400E-A438-6C585E253758}" srcOrd="4" destOrd="0" presId="urn:microsoft.com/office/officeart/2005/8/layout/hierarchy4"/>
    <dgm:cxn modelId="{A13B589E-BC93-482D-8E19-2F38FAE9C404}" type="presParOf" srcId="{EE314E2E-97CF-400E-A438-6C585E253758}" destId="{1DD8CBC6-5C29-47AA-B912-A83B2543119D}" srcOrd="0" destOrd="0" presId="urn:microsoft.com/office/officeart/2005/8/layout/hierarchy4"/>
    <dgm:cxn modelId="{2E061CDA-6ABC-44C3-9C99-3609D0AA2B36}" type="presParOf" srcId="{EE314E2E-97CF-400E-A438-6C585E253758}" destId="{63DC8FB7-241C-4571-A6A3-D5B718D116B4}" srcOrd="1" destOrd="0" presId="urn:microsoft.com/office/officeart/2005/8/layout/hierarchy4"/>
    <dgm:cxn modelId="{374B04C8-3656-4786-97D0-D5545C422B8E}" type="presParOf" srcId="{A49D69AA-536C-4A1E-A6D2-A7BAB526E3C0}" destId="{88DD344E-0F31-4D36-8002-B3BB2AA1BDCA}" srcOrd="5" destOrd="0" presId="urn:microsoft.com/office/officeart/2005/8/layout/hierarchy4"/>
    <dgm:cxn modelId="{48F0D46D-C79B-460E-A1B2-9BC6059A551E}" type="presParOf" srcId="{A49D69AA-536C-4A1E-A6D2-A7BAB526E3C0}" destId="{3F592217-0932-4A89-A495-13728BAC6912}" srcOrd="6" destOrd="0" presId="urn:microsoft.com/office/officeart/2005/8/layout/hierarchy4"/>
    <dgm:cxn modelId="{90146BAE-0D36-47E0-B806-6973BD9F28AD}" type="presParOf" srcId="{3F592217-0932-4A89-A495-13728BAC6912}" destId="{B2A67B63-4A7D-4542-A72B-9159941B19D9}" srcOrd="0" destOrd="0" presId="urn:microsoft.com/office/officeart/2005/8/layout/hierarchy4"/>
    <dgm:cxn modelId="{146670BF-27FF-4130-8764-B357C55FFB31}" type="presParOf" srcId="{3F592217-0932-4A89-A495-13728BAC6912}" destId="{CC39A653-9F0B-46F3-89D0-C77FA49242E2}" srcOrd="1" destOrd="0" presId="urn:microsoft.com/office/officeart/2005/8/layout/hierarchy4"/>
    <dgm:cxn modelId="{3F87B8D5-B1F6-4082-81CA-44743C0758FE}" type="presParOf" srcId="{551FA9EE-AF17-42D5-9753-226652EA7129}" destId="{77A2043D-CD49-45C9-AAC9-3CE5CCA14E9E}" srcOrd="1" destOrd="0" presId="urn:microsoft.com/office/officeart/2005/8/layout/hierarchy4"/>
    <dgm:cxn modelId="{EB87D957-B3F8-4656-A601-14311847A23D}" type="presParOf" srcId="{551FA9EE-AF17-42D5-9753-226652EA7129}" destId="{6A8A554C-91D2-44AC-A266-E66A493D3DE0}" srcOrd="2" destOrd="0" presId="urn:microsoft.com/office/officeart/2005/8/layout/hierarchy4"/>
    <dgm:cxn modelId="{D8F940C4-4F98-490A-84C4-674F836DB1AE}" type="presParOf" srcId="{6A8A554C-91D2-44AC-A266-E66A493D3DE0}" destId="{139B4E26-5ED4-4E43-8806-2374A41AA988}" srcOrd="0" destOrd="0" presId="urn:microsoft.com/office/officeart/2005/8/layout/hierarchy4"/>
    <dgm:cxn modelId="{5B904334-6BF4-4682-B5A0-A9C583370489}" type="presParOf" srcId="{6A8A554C-91D2-44AC-A266-E66A493D3DE0}" destId="{486D0BB8-1686-4123-83CA-D0086CFBC9D0}" srcOrd="1" destOrd="0" presId="urn:microsoft.com/office/officeart/2005/8/layout/hierarchy4"/>
    <dgm:cxn modelId="{208F05BC-E80C-491F-B0F7-2DFE0FA842D8}" type="presParOf" srcId="{6A8A554C-91D2-44AC-A266-E66A493D3DE0}" destId="{CCB084DD-6E0F-4F05-9A79-CB032E9B6AE9}" srcOrd="2" destOrd="0" presId="urn:microsoft.com/office/officeart/2005/8/layout/hierarchy4"/>
    <dgm:cxn modelId="{8AC85DDC-1F6B-46F5-A791-E14F795E5F96}" type="presParOf" srcId="{CCB084DD-6E0F-4F05-9A79-CB032E9B6AE9}" destId="{9AAA8166-2272-49DA-B28D-71D8408B6ED4}" srcOrd="0" destOrd="0" presId="urn:microsoft.com/office/officeart/2005/8/layout/hierarchy4"/>
    <dgm:cxn modelId="{544A70E6-8C27-4F6C-A4C9-CA2CB60B4835}" type="presParOf" srcId="{9AAA8166-2272-49DA-B28D-71D8408B6ED4}" destId="{C53AD6CF-5476-4F5D-A909-9D433D28F29A}" srcOrd="0" destOrd="0" presId="urn:microsoft.com/office/officeart/2005/8/layout/hierarchy4"/>
    <dgm:cxn modelId="{7195B4EC-4F98-415E-B97E-23B5B4626A3A}" type="presParOf" srcId="{9AAA8166-2272-49DA-B28D-71D8408B6ED4}" destId="{704CBDED-5540-460C-9180-7FA303670C2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A834FF-9C8A-4F99-AE42-444FC14B95DF}">
      <dsp:nvSpPr>
        <dsp:cNvPr id="0" name=""/>
        <dsp:cNvSpPr/>
      </dsp:nvSpPr>
      <dsp:spPr>
        <a:xfrm>
          <a:off x="800" y="1110"/>
          <a:ext cx="7713597" cy="1390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Total Number of defects impacting AQ is 44.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Circa. 914,000 MPRNs affected</a:t>
          </a:r>
        </a:p>
      </dsp:txBody>
      <dsp:txXfrm>
        <a:off x="41522" y="41832"/>
        <a:ext cx="7632153" cy="1308891"/>
      </dsp:txXfrm>
    </dsp:sp>
    <dsp:sp modelId="{2ABC718A-95B8-4993-B9FA-1607F496F068}">
      <dsp:nvSpPr>
        <dsp:cNvPr id="0" name=""/>
        <dsp:cNvSpPr/>
      </dsp:nvSpPr>
      <dsp:spPr>
        <a:xfrm>
          <a:off x="8329" y="1542706"/>
          <a:ext cx="4719232" cy="866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20 Open Defects affecting circa 44,500 MPRNs</a:t>
          </a:r>
        </a:p>
      </dsp:txBody>
      <dsp:txXfrm>
        <a:off x="33710" y="1568087"/>
        <a:ext cx="4668470" cy="815806"/>
      </dsp:txXfrm>
    </dsp:sp>
    <dsp:sp modelId="{F03DF19F-C2E3-4B61-9C74-2FD1CC0FE163}">
      <dsp:nvSpPr>
        <dsp:cNvPr id="0" name=""/>
        <dsp:cNvSpPr/>
      </dsp:nvSpPr>
      <dsp:spPr>
        <a:xfrm>
          <a:off x="8329" y="2560535"/>
          <a:ext cx="1126832" cy="1390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10 defects require system fix affecting circa 2,200 MPRNs</a:t>
          </a:r>
        </a:p>
      </dsp:txBody>
      <dsp:txXfrm>
        <a:off x="41333" y="2593539"/>
        <a:ext cx="1060824" cy="1324327"/>
      </dsp:txXfrm>
    </dsp:sp>
    <dsp:sp modelId="{3FD5C836-AA45-4D68-B70A-5D0BA4554783}">
      <dsp:nvSpPr>
        <dsp:cNvPr id="0" name=""/>
        <dsp:cNvSpPr/>
      </dsp:nvSpPr>
      <dsp:spPr>
        <a:xfrm>
          <a:off x="1250596" y="2560535"/>
          <a:ext cx="1330491" cy="1390335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16 defects require data correction &amp; AQ re-calc affecting circa 44,500 MPRNs</a:t>
          </a:r>
        </a:p>
      </dsp:txBody>
      <dsp:txXfrm>
        <a:off x="1289565" y="2599504"/>
        <a:ext cx="1252553" cy="1312397"/>
      </dsp:txXfrm>
    </dsp:sp>
    <dsp:sp modelId="{1DD8CBC6-5C29-47AA-B912-A83B2543119D}">
      <dsp:nvSpPr>
        <dsp:cNvPr id="0" name=""/>
        <dsp:cNvSpPr/>
      </dsp:nvSpPr>
      <dsp:spPr>
        <a:xfrm>
          <a:off x="2696521" y="2560535"/>
          <a:ext cx="1008786" cy="1390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17 defects require FYAQ correction 136,000 MPRNs</a:t>
          </a:r>
        </a:p>
      </dsp:txBody>
      <dsp:txXfrm>
        <a:off x="2726067" y="2590081"/>
        <a:ext cx="949694" cy="1331243"/>
      </dsp:txXfrm>
    </dsp:sp>
    <dsp:sp modelId="{B2A67B63-4A7D-4542-A72B-9159941B19D9}">
      <dsp:nvSpPr>
        <dsp:cNvPr id="0" name=""/>
        <dsp:cNvSpPr/>
      </dsp:nvSpPr>
      <dsp:spPr>
        <a:xfrm>
          <a:off x="3820742" y="2560535"/>
          <a:ext cx="906819" cy="1390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3 Defects do not impact AQ calculation</a:t>
          </a:r>
        </a:p>
      </dsp:txBody>
      <dsp:txXfrm>
        <a:off x="3847302" y="2587095"/>
        <a:ext cx="853699" cy="1337215"/>
      </dsp:txXfrm>
    </dsp:sp>
    <dsp:sp modelId="{139B4E26-5ED4-4E43-8806-2374A41AA988}">
      <dsp:nvSpPr>
        <dsp:cNvPr id="0" name=""/>
        <dsp:cNvSpPr/>
      </dsp:nvSpPr>
      <dsp:spPr>
        <a:xfrm>
          <a:off x="4958431" y="1560620"/>
          <a:ext cx="2748437" cy="885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24 Defects Resolved affecting circa 870,000 MPRNs</a:t>
          </a:r>
        </a:p>
      </dsp:txBody>
      <dsp:txXfrm>
        <a:off x="4984377" y="1586566"/>
        <a:ext cx="2696545" cy="833974"/>
      </dsp:txXfrm>
    </dsp:sp>
    <dsp:sp modelId="{C53AD6CF-5476-4F5D-A909-9D433D28F29A}">
      <dsp:nvSpPr>
        <dsp:cNvPr id="0" name=""/>
        <dsp:cNvSpPr/>
      </dsp:nvSpPr>
      <dsp:spPr>
        <a:xfrm>
          <a:off x="5625669" y="2579833"/>
          <a:ext cx="1413961" cy="1390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50,000 data corrections found to be incorrect.</a:t>
          </a:r>
        </a:p>
      </dsp:txBody>
      <dsp:txXfrm>
        <a:off x="5666391" y="2620555"/>
        <a:ext cx="1332517" cy="1308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13/01/2020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093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services/issue-management/annual-quantity-aq/" TargetMode="External"/><Relationship Id="rId2" Type="http://schemas.openxmlformats.org/officeDocument/2006/relationships/hyperlink" Target="https://www.xoserve.com/services/issue-managem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s://www.xoserve.com/notifica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649085"/>
            <a:ext cx="7772400" cy="1102519"/>
          </a:xfrm>
        </p:spPr>
        <p:txBody>
          <a:bodyPr>
            <a:normAutofit/>
          </a:bodyPr>
          <a:lstStyle/>
          <a:p>
            <a:r>
              <a:rPr lang="en-GB" dirty="0"/>
              <a:t>Customer Issue Management Dashboard</a:t>
            </a:r>
            <a:br>
              <a:rPr lang="en-GB" dirty="0"/>
            </a:br>
            <a:r>
              <a:rPr lang="en-GB" dirty="0"/>
              <a:t>CoMC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3798"/>
            <a:ext cx="6400800" cy="13144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15</a:t>
            </a:r>
            <a:r>
              <a:rPr lang="en-GB" baseline="30000" dirty="0">
                <a:latin typeface="Arial"/>
                <a:cs typeface="Arial"/>
              </a:rPr>
              <a:t>th</a:t>
            </a:r>
            <a:r>
              <a:rPr lang="en-GB" dirty="0">
                <a:latin typeface="Arial"/>
                <a:cs typeface="Arial"/>
              </a:rPr>
              <a:t> January 2020</a:t>
            </a:r>
          </a:p>
          <a:p>
            <a:endParaRPr lang="en-GB" sz="1300" dirty="0">
              <a:latin typeface="Arial"/>
              <a:cs typeface="Arial"/>
            </a:endParaRPr>
          </a:p>
          <a:p>
            <a:r>
              <a:rPr lang="en-GB" sz="1300" dirty="0">
                <a:latin typeface="Arial"/>
                <a:cs typeface="Arial"/>
              </a:rPr>
              <a:t>Version 2.0 13</a:t>
            </a:r>
            <a:r>
              <a:rPr lang="en-GB" sz="1300" baseline="30000" dirty="0">
                <a:latin typeface="Arial"/>
                <a:cs typeface="Arial"/>
              </a:rPr>
              <a:t>th</a:t>
            </a:r>
            <a:r>
              <a:rPr lang="en-GB" sz="1300" dirty="0">
                <a:latin typeface="Arial"/>
                <a:cs typeface="Arial"/>
              </a:rPr>
              <a:t> January 2020 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anchor="t">
            <a:normAutofit/>
          </a:bodyPr>
          <a:lstStyle/>
          <a:p>
            <a:pPr algn="l"/>
            <a:r>
              <a:rPr lang="en-GB" sz="2400" dirty="0"/>
              <a:t>Summary Dashboard (Data as at 13</a:t>
            </a:r>
            <a:r>
              <a:rPr lang="en-GB" sz="2400" baseline="30000" dirty="0"/>
              <a:t>th</a:t>
            </a:r>
            <a:r>
              <a:rPr lang="en-GB" sz="2400" dirty="0"/>
              <a:t> January 2020)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4EC80FD-1C38-4CD6-A914-CA8E27408949}"/>
              </a:ext>
            </a:extLst>
          </p:cNvPr>
          <p:cNvCxnSpPr>
            <a:cxnSpLocks/>
          </p:cNvCxnSpPr>
          <p:nvPr/>
        </p:nvCxnSpPr>
        <p:spPr>
          <a:xfrm>
            <a:off x="1293005" y="1607440"/>
            <a:ext cx="2132919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677632" y="785779"/>
            <a:ext cx="199741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Customer Issues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1658630" y="1105518"/>
            <a:ext cx="132919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pPr algn="ctr" defTabSz="1218987"/>
            <a:r>
              <a:rPr lang="en-GB" sz="2000" dirty="0">
                <a:solidFill>
                  <a:srgbClr val="6DC6CD"/>
                </a:solidFill>
              </a:rPr>
              <a:t>(Nov: 8) 7 </a:t>
            </a:r>
            <a:endParaRPr lang="en-IN" sz="2000" dirty="0">
              <a:solidFill>
                <a:srgbClr val="6DC6CD"/>
              </a:solidFill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953F34F-5603-4D19-9B5D-1DCF66D2E8F7}"/>
              </a:ext>
            </a:extLst>
          </p:cNvPr>
          <p:cNvCxnSpPr>
            <a:cxnSpLocks/>
          </p:cNvCxnSpPr>
          <p:nvPr/>
        </p:nvCxnSpPr>
        <p:spPr>
          <a:xfrm>
            <a:off x="1332414" y="2787996"/>
            <a:ext cx="2132919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65257" y="1901003"/>
            <a:ext cx="16392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Defects (all)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1517500" y="2197673"/>
            <a:ext cx="154391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 defTabSz="1218987">
              <a:defRPr sz="2000" b="1">
                <a:solidFill>
                  <a:srgbClr val="52BF8A"/>
                </a:solidFill>
                <a:latin typeface="Calibri"/>
                <a:cs typeface="Arial" pitchFamily="34" charset="0"/>
              </a:defRPr>
            </a:lvl1pPr>
          </a:lstStyle>
          <a:p>
            <a:r>
              <a:rPr lang="en-GB" sz="2400" dirty="0">
                <a:solidFill>
                  <a:srgbClr val="6DC6CD"/>
                </a:solidFill>
              </a:rPr>
              <a:t>(Nov: 44) 49  </a:t>
            </a:r>
            <a:endParaRPr lang="en-IN" sz="2400" dirty="0">
              <a:solidFill>
                <a:srgbClr val="6DC6CD"/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20878" y="2901941"/>
            <a:ext cx="222510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P1’s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1782500" y="3329604"/>
            <a:ext cx="120114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pPr algn="ctr" defTabSz="1218987"/>
            <a:r>
              <a:rPr lang="en-GB" sz="2000" dirty="0">
                <a:solidFill>
                  <a:srgbClr val="6DC6CD"/>
                </a:solidFill>
              </a:rPr>
              <a:t>(Nov: 0) 0</a:t>
            </a:r>
            <a:endParaRPr lang="en-IN" sz="2000" dirty="0">
              <a:solidFill>
                <a:srgbClr val="6DC6CD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658630" y="4083740"/>
            <a:ext cx="190525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P2’s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1533303" y="4404035"/>
            <a:ext cx="142232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pPr algn="ctr" defTabSz="1218987"/>
            <a:r>
              <a:rPr lang="en-GB" sz="2000" dirty="0">
                <a:solidFill>
                  <a:srgbClr val="6DC6CD"/>
                </a:solidFill>
              </a:rPr>
              <a:t>(Nov: 3) 3 </a:t>
            </a:r>
            <a:endParaRPr lang="en-IN" sz="2000" dirty="0">
              <a:solidFill>
                <a:srgbClr val="6DC6CD"/>
              </a:solidFill>
            </a:endParaRP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4EC80FD-1C38-4CD6-A914-CA8E27408949}"/>
              </a:ext>
            </a:extLst>
          </p:cNvPr>
          <p:cNvCxnSpPr>
            <a:cxnSpLocks/>
          </p:cNvCxnSpPr>
          <p:nvPr/>
        </p:nvCxnSpPr>
        <p:spPr>
          <a:xfrm>
            <a:off x="1237000" y="3899824"/>
            <a:ext cx="2132919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C953F34F-5603-4D19-9B5D-1DCF66D2E8F7}"/>
              </a:ext>
            </a:extLst>
          </p:cNvPr>
          <p:cNvCxnSpPr>
            <a:cxnSpLocks/>
          </p:cNvCxnSpPr>
          <p:nvPr/>
        </p:nvCxnSpPr>
        <p:spPr>
          <a:xfrm>
            <a:off x="5019401" y="1633313"/>
            <a:ext cx="2132919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57884" y="785765"/>
            <a:ext cx="32305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Amendment Invoice Related Open Defects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5437853" y="1082322"/>
            <a:ext cx="176377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 defTabSz="1218987">
              <a:defRPr sz="2000" b="1">
                <a:solidFill>
                  <a:srgbClr val="52BF8A"/>
                </a:solidFill>
                <a:latin typeface="Calibri"/>
                <a:cs typeface="Arial" pitchFamily="34" charset="0"/>
              </a:defRPr>
            </a:lvl1pPr>
          </a:lstStyle>
          <a:p>
            <a:r>
              <a:rPr lang="en-GB" sz="2400" dirty="0">
                <a:solidFill>
                  <a:srgbClr val="6DC6CD"/>
                </a:solidFill>
              </a:rPr>
              <a:t>(Nov: 9) 12  </a:t>
            </a:r>
            <a:endParaRPr lang="en-IN" sz="2400" dirty="0">
              <a:solidFill>
                <a:srgbClr val="6DC6CD"/>
              </a:solidFill>
            </a:endParaRP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C953F34F-5603-4D19-9B5D-1DCF66D2E8F7}"/>
              </a:ext>
            </a:extLst>
          </p:cNvPr>
          <p:cNvCxnSpPr>
            <a:cxnSpLocks/>
          </p:cNvCxnSpPr>
          <p:nvPr/>
        </p:nvCxnSpPr>
        <p:spPr>
          <a:xfrm>
            <a:off x="4711984" y="2706424"/>
            <a:ext cx="2132919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sp>
        <p:nvSpPr>
          <p:cNvPr id="138" name="TextBox 137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57884" y="1875749"/>
            <a:ext cx="2665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AQ Related Open Defects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5446181" y="2116101"/>
            <a:ext cx="164609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 defTabSz="1218987">
              <a:defRPr sz="2000" b="1">
                <a:solidFill>
                  <a:srgbClr val="52BF8A"/>
                </a:solidFill>
                <a:latin typeface="Calibri"/>
                <a:cs typeface="Arial" pitchFamily="34" charset="0"/>
              </a:defRPr>
            </a:lvl1pPr>
          </a:lstStyle>
          <a:p>
            <a:r>
              <a:rPr lang="en-GB" sz="2400" dirty="0">
                <a:solidFill>
                  <a:srgbClr val="6DC6CD"/>
                </a:solidFill>
              </a:rPr>
              <a:t>(Nov: 14) 11  </a:t>
            </a:r>
            <a:endParaRPr lang="en-IN" sz="2400" dirty="0">
              <a:solidFill>
                <a:srgbClr val="6DC6CD"/>
              </a:solidFill>
            </a:endParaRP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C953F34F-5603-4D19-9B5D-1DCF66D2E8F7}"/>
              </a:ext>
            </a:extLst>
          </p:cNvPr>
          <p:cNvCxnSpPr>
            <a:cxnSpLocks/>
          </p:cNvCxnSpPr>
          <p:nvPr/>
        </p:nvCxnSpPr>
        <p:spPr>
          <a:xfrm>
            <a:off x="4685197" y="3908447"/>
            <a:ext cx="2132919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sp>
        <p:nvSpPr>
          <p:cNvPr id="152" name="TextBox 151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57884" y="289310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UKLink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Availability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5373908" y="3318124"/>
            <a:ext cx="134246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 defTabSz="1218987">
              <a:defRPr sz="2000" b="1">
                <a:solidFill>
                  <a:srgbClr val="52BF8A"/>
                </a:solidFill>
                <a:latin typeface="Calibri"/>
                <a:cs typeface="Arial" pitchFamily="34" charset="0"/>
              </a:defRPr>
            </a:lvl1pPr>
          </a:lstStyle>
          <a:p>
            <a:r>
              <a:rPr lang="en-GB" sz="2400" dirty="0">
                <a:solidFill>
                  <a:srgbClr val="6DC6CD"/>
                </a:solidFill>
              </a:rPr>
              <a:t>(Nov: 0) 2 </a:t>
            </a:r>
            <a:endParaRPr lang="en-IN" sz="2400" dirty="0">
              <a:solidFill>
                <a:srgbClr val="6DC6CD"/>
              </a:solidFill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80644" y="406219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Gemini Availability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5298682" y="4393593"/>
            <a:ext cx="157435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 defTabSz="1218987">
              <a:defRPr sz="2000" b="1">
                <a:solidFill>
                  <a:srgbClr val="52BF8A"/>
                </a:solidFill>
                <a:latin typeface="Calibri"/>
                <a:cs typeface="Arial" pitchFamily="34" charset="0"/>
              </a:defRPr>
            </a:lvl1pPr>
          </a:lstStyle>
          <a:p>
            <a:r>
              <a:rPr lang="en-GB" sz="2400" dirty="0">
                <a:solidFill>
                  <a:srgbClr val="6DC6CD"/>
                </a:solidFill>
              </a:rPr>
              <a:t>(Nov: 0) 0</a:t>
            </a:r>
            <a:endParaRPr lang="en-IN" sz="2400" dirty="0">
              <a:solidFill>
                <a:srgbClr val="6DC6CD"/>
              </a:solidFill>
            </a:endParaRPr>
          </a:p>
        </p:txBody>
      </p:sp>
      <p:pic>
        <p:nvPicPr>
          <p:cNvPr id="3074" name="Picture 2" descr="C:\Program Files (x86)\Microsoft Office\MEDIA\CAGCAT10\j01997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07" y="2116101"/>
            <a:ext cx="400683" cy="39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gram Files (x86)\Microsoft Office\MEDIA\CAGCAT10\j022201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66" y="4069370"/>
            <a:ext cx="434624" cy="46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7307" y="3028693"/>
            <a:ext cx="467659" cy="49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321" y="4035081"/>
            <a:ext cx="445711" cy="43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66" y="917260"/>
            <a:ext cx="338948" cy="35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837" y="870168"/>
            <a:ext cx="591129" cy="49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Program Files (x86)\Microsoft Office\MEDIA\CAGCAT10\j0211949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690" y="3069248"/>
            <a:ext cx="513729" cy="31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957" y="1988294"/>
            <a:ext cx="381076" cy="38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213E27D9-8E2C-4244-9C5B-F5F49972F1B7}"/>
              </a:ext>
            </a:extLst>
          </p:cNvPr>
          <p:cNvSpPr/>
          <p:nvPr/>
        </p:nvSpPr>
        <p:spPr>
          <a:xfrm>
            <a:off x="3131840" y="3480268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Right Arrow 139">
            <a:extLst>
              <a:ext uri="{FF2B5EF4-FFF2-40B4-BE49-F238E27FC236}">
                <a16:creationId xmlns:a16="http://schemas.microsoft.com/office/drawing/2014/main" id="{7FDBD8D2-F23C-4F56-B62A-F432C3C465DE}"/>
              </a:ext>
            </a:extLst>
          </p:cNvPr>
          <p:cNvSpPr/>
          <p:nvPr/>
        </p:nvSpPr>
        <p:spPr>
          <a:xfrm rot="16200000">
            <a:off x="7073989" y="1165299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row: Left-Right 40">
            <a:extLst>
              <a:ext uri="{FF2B5EF4-FFF2-40B4-BE49-F238E27FC236}">
                <a16:creationId xmlns:a16="http://schemas.microsoft.com/office/drawing/2014/main" id="{FF142D14-F1F2-44B8-A83E-ABA8D8F28D44}"/>
              </a:ext>
            </a:extLst>
          </p:cNvPr>
          <p:cNvSpPr/>
          <p:nvPr/>
        </p:nvSpPr>
        <p:spPr>
          <a:xfrm>
            <a:off x="3124313" y="4582132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Arrow: Left-Right 42">
            <a:extLst>
              <a:ext uri="{FF2B5EF4-FFF2-40B4-BE49-F238E27FC236}">
                <a16:creationId xmlns:a16="http://schemas.microsoft.com/office/drawing/2014/main" id="{B640F4BD-5B43-4F30-9F20-8B8FF4A49CC8}"/>
              </a:ext>
            </a:extLst>
          </p:cNvPr>
          <p:cNvSpPr/>
          <p:nvPr/>
        </p:nvSpPr>
        <p:spPr>
          <a:xfrm>
            <a:off x="7047865" y="4557923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Right Arrow 39">
            <a:extLst>
              <a:ext uri="{FF2B5EF4-FFF2-40B4-BE49-F238E27FC236}">
                <a16:creationId xmlns:a16="http://schemas.microsoft.com/office/drawing/2014/main" id="{EFE15AD7-BCA0-42BF-8248-6B2A06C68C04}"/>
              </a:ext>
            </a:extLst>
          </p:cNvPr>
          <p:cNvSpPr/>
          <p:nvPr/>
        </p:nvSpPr>
        <p:spPr>
          <a:xfrm rot="5400000">
            <a:off x="3060867" y="1181560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ight Arrow 139">
            <a:extLst>
              <a:ext uri="{FF2B5EF4-FFF2-40B4-BE49-F238E27FC236}">
                <a16:creationId xmlns:a16="http://schemas.microsoft.com/office/drawing/2014/main" id="{F9A5FB95-3759-4F75-B8AF-3E323AF93624}"/>
              </a:ext>
            </a:extLst>
          </p:cNvPr>
          <p:cNvSpPr/>
          <p:nvPr/>
        </p:nvSpPr>
        <p:spPr>
          <a:xfrm rot="16200000">
            <a:off x="3066155" y="2309457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ight Arrow 39">
            <a:extLst>
              <a:ext uri="{FF2B5EF4-FFF2-40B4-BE49-F238E27FC236}">
                <a16:creationId xmlns:a16="http://schemas.microsoft.com/office/drawing/2014/main" id="{AD1FC085-84F3-4416-BB09-9D76F58C9B24}"/>
              </a:ext>
            </a:extLst>
          </p:cNvPr>
          <p:cNvSpPr/>
          <p:nvPr/>
        </p:nvSpPr>
        <p:spPr>
          <a:xfrm rot="5400000">
            <a:off x="7065297" y="2250637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ight Arrow 139">
            <a:extLst>
              <a:ext uri="{FF2B5EF4-FFF2-40B4-BE49-F238E27FC236}">
                <a16:creationId xmlns:a16="http://schemas.microsoft.com/office/drawing/2014/main" id="{6823CD04-C094-4F89-8345-49ED7C62B472}"/>
              </a:ext>
            </a:extLst>
          </p:cNvPr>
          <p:cNvSpPr/>
          <p:nvPr/>
        </p:nvSpPr>
        <p:spPr>
          <a:xfrm rot="16200000">
            <a:off x="7021603" y="3391420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EB793A3-AC16-4493-AADB-37118A7DDE85}"/>
              </a:ext>
            </a:extLst>
          </p:cNvPr>
          <p:cNvSpPr txBox="1"/>
          <p:nvPr/>
        </p:nvSpPr>
        <p:spPr>
          <a:xfrm>
            <a:off x="2152202" y="3699512"/>
            <a:ext cx="222510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During December 2019)</a:t>
            </a:r>
            <a:endParaRPr lang="en-IN" sz="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7EFBACC-7C1F-41F0-B103-8C775A2D99B2}"/>
              </a:ext>
            </a:extLst>
          </p:cNvPr>
          <p:cNvSpPr txBox="1"/>
          <p:nvPr/>
        </p:nvSpPr>
        <p:spPr>
          <a:xfrm>
            <a:off x="2180802" y="4785885"/>
            <a:ext cx="222510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During December 2019)</a:t>
            </a:r>
            <a:endParaRPr lang="en-IN" sz="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F37804A-C60E-4A17-BEF5-A975B5B59730}"/>
              </a:ext>
            </a:extLst>
          </p:cNvPr>
          <p:cNvSpPr txBox="1"/>
          <p:nvPr/>
        </p:nvSpPr>
        <p:spPr>
          <a:xfrm>
            <a:off x="5935312" y="3734544"/>
            <a:ext cx="222510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During December 2019)</a:t>
            </a:r>
            <a:endParaRPr lang="en-IN" sz="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63E6E0E-0EEC-4544-B988-74D771A1FBEA}"/>
              </a:ext>
            </a:extLst>
          </p:cNvPr>
          <p:cNvSpPr txBox="1"/>
          <p:nvPr/>
        </p:nvSpPr>
        <p:spPr>
          <a:xfrm>
            <a:off x="6045141" y="4744491"/>
            <a:ext cx="222510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During December 2019)</a:t>
            </a:r>
            <a:endParaRPr lang="en-IN" sz="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576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504" y="51470"/>
            <a:ext cx="8337648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2100" dirty="0"/>
              <a:t>Customer Issue Summary </a:t>
            </a:r>
            <a:r>
              <a:rPr lang="en-GB" sz="1400" dirty="0"/>
              <a:t>(as at 13</a:t>
            </a:r>
            <a:r>
              <a:rPr lang="en-GB" sz="1400" baseline="30000" dirty="0"/>
              <a:t>th</a:t>
            </a:r>
            <a:r>
              <a:rPr lang="en-GB" sz="1400" dirty="0"/>
              <a:t> January 2020)</a:t>
            </a:r>
            <a:r>
              <a:rPr lang="en-US" sz="1400" dirty="0"/>
              <a:t>  </a:t>
            </a:r>
            <a:endParaRPr lang="en-GB" sz="1400" b="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EA43436-BD3C-4D4B-89D1-99E52AE36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12259" y="1165071"/>
            <a:ext cx="57311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0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BDD9CAD-3F04-40D4-BC77-4A27620BD9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64" y="555526"/>
            <a:ext cx="8820472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71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7FA60-E3DA-4CE7-BDEF-88A5B9785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AQ Defects (as at 13</a:t>
            </a:r>
            <a:r>
              <a:rPr lang="en-GB" baseline="30000" dirty="0"/>
              <a:t>th</a:t>
            </a:r>
            <a:r>
              <a:rPr lang="en-GB" dirty="0"/>
              <a:t> January 2020)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CF6723A0-BF1B-40E9-8DB7-0B6806B383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495267"/>
              </p:ext>
            </p:extLst>
          </p:nvPr>
        </p:nvGraphicFramePr>
        <p:xfrm>
          <a:off x="827584" y="777837"/>
          <a:ext cx="7715199" cy="3971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6470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Issue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672408"/>
          </a:xfrm>
        </p:spPr>
        <p:txBody>
          <a:bodyPr>
            <a:normAutofit/>
          </a:bodyPr>
          <a:lstStyle/>
          <a:p>
            <a:r>
              <a:rPr lang="en-GB" sz="1800" dirty="0"/>
              <a:t>The Customer Issue Register is published on Xoserve.com website and updated weekly, link below;</a:t>
            </a:r>
          </a:p>
          <a:p>
            <a:pPr marL="400050" lvl="1" indent="0">
              <a:buNone/>
            </a:pPr>
            <a:r>
              <a:rPr lang="en-GB" sz="1600" dirty="0">
                <a:hlinkClick r:id="rId2"/>
              </a:rPr>
              <a:t>https://www.xoserve.com/services/issue-management/</a:t>
            </a:r>
            <a:endParaRPr lang="en-GB" sz="1600" dirty="0"/>
          </a:p>
          <a:p>
            <a:r>
              <a:rPr lang="en-GB" sz="1800" dirty="0"/>
              <a:t>AQ Issue Register published on Xoserve.com</a:t>
            </a:r>
          </a:p>
          <a:p>
            <a:pPr marL="0" indent="0">
              <a:buNone/>
            </a:pPr>
            <a:r>
              <a:rPr lang="en-GB" sz="1600" dirty="0">
                <a:hlinkClick r:id="rId3"/>
              </a:rPr>
              <a:t>      https://www.xoserve.com/services/issue-management/annual-quantity-aq/</a:t>
            </a:r>
            <a:r>
              <a:rPr lang="en-GB" sz="1600" dirty="0"/>
              <a:t> </a:t>
            </a:r>
          </a:p>
          <a:p>
            <a:r>
              <a:rPr lang="en-GB" sz="1800" dirty="0"/>
              <a:t>Unexpected outages, Gemini allocation, UIG issues or any system performance issues will be published on Xoserve.com, under the below link;</a:t>
            </a:r>
          </a:p>
          <a:p>
            <a:pPr marL="400050" lvl="1" indent="0">
              <a:buNone/>
            </a:pPr>
            <a:r>
              <a:rPr lang="en-GB" sz="1600" dirty="0">
                <a:hlinkClick r:id="rId4"/>
              </a:rPr>
              <a:t>https://www.xoserve.com/notifications/</a:t>
            </a:r>
            <a:r>
              <a:rPr lang="en-GB" sz="1600" dirty="0"/>
              <a:t> 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99957"/>
            <a:ext cx="49609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07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1e6c638-a51c-46f6-b94f-e2343d07a395">
      <UserInfo>
        <DisplayName>Laki, Megan</DisplayName>
        <AccountId>6</AccountId>
        <AccountType/>
      </UserInfo>
      <UserInfo>
        <DisplayName>Larner, Ryan</DisplayName>
        <AccountId>26</AccountId>
        <AccountType/>
      </UserInfo>
      <UserInfo>
        <DisplayName>McGlone, Jayne</DisplayName>
        <AccountId>28</AccountId>
        <AccountType/>
      </UserInfo>
      <UserInfo>
        <DisplayName>Clarke, Angela</DisplayName>
        <AccountId>29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D74447E4A7C74D8097436715100539" ma:contentTypeVersion="4" ma:contentTypeDescription="Create a new document." ma:contentTypeScope="" ma:versionID="045bbebc7231554bce0dc85f2ce0cdec">
  <xsd:schema xmlns:xsd="http://www.w3.org/2001/XMLSchema" xmlns:xs="http://www.w3.org/2001/XMLSchema" xmlns:p="http://schemas.microsoft.com/office/2006/metadata/properties" xmlns:ns2="8884602b-5bfe-4e50-baf0-2e0f5e46e0b3" xmlns:ns3="e1e6c638-a51c-46f6-b94f-e2343d07a395" targetNamespace="http://schemas.microsoft.com/office/2006/metadata/properties" ma:root="true" ma:fieldsID="aa0d3e88734c266a11a71f879735088a" ns2:_="" ns3:_="">
    <xsd:import namespace="8884602b-5bfe-4e50-baf0-2e0f5e46e0b3"/>
    <xsd:import namespace="e1e6c638-a51c-46f6-b94f-e2343d07a3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84602b-5bfe-4e50-baf0-2e0f5e46e0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e6c638-a51c-46f6-b94f-e2343d07a39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8884602b-5bfe-4e50-baf0-2e0f5e46e0b3"/>
    <ds:schemaRef ds:uri="http://schemas.openxmlformats.org/package/2006/metadata/core-properties"/>
    <ds:schemaRef ds:uri="e1e6c638-a51c-46f6-b94f-e2343d07a395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FB95CC4-51FB-4471-847F-AEF9ABEAFE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84602b-5bfe-4e50-baf0-2e0f5e46e0b3"/>
    <ds:schemaRef ds:uri="e1e6c638-a51c-46f6-b94f-e2343d07a3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14540</TotalTime>
  <Words>300</Words>
  <Application>Microsoft Office PowerPoint</Application>
  <PresentationFormat>On-screen Show (16:9)</PresentationFormat>
  <Paragraphs>46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Customer Issue Management Dashboard CoMC </vt:lpstr>
      <vt:lpstr>Summary Dashboard (Data as at 13th January 2020)</vt:lpstr>
      <vt:lpstr>PowerPoint Presentation</vt:lpstr>
      <vt:lpstr>AQ Defects (as at 13th January 2020)</vt:lpstr>
      <vt:lpstr>Customer Issue Register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Downes, Michele</cp:lastModifiedBy>
  <cp:revision>295</cp:revision>
  <dcterms:created xsi:type="dcterms:W3CDTF">2018-09-02T17:12:15Z</dcterms:created>
  <dcterms:modified xsi:type="dcterms:W3CDTF">2020-01-13T14:17:28Z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664306679</vt:i4>
  </property>
  <property fmtid="{D5CDD505-2E9C-101B-9397-08002B2CF9AE}" pid="3" name="_NewReviewCycle">
    <vt:lpwstr/>
  </property>
  <property fmtid="{D5CDD505-2E9C-101B-9397-08002B2CF9AE}" pid="4" name="_EmailSubject">
    <vt:lpwstr>CoMC dashboard - 14.08.19</vt:lpwstr>
  </property>
  <property fmtid="{D5CDD505-2E9C-101B-9397-08002B2CF9AE}" pid="5" name="_AuthorEmail">
    <vt:lpwstr>megan.laki@xoserve.com</vt:lpwstr>
  </property>
  <property fmtid="{D5CDD505-2E9C-101B-9397-08002B2CF9AE}" pid="6" name="_AuthorEmailDisplayName">
    <vt:lpwstr>Laki, Megan</vt:lpwstr>
  </property>
  <property fmtid="{D5CDD505-2E9C-101B-9397-08002B2CF9AE}" pid="7" name="_PreviousAdHocReviewCycleID">
    <vt:i4>-346255393</vt:i4>
  </property>
  <property fmtid="{D5CDD505-2E9C-101B-9397-08002B2CF9AE}" pid="8" name="ContentTypeId">
    <vt:lpwstr>0x01010080D74447E4A7C74D8097436715100539</vt:lpwstr>
  </property>
  <property fmtid="{D5CDD505-2E9C-101B-9397-08002B2CF9AE}" pid="9" name="xd_Signature">
    <vt:bool>false</vt:bool>
  </property>
  <property fmtid="{D5CDD505-2E9C-101B-9397-08002B2CF9AE}" pid="10" name="xd_ProgID">
    <vt:lpwstr/>
  </property>
  <property fmtid="{D5CDD505-2E9C-101B-9397-08002B2CF9AE}" pid="11" name="ComplianceAssetId">
    <vt:lpwstr/>
  </property>
  <property fmtid="{D5CDD505-2E9C-101B-9397-08002B2CF9AE}" pid="12" name="TemplateUrl">
    <vt:lpwstr/>
  </property>
</Properties>
</file>