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869" r:id="rId10"/>
    <p:sldId id="879" r:id="rId11"/>
    <p:sldId id="871" r:id="rId12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D8F5FD"/>
    <a:srgbClr val="E8EAF1"/>
    <a:srgbClr val="CED1E1"/>
    <a:srgbClr val="40D1F5"/>
    <a:srgbClr val="FFFFFF"/>
    <a:srgbClr val="B1D6E8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87C7DB-000C-48D6-B338-38BB59CB5AEC}" v="62" dt="2020-01-02T11:16:27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7" autoAdjust="0"/>
    <p:restoredTop sz="94660"/>
  </p:normalViewPr>
  <p:slideViewPr>
    <p:cSldViewPr>
      <p:cViewPr varScale="1">
        <p:scale>
          <a:sx n="90" d="100"/>
          <a:sy n="90" d="100"/>
        </p:scale>
        <p:origin x="684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ton, Simon G" userId="7b817789-b3a9-472e-9cfe-518402a4cf86" providerId="ADAL" clId="{E278BF5A-93F4-49A6-8E55-DC4B8134F4BA}"/>
    <pc:docChg chg="custSel delSld modSld">
      <pc:chgData name="Burton, Simon G" userId="7b817789-b3a9-472e-9cfe-518402a4cf86" providerId="ADAL" clId="{E278BF5A-93F4-49A6-8E55-DC4B8134F4BA}" dt="2019-12-24T10:20:05.772" v="870" actId="6549"/>
      <pc:docMkLst>
        <pc:docMk/>
      </pc:docMkLst>
      <pc:sldChg chg="modSp">
        <pc:chgData name="Burton, Simon G" userId="7b817789-b3a9-472e-9cfe-518402a4cf86" providerId="ADAL" clId="{E278BF5A-93F4-49A6-8E55-DC4B8134F4BA}" dt="2019-12-24T10:16:35.005" v="868" actId="20577"/>
        <pc:sldMkLst>
          <pc:docMk/>
          <pc:sldMk cId="1201668592" sldId="869"/>
        </pc:sldMkLst>
        <pc:graphicFrameChg chg="modGraphic">
          <ac:chgData name="Burton, Simon G" userId="7b817789-b3a9-472e-9cfe-518402a4cf86" providerId="ADAL" clId="{E278BF5A-93F4-49A6-8E55-DC4B8134F4BA}" dt="2019-12-24T10:16:35.005" v="868" actId="20577"/>
          <ac:graphicFrameMkLst>
            <pc:docMk/>
            <pc:sldMk cId="1201668592" sldId="869"/>
            <ac:graphicFrameMk id="4" creationId="{60E62DC6-3EBE-4901-B700-870330337CDA}"/>
          </ac:graphicFrameMkLst>
        </pc:graphicFrameChg>
      </pc:sldChg>
      <pc:sldChg chg="modSp">
        <pc:chgData name="Burton, Simon G" userId="7b817789-b3a9-472e-9cfe-518402a4cf86" providerId="ADAL" clId="{E278BF5A-93F4-49A6-8E55-DC4B8134F4BA}" dt="2019-12-24T10:20:05.772" v="870" actId="6549"/>
        <pc:sldMkLst>
          <pc:docMk/>
          <pc:sldMk cId="3150741820" sldId="871"/>
        </pc:sldMkLst>
        <pc:spChg chg="mod">
          <ac:chgData name="Burton, Simon G" userId="7b817789-b3a9-472e-9cfe-518402a4cf86" providerId="ADAL" clId="{E278BF5A-93F4-49A6-8E55-DC4B8134F4BA}" dt="2019-12-24T10:20:05.772" v="870" actId="6549"/>
          <ac:spMkLst>
            <pc:docMk/>
            <pc:sldMk cId="3150741820" sldId="871"/>
            <ac:spMk id="3" creationId="{00000000-0000-0000-0000-000000000000}"/>
          </ac:spMkLst>
        </pc:spChg>
      </pc:sldChg>
      <pc:sldChg chg="modSp">
        <pc:chgData name="Burton, Simon G" userId="7b817789-b3a9-472e-9cfe-518402a4cf86" providerId="ADAL" clId="{E278BF5A-93F4-49A6-8E55-DC4B8134F4BA}" dt="2019-12-24T09:52:50.438" v="14" actId="20577"/>
        <pc:sldMkLst>
          <pc:docMk/>
          <pc:sldMk cId="155036783" sldId="879"/>
        </pc:sldMkLst>
        <pc:spChg chg="mod">
          <ac:chgData name="Burton, Simon G" userId="7b817789-b3a9-472e-9cfe-518402a4cf86" providerId="ADAL" clId="{E278BF5A-93F4-49A6-8E55-DC4B8134F4BA}" dt="2019-12-24T09:52:50.438" v="14" actId="20577"/>
          <ac:spMkLst>
            <pc:docMk/>
            <pc:sldMk cId="155036783" sldId="879"/>
            <ac:spMk id="5" creationId="{DFA77669-B323-43A7-AA90-FFEE9856EC44}"/>
          </ac:spMkLst>
        </pc:spChg>
      </pc:sldChg>
    </pc:docChg>
  </pc:docChgLst>
  <pc:docChgLst>
    <pc:chgData name="Tambe, Surfaraz" userId="21ae2c14-c22c-44a4-a0d0-23dd8613b14c" providerId="ADAL" clId="{5F87C7DB-000C-48D6-B338-38BB59CB5AEC}"/>
    <pc:docChg chg="undo custSel modSld">
      <pc:chgData name="Tambe, Surfaraz" userId="21ae2c14-c22c-44a4-a0d0-23dd8613b14c" providerId="ADAL" clId="{5F87C7DB-000C-48D6-B338-38BB59CB5AEC}" dt="2020-01-02T11:16:27.519" v="59" actId="1038"/>
      <pc:docMkLst>
        <pc:docMk/>
      </pc:docMkLst>
      <pc:sldChg chg="modSp">
        <pc:chgData name="Tambe, Surfaraz" userId="21ae2c14-c22c-44a4-a0d0-23dd8613b14c" providerId="ADAL" clId="{5F87C7DB-000C-48D6-B338-38BB59CB5AEC}" dt="2020-01-02T10:44:03.958" v="36" actId="108"/>
        <pc:sldMkLst>
          <pc:docMk/>
          <pc:sldMk cId="1201668592" sldId="869"/>
        </pc:sldMkLst>
        <pc:graphicFrameChg chg="mod modGraphic">
          <ac:chgData name="Tambe, Surfaraz" userId="21ae2c14-c22c-44a4-a0d0-23dd8613b14c" providerId="ADAL" clId="{5F87C7DB-000C-48D6-B338-38BB59CB5AEC}" dt="2020-01-02T10:44:03.958" v="36" actId="108"/>
          <ac:graphicFrameMkLst>
            <pc:docMk/>
            <pc:sldMk cId="1201668592" sldId="869"/>
            <ac:graphicFrameMk id="4" creationId="{60E62DC6-3EBE-4901-B700-870330337CDA}"/>
          </ac:graphicFrameMkLst>
        </pc:graphicFrameChg>
      </pc:sldChg>
      <pc:sldChg chg="addSp delSp modSp">
        <pc:chgData name="Tambe, Surfaraz" userId="21ae2c14-c22c-44a4-a0d0-23dd8613b14c" providerId="ADAL" clId="{5F87C7DB-000C-48D6-B338-38BB59CB5AEC}" dt="2020-01-02T11:16:27.519" v="59" actId="1038"/>
        <pc:sldMkLst>
          <pc:docMk/>
          <pc:sldMk cId="155036783" sldId="879"/>
        </pc:sldMkLst>
        <pc:spChg chg="mod">
          <ac:chgData name="Tambe, Surfaraz" userId="21ae2c14-c22c-44a4-a0d0-23dd8613b14c" providerId="ADAL" clId="{5F87C7DB-000C-48D6-B338-38BB59CB5AEC}" dt="2020-01-02T10:55:22.289" v="44" actId="20577"/>
          <ac:spMkLst>
            <pc:docMk/>
            <pc:sldMk cId="155036783" sldId="879"/>
            <ac:spMk id="5" creationId="{DFA77669-B323-43A7-AA90-FFEE9856EC44}"/>
          </ac:spMkLst>
        </pc:spChg>
        <pc:spChg chg="add del">
          <ac:chgData name="Tambe, Surfaraz" userId="21ae2c14-c22c-44a4-a0d0-23dd8613b14c" providerId="ADAL" clId="{5F87C7DB-000C-48D6-B338-38BB59CB5AEC}" dt="2020-01-02T11:16:13.304" v="47"/>
          <ac:spMkLst>
            <pc:docMk/>
            <pc:sldMk cId="155036783" sldId="879"/>
            <ac:spMk id="6" creationId="{00000000-0008-0000-0100-000007000000}"/>
          </ac:spMkLst>
        </pc:spChg>
        <pc:spChg chg="add del">
          <ac:chgData name="Tambe, Surfaraz" userId="21ae2c14-c22c-44a4-a0d0-23dd8613b14c" providerId="ADAL" clId="{5F87C7DB-000C-48D6-B338-38BB59CB5AEC}" dt="2020-01-02T11:16:13.304" v="47"/>
          <ac:spMkLst>
            <pc:docMk/>
            <pc:sldMk cId="155036783" sldId="879"/>
            <ac:spMk id="7" creationId="{00000000-0008-0000-0100-000008000000}"/>
          </ac:spMkLst>
        </pc:spChg>
        <pc:graphicFrameChg chg="add del">
          <ac:chgData name="Tambe, Surfaraz" userId="21ae2c14-c22c-44a4-a0d0-23dd8613b14c" providerId="ADAL" clId="{5F87C7DB-000C-48D6-B338-38BB59CB5AEC}" dt="2020-01-02T11:16:13.304" v="47"/>
          <ac:graphicFrameMkLst>
            <pc:docMk/>
            <pc:sldMk cId="155036783" sldId="879"/>
            <ac:graphicFrameMk id="3" creationId="{36C1CD39-DF2E-4E82-825F-A0805E2C094A}"/>
          </ac:graphicFrameMkLst>
        </pc:graphicFrameChg>
        <pc:picChg chg="del">
          <ac:chgData name="Tambe, Surfaraz" userId="21ae2c14-c22c-44a4-a0d0-23dd8613b14c" providerId="ADAL" clId="{5F87C7DB-000C-48D6-B338-38BB59CB5AEC}" dt="2020-01-02T11:16:09.510" v="45" actId="478"/>
          <ac:picMkLst>
            <pc:docMk/>
            <pc:sldMk cId="155036783" sldId="879"/>
            <ac:picMk id="4" creationId="{9B24C95C-F5C1-42C6-B776-6524B4B1A09C}"/>
          </ac:picMkLst>
        </pc:picChg>
        <pc:picChg chg="add mod">
          <ac:chgData name="Tambe, Surfaraz" userId="21ae2c14-c22c-44a4-a0d0-23dd8613b14c" providerId="ADAL" clId="{5F87C7DB-000C-48D6-B338-38BB59CB5AEC}" dt="2020-01-02T11:16:27.519" v="59" actId="1038"/>
          <ac:picMkLst>
            <pc:docMk/>
            <pc:sldMk cId="155036783" sldId="879"/>
            <ac:picMk id="8" creationId="{A5D528A5-4FE4-4845-A59F-12A8D3C849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XRN4996 - June 20 Release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710815"/>
              </p:ext>
            </p:extLst>
          </p:nvPr>
        </p:nvGraphicFramePr>
        <p:xfrm>
          <a:off x="225860" y="1059582"/>
          <a:ext cx="8594612" cy="3485952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GB" sz="1050" kern="1200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January 2020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Plan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en-GB" sz="10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Replan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completed following descope of 3 changes, Market Trials inclusion pending confirmation.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Delivery: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Build is in progress, ST due to commence next week for changes that have completed build.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Change Request for XRN4870B has been approved and is currently in Design phase – no cost implications to the project. Revised BER to be shared for information in February.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Implementation date of Saturday 27</a:t>
                      </a:r>
                      <a:r>
                        <a:rPr kumimoji="0" lang="en-GB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 proposed.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– There is a risk that costs detailed in the BER will change because these are based on estimates following approved scope changes leading to a higher than expected contingency figure.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is a risk that build and unit testing may not complete on time, because of environment set up issues, leading to a delay in the start of system testing. Work is ongoing with the ECMS and Basis teams to mitigate this risk.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Revised BER will be shared in February detailing firm costs and including xrn4870B.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resources supporting multiple demands (e.g. BAU defects, Future Releases etc.) is ongoing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0932F9EA-D945-459F-8F00-091B3CFCAABE}"/>
              </a:ext>
            </a:extLst>
          </p:cNvPr>
          <p:cNvSpPr/>
          <p:nvPr/>
        </p:nvSpPr>
        <p:spPr>
          <a:xfrm>
            <a:off x="7803884" y="1817266"/>
            <a:ext cx="218894" cy="2216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D340F4-EC05-45B9-AB26-20BECCEF8858}"/>
              </a:ext>
            </a:extLst>
          </p:cNvPr>
          <p:cNvSpPr/>
          <p:nvPr/>
        </p:nvSpPr>
        <p:spPr>
          <a:xfrm>
            <a:off x="6088325" y="1156943"/>
            <a:ext cx="211059" cy="19799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77181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58243" y="182464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43612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6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XRN4996 - June 20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65632" y="694401"/>
            <a:ext cx="9036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Capture completion – 19/09/19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1D3E61"/>
                </a:solidFill>
              </a:rPr>
              <a:t>Design Completion – 13/12/19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1D3E61"/>
                </a:solidFill>
              </a:rPr>
              <a:t>Build &amp; Unit Test Completion – 20/02/20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1D3E61"/>
                </a:solidFill>
              </a:rPr>
              <a:t>System &amp; UAT Completion – 24/04/20 (provisional)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1D3E61"/>
                </a:solidFill>
              </a:rPr>
              <a:t>Regression Test Completion – 29/05/20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1D3E61"/>
                </a:solidFill>
              </a:rPr>
              <a:t>Implementation – 27/06/20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1D3E61"/>
                </a:solidFill>
              </a:rPr>
              <a:t>PIS Completion – 25/09/20 (provisional)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D528A5-4FE4-4845-A59F-12A8D3C84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9" y="2355726"/>
            <a:ext cx="9036496" cy="251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June 20 Release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12" y="843558"/>
            <a:ext cx="914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June 20 Release consists </a:t>
            </a:r>
            <a:r>
              <a:rPr lang="en-GB" sz="1400"/>
              <a:t>of 8 </a:t>
            </a:r>
            <a:r>
              <a:rPr lang="en-GB" sz="1400" dirty="0"/>
              <a:t>changes, Implementation is planned for June 2020: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strike="sngStrike" dirty="0"/>
              <a:t>XRN4691**</a:t>
            </a:r>
            <a:r>
              <a:rPr lang="en-GB" sz="1200" strike="sngStrike" dirty="0"/>
              <a:t> - </a:t>
            </a:r>
            <a:r>
              <a:rPr lang="en-US" sz="1200" strike="sngStrike" dirty="0"/>
              <a:t>CSEPs: IGT and GT File Formats (CGI Files)</a:t>
            </a:r>
            <a:endParaRPr lang="en-GB" sz="12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strike="sngStrike" dirty="0"/>
              <a:t>XRN4692**</a:t>
            </a:r>
            <a:r>
              <a:rPr lang="en-GB" sz="1200" strike="sngStrike" dirty="0"/>
              <a:t> - </a:t>
            </a:r>
            <a:r>
              <a:rPr lang="en-US" sz="1200" strike="sngStrike" dirty="0"/>
              <a:t>CSEPs: IGT and GT File Formats (CIN Files)</a:t>
            </a:r>
            <a:endParaRPr lang="en-GB" sz="12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XRN4772</a:t>
            </a:r>
            <a:r>
              <a:rPr lang="en-GB" sz="1200" dirty="0"/>
              <a:t> - </a:t>
            </a:r>
            <a:r>
              <a:rPr lang="en-US" sz="1200" dirty="0"/>
              <a:t>Composite Weather Variable (CWV) Improvements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strike="sngStrike" dirty="0"/>
              <a:t>XRN4780 (B) </a:t>
            </a:r>
            <a:r>
              <a:rPr lang="en-GB" sz="1200" strike="sngStrike" dirty="0"/>
              <a:t>- </a:t>
            </a:r>
            <a:r>
              <a:rPr lang="en-US" sz="1200" strike="sngStrike" dirty="0"/>
              <a:t>Inclusion of Meter Asset Provider Identity (MAP Id) in the UK Link system (CSS Consequential Change)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XRN4850</a:t>
            </a:r>
            <a:r>
              <a:rPr lang="en-US" sz="1200" dirty="0"/>
              <a:t> - Notification of Customer Contact Details to Transporters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XRN4865</a:t>
            </a:r>
            <a:r>
              <a:rPr lang="en-US" sz="1200" dirty="0"/>
              <a:t> - Amendment to Treatment and Reporting  of CYCL Reads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strike="sngStrike" dirty="0"/>
              <a:t>XRN4871 (B)** </a:t>
            </a:r>
            <a:r>
              <a:rPr lang="en-US" sz="1200" strike="sngStrike" dirty="0"/>
              <a:t>- Changes to Ratchet Regime (MOD0665)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XRN4888</a:t>
            </a:r>
            <a:r>
              <a:rPr lang="en-US" sz="1200" dirty="0"/>
              <a:t> - Removing Duplicate Address Update Validation for IGT Supply Meter Points via Contact Management Service (CMS)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XRN4930</a:t>
            </a:r>
            <a:r>
              <a:rPr lang="en-US" sz="1200" dirty="0"/>
              <a:t> – Requirement to Inform Shipper of Meter Link Code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XRN4941*</a:t>
            </a:r>
            <a:r>
              <a:rPr lang="en-GB" sz="1200" dirty="0"/>
              <a:t> - </a:t>
            </a:r>
            <a:r>
              <a:rPr lang="en-US" sz="1200" dirty="0"/>
              <a:t>Auto updates to meter read frequency (MOD0692)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XRN4932</a:t>
            </a:r>
            <a:r>
              <a:rPr lang="en-US" sz="1200" dirty="0"/>
              <a:t> - Improvements to the quality of the Conversion Factor values held on the Supply Point Register (MOD0681S)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XRN4780 (B)***</a:t>
            </a:r>
            <a:r>
              <a:rPr lang="en-US" sz="1200" dirty="0"/>
              <a:t> – Inclusion of Meter Asset Provider Identity (MAP Id) in the UK Link system (CSS Consequential Change)</a:t>
            </a:r>
          </a:p>
          <a:p>
            <a:endParaRPr lang="en-GB" sz="1400" dirty="0"/>
          </a:p>
          <a:p>
            <a:pPr lvl="0"/>
            <a:r>
              <a:rPr lang="en-GB" sz="900" dirty="0"/>
              <a:t>* Pending Solution/MOD </a:t>
            </a:r>
            <a:r>
              <a:rPr lang="en-GB" sz="900" dirty="0">
                <a:cs typeface="Arial" panose="020B0604020202020204" pitchFamily="34" charset="0"/>
              </a:rPr>
              <a:t>approval by ChMC/DSG for remaining CRs.</a:t>
            </a:r>
          </a:p>
          <a:p>
            <a:pPr lvl="0"/>
            <a:r>
              <a:rPr lang="en-GB" sz="900" dirty="0">
                <a:cs typeface="Arial" panose="020B0604020202020204" pitchFamily="34" charset="0"/>
              </a:rPr>
              <a:t>** Descoped at </a:t>
            </a:r>
            <a:r>
              <a:rPr lang="en-GB" sz="900" dirty="0" err="1">
                <a:cs typeface="Arial" panose="020B0604020202020204" pitchFamily="34" charset="0"/>
              </a:rPr>
              <a:t>eChMC</a:t>
            </a:r>
            <a:r>
              <a:rPr lang="en-GB" sz="900" dirty="0">
                <a:cs typeface="Arial" panose="020B0604020202020204" pitchFamily="34" charset="0"/>
              </a:rPr>
              <a:t> on 22/11/19</a:t>
            </a:r>
          </a:p>
          <a:p>
            <a:pPr lvl="0"/>
            <a:r>
              <a:rPr lang="en-GB" sz="900" dirty="0">
                <a:cs typeface="Arial" panose="020B0604020202020204" pitchFamily="34" charset="0"/>
              </a:rPr>
              <a:t>*** Added to scope (revised scope from original)</a:t>
            </a: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15074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199B47F8FE643A6C642278E33E45F" ma:contentTypeVersion="" ma:contentTypeDescription="Create a new document." ma:contentTypeScope="" ma:versionID="a7ba602ad7af22e3f8fb3ffe20a6cb4d">
  <xsd:schema xmlns:xsd="http://www.w3.org/2001/XMLSchema" xmlns:xs="http://www.w3.org/2001/XMLSchema" xmlns:p="http://schemas.microsoft.com/office/2006/metadata/properties" xmlns:ns2="5997C702-A337-4532-A4C6-C655AE358073" xmlns:ns3="e122d599-b6ec-4460-8088-e8bfaae27a9a" targetNamespace="http://schemas.microsoft.com/office/2006/metadata/properties" ma:root="true" ma:fieldsID="b2a2cf59b5bb660c7a9ae419d7dd503b" ns2:_="" ns3:_="">
    <xsd:import namespace="5997C702-A337-4532-A4C6-C655AE358073"/>
    <xsd:import namespace="e122d599-b6ec-4460-8088-e8bfaae27a9a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7C702-A337-4532-A4C6-C655AE358073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Document Status" ma:format="Dropdown" ma:indexed="true" ma:internalName="Status">
      <xsd:simpleType>
        <xsd:restriction base="dms:Choice">
          <xsd:enumeration value="n/a"/>
          <xsd:enumeration value="Draft in progress"/>
          <xsd:enumeration value="Draft complete"/>
          <xsd:enumeration value="In rework"/>
          <xsd:enumeration value="Issued for approval"/>
          <xsd:enumeration value="Approved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22d599-b6ec-4460-8088-e8bfaae27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5997C702-A337-4532-A4C6-C655AE358073" xsi:nil="true"/>
  </documentManagement>
</p:properties>
</file>

<file path=customXml/itemProps1.xml><?xml version="1.0" encoding="utf-8"?>
<ds:datastoreItem xmlns:ds="http://schemas.openxmlformats.org/officeDocument/2006/customXml" ds:itemID="{C84D7652-634C-4C79-9619-A78DD3B33C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7C702-A337-4532-A4C6-C655AE358073"/>
    <ds:schemaRef ds:uri="e122d599-b6ec-4460-8088-e8bfaae27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schemas.microsoft.com/office/2006/metadata/properties"/>
    <ds:schemaRef ds:uri="5997C702-A337-4532-A4C6-C655AE358073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122d599-b6ec-4460-8088-e8bfaae27a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28621</TotalTime>
  <Words>506</Words>
  <Application>Microsoft Office PowerPoint</Application>
  <PresentationFormat>On-screen Show (16:9)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XRN4996 - June 20 Release -  Status Update</vt:lpstr>
      <vt:lpstr>XRN4996 - June 20 Release Timelines</vt:lpstr>
      <vt:lpstr>June 20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Tambe, Surfaraz</cp:lastModifiedBy>
  <cp:revision>376</cp:revision>
  <cp:lastPrinted>2019-11-14T11:38:16Z</cp:lastPrinted>
  <dcterms:created xsi:type="dcterms:W3CDTF">2018-09-02T17:12:15Z</dcterms:created>
  <dcterms:modified xsi:type="dcterms:W3CDTF">2020-01-02T11:16:27Z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0x010100204199B47F8FE643A6C642278E33E45F</vt:lpwstr>
  </property>
  <property fmtid="{D5CDD505-2E9C-101B-9397-08002B2CF9AE}" pid="9" name="TaxKeyword">
    <vt:lpwstr/>
  </property>
</Properties>
</file>