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143" r:id="rId5"/>
    <p:sldMasterId id="2147484147" r:id="rId6"/>
    <p:sldMasterId id="2147484151" r:id="rId7"/>
  </p:sldMasterIdLst>
  <p:handoutMasterIdLst>
    <p:handoutMasterId r:id="rId12"/>
  </p:handoutMasterIdLst>
  <p:sldIdLst>
    <p:sldId id="277" r:id="rId8"/>
    <p:sldId id="346" r:id="rId9"/>
    <p:sldId id="332" r:id="rId10"/>
    <p:sldId id="333" r:id="rId11"/>
  </p:sldIdLst>
  <p:sldSz cx="9144000" cy="5143500" type="screen16x9"/>
  <p:notesSz cx="6724650" cy="9774238"/>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79" userDrawn="1">
          <p15:clr>
            <a:srgbClr val="A4A3A4"/>
          </p15:clr>
        </p15:guide>
        <p15:guide id="2" pos="211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C000"/>
    <a:srgbClr val="56CF9E"/>
    <a:srgbClr val="00E658"/>
    <a:srgbClr val="3E5AA8"/>
    <a:srgbClr val="3E487C"/>
    <a:srgbClr val="00B050"/>
    <a:srgbClr val="7030A0"/>
    <a:srgbClr val="0579CD"/>
    <a:srgbClr val="1D3E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E0B186-34E8-4AFA-841A-096ED2C1EA30}" v="1963" dt="2019-12-16T16:10:46.9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35" autoAdjust="0"/>
    <p:restoredTop sz="94660"/>
  </p:normalViewPr>
  <p:slideViewPr>
    <p:cSldViewPr snapToObjects="1">
      <p:cViewPr varScale="1">
        <p:scale>
          <a:sx n="90" d="100"/>
          <a:sy n="90" d="100"/>
        </p:scale>
        <p:origin x="644" y="5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079"/>
        <p:guide pos="211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14748" cy="489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189" tIns="45094" rIns="90189" bIns="45094"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08333" y="0"/>
            <a:ext cx="2914748" cy="489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189" tIns="45094" rIns="90189" bIns="45094"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24/12/2019</a:t>
            </a:fld>
            <a:endParaRPr lang="en-GB" dirty="0"/>
          </a:p>
        </p:txBody>
      </p:sp>
      <p:sp>
        <p:nvSpPr>
          <p:cNvPr id="65540" name="Rectangle 4"/>
          <p:cNvSpPr>
            <a:spLocks noGrp="1" noChangeArrowheads="1"/>
          </p:cNvSpPr>
          <p:nvPr>
            <p:ph type="ftr" sz="quarter" idx="2"/>
          </p:nvPr>
        </p:nvSpPr>
        <p:spPr bwMode="auto">
          <a:xfrm>
            <a:off x="0" y="9283495"/>
            <a:ext cx="2914748" cy="489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189" tIns="45094" rIns="90189" bIns="45094"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08333" y="9283495"/>
            <a:ext cx="2914748" cy="489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189" tIns="45094" rIns="90189" bIns="45094"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1915308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95040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584626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88738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2531226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883115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4040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992676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89226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3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24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277510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27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776273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225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118560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3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24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737847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27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54503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225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5469340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3.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5.png"/><Relationship Id="rId5" Type="http://schemas.openxmlformats.org/officeDocument/2006/relationships/slideLayout" Target="../slideLayouts/slideLayout14.xml"/><Relationship Id="rId10" Type="http://schemas.openxmlformats.org/officeDocument/2006/relationships/theme" Target="../theme/theme4.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9"/>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2" y="473154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05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600"/>
            </a:lvl1pPr>
          </a:lstStyle>
          <a:p>
            <a:pPr>
              <a:defRPr/>
            </a:pPr>
            <a:endParaRPr lang="en-GB" dirty="0">
              <a:solidFill>
                <a:srgbClr val="000000"/>
              </a:solidFill>
            </a:endParaRPr>
          </a:p>
        </p:txBody>
      </p:sp>
    </p:spTree>
    <p:extLst>
      <p:ext uri="{BB962C8B-B14F-4D97-AF65-F5344CB8AC3E}">
        <p14:creationId xmlns:p14="http://schemas.microsoft.com/office/powerpoint/2010/main" val="1718675268"/>
      </p:ext>
    </p:extLst>
  </p:cSld>
  <p:clrMap bg1="lt1" tx1="dk1" bg2="lt2" tx2="dk2" accent1="accent1" accent2="accent2" accent3="accent3" accent4="accent4" accent5="accent5" accent6="accent6" hlink="hlink" folHlink="folHlink"/>
  <p:sldLayoutIdLst>
    <p:sldLayoutId id="2147484144" r:id="rId1"/>
    <p:sldLayoutId id="2147484145" r:id="rId2"/>
    <p:sldLayoutId id="2147484146" r:id="rId3"/>
  </p:sldLayoutIdLst>
  <p:txStyles>
    <p:titleStyle>
      <a:lvl1pPr algn="l" rtl="0" eaLnBrk="0" fontAlgn="base" hangingPunct="0">
        <a:spcBef>
          <a:spcPct val="0"/>
        </a:spcBef>
        <a:spcAft>
          <a:spcPct val="0"/>
        </a:spcAft>
        <a:defRPr sz="2250" b="1">
          <a:solidFill>
            <a:srgbClr val="1D3E61"/>
          </a:solidFill>
          <a:latin typeface="+mj-lt"/>
          <a:ea typeface="+mj-ea"/>
          <a:cs typeface="+mj-cs"/>
        </a:defRPr>
      </a:lvl1pPr>
      <a:lvl2pPr algn="l" rtl="0" eaLnBrk="0" fontAlgn="base" hangingPunct="0">
        <a:spcBef>
          <a:spcPct val="0"/>
        </a:spcBef>
        <a:spcAft>
          <a:spcPct val="0"/>
        </a:spcAft>
        <a:defRPr sz="2250" b="1">
          <a:solidFill>
            <a:srgbClr val="1D3E61"/>
          </a:solidFill>
          <a:latin typeface="Arial" charset="0"/>
        </a:defRPr>
      </a:lvl2pPr>
      <a:lvl3pPr algn="l" rtl="0" eaLnBrk="0" fontAlgn="base" hangingPunct="0">
        <a:spcBef>
          <a:spcPct val="0"/>
        </a:spcBef>
        <a:spcAft>
          <a:spcPct val="0"/>
        </a:spcAft>
        <a:defRPr sz="2250" b="1">
          <a:solidFill>
            <a:srgbClr val="1D3E61"/>
          </a:solidFill>
          <a:latin typeface="Arial" charset="0"/>
        </a:defRPr>
      </a:lvl3pPr>
      <a:lvl4pPr algn="l" rtl="0" eaLnBrk="0" fontAlgn="base" hangingPunct="0">
        <a:spcBef>
          <a:spcPct val="0"/>
        </a:spcBef>
        <a:spcAft>
          <a:spcPct val="0"/>
        </a:spcAft>
        <a:defRPr sz="2250" b="1">
          <a:solidFill>
            <a:srgbClr val="1D3E61"/>
          </a:solidFill>
          <a:latin typeface="Arial" charset="0"/>
        </a:defRPr>
      </a:lvl4pPr>
      <a:lvl5pPr algn="l" rtl="0" eaLnBrk="0" fontAlgn="base" hangingPunct="0">
        <a:spcBef>
          <a:spcPct val="0"/>
        </a:spcBef>
        <a:spcAft>
          <a:spcPct val="0"/>
        </a:spcAft>
        <a:defRPr sz="2250" b="1">
          <a:solidFill>
            <a:srgbClr val="1D3E61"/>
          </a:solidFill>
          <a:latin typeface="Arial" charset="0"/>
        </a:defRPr>
      </a:lvl5pPr>
      <a:lvl6pPr marL="342900" algn="ctr" rtl="0" fontAlgn="base">
        <a:spcBef>
          <a:spcPct val="0"/>
        </a:spcBef>
        <a:spcAft>
          <a:spcPct val="0"/>
        </a:spcAft>
        <a:defRPr sz="2100" b="1">
          <a:solidFill>
            <a:schemeClr val="tx1"/>
          </a:solidFill>
          <a:latin typeface="Arial" charset="0"/>
        </a:defRPr>
      </a:lvl6pPr>
      <a:lvl7pPr marL="685800" algn="ctr" rtl="0" fontAlgn="base">
        <a:spcBef>
          <a:spcPct val="0"/>
        </a:spcBef>
        <a:spcAft>
          <a:spcPct val="0"/>
        </a:spcAft>
        <a:defRPr sz="2100" b="1">
          <a:solidFill>
            <a:schemeClr val="tx1"/>
          </a:solidFill>
          <a:latin typeface="Arial" charset="0"/>
        </a:defRPr>
      </a:lvl7pPr>
      <a:lvl8pPr marL="1028700" algn="ctr" rtl="0" fontAlgn="base">
        <a:spcBef>
          <a:spcPct val="0"/>
        </a:spcBef>
        <a:spcAft>
          <a:spcPct val="0"/>
        </a:spcAft>
        <a:defRPr sz="2100" b="1">
          <a:solidFill>
            <a:schemeClr val="tx1"/>
          </a:solidFill>
          <a:latin typeface="Arial" charset="0"/>
        </a:defRPr>
      </a:lvl8pPr>
      <a:lvl9pPr marL="1371600" algn="ctr" rtl="0" fontAlgn="base">
        <a:spcBef>
          <a:spcPct val="0"/>
        </a:spcBef>
        <a:spcAft>
          <a:spcPct val="0"/>
        </a:spcAft>
        <a:defRPr sz="2100" b="1">
          <a:solidFill>
            <a:schemeClr val="tx1"/>
          </a:solidFill>
          <a:latin typeface="Arial" charset="0"/>
        </a:defRPr>
      </a:lvl9pPr>
    </p:titleStyle>
    <p:bodyStyle>
      <a:lvl1pPr marL="257175" indent="-257175" algn="l" rtl="0" eaLnBrk="0" fontAlgn="base" hangingPunct="0">
        <a:spcBef>
          <a:spcPct val="20000"/>
        </a:spcBef>
        <a:spcAft>
          <a:spcPct val="0"/>
        </a:spcAft>
        <a:buClr>
          <a:srgbClr val="0062C8"/>
        </a:buClr>
        <a:buFont typeface="Wingdings" pitchFamily="2" charset="2"/>
        <a:buChar char="§"/>
        <a:defRPr sz="1800">
          <a:solidFill>
            <a:srgbClr val="3E5AA8"/>
          </a:solidFill>
          <a:latin typeface="+mn-lt"/>
          <a:ea typeface="+mn-ea"/>
          <a:cs typeface="+mn-cs"/>
        </a:defRPr>
      </a:lvl1pPr>
      <a:lvl2pPr marL="557213" indent="-214313" algn="l" rtl="0" eaLnBrk="0" fontAlgn="base" hangingPunct="0">
        <a:spcBef>
          <a:spcPct val="20000"/>
        </a:spcBef>
        <a:spcAft>
          <a:spcPct val="0"/>
        </a:spcAft>
        <a:buClr>
          <a:srgbClr val="0062C8"/>
        </a:buClr>
        <a:buFont typeface="Wingdings" pitchFamily="2" charset="2"/>
        <a:buChar char="§"/>
        <a:defRPr sz="1500">
          <a:solidFill>
            <a:srgbClr val="3E5AA8"/>
          </a:solidFill>
          <a:latin typeface="+mn-lt"/>
        </a:defRPr>
      </a:lvl2pPr>
      <a:lvl3pPr marL="857250" indent="-17145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200150" indent="-171450" algn="l" rtl="0" eaLnBrk="0" fontAlgn="base" hangingPunct="0">
        <a:spcBef>
          <a:spcPct val="20000"/>
        </a:spcBef>
        <a:spcAft>
          <a:spcPct val="0"/>
        </a:spcAft>
        <a:buClr>
          <a:srgbClr val="0062C8"/>
        </a:buClr>
        <a:buFont typeface="Wingdings" pitchFamily="2" charset="2"/>
        <a:buChar char="§"/>
        <a:defRPr sz="1200">
          <a:solidFill>
            <a:srgbClr val="3E5AA8"/>
          </a:solidFill>
          <a:latin typeface="+mn-lt"/>
        </a:defRPr>
      </a:lvl4pPr>
      <a:lvl5pPr marL="1543050" indent="-171450" algn="l" rtl="0" eaLnBrk="0" fontAlgn="base" hangingPunct="0">
        <a:spcBef>
          <a:spcPct val="20000"/>
        </a:spcBef>
        <a:spcAft>
          <a:spcPct val="0"/>
        </a:spcAft>
        <a:buClr>
          <a:srgbClr val="0062C8"/>
        </a:buClr>
        <a:buFont typeface="Wingdings" pitchFamily="2" charset="2"/>
        <a:buChar char="§"/>
        <a:defRPr sz="1200">
          <a:solidFill>
            <a:srgbClr val="3E5AA8"/>
          </a:solidFill>
          <a:latin typeface="+mn-lt"/>
        </a:defRPr>
      </a:lvl5pPr>
      <a:lvl6pPr marL="18859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6pPr>
      <a:lvl7pPr marL="22288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7pPr>
      <a:lvl8pPr marL="25717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8pPr>
      <a:lvl9pPr marL="29146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9"/>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3" y="473154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050">
                <a:solidFill>
                  <a:srgbClr val="1D3E61"/>
                </a:solidFill>
              </a:defRPr>
            </a:lvl1pPr>
          </a:lstStyle>
          <a:p>
            <a:pPr>
              <a:defRPr/>
            </a:pPr>
            <a:fld id="{AF429D2F-F2C8-4089-BC92-4AD68084899C}" type="slidenum">
              <a:rPr lang="en-GB">
                <a:latin typeface="Arial"/>
              </a:rPr>
              <a:pPr>
                <a:defRPr/>
              </a:pPr>
              <a:t>‹#›</a:t>
            </a:fld>
            <a:endParaRPr lang="en-GB" dirty="0">
              <a:latin typeface="Arial"/>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600"/>
            </a:lvl1pPr>
          </a:lstStyle>
          <a:p>
            <a:pPr>
              <a:defRPr/>
            </a:pPr>
            <a:endParaRPr lang="en-GB" dirty="0">
              <a:solidFill>
                <a:srgbClr val="000000"/>
              </a:solidFill>
              <a:latin typeface="Arial"/>
            </a:endParaRPr>
          </a:p>
        </p:txBody>
      </p:sp>
    </p:spTree>
    <p:extLst>
      <p:ext uri="{BB962C8B-B14F-4D97-AF65-F5344CB8AC3E}">
        <p14:creationId xmlns:p14="http://schemas.microsoft.com/office/powerpoint/2010/main" val="464213568"/>
      </p:ext>
    </p:extLst>
  </p:cSld>
  <p:clrMap bg1="lt1" tx1="dk1" bg2="lt2" tx2="dk2" accent1="accent1" accent2="accent2" accent3="accent3" accent4="accent4" accent5="accent5" accent6="accent6" hlink="hlink" folHlink="folHlink"/>
  <p:sldLayoutIdLst>
    <p:sldLayoutId id="2147484148" r:id="rId1"/>
    <p:sldLayoutId id="2147484149" r:id="rId2"/>
    <p:sldLayoutId id="2147484150" r:id="rId3"/>
  </p:sldLayoutIdLst>
  <p:txStyles>
    <p:titleStyle>
      <a:lvl1pPr algn="l" rtl="0" eaLnBrk="0" fontAlgn="base" hangingPunct="0">
        <a:spcBef>
          <a:spcPct val="0"/>
        </a:spcBef>
        <a:spcAft>
          <a:spcPct val="0"/>
        </a:spcAft>
        <a:defRPr sz="2250" b="1">
          <a:solidFill>
            <a:srgbClr val="1D3E61"/>
          </a:solidFill>
          <a:latin typeface="+mj-lt"/>
          <a:ea typeface="+mj-ea"/>
          <a:cs typeface="+mj-cs"/>
        </a:defRPr>
      </a:lvl1pPr>
      <a:lvl2pPr algn="l" rtl="0" eaLnBrk="0" fontAlgn="base" hangingPunct="0">
        <a:spcBef>
          <a:spcPct val="0"/>
        </a:spcBef>
        <a:spcAft>
          <a:spcPct val="0"/>
        </a:spcAft>
        <a:defRPr sz="2250" b="1">
          <a:solidFill>
            <a:srgbClr val="1D3E61"/>
          </a:solidFill>
          <a:latin typeface="Arial" charset="0"/>
        </a:defRPr>
      </a:lvl2pPr>
      <a:lvl3pPr algn="l" rtl="0" eaLnBrk="0" fontAlgn="base" hangingPunct="0">
        <a:spcBef>
          <a:spcPct val="0"/>
        </a:spcBef>
        <a:spcAft>
          <a:spcPct val="0"/>
        </a:spcAft>
        <a:defRPr sz="2250" b="1">
          <a:solidFill>
            <a:srgbClr val="1D3E61"/>
          </a:solidFill>
          <a:latin typeface="Arial" charset="0"/>
        </a:defRPr>
      </a:lvl3pPr>
      <a:lvl4pPr algn="l" rtl="0" eaLnBrk="0" fontAlgn="base" hangingPunct="0">
        <a:spcBef>
          <a:spcPct val="0"/>
        </a:spcBef>
        <a:spcAft>
          <a:spcPct val="0"/>
        </a:spcAft>
        <a:defRPr sz="2250" b="1">
          <a:solidFill>
            <a:srgbClr val="1D3E61"/>
          </a:solidFill>
          <a:latin typeface="Arial" charset="0"/>
        </a:defRPr>
      </a:lvl4pPr>
      <a:lvl5pPr algn="l" rtl="0" eaLnBrk="0" fontAlgn="base" hangingPunct="0">
        <a:spcBef>
          <a:spcPct val="0"/>
        </a:spcBef>
        <a:spcAft>
          <a:spcPct val="0"/>
        </a:spcAft>
        <a:defRPr sz="2250" b="1">
          <a:solidFill>
            <a:srgbClr val="1D3E61"/>
          </a:solidFill>
          <a:latin typeface="Arial" charset="0"/>
        </a:defRPr>
      </a:lvl5pPr>
      <a:lvl6pPr marL="342900" algn="ctr" rtl="0" fontAlgn="base">
        <a:spcBef>
          <a:spcPct val="0"/>
        </a:spcBef>
        <a:spcAft>
          <a:spcPct val="0"/>
        </a:spcAft>
        <a:defRPr sz="2100" b="1">
          <a:solidFill>
            <a:schemeClr val="tx1"/>
          </a:solidFill>
          <a:latin typeface="Arial" charset="0"/>
        </a:defRPr>
      </a:lvl6pPr>
      <a:lvl7pPr marL="685800" algn="ctr" rtl="0" fontAlgn="base">
        <a:spcBef>
          <a:spcPct val="0"/>
        </a:spcBef>
        <a:spcAft>
          <a:spcPct val="0"/>
        </a:spcAft>
        <a:defRPr sz="2100" b="1">
          <a:solidFill>
            <a:schemeClr val="tx1"/>
          </a:solidFill>
          <a:latin typeface="Arial" charset="0"/>
        </a:defRPr>
      </a:lvl7pPr>
      <a:lvl8pPr marL="1028700" algn="ctr" rtl="0" fontAlgn="base">
        <a:spcBef>
          <a:spcPct val="0"/>
        </a:spcBef>
        <a:spcAft>
          <a:spcPct val="0"/>
        </a:spcAft>
        <a:defRPr sz="2100" b="1">
          <a:solidFill>
            <a:schemeClr val="tx1"/>
          </a:solidFill>
          <a:latin typeface="Arial" charset="0"/>
        </a:defRPr>
      </a:lvl8pPr>
      <a:lvl9pPr marL="1371600" algn="ctr" rtl="0" fontAlgn="base">
        <a:spcBef>
          <a:spcPct val="0"/>
        </a:spcBef>
        <a:spcAft>
          <a:spcPct val="0"/>
        </a:spcAft>
        <a:defRPr sz="2100" b="1">
          <a:solidFill>
            <a:schemeClr val="tx1"/>
          </a:solidFill>
          <a:latin typeface="Arial" charset="0"/>
        </a:defRPr>
      </a:lvl9pPr>
    </p:titleStyle>
    <p:bodyStyle>
      <a:lvl1pPr marL="257175" indent="-257175" algn="l" rtl="0" eaLnBrk="0" fontAlgn="base" hangingPunct="0">
        <a:spcBef>
          <a:spcPct val="20000"/>
        </a:spcBef>
        <a:spcAft>
          <a:spcPct val="0"/>
        </a:spcAft>
        <a:buClr>
          <a:srgbClr val="0062C8"/>
        </a:buClr>
        <a:buFont typeface="Wingdings" pitchFamily="2" charset="2"/>
        <a:buChar char="§"/>
        <a:defRPr sz="1800">
          <a:solidFill>
            <a:srgbClr val="3E5AA8"/>
          </a:solidFill>
          <a:latin typeface="+mn-lt"/>
          <a:ea typeface="+mn-ea"/>
          <a:cs typeface="+mn-cs"/>
        </a:defRPr>
      </a:lvl1pPr>
      <a:lvl2pPr marL="557213" indent="-214313" algn="l" rtl="0" eaLnBrk="0" fontAlgn="base" hangingPunct="0">
        <a:spcBef>
          <a:spcPct val="20000"/>
        </a:spcBef>
        <a:spcAft>
          <a:spcPct val="0"/>
        </a:spcAft>
        <a:buClr>
          <a:srgbClr val="0062C8"/>
        </a:buClr>
        <a:buFont typeface="Wingdings" pitchFamily="2" charset="2"/>
        <a:buChar char="§"/>
        <a:defRPr sz="1500">
          <a:solidFill>
            <a:srgbClr val="3E5AA8"/>
          </a:solidFill>
          <a:latin typeface="+mn-lt"/>
        </a:defRPr>
      </a:lvl2pPr>
      <a:lvl3pPr marL="857250" indent="-17145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200150" indent="-171450" algn="l" rtl="0" eaLnBrk="0" fontAlgn="base" hangingPunct="0">
        <a:spcBef>
          <a:spcPct val="20000"/>
        </a:spcBef>
        <a:spcAft>
          <a:spcPct val="0"/>
        </a:spcAft>
        <a:buClr>
          <a:srgbClr val="0062C8"/>
        </a:buClr>
        <a:buFont typeface="Wingdings" pitchFamily="2" charset="2"/>
        <a:buChar char="§"/>
        <a:defRPr sz="1200">
          <a:solidFill>
            <a:srgbClr val="3E5AA8"/>
          </a:solidFill>
          <a:latin typeface="+mn-lt"/>
        </a:defRPr>
      </a:lvl4pPr>
      <a:lvl5pPr marL="1543050" indent="-171450" algn="l" rtl="0" eaLnBrk="0" fontAlgn="base" hangingPunct="0">
        <a:spcBef>
          <a:spcPct val="20000"/>
        </a:spcBef>
        <a:spcAft>
          <a:spcPct val="0"/>
        </a:spcAft>
        <a:buClr>
          <a:srgbClr val="0062C8"/>
        </a:buClr>
        <a:buFont typeface="Wingdings" pitchFamily="2" charset="2"/>
        <a:buChar char="§"/>
        <a:defRPr sz="1200">
          <a:solidFill>
            <a:srgbClr val="3E5AA8"/>
          </a:solidFill>
          <a:latin typeface="+mn-lt"/>
        </a:defRPr>
      </a:lvl5pPr>
      <a:lvl6pPr marL="18859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6pPr>
      <a:lvl7pPr marL="22288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7pPr>
      <a:lvl8pPr marL="25717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8pPr>
      <a:lvl9pPr marL="29146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311600490"/>
      </p:ext>
    </p:extLst>
  </p:cSld>
  <p:clrMap bg1="lt1" tx1="dk1" bg2="lt2" tx2="dk2" accent1="accent1" accent2="accent2" accent3="accent3" accent4="accent4" accent5="accent5" accent6="accent6" hlink="hlink" folHlink="folHlink"/>
  <p:sldLayoutIdLst>
    <p:sldLayoutId id="2147484152" r:id="rId1"/>
    <p:sldLayoutId id="2147484153" r:id="rId2"/>
    <p:sldLayoutId id="2147484154" r:id="rId3"/>
    <p:sldLayoutId id="2147484155" r:id="rId4"/>
    <p:sldLayoutId id="2147484156" r:id="rId5"/>
    <p:sldLayoutId id="2147484157" r:id="rId6"/>
    <p:sldLayoutId id="2147484158" r:id="rId7"/>
    <p:sldLayoutId id="2147484159" r:id="rId8"/>
    <p:sldLayoutId id="2147484160"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normAutofit/>
          </a:bodyPr>
          <a:lstStyle/>
          <a:p>
            <a:r>
              <a:rPr lang="en-GB" sz="3600" dirty="0">
                <a:solidFill>
                  <a:srgbClr val="3E5AA8"/>
                </a:solidFill>
                <a:latin typeface="+mn-lt"/>
              </a:rPr>
              <a:t>Change Assurance </a:t>
            </a:r>
            <a:r>
              <a:rPr lang="en-GB" sz="3600" dirty="0">
                <a:latin typeface="+mn-lt"/>
              </a:rPr>
              <a:t>XEC Report</a:t>
            </a:r>
            <a:br>
              <a:rPr lang="en-GB" sz="3600" dirty="0">
                <a:solidFill>
                  <a:srgbClr val="3E5AA8"/>
                </a:solidFill>
                <a:latin typeface="+mn-lt"/>
              </a:rPr>
            </a:br>
            <a:endParaRPr lang="en-GB" sz="1800" dirty="0">
              <a:solidFill>
                <a:srgbClr val="3E5AA8"/>
              </a:solidFill>
              <a:latin typeface="+mn-lt"/>
            </a:endParaRPr>
          </a:p>
        </p:txBody>
      </p:sp>
      <p:sp>
        <p:nvSpPr>
          <p:cNvPr id="2" name="Subtitle 1"/>
          <p:cNvSpPr>
            <a:spLocks noGrp="1"/>
          </p:cNvSpPr>
          <p:nvPr>
            <p:ph type="subTitle" idx="1"/>
          </p:nvPr>
        </p:nvSpPr>
        <p:spPr/>
        <p:txBody>
          <a:bodyPr/>
          <a:lstStyle/>
          <a:p>
            <a:r>
              <a:rPr lang="en-GB" dirty="0"/>
              <a:t>UK Link Release – June 20</a:t>
            </a:r>
          </a:p>
          <a:p>
            <a:r>
              <a:rPr lang="en-GB" dirty="0"/>
              <a:t>December 2019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45E486A-1B92-4FDD-BFB6-AE7A34A11004}"/>
              </a:ext>
            </a:extLst>
          </p:cNvPr>
          <p:cNvGraphicFramePr>
            <a:graphicFrameLocks noGrp="1"/>
          </p:cNvGraphicFramePr>
          <p:nvPr>
            <p:extLst>
              <p:ext uri="{D42A27DB-BD31-4B8C-83A1-F6EECF244321}">
                <p14:modId xmlns:p14="http://schemas.microsoft.com/office/powerpoint/2010/main" val="2941378276"/>
              </p:ext>
            </p:extLst>
          </p:nvPr>
        </p:nvGraphicFramePr>
        <p:xfrm>
          <a:off x="34661" y="937662"/>
          <a:ext cx="9073844" cy="3938339"/>
        </p:xfrm>
        <a:graphic>
          <a:graphicData uri="http://schemas.openxmlformats.org/drawingml/2006/table">
            <a:tbl>
              <a:tblPr firstRow="1" bandRow="1">
                <a:tableStyleId>{5C22544A-7EE6-4342-B048-85BDC9FD1C3A}</a:tableStyleId>
              </a:tblPr>
              <a:tblGrid>
                <a:gridCol w="1801035">
                  <a:extLst>
                    <a:ext uri="{9D8B030D-6E8A-4147-A177-3AD203B41FA5}">
                      <a16:colId xmlns:a16="http://schemas.microsoft.com/office/drawing/2014/main" val="1709336766"/>
                    </a:ext>
                  </a:extLst>
                </a:gridCol>
                <a:gridCol w="576064">
                  <a:extLst>
                    <a:ext uri="{9D8B030D-6E8A-4147-A177-3AD203B41FA5}">
                      <a16:colId xmlns:a16="http://schemas.microsoft.com/office/drawing/2014/main" val="1582597940"/>
                    </a:ext>
                  </a:extLst>
                </a:gridCol>
                <a:gridCol w="6696745">
                  <a:extLst>
                    <a:ext uri="{9D8B030D-6E8A-4147-A177-3AD203B41FA5}">
                      <a16:colId xmlns:a16="http://schemas.microsoft.com/office/drawing/2014/main" val="1753193464"/>
                    </a:ext>
                  </a:extLst>
                </a:gridCol>
              </a:tblGrid>
              <a:tr h="264557">
                <a:tc>
                  <a:txBody>
                    <a:bodyPr/>
                    <a:lstStyle/>
                    <a:p>
                      <a:r>
                        <a:rPr lang="en-GB" sz="1000" dirty="0"/>
                        <a:t>Topic</a:t>
                      </a:r>
                    </a:p>
                  </a:txBody>
                  <a:tcPr/>
                </a:tc>
                <a:tc>
                  <a:txBody>
                    <a:bodyPr/>
                    <a:lstStyle/>
                    <a:p>
                      <a:r>
                        <a:rPr lang="en-GB" sz="1000" dirty="0"/>
                        <a:t>RAYG</a:t>
                      </a:r>
                    </a:p>
                  </a:txBody>
                  <a:tcPr/>
                </a:tc>
                <a:tc>
                  <a:txBody>
                    <a:bodyPr/>
                    <a:lstStyle/>
                    <a:p>
                      <a:pPr algn="ctr"/>
                      <a:r>
                        <a:rPr lang="en-GB" sz="1000" dirty="0"/>
                        <a:t>Summary</a:t>
                      </a:r>
                    </a:p>
                  </a:txBody>
                  <a:tcPr/>
                </a:tc>
                <a:extLst>
                  <a:ext uri="{0D108BD9-81ED-4DB2-BD59-A6C34878D82A}">
                    <a16:rowId xmlns:a16="http://schemas.microsoft.com/office/drawing/2014/main" val="2421521186"/>
                  </a:ext>
                </a:extLst>
              </a:tr>
              <a:tr h="264128">
                <a:tc>
                  <a:txBody>
                    <a:bodyPr/>
                    <a:lstStyle/>
                    <a:p>
                      <a:r>
                        <a:rPr lang="en-GB" sz="1050" dirty="0"/>
                        <a:t>Business Case</a:t>
                      </a:r>
                    </a:p>
                  </a:txBody>
                  <a:tcPr/>
                </a:tc>
                <a:tc>
                  <a:txBody>
                    <a:bodyPr/>
                    <a:lstStyle/>
                    <a:p>
                      <a:endParaRPr lang="en-GB" sz="1050" dirty="0"/>
                    </a:p>
                  </a:txBody>
                  <a:tcPr>
                    <a:solidFill>
                      <a:srgbClr val="FFC000"/>
                    </a:solidFill>
                  </a:tcPr>
                </a:tc>
                <a:tc rowSpan="12">
                  <a:txBody>
                    <a:bodyPr/>
                    <a:lstStyle/>
                    <a:p>
                      <a:pPr marL="171450" lvl="0" indent="-171450">
                        <a:buFont typeface="Wingdings" panose="05000000000000000000" pitchFamily="2" charset="2"/>
                        <a:buChar char="v"/>
                      </a:pPr>
                      <a:r>
                        <a:rPr lang="en-GB" sz="1050" kern="1200" dirty="0">
                          <a:solidFill>
                            <a:schemeClr val="dk1"/>
                          </a:solidFill>
                          <a:effectLst/>
                          <a:latin typeface="+mn-lt"/>
                          <a:ea typeface="+mn-ea"/>
                          <a:cs typeface="+mn-cs"/>
                        </a:rPr>
                        <a:t>The Change Assurance was performed when the project was mid way through the Design phase when the scope was undergoing changes as the firm costs were delivered to ChMC in the BER</a:t>
                      </a:r>
                    </a:p>
                    <a:p>
                      <a:pPr marL="171450" lvl="0" indent="-171450">
                        <a:buFont typeface="Wingdings" panose="05000000000000000000" pitchFamily="2" charset="2"/>
                        <a:buChar char="v"/>
                      </a:pPr>
                      <a:r>
                        <a:rPr lang="en-GB" sz="1050" kern="1200" dirty="0">
                          <a:solidFill>
                            <a:schemeClr val="dk1"/>
                          </a:solidFill>
                          <a:effectLst/>
                          <a:latin typeface="+mn-lt"/>
                          <a:ea typeface="+mn-ea"/>
                          <a:cs typeface="+mn-cs"/>
                        </a:rPr>
                        <a:t>June 20 project started off with 11 changes in scope which was later amended to 7 changes in scope with a possible addition of one more CSS specific change to the scope which is under discussion with the Project Board.</a:t>
                      </a:r>
                    </a:p>
                    <a:p>
                      <a:pPr marL="171450" lvl="0" indent="-171450">
                        <a:buFont typeface="Wingdings" panose="05000000000000000000" pitchFamily="2" charset="2"/>
                        <a:buChar char="v"/>
                      </a:pPr>
                      <a:r>
                        <a:rPr lang="en-GB" sz="1050" kern="1200" dirty="0">
                          <a:solidFill>
                            <a:schemeClr val="dk1"/>
                          </a:solidFill>
                          <a:effectLst/>
                          <a:latin typeface="+mn-lt"/>
                          <a:ea typeface="+mn-ea"/>
                          <a:cs typeface="+mn-cs"/>
                        </a:rPr>
                        <a:t>The project has been through various challenges which has resulted in an amber report which indicates </a:t>
                      </a:r>
                      <a:r>
                        <a:rPr lang="en-GB" sz="1050" dirty="0">
                          <a:cs typeface="Arial" panose="020B0604020202020204" pitchFamily="34" charset="0"/>
                        </a:rPr>
                        <a:t>issues that could entail significant risk to the success</a:t>
                      </a:r>
                      <a:r>
                        <a:rPr lang="en-GB" sz="1050" kern="1200" dirty="0">
                          <a:solidFill>
                            <a:schemeClr val="dk1"/>
                          </a:solidFill>
                          <a:effectLst/>
                          <a:latin typeface="+mn-lt"/>
                          <a:ea typeface="+mn-ea"/>
                          <a:cs typeface="+mn-cs"/>
                        </a:rPr>
                        <a:t>:</a:t>
                      </a:r>
                    </a:p>
                    <a:p>
                      <a:pPr marL="628650" lvl="1" indent="-171450">
                        <a:buFont typeface="Wingdings" panose="05000000000000000000" pitchFamily="2" charset="2"/>
                        <a:buChar char="v"/>
                      </a:pPr>
                      <a:r>
                        <a:rPr lang="en-GB" sz="1050" kern="1200" dirty="0">
                          <a:solidFill>
                            <a:schemeClr val="dk1"/>
                          </a:solidFill>
                          <a:effectLst/>
                          <a:latin typeface="+mn-lt"/>
                          <a:ea typeface="+mn-ea"/>
                          <a:cs typeface="+mn-cs"/>
                        </a:rPr>
                        <a:t>The plan is incomplete and not baselined</a:t>
                      </a:r>
                    </a:p>
                    <a:p>
                      <a:pPr marL="628650" lvl="1" indent="-171450">
                        <a:buFont typeface="Wingdings" panose="05000000000000000000" pitchFamily="2" charset="2"/>
                        <a:buChar char="v"/>
                      </a:pPr>
                      <a:r>
                        <a:rPr lang="en-GB" sz="1050" kern="1200" dirty="0">
                          <a:solidFill>
                            <a:schemeClr val="dk1"/>
                          </a:solidFill>
                          <a:effectLst/>
                          <a:latin typeface="+mn-lt"/>
                          <a:ea typeface="+mn-ea"/>
                          <a:cs typeface="+mn-cs"/>
                        </a:rPr>
                        <a:t>It took longer than expected to firm up the scope due to the various complex changes involved in the Release </a:t>
                      </a:r>
                    </a:p>
                    <a:p>
                      <a:pPr marL="628650" lvl="1" indent="-171450">
                        <a:buFont typeface="Wingdings" panose="05000000000000000000" pitchFamily="2" charset="2"/>
                        <a:buChar char="v"/>
                      </a:pPr>
                      <a:r>
                        <a:rPr lang="en-GB" sz="1050" kern="1200" dirty="0">
                          <a:solidFill>
                            <a:schemeClr val="dk1"/>
                          </a:solidFill>
                          <a:effectLst/>
                          <a:latin typeface="+mn-lt"/>
                          <a:ea typeface="+mn-ea"/>
                          <a:cs typeface="+mn-cs"/>
                        </a:rPr>
                        <a:t>There was a significant difference in costing of the changes between HLSO and Design which led to removal of 3 changes from scope in November 2019, by Networks</a:t>
                      </a:r>
                    </a:p>
                    <a:p>
                      <a:pPr marL="628650" lvl="1" indent="-171450">
                        <a:buFont typeface="Wingdings" panose="05000000000000000000" pitchFamily="2" charset="2"/>
                        <a:buChar char="v"/>
                      </a:pPr>
                      <a:r>
                        <a:rPr lang="en-GB" sz="1050" kern="1200" dirty="0">
                          <a:solidFill>
                            <a:schemeClr val="dk1"/>
                          </a:solidFill>
                          <a:effectLst/>
                          <a:latin typeface="+mn-lt"/>
                          <a:ea typeface="+mn-ea"/>
                          <a:cs typeface="+mn-cs"/>
                        </a:rPr>
                        <a:t>SME availability was constrained due to the other priorities</a:t>
                      </a:r>
                    </a:p>
                    <a:p>
                      <a:pPr marL="628650" lvl="1" indent="-171450">
                        <a:buFont typeface="Wingdings" panose="05000000000000000000" pitchFamily="2" charset="2"/>
                        <a:buChar char="v"/>
                      </a:pPr>
                      <a:r>
                        <a:rPr lang="en-GB" sz="1050" kern="1200" dirty="0">
                          <a:solidFill>
                            <a:schemeClr val="dk1"/>
                          </a:solidFill>
                          <a:effectLst/>
                          <a:latin typeface="+mn-lt"/>
                          <a:ea typeface="+mn-ea"/>
                          <a:cs typeface="+mn-cs"/>
                        </a:rPr>
                        <a:t>The project engaged a 3</a:t>
                      </a:r>
                      <a:r>
                        <a:rPr lang="en-GB" sz="1050" kern="1200" baseline="30000" dirty="0">
                          <a:solidFill>
                            <a:schemeClr val="dk1"/>
                          </a:solidFill>
                          <a:effectLst/>
                          <a:latin typeface="+mn-lt"/>
                          <a:ea typeface="+mn-ea"/>
                          <a:cs typeface="+mn-cs"/>
                        </a:rPr>
                        <a:t>rd</a:t>
                      </a:r>
                      <a:r>
                        <a:rPr lang="en-GB" sz="1050" kern="1200" dirty="0">
                          <a:solidFill>
                            <a:schemeClr val="dk1"/>
                          </a:solidFill>
                          <a:effectLst/>
                          <a:latin typeface="+mn-lt"/>
                          <a:ea typeface="+mn-ea"/>
                          <a:cs typeface="+mn-cs"/>
                        </a:rPr>
                        <a:t> party supplier for </a:t>
                      </a:r>
                      <a:r>
                        <a:rPr lang="en-GB" sz="1050" u="none" kern="1200" dirty="0">
                          <a:solidFill>
                            <a:schemeClr val="dk1"/>
                          </a:solidFill>
                          <a:effectLst/>
                          <a:latin typeface="+mn-lt"/>
                          <a:ea typeface="+mn-ea"/>
                          <a:cs typeface="+mn-cs"/>
                        </a:rPr>
                        <a:t>U</a:t>
                      </a:r>
                      <a:r>
                        <a:rPr lang="en-GB" sz="1050" kern="1200" dirty="0">
                          <a:solidFill>
                            <a:schemeClr val="dk1"/>
                          </a:solidFill>
                          <a:effectLst/>
                          <a:latin typeface="+mn-lt"/>
                          <a:ea typeface="+mn-ea"/>
                          <a:cs typeface="+mn-cs"/>
                        </a:rPr>
                        <a:t>AT, which resulted in significant changes to the cost</a:t>
                      </a:r>
                    </a:p>
                    <a:p>
                      <a:pPr marL="628650" lvl="1" indent="-171450">
                        <a:buFont typeface="Wingdings" panose="05000000000000000000" pitchFamily="2" charset="2"/>
                        <a:buChar char="v"/>
                      </a:pPr>
                      <a:r>
                        <a:rPr lang="en-GB" sz="1050" kern="1200" dirty="0">
                          <a:solidFill>
                            <a:schemeClr val="dk1"/>
                          </a:solidFill>
                          <a:effectLst/>
                          <a:latin typeface="+mn-lt"/>
                          <a:ea typeface="+mn-ea"/>
                          <a:cs typeface="+mn-cs"/>
                        </a:rPr>
                        <a:t>There is a change within the scope that requires an integration with a SMS vendor which is yet to be finalised when the Design is approaching an end</a:t>
                      </a:r>
                    </a:p>
                    <a:p>
                      <a:pPr marL="628650" lvl="1" indent="-171450">
                        <a:buFont typeface="Wingdings" panose="05000000000000000000" pitchFamily="2" charset="2"/>
                        <a:buChar char="v"/>
                      </a:pPr>
                      <a:r>
                        <a:rPr lang="en-GB" sz="1050" kern="1200" dirty="0">
                          <a:solidFill>
                            <a:schemeClr val="dk1"/>
                          </a:solidFill>
                          <a:effectLst/>
                          <a:latin typeface="+mn-lt"/>
                          <a:ea typeface="+mn-ea"/>
                          <a:cs typeface="+mn-cs"/>
                        </a:rPr>
                        <a:t>A concern on version control of FS/TS documentation needs to be addressed</a:t>
                      </a:r>
                    </a:p>
                    <a:p>
                      <a:pPr marL="171450" lvl="0" indent="-171450">
                        <a:buFont typeface="Wingdings" panose="05000000000000000000" pitchFamily="2" charset="2"/>
                        <a:buChar char="v"/>
                      </a:pPr>
                      <a:r>
                        <a:rPr lang="en-GB" sz="1050" kern="1200" dirty="0">
                          <a:solidFill>
                            <a:schemeClr val="dk1"/>
                          </a:solidFill>
                          <a:effectLst/>
                          <a:latin typeface="+mn-lt"/>
                          <a:ea typeface="+mn-ea"/>
                          <a:cs typeface="+mn-cs"/>
                        </a:rPr>
                        <a:t>These challenges have resulted in the project having to work through unforeseen changes. The project will need to tighten up the planning, control and risk management to achieve a successful outcome</a:t>
                      </a:r>
                    </a:p>
                  </a:txBody>
                  <a:tcPr/>
                </a:tc>
                <a:extLst>
                  <a:ext uri="{0D108BD9-81ED-4DB2-BD59-A6C34878D82A}">
                    <a16:rowId xmlns:a16="http://schemas.microsoft.com/office/drawing/2014/main" val="950844557"/>
                  </a:ext>
                </a:extLst>
              </a:tr>
              <a:tr h="264128">
                <a:tc>
                  <a:txBody>
                    <a:bodyPr/>
                    <a:lstStyle/>
                    <a:p>
                      <a:r>
                        <a:rPr lang="en-GB" sz="1050" dirty="0"/>
                        <a:t>Sponsorship</a:t>
                      </a:r>
                    </a:p>
                  </a:txBody>
                  <a:tcPr/>
                </a:tc>
                <a:tc>
                  <a:txBody>
                    <a:bodyPr/>
                    <a:lstStyle/>
                    <a:p>
                      <a:endParaRPr lang="en-GB" sz="1050" dirty="0"/>
                    </a:p>
                  </a:txBody>
                  <a:tcPr>
                    <a:solidFill>
                      <a:srgbClr val="FFFF00"/>
                    </a:solidFill>
                  </a:tcPr>
                </a:tc>
                <a:tc vMerge="1">
                  <a:txBody>
                    <a:bodyPr/>
                    <a:lstStyle/>
                    <a:p>
                      <a:endParaRPr lang="en-GB"/>
                    </a:p>
                  </a:txBody>
                  <a:tcPr/>
                </a:tc>
                <a:extLst>
                  <a:ext uri="{0D108BD9-81ED-4DB2-BD59-A6C34878D82A}">
                    <a16:rowId xmlns:a16="http://schemas.microsoft.com/office/drawing/2014/main" val="3110429756"/>
                  </a:ext>
                </a:extLst>
              </a:tr>
              <a:tr h="264128">
                <a:tc>
                  <a:txBody>
                    <a:bodyPr/>
                    <a:lstStyle/>
                    <a:p>
                      <a:r>
                        <a:rPr lang="en-GB" sz="1050" dirty="0"/>
                        <a:t>Governance</a:t>
                      </a:r>
                    </a:p>
                  </a:txBody>
                  <a:tcPr/>
                </a:tc>
                <a:tc>
                  <a:txBody>
                    <a:bodyPr/>
                    <a:lstStyle/>
                    <a:p>
                      <a:endParaRPr lang="en-GB" sz="1050" dirty="0">
                        <a:solidFill>
                          <a:srgbClr val="FFC000"/>
                        </a:solidFill>
                      </a:endParaRPr>
                    </a:p>
                  </a:txBody>
                  <a:tcPr>
                    <a:solidFill>
                      <a:srgbClr val="FFC000"/>
                    </a:solidFill>
                  </a:tcPr>
                </a:tc>
                <a:tc vMerge="1">
                  <a:txBody>
                    <a:bodyPr/>
                    <a:lstStyle/>
                    <a:p>
                      <a:endParaRPr lang="en-GB"/>
                    </a:p>
                  </a:txBody>
                  <a:tcPr/>
                </a:tc>
                <a:extLst>
                  <a:ext uri="{0D108BD9-81ED-4DB2-BD59-A6C34878D82A}">
                    <a16:rowId xmlns:a16="http://schemas.microsoft.com/office/drawing/2014/main" val="1983467804"/>
                  </a:ext>
                </a:extLst>
              </a:tr>
              <a:tr h="264128">
                <a:tc>
                  <a:txBody>
                    <a:bodyPr/>
                    <a:lstStyle/>
                    <a:p>
                      <a:r>
                        <a:rPr lang="en-GB" sz="1050" dirty="0"/>
                        <a:t>Scope &amp; Solution</a:t>
                      </a:r>
                    </a:p>
                  </a:txBody>
                  <a:tcPr/>
                </a:tc>
                <a:tc>
                  <a:txBody>
                    <a:bodyPr/>
                    <a:lstStyle/>
                    <a:p>
                      <a:endParaRPr lang="en-GB" sz="1050" dirty="0"/>
                    </a:p>
                  </a:txBody>
                  <a:tcPr>
                    <a:solidFill>
                      <a:srgbClr val="FFFF00"/>
                    </a:solidFill>
                  </a:tcPr>
                </a:tc>
                <a:tc vMerge="1">
                  <a:txBody>
                    <a:bodyPr/>
                    <a:lstStyle/>
                    <a:p>
                      <a:endParaRPr lang="en-GB"/>
                    </a:p>
                  </a:txBody>
                  <a:tcPr/>
                </a:tc>
                <a:extLst>
                  <a:ext uri="{0D108BD9-81ED-4DB2-BD59-A6C34878D82A}">
                    <a16:rowId xmlns:a16="http://schemas.microsoft.com/office/drawing/2014/main" val="2703778444"/>
                  </a:ext>
                </a:extLst>
              </a:tr>
              <a:tr h="264128">
                <a:tc>
                  <a:txBody>
                    <a:bodyPr/>
                    <a:lstStyle/>
                    <a:p>
                      <a:r>
                        <a:rPr lang="en-GB" sz="1050" dirty="0"/>
                        <a:t>Team &amp; Skills</a:t>
                      </a:r>
                    </a:p>
                  </a:txBody>
                  <a:tcPr/>
                </a:tc>
                <a:tc>
                  <a:txBody>
                    <a:bodyPr/>
                    <a:lstStyle/>
                    <a:p>
                      <a:endParaRPr lang="en-GB" sz="1050" dirty="0"/>
                    </a:p>
                  </a:txBody>
                  <a:tcPr>
                    <a:solidFill>
                      <a:srgbClr val="FFC000"/>
                    </a:solidFill>
                  </a:tcPr>
                </a:tc>
                <a:tc vMerge="1">
                  <a:txBody>
                    <a:bodyPr/>
                    <a:lstStyle/>
                    <a:p>
                      <a:endParaRPr lang="en-GB"/>
                    </a:p>
                  </a:txBody>
                  <a:tcPr/>
                </a:tc>
                <a:extLst>
                  <a:ext uri="{0D108BD9-81ED-4DB2-BD59-A6C34878D82A}">
                    <a16:rowId xmlns:a16="http://schemas.microsoft.com/office/drawing/2014/main" val="65576475"/>
                  </a:ext>
                </a:extLst>
              </a:tr>
              <a:tr h="264128">
                <a:tc>
                  <a:txBody>
                    <a:bodyPr/>
                    <a:lstStyle/>
                    <a:p>
                      <a:r>
                        <a:rPr lang="en-GB" sz="1050" dirty="0"/>
                        <a:t>Plan</a:t>
                      </a:r>
                    </a:p>
                  </a:txBody>
                  <a:tcPr/>
                </a:tc>
                <a:tc>
                  <a:txBody>
                    <a:bodyPr/>
                    <a:lstStyle/>
                    <a:p>
                      <a:endParaRPr lang="en-GB" sz="1050" dirty="0"/>
                    </a:p>
                  </a:txBody>
                  <a:tcPr>
                    <a:solidFill>
                      <a:srgbClr val="FF0000"/>
                    </a:solidFill>
                  </a:tcPr>
                </a:tc>
                <a:tc vMerge="1">
                  <a:txBody>
                    <a:bodyPr/>
                    <a:lstStyle/>
                    <a:p>
                      <a:endParaRPr lang="en-GB"/>
                    </a:p>
                  </a:txBody>
                  <a:tcPr/>
                </a:tc>
                <a:extLst>
                  <a:ext uri="{0D108BD9-81ED-4DB2-BD59-A6C34878D82A}">
                    <a16:rowId xmlns:a16="http://schemas.microsoft.com/office/drawing/2014/main" val="3351724062"/>
                  </a:ext>
                </a:extLst>
              </a:tr>
              <a:tr h="264128">
                <a:tc>
                  <a:txBody>
                    <a:bodyPr/>
                    <a:lstStyle/>
                    <a:p>
                      <a:r>
                        <a:rPr lang="en-GB" sz="1050" dirty="0"/>
                        <a:t>Customer</a:t>
                      </a:r>
                    </a:p>
                  </a:txBody>
                  <a:tcPr/>
                </a:tc>
                <a:tc>
                  <a:txBody>
                    <a:bodyPr/>
                    <a:lstStyle/>
                    <a:p>
                      <a:endParaRPr lang="en-GB" sz="1050" dirty="0"/>
                    </a:p>
                  </a:txBody>
                  <a:tcPr>
                    <a:solidFill>
                      <a:srgbClr val="FFFF00"/>
                    </a:solidFill>
                  </a:tcPr>
                </a:tc>
                <a:tc vMerge="1">
                  <a:txBody>
                    <a:bodyPr/>
                    <a:lstStyle/>
                    <a:p>
                      <a:endParaRPr lang="en-GB"/>
                    </a:p>
                  </a:txBody>
                  <a:tcPr/>
                </a:tc>
                <a:extLst>
                  <a:ext uri="{0D108BD9-81ED-4DB2-BD59-A6C34878D82A}">
                    <a16:rowId xmlns:a16="http://schemas.microsoft.com/office/drawing/2014/main" val="223954266"/>
                  </a:ext>
                </a:extLst>
              </a:tr>
              <a:tr h="432210">
                <a:tc>
                  <a:txBody>
                    <a:bodyPr/>
                    <a:lstStyle/>
                    <a:p>
                      <a:r>
                        <a:rPr lang="en-GB" sz="1050" dirty="0"/>
                        <a:t>Other - Information Security</a:t>
                      </a:r>
                    </a:p>
                  </a:txBody>
                  <a:tcPr/>
                </a:tc>
                <a:tc>
                  <a:txBody>
                    <a:bodyPr/>
                    <a:lstStyle/>
                    <a:p>
                      <a:endParaRPr lang="en-GB" sz="1050" dirty="0"/>
                    </a:p>
                  </a:txBody>
                  <a:tcPr>
                    <a:solidFill>
                      <a:srgbClr val="FFC000"/>
                    </a:solidFill>
                  </a:tcPr>
                </a:tc>
                <a:tc vMerge="1">
                  <a:txBody>
                    <a:bodyPr/>
                    <a:lstStyle/>
                    <a:p>
                      <a:endParaRPr lang="en-GB" dirty="0"/>
                    </a:p>
                  </a:txBody>
                  <a:tcPr/>
                </a:tc>
                <a:extLst>
                  <a:ext uri="{0D108BD9-81ED-4DB2-BD59-A6C34878D82A}">
                    <a16:rowId xmlns:a16="http://schemas.microsoft.com/office/drawing/2014/main" val="3118731268"/>
                  </a:ext>
                </a:extLst>
              </a:tr>
              <a:tr h="264128">
                <a:tc>
                  <a:txBody>
                    <a:bodyPr/>
                    <a:lstStyle/>
                    <a:p>
                      <a:r>
                        <a:rPr lang="en-GB" sz="1050" dirty="0"/>
                        <a:t>Other - Supplier</a:t>
                      </a:r>
                    </a:p>
                  </a:txBody>
                  <a:tcPr/>
                </a:tc>
                <a:tc>
                  <a:txBody>
                    <a:bodyPr/>
                    <a:lstStyle/>
                    <a:p>
                      <a:endParaRPr lang="en-GB" sz="1050" dirty="0"/>
                    </a:p>
                  </a:txBody>
                  <a:tcPr>
                    <a:solidFill>
                      <a:srgbClr val="FFFF00"/>
                    </a:solidFill>
                  </a:tcPr>
                </a:tc>
                <a:tc vMerge="1">
                  <a:txBody>
                    <a:bodyPr/>
                    <a:lstStyle/>
                    <a:p>
                      <a:endParaRPr lang="en-GB" dirty="0"/>
                    </a:p>
                  </a:txBody>
                  <a:tcPr/>
                </a:tc>
                <a:extLst>
                  <a:ext uri="{0D108BD9-81ED-4DB2-BD59-A6C34878D82A}">
                    <a16:rowId xmlns:a16="http://schemas.microsoft.com/office/drawing/2014/main" val="210839020"/>
                  </a:ext>
                </a:extLst>
              </a:tr>
              <a:tr h="4322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Other – Service Transition</a:t>
                      </a:r>
                    </a:p>
                  </a:txBody>
                  <a:tcPr/>
                </a:tc>
                <a:tc>
                  <a:txBody>
                    <a:bodyPr/>
                    <a:lstStyle/>
                    <a:p>
                      <a:endParaRPr lang="en-GB" sz="1050" dirty="0"/>
                    </a:p>
                  </a:txBody>
                  <a:tcPr>
                    <a:solidFill>
                      <a:srgbClr val="FFFF00"/>
                    </a:solidFill>
                  </a:tcPr>
                </a:tc>
                <a:tc vMerge="1">
                  <a:txBody>
                    <a:bodyPr/>
                    <a:lstStyle/>
                    <a:p>
                      <a:endParaRPr lang="en-GB" dirty="0"/>
                    </a:p>
                  </a:txBody>
                  <a:tcPr/>
                </a:tc>
                <a:extLst>
                  <a:ext uri="{0D108BD9-81ED-4DB2-BD59-A6C34878D82A}">
                    <a16:rowId xmlns:a16="http://schemas.microsoft.com/office/drawing/2014/main" val="4214031202"/>
                  </a:ext>
                </a:extLst>
              </a:tr>
              <a:tr h="2641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Other - Testing</a:t>
                      </a:r>
                    </a:p>
                  </a:txBody>
                  <a:tcPr/>
                </a:tc>
                <a:tc>
                  <a:txBody>
                    <a:bodyPr/>
                    <a:lstStyle/>
                    <a:p>
                      <a:endParaRPr lang="en-GB" sz="1050" dirty="0"/>
                    </a:p>
                  </a:txBody>
                  <a:tcPr>
                    <a:solidFill>
                      <a:srgbClr val="FFC000"/>
                    </a:solidFill>
                  </a:tcPr>
                </a:tc>
                <a:tc vMerge="1">
                  <a:txBody>
                    <a:bodyPr/>
                    <a:lstStyle/>
                    <a:p>
                      <a:pPr marL="171450" indent="-171450">
                        <a:buFont typeface="Wingdings" panose="05000000000000000000" pitchFamily="2" charset="2"/>
                        <a:buChar char="v"/>
                      </a:pPr>
                      <a:endParaRPr lang="en-GB" sz="900" dirty="0"/>
                    </a:p>
                  </a:txBody>
                  <a:tcPr/>
                </a:tc>
                <a:extLst>
                  <a:ext uri="{0D108BD9-81ED-4DB2-BD59-A6C34878D82A}">
                    <a16:rowId xmlns:a16="http://schemas.microsoft.com/office/drawing/2014/main" val="673046491"/>
                  </a:ext>
                </a:extLst>
              </a:tr>
              <a:tr h="4322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Other – Previous Findings</a:t>
                      </a:r>
                    </a:p>
                  </a:txBody>
                  <a:tcPr/>
                </a:tc>
                <a:tc>
                  <a:txBody>
                    <a:bodyPr/>
                    <a:lstStyle/>
                    <a:p>
                      <a:endParaRPr lang="en-GB" sz="1050" dirty="0"/>
                    </a:p>
                  </a:txBody>
                  <a:tcPr>
                    <a:solidFill>
                      <a:srgbClr val="FFFF00"/>
                    </a:solidFill>
                  </a:tcPr>
                </a:tc>
                <a:tc vMerge="1">
                  <a:txBody>
                    <a:bodyPr/>
                    <a:lstStyle/>
                    <a:p>
                      <a:endParaRPr lang="en-GB"/>
                    </a:p>
                  </a:txBody>
                  <a:tcPr/>
                </a:tc>
                <a:extLst>
                  <a:ext uri="{0D108BD9-81ED-4DB2-BD59-A6C34878D82A}">
                    <a16:rowId xmlns:a16="http://schemas.microsoft.com/office/drawing/2014/main" val="107012451"/>
                  </a:ext>
                </a:extLst>
              </a:tr>
            </a:tbl>
          </a:graphicData>
        </a:graphic>
      </p:graphicFrame>
      <p:graphicFrame>
        <p:nvGraphicFramePr>
          <p:cNvPr id="3" name="Table 2">
            <a:extLst>
              <a:ext uri="{FF2B5EF4-FFF2-40B4-BE49-F238E27FC236}">
                <a16:creationId xmlns:a16="http://schemas.microsoft.com/office/drawing/2014/main" id="{7F4FD843-3D84-4CBA-AD0E-74E12EBE8D25}"/>
              </a:ext>
            </a:extLst>
          </p:cNvPr>
          <p:cNvGraphicFramePr>
            <a:graphicFrameLocks noGrp="1"/>
          </p:cNvGraphicFramePr>
          <p:nvPr>
            <p:extLst>
              <p:ext uri="{D42A27DB-BD31-4B8C-83A1-F6EECF244321}">
                <p14:modId xmlns:p14="http://schemas.microsoft.com/office/powerpoint/2010/main" val="848687837"/>
              </p:ext>
            </p:extLst>
          </p:nvPr>
        </p:nvGraphicFramePr>
        <p:xfrm>
          <a:off x="34661" y="123478"/>
          <a:ext cx="9073846" cy="548640"/>
        </p:xfrm>
        <a:graphic>
          <a:graphicData uri="http://schemas.openxmlformats.org/drawingml/2006/table">
            <a:tbl>
              <a:tblPr firstRow="1" bandRow="1">
                <a:tableStyleId>{5C22544A-7EE6-4342-B048-85BDC9FD1C3A}</a:tableStyleId>
              </a:tblPr>
              <a:tblGrid>
                <a:gridCol w="2082494">
                  <a:extLst>
                    <a:ext uri="{9D8B030D-6E8A-4147-A177-3AD203B41FA5}">
                      <a16:colId xmlns:a16="http://schemas.microsoft.com/office/drawing/2014/main" val="267671624"/>
                    </a:ext>
                  </a:extLst>
                </a:gridCol>
                <a:gridCol w="1230709">
                  <a:extLst>
                    <a:ext uri="{9D8B030D-6E8A-4147-A177-3AD203B41FA5}">
                      <a16:colId xmlns:a16="http://schemas.microsoft.com/office/drawing/2014/main" val="4253812051"/>
                    </a:ext>
                  </a:extLst>
                </a:gridCol>
                <a:gridCol w="4422019">
                  <a:extLst>
                    <a:ext uri="{9D8B030D-6E8A-4147-A177-3AD203B41FA5}">
                      <a16:colId xmlns:a16="http://schemas.microsoft.com/office/drawing/2014/main" val="1306843610"/>
                    </a:ext>
                  </a:extLst>
                </a:gridCol>
                <a:gridCol w="1338624">
                  <a:extLst>
                    <a:ext uri="{9D8B030D-6E8A-4147-A177-3AD203B41FA5}">
                      <a16:colId xmlns:a16="http://schemas.microsoft.com/office/drawing/2014/main" val="354488356"/>
                    </a:ext>
                  </a:extLst>
                </a:gridCol>
              </a:tblGrid>
              <a:tr h="252028">
                <a:tc>
                  <a:txBody>
                    <a:bodyPr/>
                    <a:lstStyle/>
                    <a:p>
                      <a:pPr algn="ctr"/>
                      <a:r>
                        <a:rPr lang="en-GB" sz="1200" dirty="0"/>
                        <a:t>Project</a:t>
                      </a:r>
                    </a:p>
                  </a:txBody>
                  <a:tcPr/>
                </a:tc>
                <a:tc>
                  <a:txBody>
                    <a:bodyPr/>
                    <a:lstStyle/>
                    <a:p>
                      <a:pPr algn="ctr"/>
                      <a:r>
                        <a:rPr lang="en-GB" sz="1200" dirty="0"/>
                        <a:t>Date</a:t>
                      </a:r>
                    </a:p>
                  </a:txBody>
                  <a:tcPr/>
                </a:tc>
                <a:tc>
                  <a:txBody>
                    <a:bodyPr/>
                    <a:lstStyle/>
                    <a:p>
                      <a:pPr algn="ctr"/>
                      <a:r>
                        <a:rPr lang="en-GB" sz="1200" dirty="0"/>
                        <a:t>Change Assurance Type</a:t>
                      </a:r>
                    </a:p>
                  </a:txBody>
                  <a:tcPr/>
                </a:tc>
                <a:tc>
                  <a:txBody>
                    <a:bodyPr/>
                    <a:lstStyle/>
                    <a:p>
                      <a:pPr algn="ctr"/>
                      <a:r>
                        <a:rPr lang="en-GB" sz="1200" dirty="0"/>
                        <a:t>Overall RAYG</a:t>
                      </a:r>
                    </a:p>
                  </a:txBody>
                  <a:tcPr/>
                </a:tc>
                <a:extLst>
                  <a:ext uri="{0D108BD9-81ED-4DB2-BD59-A6C34878D82A}">
                    <a16:rowId xmlns:a16="http://schemas.microsoft.com/office/drawing/2014/main" val="817326381"/>
                  </a:ext>
                </a:extLst>
              </a:tr>
              <a:tr h="252028">
                <a:tc>
                  <a:txBody>
                    <a:bodyPr/>
                    <a:lstStyle/>
                    <a:p>
                      <a:pPr algn="ctr"/>
                      <a:r>
                        <a:rPr lang="en-GB" sz="1000" dirty="0"/>
                        <a:t>UK Link Release – June 20</a:t>
                      </a:r>
                    </a:p>
                  </a:txBody>
                  <a:tcPr/>
                </a:tc>
                <a:tc>
                  <a:txBody>
                    <a:bodyPr/>
                    <a:lstStyle/>
                    <a:p>
                      <a:pPr algn="ctr"/>
                      <a:r>
                        <a:rPr lang="en-GB" sz="1000" dirty="0"/>
                        <a:t>16/12/2019</a:t>
                      </a:r>
                    </a:p>
                  </a:txBody>
                  <a:tcPr/>
                </a:tc>
                <a:tc>
                  <a:txBody>
                    <a:bodyPr/>
                    <a:lstStyle/>
                    <a:p>
                      <a:pPr algn="ctr"/>
                      <a:r>
                        <a:rPr lang="en-GB" sz="1000" dirty="0"/>
                        <a:t>General Health Check</a:t>
                      </a:r>
                    </a:p>
                  </a:txBody>
                  <a:tcPr/>
                </a:tc>
                <a:tc>
                  <a:txBody>
                    <a:bodyPr/>
                    <a:lstStyle/>
                    <a:p>
                      <a:pPr algn="ctr"/>
                      <a:endParaRPr lang="en-GB" sz="1200" dirty="0">
                        <a:solidFill>
                          <a:srgbClr val="FFC000"/>
                        </a:solidFill>
                      </a:endParaRPr>
                    </a:p>
                  </a:txBody>
                  <a:tcPr>
                    <a:solidFill>
                      <a:srgbClr val="FFC000"/>
                    </a:solidFill>
                  </a:tcPr>
                </a:tc>
                <a:extLst>
                  <a:ext uri="{0D108BD9-81ED-4DB2-BD59-A6C34878D82A}">
                    <a16:rowId xmlns:a16="http://schemas.microsoft.com/office/drawing/2014/main" val="4206255925"/>
                  </a:ext>
                </a:extLst>
              </a:tr>
            </a:tbl>
          </a:graphicData>
        </a:graphic>
      </p:graphicFrame>
      <p:graphicFrame>
        <p:nvGraphicFramePr>
          <p:cNvPr id="4" name="Table 3">
            <a:extLst>
              <a:ext uri="{FF2B5EF4-FFF2-40B4-BE49-F238E27FC236}">
                <a16:creationId xmlns:a16="http://schemas.microsoft.com/office/drawing/2014/main" id="{3145D168-8F98-4CB2-BFFE-650825932727}"/>
              </a:ext>
            </a:extLst>
          </p:cNvPr>
          <p:cNvGraphicFramePr>
            <a:graphicFrameLocks noGrp="1"/>
          </p:cNvGraphicFramePr>
          <p:nvPr>
            <p:extLst>
              <p:ext uri="{D42A27DB-BD31-4B8C-83A1-F6EECF244321}">
                <p14:modId xmlns:p14="http://schemas.microsoft.com/office/powerpoint/2010/main" val="366579670"/>
              </p:ext>
            </p:extLst>
          </p:nvPr>
        </p:nvGraphicFramePr>
        <p:xfrm>
          <a:off x="34660" y="693822"/>
          <a:ext cx="9073840" cy="243840"/>
        </p:xfrm>
        <a:graphic>
          <a:graphicData uri="http://schemas.openxmlformats.org/drawingml/2006/table">
            <a:tbl>
              <a:tblPr firstRow="1" bandRow="1">
                <a:tableStyleId>{5C22544A-7EE6-4342-B048-85BDC9FD1C3A}</a:tableStyleId>
              </a:tblPr>
              <a:tblGrid>
                <a:gridCol w="1134230">
                  <a:extLst>
                    <a:ext uri="{9D8B030D-6E8A-4147-A177-3AD203B41FA5}">
                      <a16:colId xmlns:a16="http://schemas.microsoft.com/office/drawing/2014/main" val="1315787130"/>
                    </a:ext>
                  </a:extLst>
                </a:gridCol>
                <a:gridCol w="1134230">
                  <a:extLst>
                    <a:ext uri="{9D8B030D-6E8A-4147-A177-3AD203B41FA5}">
                      <a16:colId xmlns:a16="http://schemas.microsoft.com/office/drawing/2014/main" val="2331105504"/>
                    </a:ext>
                  </a:extLst>
                </a:gridCol>
                <a:gridCol w="1134230">
                  <a:extLst>
                    <a:ext uri="{9D8B030D-6E8A-4147-A177-3AD203B41FA5}">
                      <a16:colId xmlns:a16="http://schemas.microsoft.com/office/drawing/2014/main" val="392348692"/>
                    </a:ext>
                  </a:extLst>
                </a:gridCol>
                <a:gridCol w="1062642">
                  <a:extLst>
                    <a:ext uri="{9D8B030D-6E8A-4147-A177-3AD203B41FA5}">
                      <a16:colId xmlns:a16="http://schemas.microsoft.com/office/drawing/2014/main" val="4064574594"/>
                    </a:ext>
                  </a:extLst>
                </a:gridCol>
                <a:gridCol w="1205818">
                  <a:extLst>
                    <a:ext uri="{9D8B030D-6E8A-4147-A177-3AD203B41FA5}">
                      <a16:colId xmlns:a16="http://schemas.microsoft.com/office/drawing/2014/main" val="4105639339"/>
                    </a:ext>
                  </a:extLst>
                </a:gridCol>
                <a:gridCol w="1134230">
                  <a:extLst>
                    <a:ext uri="{9D8B030D-6E8A-4147-A177-3AD203B41FA5}">
                      <a16:colId xmlns:a16="http://schemas.microsoft.com/office/drawing/2014/main" val="3174191664"/>
                    </a:ext>
                  </a:extLst>
                </a:gridCol>
                <a:gridCol w="1134230">
                  <a:extLst>
                    <a:ext uri="{9D8B030D-6E8A-4147-A177-3AD203B41FA5}">
                      <a16:colId xmlns:a16="http://schemas.microsoft.com/office/drawing/2014/main" val="3068567794"/>
                    </a:ext>
                  </a:extLst>
                </a:gridCol>
                <a:gridCol w="1134230">
                  <a:extLst>
                    <a:ext uri="{9D8B030D-6E8A-4147-A177-3AD203B41FA5}">
                      <a16:colId xmlns:a16="http://schemas.microsoft.com/office/drawing/2014/main" val="1984052903"/>
                    </a:ext>
                  </a:extLst>
                </a:gridCol>
              </a:tblGrid>
              <a:tr h="0">
                <a:tc>
                  <a:txBody>
                    <a:bodyPr/>
                    <a:lstStyle/>
                    <a:p>
                      <a:pPr algn="ctr"/>
                      <a:r>
                        <a:rPr lang="en-GB" sz="1000" dirty="0">
                          <a:solidFill>
                            <a:schemeClr val="tx1"/>
                          </a:solidFill>
                        </a:rPr>
                        <a:t>CA1</a:t>
                      </a:r>
                    </a:p>
                  </a:txBody>
                  <a:tcPr anchor="ctr">
                    <a:solidFill>
                      <a:srgbClr val="0070C0"/>
                    </a:solidFill>
                  </a:tcPr>
                </a:tc>
                <a:tc>
                  <a:txBody>
                    <a:bodyPr/>
                    <a:lstStyle/>
                    <a:p>
                      <a:pPr algn="ctr"/>
                      <a:r>
                        <a:rPr lang="en-GB" sz="1000" dirty="0"/>
                        <a:t>1</a:t>
                      </a:r>
                    </a:p>
                  </a:txBody>
                  <a:tcPr anchor="ctr"/>
                </a:tc>
                <a:tc>
                  <a:txBody>
                    <a:bodyPr/>
                    <a:lstStyle/>
                    <a:p>
                      <a:pPr algn="ctr"/>
                      <a:r>
                        <a:rPr lang="en-GB" sz="1000" dirty="0">
                          <a:solidFill>
                            <a:schemeClr val="tx1"/>
                          </a:solidFill>
                        </a:rPr>
                        <a:t>CA2</a:t>
                      </a:r>
                    </a:p>
                  </a:txBody>
                  <a:tcPr anchor="ctr">
                    <a:solidFill>
                      <a:srgbClr val="0070C0"/>
                    </a:solidFill>
                  </a:tcPr>
                </a:tc>
                <a:tc>
                  <a:txBody>
                    <a:bodyPr/>
                    <a:lstStyle/>
                    <a:p>
                      <a:pPr algn="ctr"/>
                      <a:r>
                        <a:rPr lang="en-GB" sz="1000" dirty="0"/>
                        <a:t>15</a:t>
                      </a:r>
                    </a:p>
                  </a:txBody>
                  <a:tcPr anchor="ctr"/>
                </a:tc>
                <a:tc>
                  <a:txBody>
                    <a:bodyPr/>
                    <a:lstStyle/>
                    <a:p>
                      <a:pPr algn="ctr"/>
                      <a:r>
                        <a:rPr lang="en-GB" sz="1000" dirty="0">
                          <a:solidFill>
                            <a:schemeClr val="tx1"/>
                          </a:solidFill>
                        </a:rPr>
                        <a:t>CA3</a:t>
                      </a:r>
                    </a:p>
                  </a:txBody>
                  <a:tcPr anchor="ctr">
                    <a:solidFill>
                      <a:srgbClr val="0070C0"/>
                    </a:solidFill>
                  </a:tcPr>
                </a:tc>
                <a:tc>
                  <a:txBody>
                    <a:bodyPr/>
                    <a:lstStyle/>
                    <a:p>
                      <a:pPr algn="ctr"/>
                      <a:r>
                        <a:rPr lang="en-GB" sz="1000" dirty="0"/>
                        <a:t>12</a:t>
                      </a:r>
                    </a:p>
                  </a:txBody>
                  <a:tcPr anchor="ctr"/>
                </a:tc>
                <a:tc>
                  <a:txBody>
                    <a:bodyPr/>
                    <a:lstStyle/>
                    <a:p>
                      <a:pPr algn="ctr"/>
                      <a:r>
                        <a:rPr lang="en-GB" sz="1000" dirty="0">
                          <a:solidFill>
                            <a:schemeClr val="tx1"/>
                          </a:solidFill>
                        </a:rPr>
                        <a:t>CA4</a:t>
                      </a:r>
                    </a:p>
                  </a:txBody>
                  <a:tcPr anchor="ctr">
                    <a:solidFill>
                      <a:srgbClr val="0070C0"/>
                    </a:solidFill>
                  </a:tcPr>
                </a:tc>
                <a:tc>
                  <a:txBody>
                    <a:bodyPr/>
                    <a:lstStyle/>
                    <a:p>
                      <a:pPr algn="ctr"/>
                      <a:r>
                        <a:rPr lang="en-GB" sz="1000" dirty="0"/>
                        <a:t>8</a:t>
                      </a:r>
                    </a:p>
                  </a:txBody>
                  <a:tcPr anchor="ctr"/>
                </a:tc>
                <a:extLst>
                  <a:ext uri="{0D108BD9-81ED-4DB2-BD59-A6C34878D82A}">
                    <a16:rowId xmlns:a16="http://schemas.microsoft.com/office/drawing/2014/main" val="2343085083"/>
                  </a:ext>
                </a:extLst>
              </a:tr>
            </a:tbl>
          </a:graphicData>
        </a:graphic>
      </p:graphicFrame>
    </p:spTree>
    <p:extLst>
      <p:ext uri="{BB962C8B-B14F-4D97-AF65-F5344CB8AC3E}">
        <p14:creationId xmlns:p14="http://schemas.microsoft.com/office/powerpoint/2010/main" val="2832400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dirty="0"/>
              <a:t>Change Assurance reporting RAYG definitions</a:t>
            </a:r>
          </a:p>
        </p:txBody>
      </p:sp>
      <p:sp>
        <p:nvSpPr>
          <p:cNvPr id="6147" name="Content Placeholder 2"/>
          <p:cNvSpPr>
            <a:spLocks noGrp="1"/>
          </p:cNvSpPr>
          <p:nvPr>
            <p:ph idx="1"/>
          </p:nvPr>
        </p:nvSpPr>
        <p:spPr/>
        <p:txBody>
          <a:bodyPr/>
          <a:lstStyle/>
          <a:p>
            <a:pPr marL="0" indent="0" defTabSz="801207">
              <a:buNone/>
            </a:pPr>
            <a:r>
              <a:rPr lang="de-DE" sz="1400" dirty="0">
                <a:cs typeface="Arial" pitchFamily="34" charset="0"/>
              </a:rPr>
              <a:t>Categorisation of delivery risk is as follows:</a:t>
            </a:r>
          </a:p>
          <a:p>
            <a:pPr marL="171450" lvl="0" indent="-171450">
              <a:spcBef>
                <a:spcPts val="300"/>
              </a:spcBef>
              <a:buFont typeface="Arial" panose="020B0604020202020204" pitchFamily="34" charset="0"/>
              <a:buChar char="•"/>
            </a:pPr>
            <a:r>
              <a:rPr lang="en-GB" sz="1400" b="1" dirty="0"/>
              <a:t>Red </a:t>
            </a:r>
            <a:r>
              <a:rPr lang="en-GB" sz="1400" dirty="0"/>
              <a:t>: </a:t>
            </a:r>
            <a:r>
              <a:rPr lang="en-GB" sz="1400" dirty="0">
                <a:cs typeface="Arial" panose="020B0604020202020204" pitchFamily="34" charset="0"/>
              </a:rPr>
              <a:t> indicates issues that could entail significant risk to the success of the Programme. </a:t>
            </a:r>
            <a:r>
              <a:rPr lang="en-GB" sz="1400" dirty="0"/>
              <a:t>Remedial action fundamental to successful outcome of programme, should be implemented as soon as possible;</a:t>
            </a:r>
          </a:p>
          <a:p>
            <a:pPr marL="171450" lvl="0" indent="-171450">
              <a:buFont typeface="Arial" panose="020B0604020202020204" pitchFamily="34" charset="0"/>
              <a:buChar char="•"/>
            </a:pPr>
            <a:r>
              <a:rPr lang="en-GB" sz="1400" b="1" dirty="0"/>
              <a:t>Amber </a:t>
            </a:r>
            <a:r>
              <a:rPr lang="en-GB" sz="1400" dirty="0"/>
              <a:t>: </a:t>
            </a:r>
            <a:r>
              <a:rPr lang="en-GB" sz="1400" dirty="0">
                <a:cs typeface="Arial" panose="020B0604020202020204" pitchFamily="34" charset="0"/>
              </a:rPr>
              <a:t>indicates issues that could entail significant risk to the success of the Programme. </a:t>
            </a:r>
            <a:r>
              <a:rPr lang="en-GB" sz="1400" dirty="0"/>
              <a:t>Remedial action important to programme outcomes, should be implemented as soon as practical; </a:t>
            </a:r>
          </a:p>
          <a:p>
            <a:pPr marL="171450" lvl="0" indent="-171450">
              <a:buFont typeface="Arial" panose="020B0604020202020204" pitchFamily="34" charset="0"/>
              <a:buChar char="•"/>
            </a:pPr>
            <a:r>
              <a:rPr lang="en-GB" sz="1400" b="1" dirty="0"/>
              <a:t>Yellow </a:t>
            </a:r>
            <a:r>
              <a:rPr lang="en-GB" sz="1400" dirty="0"/>
              <a:t>: </a:t>
            </a:r>
            <a:r>
              <a:rPr lang="en-GB" sz="1400" dirty="0">
                <a:cs typeface="Arial" panose="020B0604020202020204" pitchFamily="34" charset="0"/>
              </a:rPr>
              <a:t>indicates issues within could entail risk to the success of the Programme, but this risk is low </a:t>
            </a:r>
            <a:r>
              <a:rPr lang="en-GB" sz="1400" dirty="0"/>
              <a:t>Remedial action a good to have for the programme, implementation advised; </a:t>
            </a:r>
          </a:p>
          <a:p>
            <a:pPr marL="171450" lvl="0" indent="-171450">
              <a:buFont typeface="Arial" panose="020B0604020202020204" pitchFamily="34" charset="0"/>
              <a:buChar char="•"/>
            </a:pPr>
            <a:r>
              <a:rPr lang="en-GB" sz="1400" b="1" dirty="0"/>
              <a:t>Green </a:t>
            </a:r>
            <a:r>
              <a:rPr lang="en-GB" sz="1400" dirty="0"/>
              <a:t>: </a:t>
            </a:r>
            <a:r>
              <a:rPr lang="en-GB" sz="1400" dirty="0">
                <a:cs typeface="Arial" panose="020B0604020202020204" pitchFamily="34" charset="0"/>
              </a:rPr>
              <a:t>indicates very minor to no issues, entailing minimal risk to the success of the Programme. </a:t>
            </a:r>
            <a:r>
              <a:rPr lang="en-GB" sz="1400" dirty="0"/>
              <a:t>Improvement would reduce risk, but the weakness is unlikely to undermine the success of the programme </a:t>
            </a:r>
          </a:p>
          <a:p>
            <a:pPr marL="0" indent="0">
              <a:buFont typeface="Wingdings" pitchFamily="2" charset="2"/>
              <a:buNone/>
            </a:pPr>
            <a:endParaRPr lang="en-GB" sz="1800" dirty="0"/>
          </a:p>
        </p:txBody>
      </p:sp>
    </p:spTree>
    <p:extLst>
      <p:ext uri="{BB962C8B-B14F-4D97-AF65-F5344CB8AC3E}">
        <p14:creationId xmlns:p14="http://schemas.microsoft.com/office/powerpoint/2010/main" val="3762480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dirty="0"/>
              <a:t>Change Assurance Findings Severity</a:t>
            </a:r>
          </a:p>
        </p:txBody>
      </p:sp>
      <p:graphicFrame>
        <p:nvGraphicFramePr>
          <p:cNvPr id="5" name="Table 4"/>
          <p:cNvGraphicFramePr>
            <a:graphicFrameLocks noGrp="1"/>
          </p:cNvGraphicFramePr>
          <p:nvPr>
            <p:extLst>
              <p:ext uri="{D42A27DB-BD31-4B8C-83A1-F6EECF244321}">
                <p14:modId xmlns:p14="http://schemas.microsoft.com/office/powerpoint/2010/main" val="2770460085"/>
              </p:ext>
            </p:extLst>
          </p:nvPr>
        </p:nvGraphicFramePr>
        <p:xfrm>
          <a:off x="1115616" y="845343"/>
          <a:ext cx="6984776" cy="3261842"/>
        </p:xfrm>
        <a:graphic>
          <a:graphicData uri="http://schemas.openxmlformats.org/drawingml/2006/table">
            <a:tbl>
              <a:tblPr firstRow="1" firstCol="1" bandRow="1">
                <a:tableStyleId>{5C22544A-7EE6-4342-B048-85BDC9FD1C3A}</a:tableStyleId>
              </a:tblPr>
              <a:tblGrid>
                <a:gridCol w="1753167">
                  <a:extLst>
                    <a:ext uri="{9D8B030D-6E8A-4147-A177-3AD203B41FA5}">
                      <a16:colId xmlns:a16="http://schemas.microsoft.com/office/drawing/2014/main" val="20000"/>
                    </a:ext>
                  </a:extLst>
                </a:gridCol>
                <a:gridCol w="5231609">
                  <a:extLst>
                    <a:ext uri="{9D8B030D-6E8A-4147-A177-3AD203B41FA5}">
                      <a16:colId xmlns:a16="http://schemas.microsoft.com/office/drawing/2014/main" val="20001"/>
                    </a:ext>
                  </a:extLst>
                </a:gridCol>
              </a:tblGrid>
              <a:tr h="212039">
                <a:tc>
                  <a:txBody>
                    <a:bodyPr/>
                    <a:lstStyle/>
                    <a:p>
                      <a:pPr algn="ctr">
                        <a:lnSpc>
                          <a:spcPct val="107000"/>
                        </a:lnSpc>
                        <a:spcAft>
                          <a:spcPts val="0"/>
                        </a:spcAft>
                      </a:pPr>
                      <a:r>
                        <a:rPr lang="en-GB" sz="1200" dirty="0">
                          <a:effectLst/>
                        </a:rPr>
                        <a:t>Category</a:t>
                      </a:r>
                      <a:endParaRPr lang="en-GB" sz="12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200">
                          <a:effectLst/>
                        </a:rPr>
                        <a:t>Description</a:t>
                      </a:r>
                      <a:endParaRPr lang="en-GB" sz="12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782765">
                <a:tc>
                  <a:txBody>
                    <a:bodyPr/>
                    <a:lstStyle/>
                    <a:p>
                      <a:pPr algn="ctr">
                        <a:lnSpc>
                          <a:spcPct val="107000"/>
                        </a:lnSpc>
                        <a:spcAft>
                          <a:spcPts val="0"/>
                        </a:spcAft>
                      </a:pPr>
                      <a:r>
                        <a:rPr lang="en-GB" sz="1200" dirty="0">
                          <a:effectLst/>
                        </a:rPr>
                        <a:t>CA1</a:t>
                      </a:r>
                      <a:endParaRPr lang="en-GB" sz="1200" dirty="0">
                        <a:effectLst/>
                        <a:latin typeface="Calibri"/>
                        <a:ea typeface="Calibri"/>
                        <a:cs typeface="Times New Roman"/>
                      </a:endParaRPr>
                    </a:p>
                  </a:txBody>
                  <a:tcPr marL="68580" marR="68580" marT="0" marB="0"/>
                </a:tc>
                <a:tc>
                  <a:txBody>
                    <a:bodyPr/>
                    <a:lstStyle/>
                    <a:p>
                      <a:pPr>
                        <a:lnSpc>
                          <a:spcPct val="107000"/>
                        </a:lnSpc>
                        <a:spcAft>
                          <a:spcPts val="0"/>
                        </a:spcAft>
                      </a:pPr>
                      <a:r>
                        <a:rPr lang="en-GB" sz="1200" dirty="0">
                          <a:effectLst/>
                        </a:rPr>
                        <a:t>High risk of impacting successful delivery and achieving outcomes – finding needs to be addressed in order for project to succeed</a:t>
                      </a:r>
                    </a:p>
                    <a:p>
                      <a:pPr>
                        <a:lnSpc>
                          <a:spcPct val="107000"/>
                        </a:lnSpc>
                        <a:spcAft>
                          <a:spcPts val="0"/>
                        </a:spcAft>
                      </a:pPr>
                      <a:r>
                        <a:rPr lang="en-GB" sz="1200" dirty="0">
                          <a:effectLst/>
                        </a:rPr>
                        <a:t> </a:t>
                      </a:r>
                      <a:endParaRPr lang="en-GB" sz="12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848156">
                <a:tc>
                  <a:txBody>
                    <a:bodyPr/>
                    <a:lstStyle/>
                    <a:p>
                      <a:pPr algn="ctr">
                        <a:lnSpc>
                          <a:spcPct val="107000"/>
                        </a:lnSpc>
                        <a:spcAft>
                          <a:spcPts val="0"/>
                        </a:spcAft>
                      </a:pPr>
                      <a:r>
                        <a:rPr lang="en-GB" sz="1200">
                          <a:effectLst/>
                        </a:rPr>
                        <a:t>CA2</a:t>
                      </a:r>
                      <a:endParaRPr lang="en-GB" sz="1200">
                        <a:effectLst/>
                        <a:latin typeface="Calibri"/>
                        <a:ea typeface="Calibri"/>
                        <a:cs typeface="Times New Roman"/>
                      </a:endParaRPr>
                    </a:p>
                  </a:txBody>
                  <a:tcPr marL="68580" marR="68580" marT="0" marB="0"/>
                </a:tc>
                <a:tc>
                  <a:txBody>
                    <a:bodyPr/>
                    <a:lstStyle/>
                    <a:p>
                      <a:pPr>
                        <a:lnSpc>
                          <a:spcPct val="107000"/>
                        </a:lnSpc>
                        <a:spcAft>
                          <a:spcPts val="0"/>
                        </a:spcAft>
                      </a:pPr>
                      <a:r>
                        <a:rPr lang="en-GB" sz="1200" dirty="0">
                          <a:effectLst/>
                        </a:rPr>
                        <a:t>Moderate risk of impacting successful delivery and achieving of outcomes – finding needs to be addressed in order to protect time, cost and quality</a:t>
                      </a:r>
                    </a:p>
                    <a:p>
                      <a:pPr>
                        <a:lnSpc>
                          <a:spcPct val="107000"/>
                        </a:lnSpc>
                        <a:spcAft>
                          <a:spcPts val="0"/>
                        </a:spcAft>
                      </a:pPr>
                      <a:r>
                        <a:rPr lang="en-GB" sz="1200" dirty="0">
                          <a:effectLst/>
                        </a:rPr>
                        <a:t> </a:t>
                      </a:r>
                      <a:endParaRPr lang="en-GB" sz="12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636117">
                <a:tc>
                  <a:txBody>
                    <a:bodyPr/>
                    <a:lstStyle/>
                    <a:p>
                      <a:pPr algn="ctr">
                        <a:lnSpc>
                          <a:spcPct val="107000"/>
                        </a:lnSpc>
                        <a:spcAft>
                          <a:spcPts val="0"/>
                        </a:spcAft>
                      </a:pPr>
                      <a:r>
                        <a:rPr lang="en-GB" sz="1200">
                          <a:effectLst/>
                        </a:rPr>
                        <a:t>CA3</a:t>
                      </a:r>
                      <a:endParaRPr lang="en-GB" sz="1200">
                        <a:effectLst/>
                        <a:latin typeface="Calibri"/>
                        <a:ea typeface="Calibri"/>
                        <a:cs typeface="Times New Roman"/>
                      </a:endParaRPr>
                    </a:p>
                  </a:txBody>
                  <a:tcPr marL="68580" marR="68580" marT="0" marB="0"/>
                </a:tc>
                <a:tc>
                  <a:txBody>
                    <a:bodyPr/>
                    <a:lstStyle/>
                    <a:p>
                      <a:pPr>
                        <a:lnSpc>
                          <a:spcPct val="107000"/>
                        </a:lnSpc>
                        <a:spcAft>
                          <a:spcPts val="0"/>
                        </a:spcAft>
                      </a:pPr>
                      <a:r>
                        <a:rPr lang="en-GB" sz="1200" dirty="0">
                          <a:effectLst/>
                        </a:rPr>
                        <a:t>Low risk of impacting successful delivery and outcomes – consider fixing in project and apply to future projects </a:t>
                      </a:r>
                    </a:p>
                    <a:p>
                      <a:pPr>
                        <a:lnSpc>
                          <a:spcPct val="107000"/>
                        </a:lnSpc>
                        <a:spcAft>
                          <a:spcPts val="0"/>
                        </a:spcAft>
                      </a:pPr>
                      <a:r>
                        <a:rPr lang="en-GB" sz="1200" dirty="0">
                          <a:effectLst/>
                        </a:rPr>
                        <a:t> </a:t>
                      </a:r>
                      <a:endParaRPr lang="en-GB" sz="12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782765">
                <a:tc>
                  <a:txBody>
                    <a:bodyPr/>
                    <a:lstStyle/>
                    <a:p>
                      <a:pPr algn="ctr">
                        <a:lnSpc>
                          <a:spcPct val="107000"/>
                        </a:lnSpc>
                        <a:spcAft>
                          <a:spcPts val="0"/>
                        </a:spcAft>
                      </a:pPr>
                      <a:r>
                        <a:rPr lang="en-GB" sz="1200" dirty="0">
                          <a:effectLst/>
                        </a:rPr>
                        <a:t>CA4</a:t>
                      </a:r>
                      <a:endParaRPr lang="en-GB" sz="1200" dirty="0">
                        <a:effectLst/>
                        <a:latin typeface="Calibri"/>
                        <a:ea typeface="Calibri"/>
                        <a:cs typeface="Times New Roman"/>
                      </a:endParaRPr>
                    </a:p>
                  </a:txBody>
                  <a:tcPr marL="68580" marR="68580" marT="0" marB="0"/>
                </a:tc>
                <a:tc>
                  <a:txBody>
                    <a:bodyPr/>
                    <a:lstStyle/>
                    <a:p>
                      <a:pPr>
                        <a:lnSpc>
                          <a:spcPct val="107000"/>
                        </a:lnSpc>
                        <a:spcAft>
                          <a:spcPts val="0"/>
                        </a:spcAft>
                      </a:pPr>
                      <a:r>
                        <a:rPr lang="en-GB" sz="1200" dirty="0">
                          <a:effectLst/>
                        </a:rPr>
                        <a:t>Minor impact to achieving delivery or outcomes – build in as a lessons learnt for efficient and effective delivery for future projects</a:t>
                      </a:r>
                    </a:p>
                    <a:p>
                      <a:pPr>
                        <a:lnSpc>
                          <a:spcPct val="107000"/>
                        </a:lnSpc>
                        <a:spcAft>
                          <a:spcPts val="0"/>
                        </a:spcAft>
                      </a:pPr>
                      <a:r>
                        <a:rPr lang="en-GB" sz="1200" dirty="0">
                          <a:effectLst/>
                        </a:rPr>
                        <a:t> </a:t>
                      </a:r>
                      <a:endParaRPr lang="en-GB" sz="12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37499926"/>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f4ce60ab-a312-4bb0-88d0-24f4343a4825">
      <UserInfo>
        <DisplayName>Howfield, Trevor</DisplayName>
        <AccountId>27</AccountId>
        <AccountType/>
      </UserInfo>
      <UserInfo>
        <DisplayName>Francis, Christina</DisplayName>
        <AccountId>140</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5B4FEBAC943F54392B0ADDEE3E28CE1" ma:contentTypeVersion="9" ma:contentTypeDescription="Create a new document." ma:contentTypeScope="" ma:versionID="25b72429b59d2b720333e6362bb5f08e">
  <xsd:schema xmlns:xsd="http://www.w3.org/2001/XMLSchema" xmlns:xs="http://www.w3.org/2001/XMLSchema" xmlns:p="http://schemas.microsoft.com/office/2006/metadata/properties" xmlns:ns3="0a745080-e38e-4177-b873-c30c559b15e8" xmlns:ns4="f4ce60ab-a312-4bb0-88d0-24f4343a4825" targetNamespace="http://schemas.microsoft.com/office/2006/metadata/properties" ma:root="true" ma:fieldsID="cc5cee6d41089d07744955fefc9b77ea" ns3:_="" ns4:_="">
    <xsd:import namespace="0a745080-e38e-4177-b873-c30c559b15e8"/>
    <xsd:import namespace="f4ce60ab-a312-4bb0-88d0-24f4343a482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745080-e38e-4177-b873-c30c559b15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ce60ab-a312-4bb0-88d0-24f4343a482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F8545E1A-EA83-463B-B744-ADE3D05E8049}">
  <ds:schemaRefs>
    <ds:schemaRef ds:uri="http://purl.org/dc/terms/"/>
    <ds:schemaRef ds:uri="0a745080-e38e-4177-b873-c30c559b15e8"/>
    <ds:schemaRef ds:uri="http://schemas.microsoft.com/office/2006/metadata/properties"/>
    <ds:schemaRef ds:uri="f4ce60ab-a312-4bb0-88d0-24f4343a4825"/>
    <ds:schemaRef ds:uri="http://schemas.microsoft.com/office/infopath/2007/PartnerControls"/>
    <ds:schemaRef ds:uri="http://schemas.microsoft.com/office/2006/documentManagement/types"/>
    <ds:schemaRef ds:uri="http://purl.org/dc/dcmitype/"/>
    <ds:schemaRef ds:uri="http://www.w3.org/XML/1998/namespace"/>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A2F1FD07-B501-4347-A523-B5A5A546F7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745080-e38e-4177-b873-c30c559b15e8"/>
    <ds:schemaRef ds:uri="f4ce60ab-a312-4bb0-88d0-24f4343a48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6471</TotalTime>
  <Words>569</Words>
  <Application>Microsoft Office PowerPoint</Application>
  <PresentationFormat>On-screen Show (16:9)</PresentationFormat>
  <Paragraphs>65</Paragraphs>
  <Slides>4</Slides>
  <Notes>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4</vt:i4>
      </vt:variant>
    </vt:vector>
  </HeadingPairs>
  <TitlesOfParts>
    <vt:vector size="13" baseType="lpstr">
      <vt:lpstr>ＭＳ Ｐゴシック</vt:lpstr>
      <vt:lpstr>Arial</vt:lpstr>
      <vt:lpstr>Calibri</vt:lpstr>
      <vt:lpstr>Times New Roman</vt:lpstr>
      <vt:lpstr>Wingdings</vt:lpstr>
      <vt:lpstr>xoserve templates</vt:lpstr>
      <vt:lpstr>1_xoserve templates</vt:lpstr>
      <vt:lpstr>2_xoserve templates</vt:lpstr>
      <vt:lpstr>Office Theme</vt:lpstr>
      <vt:lpstr>Change Assurance XEC Report </vt:lpstr>
      <vt:lpstr>PowerPoint Presentation</vt:lpstr>
      <vt:lpstr>Change Assurance reporting RAYG definitions</vt:lpstr>
      <vt:lpstr>Change Assurance Findings Severity</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Taggart, Rachel</cp:lastModifiedBy>
  <cp:revision>298</cp:revision>
  <cp:lastPrinted>2019-12-11T16:55:46Z</cp:lastPrinted>
  <dcterms:created xsi:type="dcterms:W3CDTF">2011-09-20T14:58:41Z</dcterms:created>
  <dcterms:modified xsi:type="dcterms:W3CDTF">2019-12-24T08:12:39Z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0x01010065B4FEBAC943F54392B0ADDEE3E28CE1</vt:lpwstr>
  </property>
</Properties>
</file>