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88" r:id="rId5"/>
    <p:sldId id="289" r:id="rId6"/>
    <p:sldId id="295" r:id="rId7"/>
    <p:sldId id="290" r:id="rId8"/>
    <p:sldId id="344" r:id="rId9"/>
    <p:sldId id="353" r:id="rId10"/>
    <p:sldId id="351" r:id="rId11"/>
    <p:sldId id="350" r:id="rId12"/>
    <p:sldId id="357" r:id="rId13"/>
    <p:sldId id="291" r:id="rId14"/>
    <p:sldId id="293" r:id="rId15"/>
    <p:sldId id="322" r:id="rId16"/>
    <p:sldId id="352" r:id="rId17"/>
    <p:sldId id="354" r:id="rId18"/>
    <p:sldId id="306" r:id="rId19"/>
    <p:sldId id="348" r:id="rId20"/>
    <p:sldId id="332" r:id="rId21"/>
    <p:sldId id="326" r:id="rId22"/>
    <p:sldId id="355" r:id="rId23"/>
    <p:sldId id="356" r:id="rId24"/>
    <p:sldId id="323" r:id="rId25"/>
    <p:sldId id="304"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E8"/>
    <a:srgbClr val="CCFF99"/>
    <a:srgbClr val="9CCB3B"/>
    <a:srgbClr val="FFBF00"/>
    <a:srgbClr val="40D1F5"/>
    <a:srgbClr val="FFFFFF"/>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113" d="100"/>
          <a:sy n="113" d="100"/>
        </p:scale>
        <p:origin x="34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xoserve.com\Filedata\Shares\Shared\NGSRV51H003\TEAMDATA\Xoserve_Industry_Engagement_Team\UK%20Link%20Committee\01.%20Communications\2019\Rep%20Responses\Dec%201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[Dec 19.xlsx]Graph!PivotTable1</c:name>
    <c:fmtId val="9"/>
  </c:pivotSource>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solidFill>
                  <a:schemeClr val="accent1">
                    <a:lumMod val="75000"/>
                  </a:schemeClr>
                </a:solidFill>
              </a:rPr>
              <a:t>Summary of Detailed Design Responses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pivotFmt>
      <c:pivotFmt>
        <c:idx val="1"/>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pivotFmt>
      <c:pivotFmt>
        <c:idx val="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pivotFmt>
      <c:pivotFmt>
        <c:idx val="3"/>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pivotFmt>
      <c:pivotFmt>
        <c:idx val="4"/>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pivotFmt>
      <c:pivotFmt>
        <c:idx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pivotFmt>
      <c:pivotFmt>
        <c:idx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pivotFmt>
    </c:pivotFmts>
    <c:plotArea>
      <c:layout/>
      <c:barChart>
        <c:barDir val="bar"/>
        <c:grouping val="stacked"/>
        <c:varyColors val="0"/>
        <c:ser>
          <c:idx val="0"/>
          <c:order val="0"/>
          <c:tx>
            <c:strRef>
              <c:f>Graph!$B$3:$B$4</c:f>
              <c:strCache>
                <c:ptCount val="1"/>
                <c:pt idx="0">
                  <c:v>Approve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multiLvlStrRef>
              <c:f>Graph!$A$5:$A$12</c:f>
              <c:multiLvlStrCache>
                <c:ptCount val="4"/>
                <c:lvl>
                  <c:pt idx="0">
                    <c:v>XRN4997 Introduction of New Charge Codes for Pro-Active Payment of GOP 3 and GSOP 13 and GT Voluntary Consumer Payments </c:v>
                  </c:pt>
                  <c:pt idx="1">
                    <c:v>EUC Description Amendments </c:v>
                  </c:pt>
                  <c:pt idx="2">
                    <c:v>Rejection Code Reword - Defect 1492 </c:v>
                  </c:pt>
                  <c:pt idx="3">
                    <c:v>XRN4941 Auto updates to meter read frequency (MOD0692)</c:v>
                  </c:pt>
                </c:lvl>
                <c:lvl>
                  <c:pt idx="0">
                    <c:v>MiR Drop 6</c:v>
                  </c:pt>
                  <c:pt idx="1">
                    <c:v>February 2020</c:v>
                  </c:pt>
                  <c:pt idx="3">
                    <c:v>June 2020</c:v>
                  </c:pt>
                </c:lvl>
              </c:multiLvlStrCache>
            </c:multiLvlStrRef>
          </c:cat>
          <c:val>
            <c:numRef>
              <c:f>Graph!$B$5:$B$12</c:f>
              <c:numCache>
                <c:formatCode>General</c:formatCode>
                <c:ptCount val="4"/>
                <c:pt idx="0">
                  <c:v>3</c:v>
                </c:pt>
                <c:pt idx="1">
                  <c:v>5</c:v>
                </c:pt>
                <c:pt idx="2">
                  <c:v>4</c:v>
                </c:pt>
                <c:pt idx="3">
                  <c:v>5</c:v>
                </c:pt>
              </c:numCache>
            </c:numRef>
          </c:val>
          <c:extLst>
            <c:ext xmlns:c16="http://schemas.microsoft.com/office/drawing/2014/chart" uri="{C3380CC4-5D6E-409C-BE32-E72D297353CC}">
              <c16:uniqueId val="{00000000-DDE0-4568-91DA-8D57BEDBDEF2}"/>
            </c:ext>
          </c:extLst>
        </c:ser>
        <c:ser>
          <c:idx val="1"/>
          <c:order val="1"/>
          <c:tx>
            <c:strRef>
              <c:f>Graph!$C$3:$C$4</c:f>
              <c:strCache>
                <c:ptCount val="1"/>
                <c:pt idx="0">
                  <c:v>Reject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multiLvlStrRef>
              <c:f>Graph!$A$5:$A$12</c:f>
              <c:multiLvlStrCache>
                <c:ptCount val="4"/>
                <c:lvl>
                  <c:pt idx="0">
                    <c:v>XRN4997 Introduction of New Charge Codes for Pro-Active Payment of GOP 3 and GSOP 13 and GT Voluntary Consumer Payments </c:v>
                  </c:pt>
                  <c:pt idx="1">
                    <c:v>EUC Description Amendments </c:v>
                  </c:pt>
                  <c:pt idx="2">
                    <c:v>Rejection Code Reword - Defect 1492 </c:v>
                  </c:pt>
                  <c:pt idx="3">
                    <c:v>XRN4941 Auto updates to meter read frequency (MOD0692)</c:v>
                  </c:pt>
                </c:lvl>
                <c:lvl>
                  <c:pt idx="0">
                    <c:v>MiR Drop 6</c:v>
                  </c:pt>
                  <c:pt idx="1">
                    <c:v>February 2020</c:v>
                  </c:pt>
                  <c:pt idx="3">
                    <c:v>June 2020</c:v>
                  </c:pt>
                </c:lvl>
              </c:multiLvlStrCache>
            </c:multiLvlStrRef>
          </c:cat>
          <c:val>
            <c:numRef>
              <c:f>Graph!$C$5:$C$12</c:f>
              <c:numCache>
                <c:formatCode>General</c:formatCode>
                <c:ptCount val="4"/>
                <c:pt idx="3">
                  <c:v>1</c:v>
                </c:pt>
              </c:numCache>
            </c:numRef>
          </c:val>
          <c:extLst>
            <c:ext xmlns:c16="http://schemas.microsoft.com/office/drawing/2014/chart" uri="{C3380CC4-5D6E-409C-BE32-E72D297353CC}">
              <c16:uniqueId val="{00000001-DDE0-4568-91DA-8D57BEDBDEF2}"/>
            </c:ext>
          </c:extLst>
        </c:ser>
        <c:dLbls>
          <c:showLegendKey val="0"/>
          <c:showVal val="0"/>
          <c:showCatName val="0"/>
          <c:showSerName val="0"/>
          <c:showPercent val="0"/>
          <c:showBubbleSize val="0"/>
        </c:dLbls>
        <c:gapWidth val="150"/>
        <c:overlap val="100"/>
        <c:axId val="955189680"/>
        <c:axId val="1145559856"/>
      </c:barChart>
      <c:catAx>
        <c:axId val="955189680"/>
        <c:scaling>
          <c:orientation val="minMax"/>
        </c:scaling>
        <c:delete val="0"/>
        <c:axPos val="l"/>
        <c:numFmt formatCode="General" sourceLinked="1"/>
        <c:majorTickMark val="none"/>
        <c:minorTickMark val="none"/>
        <c:tickLblPos val="nextTo"/>
        <c:spPr>
          <a:noFill/>
          <a:ln w="6350" cap="flat" cmpd="sng" algn="ctr">
            <a:solidFill>
              <a:schemeClr val="accent1"/>
            </a:solidFill>
            <a:prstDash val="solid"/>
            <a:miter lim="800000"/>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45559856"/>
        <c:crosses val="autoZero"/>
        <c:auto val="1"/>
        <c:lblAlgn val="ctr"/>
        <c:lblOffset val="100"/>
        <c:noMultiLvlLbl val="0"/>
      </c:catAx>
      <c:valAx>
        <c:axId val="1145559856"/>
        <c:scaling>
          <c:orientation val="minMax"/>
          <c:max val="6"/>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518968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06/01/2020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xoserve.com/change/change-packs/2505-jlr-jr-december-change-pack-2019/" TargetMode="External"/><Relationship Id="rId2" Type="http://schemas.openxmlformats.org/officeDocument/2006/relationships/hyperlink" Target="https://www.xoserve.com/change/change-proposals/xrn-4851-moving-market-participant-ownership-from-spaa-to-uncdsc/"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xoserve.com/change/change-packs/2505-jlr-jr-december-change-pack-2019/" TargetMode="External"/><Relationship Id="rId2" Type="http://schemas.openxmlformats.org/officeDocument/2006/relationships/hyperlink" Target="https://www.xoserve.com/change/change-proposals/xrn-4931-submission-of-a-space-in-mandatory-data-on-multiple-spa-files/"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xoserve.com/change/change-packs/2456-rt-po-change-pack-october-2019/" TargetMode="External"/><Relationship Id="rId2" Type="http://schemas.openxmlformats.org/officeDocument/2006/relationships/hyperlink" Target="https://www.xoserve.com/change/change-proposals/xrn-4992-modification-0687-creation-of-new-charge-to-recover-last-resort-supply-payments/"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xoserve.com/change/change-proposals/xrn-4941-auto-updates-to-meter-read-frequency-mod0692/" TargetMode="External"/><Relationship Id="rId2" Type="http://schemas.openxmlformats.org/officeDocument/2006/relationships/hyperlink" Target="https://www.xoserve.com/change/change-packs/2489-rt-po-change-pack-november-2019/"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xoserve.com/change/change-proposals/xrn-4997-introducing-new-charge-codes-for-gsop3-gsop13-and-gt-voluntary-consumer-payments/" TargetMode="External"/><Relationship Id="rId2" Type="http://schemas.openxmlformats.org/officeDocument/2006/relationships/hyperlink" Target="https://www.xoserve.com/change/change-packs/2505-jlr-jr-december-change-pack-2019/"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xoserve.com/change/change-packs/2505-jlr-jr-december-change-pack-201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xoserve.com/change/change-packs/2505-jlr-jr-december-change-pack-2019/"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xoserve.com/change/change-proposals/xrn-5014-facilitating-hydeploy2-live-pilo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xoserve.com/change/change-proposals/xrn-5048-make-an-indicator-available-where-a-supply-meter-point-form-part-of-a-network-tria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xoserve.com/change/change-proposals/xrn-5064-meter-asset-enquiry-api-enhance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xoserve.com/change/change-proposals/xrn-5065-addition-of-email-address-to-des-last-accessed-repo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xoserve.com/change/change-proposals/xrn-5070-amendment-to-isolation-fla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xoserve.com/change/change-proposals/xrn-5072-class-4-with-amrdre-installed-rgma-flow-received-with-no-rtc-cou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Change Management Committee  </a:t>
            </a:r>
            <a:br>
              <a:rPr lang="en-GB" dirty="0"/>
            </a:br>
            <a:r>
              <a:rPr lang="en-GB" dirty="0"/>
              <a:t>Sections 2 - 6</a:t>
            </a:r>
          </a:p>
        </p:txBody>
      </p:sp>
      <p:sp>
        <p:nvSpPr>
          <p:cNvPr id="3" name="Subtitle 2"/>
          <p:cNvSpPr>
            <a:spLocks noGrp="1"/>
          </p:cNvSpPr>
          <p:nvPr>
            <p:ph type="subTitle" idx="1"/>
          </p:nvPr>
        </p:nvSpPr>
        <p:spPr/>
        <p:txBody>
          <a:bodyPr/>
          <a:lstStyle/>
          <a:p>
            <a:r>
              <a:rPr lang="en-GB" dirty="0"/>
              <a:t>8</a:t>
            </a:r>
            <a:r>
              <a:rPr lang="en-GB" baseline="30000" dirty="0"/>
              <a:t>th</a:t>
            </a:r>
            <a:r>
              <a:rPr lang="en-GB" dirty="0"/>
              <a:t> January 2019</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139702"/>
            <a:ext cx="8229600" cy="637580"/>
          </a:xfrm>
        </p:spPr>
        <p:txBody>
          <a:bodyPr>
            <a:normAutofit fontScale="90000"/>
          </a:bodyPr>
          <a:lstStyle/>
          <a:p>
            <a:pPr algn="l"/>
            <a:r>
              <a:rPr lang="en-GB" dirty="0"/>
              <a:t>3. New Change Proposals – Post Initial Review</a:t>
            </a:r>
            <a:br>
              <a:rPr lang="en-GB" dirty="0"/>
            </a:br>
            <a:br>
              <a:rPr lang="en-GB" sz="2200" dirty="0">
                <a:solidFill>
                  <a:schemeClr val="tx1"/>
                </a:solidFill>
              </a:rPr>
            </a:br>
            <a:r>
              <a:rPr lang="en-GB" sz="2000" dirty="0">
                <a:solidFill>
                  <a:schemeClr val="tx1"/>
                </a:solidFill>
              </a:rPr>
              <a:t>None for this meeting</a:t>
            </a:r>
            <a:endParaRPr lang="en-GB" dirty="0">
              <a:solidFill>
                <a:schemeClr val="tx1"/>
              </a:solidFill>
            </a:endParaRPr>
          </a:p>
        </p:txBody>
      </p:sp>
    </p:spTree>
    <p:extLst>
      <p:ext uri="{BB962C8B-B14F-4D97-AF65-F5344CB8AC3E}">
        <p14:creationId xmlns:p14="http://schemas.microsoft.com/office/powerpoint/2010/main" val="3166717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139702"/>
            <a:ext cx="8229600" cy="637580"/>
          </a:xfrm>
        </p:spPr>
        <p:txBody>
          <a:bodyPr>
            <a:normAutofit fontScale="90000"/>
          </a:bodyPr>
          <a:lstStyle/>
          <a:p>
            <a:pPr algn="l"/>
            <a:r>
              <a:rPr lang="en-GB" dirty="0"/>
              <a:t>4. New Change Proposals – Post Solution Review</a:t>
            </a:r>
            <a:br>
              <a:rPr lang="en-GB" dirty="0"/>
            </a:br>
            <a:br>
              <a:rPr lang="en-GB" dirty="0"/>
            </a:br>
            <a:endParaRPr lang="en-GB" sz="2000" dirty="0">
              <a:solidFill>
                <a:schemeClr val="tx1"/>
              </a:solidFill>
            </a:endParaRPr>
          </a:p>
        </p:txBody>
      </p:sp>
    </p:spTree>
    <p:extLst>
      <p:ext uri="{BB962C8B-B14F-4D97-AF65-F5344CB8AC3E}">
        <p14:creationId xmlns:p14="http://schemas.microsoft.com/office/powerpoint/2010/main" val="852926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7580"/>
          </a:xfrm>
        </p:spPr>
        <p:txBody>
          <a:bodyPr>
            <a:normAutofit/>
          </a:bodyPr>
          <a:lstStyle/>
          <a:p>
            <a:r>
              <a:rPr lang="en-GB" sz="2000" dirty="0"/>
              <a:t>4.1 New Change Proposals – Post Solution Review</a:t>
            </a:r>
          </a:p>
        </p:txBody>
      </p:sp>
      <p:graphicFrame>
        <p:nvGraphicFramePr>
          <p:cNvPr id="3" name="Table 2"/>
          <p:cNvGraphicFramePr>
            <a:graphicFrameLocks noGrp="1"/>
          </p:cNvGraphicFramePr>
          <p:nvPr>
            <p:extLst>
              <p:ext uri="{D42A27DB-BD31-4B8C-83A1-F6EECF244321}">
                <p14:modId xmlns:p14="http://schemas.microsoft.com/office/powerpoint/2010/main" val="3267012921"/>
              </p:ext>
            </p:extLst>
          </p:nvPr>
        </p:nvGraphicFramePr>
        <p:xfrm>
          <a:off x="172015" y="483518"/>
          <a:ext cx="8545826" cy="4512528"/>
        </p:xfrm>
        <a:graphic>
          <a:graphicData uri="http://schemas.openxmlformats.org/drawingml/2006/table">
            <a:tbl>
              <a:tblPr firstRow="1" firstCol="1" bandRow="1">
                <a:tableStyleId>{5940675A-B579-460E-94D1-54222C63F5DA}</a:tableStyleId>
              </a:tblPr>
              <a:tblGrid>
                <a:gridCol w="614601">
                  <a:extLst>
                    <a:ext uri="{9D8B030D-6E8A-4147-A177-3AD203B41FA5}">
                      <a16:colId xmlns:a16="http://schemas.microsoft.com/office/drawing/2014/main" val="20000"/>
                    </a:ext>
                  </a:extLst>
                </a:gridCol>
                <a:gridCol w="1402698">
                  <a:extLst>
                    <a:ext uri="{9D8B030D-6E8A-4147-A177-3AD203B41FA5}">
                      <a16:colId xmlns:a16="http://schemas.microsoft.com/office/drawing/2014/main" val="20001"/>
                    </a:ext>
                  </a:extLst>
                </a:gridCol>
                <a:gridCol w="965624">
                  <a:extLst>
                    <a:ext uri="{9D8B030D-6E8A-4147-A177-3AD203B41FA5}">
                      <a16:colId xmlns:a16="http://schemas.microsoft.com/office/drawing/2014/main" val="3321704233"/>
                    </a:ext>
                  </a:extLst>
                </a:gridCol>
                <a:gridCol w="715230">
                  <a:extLst>
                    <a:ext uri="{9D8B030D-6E8A-4147-A177-3AD203B41FA5}">
                      <a16:colId xmlns:a16="http://schemas.microsoft.com/office/drawing/2014/main" val="20002"/>
                    </a:ext>
                  </a:extLst>
                </a:gridCol>
                <a:gridCol w="517520">
                  <a:extLst>
                    <a:ext uri="{9D8B030D-6E8A-4147-A177-3AD203B41FA5}">
                      <a16:colId xmlns:a16="http://schemas.microsoft.com/office/drawing/2014/main" val="20003"/>
                    </a:ext>
                  </a:extLst>
                </a:gridCol>
                <a:gridCol w="398383">
                  <a:extLst>
                    <a:ext uri="{9D8B030D-6E8A-4147-A177-3AD203B41FA5}">
                      <a16:colId xmlns:a16="http://schemas.microsoft.com/office/drawing/2014/main" val="20004"/>
                    </a:ext>
                  </a:extLst>
                </a:gridCol>
                <a:gridCol w="435088">
                  <a:extLst>
                    <a:ext uri="{9D8B030D-6E8A-4147-A177-3AD203B41FA5}">
                      <a16:colId xmlns:a16="http://schemas.microsoft.com/office/drawing/2014/main" val="20005"/>
                    </a:ext>
                  </a:extLst>
                </a:gridCol>
                <a:gridCol w="3496682">
                  <a:extLst>
                    <a:ext uri="{9D8B030D-6E8A-4147-A177-3AD203B41FA5}">
                      <a16:colId xmlns:a16="http://schemas.microsoft.com/office/drawing/2014/main" val="20010"/>
                    </a:ext>
                  </a:extLst>
                </a:gridCol>
              </a:tblGrid>
              <a:tr h="447551">
                <a:tc rowSpan="2">
                  <a:txBody>
                    <a:bodyPr/>
                    <a:lstStyle/>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Agenda</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Item</a:t>
                      </a:r>
                    </a:p>
                  </a:txBody>
                  <a:tcPr marL="59044" marR="59044" marT="0" marB="0">
                    <a:solidFill>
                      <a:schemeClr val="tx2">
                        <a:lumMod val="40000"/>
                        <a:lumOff val="60000"/>
                      </a:schemeClr>
                    </a:solidFill>
                  </a:tcPr>
                </a:tc>
                <a:tc rowSpan="2">
                  <a:txBody>
                    <a:bodyPr/>
                    <a:lstStyle/>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XRN / Title</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Proposed Release</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Link to Change Proposal</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Comm Ref</a:t>
                      </a:r>
                    </a:p>
                  </a:txBody>
                  <a:tcPr marL="59044" marR="59044" marT="0" marB="0">
                    <a:solidFill>
                      <a:schemeClr val="tx2">
                        <a:lumMod val="40000"/>
                        <a:lumOff val="60000"/>
                      </a:schemeClr>
                    </a:solidFill>
                  </a:tcPr>
                </a:tc>
                <a:tc rowSpan="2">
                  <a:txBody>
                    <a:bodyPr/>
                    <a:lstStyle/>
                    <a:p>
                      <a:pPr>
                        <a:lnSpc>
                          <a:spcPct val="115000"/>
                        </a:lnSpc>
                        <a:spcAft>
                          <a:spcPts val="0"/>
                        </a:spcAft>
                      </a:pPr>
                      <a:r>
                        <a:rPr lang="en-GB" sz="800" dirty="0">
                          <a:effectLst/>
                          <a:latin typeface="Arial" panose="020B0604020202020204" pitchFamily="34" charset="0"/>
                          <a:ea typeface="Calibri"/>
                          <a:cs typeface="Arial" panose="020B0604020202020204" pitchFamily="34" charset="0"/>
                        </a:rPr>
                        <a:t>DSG Preferred Option and date</a:t>
                      </a:r>
                    </a:p>
                  </a:txBody>
                  <a:tcPr marL="59044" marR="59044" marT="0" marB="0">
                    <a:solidFill>
                      <a:schemeClr val="accent4">
                        <a:lumMod val="40000"/>
                        <a:lumOff val="60000"/>
                      </a:schemeClr>
                    </a:solidFill>
                  </a:tcPr>
                </a:tc>
                <a:tc gridSpan="4">
                  <a:txBody>
                    <a:bodyPr/>
                    <a:lstStyle/>
                    <a:p>
                      <a:pPr>
                        <a:lnSpc>
                          <a:spcPct val="115000"/>
                        </a:lnSpc>
                        <a:spcAft>
                          <a:spcPts val="0"/>
                        </a:spcAft>
                      </a:pPr>
                      <a:r>
                        <a:rPr lang="en-GB" sz="800" dirty="0">
                          <a:effectLst/>
                        </a:rPr>
                        <a:t>Solution Summary Outcome and implementation date outcome</a:t>
                      </a: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dirty="0">
                          <a:effectLst/>
                          <a:latin typeface="Arial" panose="020B0604020202020204" pitchFamily="34" charset="0"/>
                          <a:ea typeface="Calibri"/>
                          <a:cs typeface="Arial" panose="020B0604020202020204" pitchFamily="34" charset="0"/>
                        </a:rPr>
                        <a:t>Comments</a:t>
                      </a:r>
                    </a:p>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42404">
                <a:tc vMerge="1">
                  <a:txBody>
                    <a:bodyPr/>
                    <a:lstStyle/>
                    <a:p>
                      <a:endParaRPr lang="en-GB"/>
                    </a:p>
                  </a:txBody>
                  <a:tcPr/>
                </a:tc>
                <a:tc vMerge="1">
                  <a:txBody>
                    <a:bodyPr/>
                    <a:lstStyle/>
                    <a:p>
                      <a:endParaRPr lang="en-GB"/>
                    </a:p>
                  </a:txBody>
                  <a:tcPr/>
                </a:tc>
                <a:tc vMerge="1">
                  <a:txBody>
                    <a:bodyPr/>
                    <a:lstStyle/>
                    <a:p>
                      <a:endParaRPr lang="en-GB" dirty="0"/>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00" dirty="0">
                          <a:effectLst/>
                          <a:latin typeface="+mn-lt"/>
                          <a:ea typeface="+mn-ea"/>
                          <a:cs typeface="+mn-cs"/>
                        </a:rPr>
                        <a:t>Organisation</a:t>
                      </a:r>
                      <a:r>
                        <a:rPr lang="en-GB" sz="700" baseline="0" dirty="0">
                          <a:effectLst/>
                          <a:latin typeface="+mn-lt"/>
                          <a:ea typeface="+mn-ea"/>
                          <a:cs typeface="+mn-cs"/>
                        </a:rPr>
                        <a:t> </a:t>
                      </a:r>
                      <a:endParaRPr lang="en-GB" sz="900" dirty="0">
                        <a:effectLst/>
                        <a:latin typeface="Calibri"/>
                        <a:ea typeface="Calibri"/>
                        <a:cs typeface="Times New Roman"/>
                      </a:endParaRPr>
                    </a:p>
                    <a:p>
                      <a:pPr>
                        <a:lnSpc>
                          <a:spcPct val="115000"/>
                        </a:lnSpc>
                        <a:spcAft>
                          <a:spcPts val="0"/>
                        </a:spcAft>
                      </a:pPr>
                      <a:r>
                        <a:rPr lang="en-GB" sz="700" dirty="0">
                          <a:effectLst/>
                        </a:rPr>
                        <a:t> </a:t>
                      </a:r>
                      <a:endParaRPr lang="en-GB" sz="900" dirty="0">
                        <a:effectLst/>
                        <a:latin typeface="Calibri"/>
                        <a:ea typeface="Calibri"/>
                        <a:cs typeface="Times New Roman"/>
                      </a:endParaRPr>
                    </a:p>
                  </a:txBody>
                  <a:tcPr marL="59044" marR="59044" marT="0" marB="0">
                    <a:solidFill>
                      <a:schemeClr val="accent4">
                        <a:lumMod val="40000"/>
                        <a:lumOff val="60000"/>
                      </a:schemeClr>
                    </a:solidFill>
                  </a:tcPr>
                </a:tc>
                <a:tc>
                  <a:txBody>
                    <a:bodyPr/>
                    <a:lstStyle/>
                    <a:p>
                      <a:pPr>
                        <a:lnSpc>
                          <a:spcPct val="115000"/>
                        </a:lnSpc>
                        <a:spcAft>
                          <a:spcPts val="0"/>
                        </a:spcAft>
                      </a:pPr>
                      <a:r>
                        <a:rPr lang="en-GB" sz="700" dirty="0">
                          <a:effectLst/>
                        </a:rPr>
                        <a:t>Approve</a:t>
                      </a:r>
                      <a:endParaRPr lang="en-GB" sz="900" dirty="0">
                        <a:effectLst/>
                        <a:latin typeface="Calibri"/>
                        <a:ea typeface="Calibri"/>
                        <a:cs typeface="Times New Roman"/>
                      </a:endParaRPr>
                    </a:p>
                  </a:txBody>
                  <a:tcPr marL="59044" marR="59044" marT="0" marB="0">
                    <a:solidFill>
                      <a:srgbClr val="9CCB3B"/>
                    </a:solidFill>
                  </a:tcPr>
                </a:tc>
                <a:tc>
                  <a:txBody>
                    <a:bodyPr/>
                    <a:lstStyle/>
                    <a:p>
                      <a:pPr>
                        <a:lnSpc>
                          <a:spcPct val="115000"/>
                        </a:lnSpc>
                        <a:spcAft>
                          <a:spcPts val="0"/>
                        </a:spcAft>
                      </a:pPr>
                      <a:r>
                        <a:rPr lang="en-GB" sz="700" dirty="0">
                          <a:effectLst/>
                        </a:rPr>
                        <a:t>Defer</a:t>
                      </a:r>
                      <a:endParaRPr lang="en-GB" sz="900" dirty="0">
                        <a:effectLst/>
                      </a:endParaRPr>
                    </a:p>
                    <a:p>
                      <a:pPr>
                        <a:lnSpc>
                          <a:spcPct val="115000"/>
                        </a:lnSpc>
                        <a:spcAft>
                          <a:spcPts val="0"/>
                        </a:spcAft>
                      </a:pPr>
                      <a:r>
                        <a:rPr lang="en-GB" sz="700" dirty="0">
                          <a:effectLst/>
                        </a:rPr>
                        <a:t> </a:t>
                      </a:r>
                      <a:endParaRPr lang="en-GB" sz="900" dirty="0">
                        <a:effectLst/>
                        <a:latin typeface="Calibri"/>
                        <a:ea typeface="Calibri"/>
                        <a:cs typeface="Times New Roman"/>
                      </a:endParaRPr>
                    </a:p>
                  </a:txBody>
                  <a:tcPr marL="59044" marR="59044" marT="0" marB="0">
                    <a:solidFill>
                      <a:srgbClr val="FFC000"/>
                    </a:solidFill>
                  </a:tcPr>
                </a:tc>
                <a:tc>
                  <a:txBody>
                    <a:bodyPr/>
                    <a:lstStyle/>
                    <a:p>
                      <a:pPr>
                        <a:lnSpc>
                          <a:spcPct val="115000"/>
                        </a:lnSpc>
                        <a:spcAft>
                          <a:spcPts val="0"/>
                        </a:spcAft>
                      </a:pPr>
                      <a:r>
                        <a:rPr lang="en-GB" sz="700" dirty="0">
                          <a:effectLst/>
                        </a:rPr>
                        <a:t>Reject</a:t>
                      </a:r>
                      <a:endParaRPr lang="en-GB" sz="900" dirty="0">
                        <a:effectLst/>
                        <a:latin typeface="Calibri"/>
                        <a:ea typeface="Calibri"/>
                        <a:cs typeface="Times New Roman"/>
                      </a:endParaRPr>
                    </a:p>
                  </a:txBody>
                  <a:tcPr marL="59044" marR="59044" marT="0" marB="0">
                    <a:solidFill>
                      <a:srgbClr val="FF0000"/>
                    </a:solidFill>
                  </a:tcPr>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extLst>
                  <a:ext uri="{0D108BD9-81ED-4DB2-BD59-A6C34878D82A}">
                    <a16:rowId xmlns:a16="http://schemas.microsoft.com/office/drawing/2014/main" val="10001"/>
                  </a:ext>
                </a:extLst>
              </a:tr>
              <a:tr h="313712">
                <a:tc rowSpan="4">
                  <a:txBody>
                    <a:bodyPr/>
                    <a:lstStyle/>
                    <a:p>
                      <a:pPr>
                        <a:lnSpc>
                          <a:spcPct val="115000"/>
                        </a:lnSpc>
                        <a:spcAft>
                          <a:spcPts val="0"/>
                        </a:spcAft>
                      </a:pPr>
                      <a:r>
                        <a:rPr lang="en-GB" sz="900" dirty="0">
                          <a:effectLst/>
                        </a:rPr>
                        <a:t>4.1</a:t>
                      </a:r>
                      <a:endParaRPr lang="en-GB" sz="900" dirty="0">
                        <a:effectLst/>
                        <a:latin typeface="Calibri"/>
                        <a:ea typeface="Calibri"/>
                        <a:cs typeface="Times New Roman"/>
                      </a:endParaRPr>
                    </a:p>
                  </a:txBody>
                  <a:tcPr marL="59044" marR="59044" marT="0" marB="0"/>
                </a:tc>
                <a:tc rowSpan="4">
                  <a:txBody>
                    <a:bodyPr/>
                    <a:lstStyle/>
                    <a:p>
                      <a:pPr marL="0" algn="l" defTabSz="914400" rtl="0" eaLnBrk="1" latinLnBrk="0" hangingPunct="1">
                        <a:lnSpc>
                          <a:spcPct val="115000"/>
                        </a:lnSpc>
                        <a:spcAft>
                          <a:spcPts val="0"/>
                        </a:spcAft>
                      </a:pPr>
                      <a:r>
                        <a:rPr lang="en-US" sz="900" kern="1200" dirty="0">
                          <a:solidFill>
                            <a:schemeClr val="tx1"/>
                          </a:solidFill>
                          <a:effectLst/>
                          <a:latin typeface="+mn-lt"/>
                          <a:ea typeface="+mn-ea"/>
                          <a:cs typeface="+mn-cs"/>
                        </a:rPr>
                        <a:t>XRN4851 - Moving Market Participant Ownership from SPAA to UNC/DSC </a:t>
                      </a:r>
                      <a:r>
                        <a:rPr lang="en-GB" sz="900" kern="1200" dirty="0">
                          <a:solidFill>
                            <a:schemeClr val="tx1"/>
                          </a:solidFill>
                          <a:effectLst/>
                          <a:latin typeface="+mn-lt"/>
                          <a:ea typeface="+mn-ea"/>
                          <a:cs typeface="+mn-cs"/>
                        </a:rPr>
                        <a:t>Estimate Reads </a:t>
                      </a: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900" kern="1200" dirty="0">
                          <a:solidFill>
                            <a:schemeClr val="tx1"/>
                          </a:solidFill>
                          <a:effectLst/>
                          <a:latin typeface="+mn-lt"/>
                          <a:ea typeface="+mn-ea"/>
                          <a:cs typeface="+mn-cs"/>
                        </a:rPr>
                        <a:t>Proposed for </a:t>
                      </a:r>
                      <a:r>
                        <a:rPr lang="en-GB" sz="900" kern="1200" dirty="0" err="1">
                          <a:solidFill>
                            <a:schemeClr val="tx1"/>
                          </a:solidFill>
                          <a:effectLst/>
                          <a:latin typeface="+mn-lt"/>
                          <a:ea typeface="+mn-ea"/>
                          <a:cs typeface="+mn-cs"/>
                        </a:rPr>
                        <a:t>Adhoc</a:t>
                      </a:r>
                      <a:r>
                        <a:rPr lang="en-GB" sz="900" kern="1200" dirty="0">
                          <a:solidFill>
                            <a:schemeClr val="tx1"/>
                          </a:solidFill>
                          <a:effectLst/>
                          <a:latin typeface="+mn-lt"/>
                          <a:ea typeface="+mn-ea"/>
                          <a:cs typeface="+mn-cs"/>
                        </a:rPr>
                        <a:t> Release February 28</a:t>
                      </a:r>
                      <a:r>
                        <a:rPr lang="en-GB" sz="900" kern="1200" baseline="30000" dirty="0">
                          <a:solidFill>
                            <a:schemeClr val="tx1"/>
                          </a:solidFill>
                          <a:effectLst/>
                          <a:latin typeface="+mn-lt"/>
                          <a:ea typeface="+mn-ea"/>
                          <a:cs typeface="+mn-cs"/>
                        </a:rPr>
                        <a:t>th</a:t>
                      </a:r>
                      <a:r>
                        <a:rPr lang="en-GB" sz="900" kern="1200" dirty="0">
                          <a:solidFill>
                            <a:schemeClr val="tx1"/>
                          </a:solidFill>
                          <a:effectLst/>
                          <a:latin typeface="+mn-lt"/>
                          <a:ea typeface="+mn-ea"/>
                          <a:cs typeface="+mn-cs"/>
                        </a:rPr>
                        <a:t> 2020</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hlinkClick r:id="rId2"/>
                        </a:rPr>
                        <a:t>Link to Change Proposal</a:t>
                      </a: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Link to Change Pack ref</a:t>
                      </a:r>
                    </a:p>
                    <a:p>
                      <a:pPr marL="0" algn="l" defTabSz="914400" rtl="0" eaLnBrk="1" latinLnBrk="0" hangingPunct="1">
                        <a:lnSpc>
                          <a:spcPct val="115000"/>
                        </a:lnSpc>
                        <a:spcAft>
                          <a:spcPts val="0"/>
                        </a:spcAft>
                      </a:pPr>
                      <a:r>
                        <a:rPr lang="en-GB" sz="900" dirty="0">
                          <a:effectLst/>
                          <a:latin typeface="+mn-lt"/>
                          <a:ea typeface="Calibri"/>
                          <a:cs typeface="Times New Roman"/>
                          <a:hlinkClick r:id="rId3"/>
                        </a:rPr>
                        <a:t>2505.5 - JLR - JR</a:t>
                      </a:r>
                      <a:endParaRPr lang="en-GB" sz="900" dirty="0">
                        <a:effectLst/>
                        <a:latin typeface="+mn-lt"/>
                        <a:ea typeface="Calibri"/>
                        <a:cs typeface="Times New Roman"/>
                      </a:endParaRPr>
                    </a:p>
                  </a:txBody>
                  <a:tcPr marL="59044" marR="59044" marT="0" marB="0"/>
                </a:tc>
                <a:tc rowSpan="4">
                  <a:txBody>
                    <a:bodyPr/>
                    <a:lstStyle/>
                    <a:p>
                      <a:pPr algn="l">
                        <a:lnSpc>
                          <a:spcPct val="115000"/>
                        </a:lnSpc>
                        <a:spcAft>
                          <a:spcPts val="0"/>
                        </a:spcAft>
                      </a:pPr>
                      <a:r>
                        <a:rPr lang="en-US" sz="900" dirty="0">
                          <a:effectLst/>
                          <a:latin typeface="+mn-lt"/>
                          <a:ea typeface="Calibri"/>
                          <a:cs typeface="Times New Roman"/>
                        </a:rPr>
                        <a:t>We have highlighted excel options to DSG, which were supported.</a:t>
                      </a:r>
                    </a:p>
                    <a:p>
                      <a:pPr algn="l">
                        <a:lnSpc>
                          <a:spcPct val="115000"/>
                        </a:lnSpc>
                        <a:spcAft>
                          <a:spcPts val="0"/>
                        </a:spcAft>
                      </a:pPr>
                      <a:endParaRPr lang="en-US" sz="900" dirty="0">
                        <a:effectLst/>
                        <a:latin typeface="+mn-lt"/>
                        <a:ea typeface="Calibri"/>
                        <a:cs typeface="Times New Roman"/>
                      </a:endParaRPr>
                    </a:p>
                    <a:p>
                      <a:pPr algn="l">
                        <a:lnSpc>
                          <a:spcPct val="115000"/>
                        </a:lnSpc>
                        <a:spcAft>
                          <a:spcPts val="0"/>
                        </a:spcAft>
                      </a:pPr>
                      <a:r>
                        <a:rPr lang="en-US" sz="900" dirty="0">
                          <a:effectLst/>
                          <a:latin typeface="+mn-lt"/>
                          <a:ea typeface="Calibri"/>
                          <a:cs typeface="Times New Roman"/>
                        </a:rPr>
                        <a:t>Option 1 or 2 were not specifically defined</a:t>
                      </a:r>
                      <a:endParaRPr lang="en-GB" sz="900" dirty="0">
                        <a:effectLst/>
                        <a:latin typeface="+mn-lt"/>
                        <a:ea typeface="Calibri"/>
                        <a:cs typeface="Times New Roman"/>
                      </a:endParaRPr>
                    </a:p>
                  </a:txBody>
                  <a:tcPr marL="59044" marR="59044" marT="0" marB="0" anchor="ctr"/>
                </a:tc>
                <a:tc>
                  <a:txBody>
                    <a:bodyPr/>
                    <a:lstStyle/>
                    <a:p>
                      <a:pPr algn="l">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EDF</a:t>
                      </a: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noFill/>
                  </a:tcP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nSpc>
                          <a:spcPct val="115000"/>
                        </a:lnSpc>
                        <a:spcAft>
                          <a:spcPts val="0"/>
                        </a:spcAft>
                      </a:pPr>
                      <a:r>
                        <a:rPr lang="en-US" sz="900" kern="1200" dirty="0">
                          <a:solidFill>
                            <a:schemeClr val="tx1"/>
                          </a:solidFill>
                          <a:effectLst/>
                          <a:latin typeface="Arial" panose="020B0604020202020204" pitchFamily="34" charset="0"/>
                          <a:ea typeface="Calibri"/>
                          <a:cs typeface="Arial" panose="020B0604020202020204" pitchFamily="34" charset="0"/>
                        </a:rPr>
                        <a:t>We prefer solution option 2 </a:t>
                      </a:r>
                    </a:p>
                    <a:p>
                      <a:pPr>
                        <a:lnSpc>
                          <a:spcPct val="115000"/>
                        </a:lnSpc>
                        <a:spcAft>
                          <a:spcPts val="0"/>
                        </a:spcAft>
                      </a:pPr>
                      <a:r>
                        <a:rPr lang="en-US" sz="900" kern="1200" dirty="0">
                          <a:solidFill>
                            <a:schemeClr val="tx1"/>
                          </a:solidFill>
                          <a:effectLst/>
                          <a:latin typeface="Arial" panose="020B0604020202020204" pitchFamily="34" charset="0"/>
                          <a:ea typeface="Calibri"/>
                          <a:cs typeface="Arial" panose="020B0604020202020204" pitchFamily="34" charset="0"/>
                        </a:rPr>
                        <a:t>It looks to provide a better forward view for new parties &amp; provides more detailed information.  In terms of 'option 3' (to look at different mechanism to send to parties), given small size of gas MDD data in comparison to the electricity data - this would need to be explored further as to whether it would actually provide cost/benefit for any changes to be made. This should happen before progression.</a:t>
                      </a: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tc>
                <a:extLst>
                  <a:ext uri="{0D108BD9-81ED-4DB2-BD59-A6C34878D82A}">
                    <a16:rowId xmlns:a16="http://schemas.microsoft.com/office/drawing/2014/main" val="10002"/>
                  </a:ext>
                </a:extLst>
              </a:tr>
              <a:tr h="226789">
                <a:tc vMerge="1">
                  <a:txBody>
                    <a:bodyPr/>
                    <a:lstStyle/>
                    <a:p>
                      <a:endParaRPr lang="en-GB"/>
                    </a:p>
                  </a:txBody>
                  <a:tcPr/>
                </a:tc>
                <a:tc vMerge="1">
                  <a:txBody>
                    <a:bodyPr/>
                    <a:lstStyle/>
                    <a:p>
                      <a:endParaRPr lang="en-GB"/>
                    </a:p>
                  </a:txBody>
                  <a:tcPr/>
                </a:tc>
                <a:tc vMerge="1">
                  <a:txBody>
                    <a:bodyPr/>
                    <a:lstStyle/>
                    <a:p>
                      <a:endParaRPr lang="en-GB" sz="900" dirty="0"/>
                    </a:p>
                  </a:txBody>
                  <a:tcPr marL="59044" marR="59044" marT="0" marB="0" anchor="ctr"/>
                </a:tc>
                <a:tc>
                  <a:txBody>
                    <a:bodyPr/>
                    <a:lstStyle/>
                    <a:p>
                      <a:pPr algn="l">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Npower</a:t>
                      </a: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noFill/>
                  </a:tcP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r>
                        <a:rPr lang="en-US" sz="900" kern="1200" dirty="0">
                          <a:solidFill>
                            <a:schemeClr val="tx1"/>
                          </a:solidFill>
                          <a:effectLst/>
                          <a:latin typeface="Arial" panose="020B0604020202020204" pitchFamily="34" charset="0"/>
                          <a:cs typeface="Arial" panose="020B0604020202020204" pitchFamily="34" charset="0"/>
                        </a:rPr>
                        <a:t>We are supportive of this change</a:t>
                      </a: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extLst>
                  <a:ext uri="{0D108BD9-81ED-4DB2-BD59-A6C34878D82A}">
                    <a16:rowId xmlns:a16="http://schemas.microsoft.com/office/drawing/2014/main" val="10003"/>
                  </a:ext>
                </a:extLst>
              </a:tr>
              <a:tr h="432048">
                <a:tc vMerge="1">
                  <a:txBody>
                    <a:bodyPr/>
                    <a:lstStyle/>
                    <a:p>
                      <a:endParaRPr lang="en-GB"/>
                    </a:p>
                  </a:txBody>
                  <a:tcPr/>
                </a:tc>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nchor="ctr"/>
                </a:tc>
                <a:tc>
                  <a:txBody>
                    <a:bodyPr/>
                    <a:lstStyle/>
                    <a:p>
                      <a:pPr algn="l"/>
                      <a:r>
                        <a:rPr lang="en-GB" sz="900" kern="1200" dirty="0">
                          <a:solidFill>
                            <a:schemeClr val="tx1"/>
                          </a:solidFill>
                          <a:effectLst/>
                          <a:latin typeface="Arial" panose="020B0604020202020204" pitchFamily="34" charset="0"/>
                          <a:cs typeface="Arial" panose="020B0604020202020204" pitchFamily="34" charset="0"/>
                        </a:rPr>
                        <a:t>SSE</a:t>
                      </a:r>
                    </a:p>
                  </a:txBody>
                  <a:tcPr marL="59044" marR="59044" marT="0" marB="0" anchor="ctr"/>
                </a:tc>
                <a:tc>
                  <a:txBody>
                    <a:bodyPr/>
                    <a:lstStyle/>
                    <a:p>
                      <a:pPr algn="ctr"/>
                      <a:r>
                        <a:rPr lang="en-GB" sz="900" kern="1200" dirty="0">
                          <a:solidFill>
                            <a:schemeClr val="tx1"/>
                          </a:solidFill>
                          <a:effectLst/>
                          <a:latin typeface="Arial" panose="020B0604020202020204" pitchFamily="34" charset="0"/>
                          <a:cs typeface="Arial" panose="020B0604020202020204" pitchFamily="34" charset="0"/>
                        </a:rPr>
                        <a:t>X</a:t>
                      </a: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pPr marL="0" algn="l" defTabSz="914400" rtl="0" eaLnBrk="1" latinLnBrk="0" hangingPunct="1"/>
                      <a:r>
                        <a:rPr lang="en-US" sz="900" kern="1200" dirty="0">
                          <a:solidFill>
                            <a:schemeClr val="tx1"/>
                          </a:solidFill>
                          <a:effectLst/>
                          <a:latin typeface="Arial" panose="020B0604020202020204" pitchFamily="34" charset="0"/>
                          <a:ea typeface="+mn-ea"/>
                          <a:cs typeface="Arial" panose="020B0604020202020204" pitchFamily="34" charset="0"/>
                        </a:rPr>
                        <a:t>Option 2 preferred as the use of ‘X’ indicators for market participant roles is close to the current format that all parties are familiar with. </a:t>
                      </a:r>
                      <a:endParaRPr lang="en-GB" sz="900" kern="1200" dirty="0">
                        <a:solidFill>
                          <a:schemeClr val="tx1"/>
                        </a:solidFill>
                        <a:effectLst/>
                        <a:latin typeface="Arial" panose="020B0604020202020204" pitchFamily="34" charset="0"/>
                        <a:ea typeface="+mn-ea"/>
                        <a:cs typeface="Arial" panose="020B0604020202020204" pitchFamily="34" charset="0"/>
                      </a:endParaRPr>
                    </a:p>
                  </a:txBody>
                  <a:tcPr marL="59044" marR="59044" marT="0" marB="0"/>
                </a:tc>
                <a:extLst>
                  <a:ext uri="{0D108BD9-81ED-4DB2-BD59-A6C34878D82A}">
                    <a16:rowId xmlns:a16="http://schemas.microsoft.com/office/drawing/2014/main" val="251311267"/>
                  </a:ext>
                </a:extLst>
              </a:tr>
              <a:tr h="864096">
                <a:tc vMerge="1">
                  <a:txBody>
                    <a:bodyPr/>
                    <a:lstStyle/>
                    <a:p>
                      <a:endParaRPr lang="en-GB"/>
                    </a:p>
                  </a:txBody>
                  <a:tcPr/>
                </a:tc>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nchor="ctr"/>
                </a:tc>
                <a:tc>
                  <a:txBody>
                    <a:bodyPr/>
                    <a:lstStyle/>
                    <a:p>
                      <a:pPr algn="l"/>
                      <a:r>
                        <a:rPr lang="en-GB" sz="900" kern="1200" dirty="0">
                          <a:solidFill>
                            <a:schemeClr val="tx1"/>
                          </a:solidFill>
                          <a:effectLst/>
                          <a:latin typeface="Arial" panose="020B0604020202020204" pitchFamily="34" charset="0"/>
                          <a:cs typeface="Arial" panose="020B0604020202020204" pitchFamily="34" charset="0"/>
                        </a:rPr>
                        <a:t>EON</a:t>
                      </a:r>
                    </a:p>
                  </a:txBody>
                  <a:tcPr marL="59044" marR="59044" marT="0" marB="0" anchor="ctr"/>
                </a:tc>
                <a:tc>
                  <a:txBody>
                    <a:bodyPr/>
                    <a:lstStyle/>
                    <a:p>
                      <a:pPr algn="ctr"/>
                      <a:r>
                        <a:rPr lang="en-GB" sz="900" kern="1200" dirty="0">
                          <a:solidFill>
                            <a:schemeClr val="tx1"/>
                          </a:solidFill>
                          <a:effectLst/>
                          <a:latin typeface="Arial" panose="020B0604020202020204" pitchFamily="34" charset="0"/>
                          <a:cs typeface="Arial" panose="020B0604020202020204" pitchFamily="34" charset="0"/>
                        </a:rPr>
                        <a:t>X</a:t>
                      </a: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r>
                        <a:rPr lang="en-US" sz="900" kern="1200" dirty="0">
                          <a:solidFill>
                            <a:schemeClr val="tx1"/>
                          </a:solidFill>
                          <a:effectLst/>
                          <a:latin typeface="Arial" panose="020B0604020202020204" pitchFamily="34" charset="0"/>
                          <a:cs typeface="Arial" panose="020B0604020202020204" pitchFamily="34" charset="0"/>
                        </a:rPr>
                        <a:t>We are supportive of the excel spreadsheet and would be happy to accept the option with the majority support. We see the benefits of option 2 and would be comfortable to </a:t>
                      </a:r>
                      <a:r>
                        <a:rPr lang="en-US" sz="900" kern="1200" dirty="0" err="1">
                          <a:solidFill>
                            <a:schemeClr val="tx1"/>
                          </a:solidFill>
                          <a:effectLst/>
                          <a:latin typeface="Arial" panose="020B0604020202020204" pitchFamily="34" charset="0"/>
                          <a:cs typeface="Arial" panose="020B0604020202020204" pitchFamily="34" charset="0"/>
                        </a:rPr>
                        <a:t>utilise</a:t>
                      </a:r>
                      <a:r>
                        <a:rPr lang="en-US" sz="900" kern="1200" dirty="0">
                          <a:solidFill>
                            <a:schemeClr val="tx1"/>
                          </a:solidFill>
                          <a:effectLst/>
                          <a:latin typeface="Arial" panose="020B0604020202020204" pitchFamily="34" charset="0"/>
                          <a:cs typeface="Arial" panose="020B0604020202020204" pitchFamily="34" charset="0"/>
                        </a:rPr>
                        <a:t> that option. SPAA currently has multiple tabs (live and closed) and if the main list is on the main tab and the rest is for reference purposes we believe it is the same approach as today. We </a:t>
                      </a:r>
                      <a:r>
                        <a:rPr lang="en-US" sz="900" kern="1200" dirty="0" err="1">
                          <a:solidFill>
                            <a:schemeClr val="tx1"/>
                          </a:solidFill>
                          <a:effectLst/>
                          <a:latin typeface="Arial" panose="020B0604020202020204" pitchFamily="34" charset="0"/>
                          <a:cs typeface="Arial" panose="020B0604020202020204" pitchFamily="34" charset="0"/>
                        </a:rPr>
                        <a:t>recognise</a:t>
                      </a:r>
                      <a:r>
                        <a:rPr lang="en-US" sz="900" kern="1200" dirty="0">
                          <a:solidFill>
                            <a:schemeClr val="tx1"/>
                          </a:solidFill>
                          <a:effectLst/>
                          <a:latin typeface="Arial" panose="020B0604020202020204" pitchFamily="34" charset="0"/>
                          <a:cs typeface="Arial" panose="020B0604020202020204" pitchFamily="34" charset="0"/>
                        </a:rPr>
                        <a:t> there are minor formatting changes when compared with current MDD but we are again comfortable with this. We believe this to be the initial step (moving the location) and there will be additional development to MDD either in 2020 or 2021 (option 3 described). We support a format which helps the initial smooth transition for the Feb 2020 approved implementation date. We would support further development and alignment to </a:t>
                      </a:r>
                      <a:r>
                        <a:rPr lang="en-US" sz="900" kern="1200" dirty="0" err="1">
                          <a:solidFill>
                            <a:schemeClr val="tx1"/>
                          </a:solidFill>
                          <a:effectLst/>
                          <a:latin typeface="Arial" panose="020B0604020202020204" pitchFamily="34" charset="0"/>
                          <a:cs typeface="Arial" panose="020B0604020202020204" pitchFamily="34" charset="0"/>
                        </a:rPr>
                        <a:t>elec</a:t>
                      </a:r>
                      <a:r>
                        <a:rPr lang="en-US" sz="900" kern="1200" dirty="0">
                          <a:solidFill>
                            <a:schemeClr val="tx1"/>
                          </a:solidFill>
                          <a:effectLst/>
                          <a:latin typeface="Arial" panose="020B0604020202020204" pitchFamily="34" charset="0"/>
                          <a:cs typeface="Arial" panose="020B0604020202020204" pitchFamily="34" charset="0"/>
                        </a:rPr>
                        <a:t> MDD but not as part of the scope of this XRN. </a:t>
                      </a: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extLst>
                  <a:ext uri="{0D108BD9-81ED-4DB2-BD59-A6C34878D82A}">
                    <a16:rowId xmlns:a16="http://schemas.microsoft.com/office/drawing/2014/main" val="68336284"/>
                  </a:ext>
                </a:extLst>
              </a:tr>
            </a:tbl>
          </a:graphicData>
        </a:graphic>
      </p:graphicFrame>
    </p:spTree>
    <p:extLst>
      <p:ext uri="{BB962C8B-B14F-4D97-AF65-F5344CB8AC3E}">
        <p14:creationId xmlns:p14="http://schemas.microsoft.com/office/powerpoint/2010/main" val="1925770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4.2 New Change Proposals – Post Solution Review</a:t>
            </a:r>
          </a:p>
        </p:txBody>
      </p:sp>
      <p:graphicFrame>
        <p:nvGraphicFramePr>
          <p:cNvPr id="3" name="Table 2"/>
          <p:cNvGraphicFramePr>
            <a:graphicFrameLocks noGrp="1"/>
          </p:cNvGraphicFramePr>
          <p:nvPr>
            <p:extLst>
              <p:ext uri="{D42A27DB-BD31-4B8C-83A1-F6EECF244321}">
                <p14:modId xmlns:p14="http://schemas.microsoft.com/office/powerpoint/2010/main" val="3858321299"/>
              </p:ext>
            </p:extLst>
          </p:nvPr>
        </p:nvGraphicFramePr>
        <p:xfrm>
          <a:off x="183546" y="807555"/>
          <a:ext cx="8780941" cy="3582379"/>
        </p:xfrm>
        <a:graphic>
          <a:graphicData uri="http://schemas.openxmlformats.org/drawingml/2006/table">
            <a:tbl>
              <a:tblPr firstRow="1" firstCol="1" bandRow="1">
                <a:tableStyleId>{5940675A-B579-460E-94D1-54222C63F5DA}</a:tableStyleId>
              </a:tblPr>
              <a:tblGrid>
                <a:gridCol w="631510">
                  <a:extLst>
                    <a:ext uri="{9D8B030D-6E8A-4147-A177-3AD203B41FA5}">
                      <a16:colId xmlns:a16="http://schemas.microsoft.com/office/drawing/2014/main" val="20000"/>
                    </a:ext>
                  </a:extLst>
                </a:gridCol>
                <a:gridCol w="1441289">
                  <a:extLst>
                    <a:ext uri="{9D8B030D-6E8A-4147-A177-3AD203B41FA5}">
                      <a16:colId xmlns:a16="http://schemas.microsoft.com/office/drawing/2014/main" val="20001"/>
                    </a:ext>
                  </a:extLst>
                </a:gridCol>
                <a:gridCol w="992191">
                  <a:extLst>
                    <a:ext uri="{9D8B030D-6E8A-4147-A177-3AD203B41FA5}">
                      <a16:colId xmlns:a16="http://schemas.microsoft.com/office/drawing/2014/main" val="3321704233"/>
                    </a:ext>
                  </a:extLst>
                </a:gridCol>
                <a:gridCol w="734908">
                  <a:extLst>
                    <a:ext uri="{9D8B030D-6E8A-4147-A177-3AD203B41FA5}">
                      <a16:colId xmlns:a16="http://schemas.microsoft.com/office/drawing/2014/main" val="20002"/>
                    </a:ext>
                  </a:extLst>
                </a:gridCol>
                <a:gridCol w="531758">
                  <a:extLst>
                    <a:ext uri="{9D8B030D-6E8A-4147-A177-3AD203B41FA5}">
                      <a16:colId xmlns:a16="http://schemas.microsoft.com/office/drawing/2014/main" val="20003"/>
                    </a:ext>
                  </a:extLst>
                </a:gridCol>
                <a:gridCol w="409343">
                  <a:extLst>
                    <a:ext uri="{9D8B030D-6E8A-4147-A177-3AD203B41FA5}">
                      <a16:colId xmlns:a16="http://schemas.microsoft.com/office/drawing/2014/main" val="20004"/>
                    </a:ext>
                  </a:extLst>
                </a:gridCol>
                <a:gridCol w="447058">
                  <a:extLst>
                    <a:ext uri="{9D8B030D-6E8A-4147-A177-3AD203B41FA5}">
                      <a16:colId xmlns:a16="http://schemas.microsoft.com/office/drawing/2014/main" val="20005"/>
                    </a:ext>
                  </a:extLst>
                </a:gridCol>
                <a:gridCol w="3592884">
                  <a:extLst>
                    <a:ext uri="{9D8B030D-6E8A-4147-A177-3AD203B41FA5}">
                      <a16:colId xmlns:a16="http://schemas.microsoft.com/office/drawing/2014/main" val="20010"/>
                    </a:ext>
                  </a:extLst>
                </a:gridCol>
              </a:tblGrid>
              <a:tr h="246239">
                <a:tc rowSpan="2">
                  <a:txBody>
                    <a:bodyPr/>
                    <a:lstStyle/>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Agenda</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Item</a:t>
                      </a:r>
                    </a:p>
                  </a:txBody>
                  <a:tcPr marL="59044" marR="59044" marT="0" marB="0">
                    <a:solidFill>
                      <a:schemeClr val="tx2">
                        <a:lumMod val="40000"/>
                        <a:lumOff val="60000"/>
                      </a:schemeClr>
                    </a:solidFill>
                  </a:tcPr>
                </a:tc>
                <a:tc rowSpan="2">
                  <a:txBody>
                    <a:bodyPr/>
                    <a:lstStyle/>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XRN / Title</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Proposed Release</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Link to Change Proposal</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Comm Ref</a:t>
                      </a:r>
                    </a:p>
                  </a:txBody>
                  <a:tcPr marL="59044" marR="59044" marT="0" marB="0">
                    <a:solidFill>
                      <a:schemeClr val="tx2">
                        <a:lumMod val="40000"/>
                        <a:lumOff val="60000"/>
                      </a:schemeClr>
                    </a:solidFill>
                  </a:tcPr>
                </a:tc>
                <a:tc rowSpan="2">
                  <a:txBody>
                    <a:bodyPr/>
                    <a:lstStyle/>
                    <a:p>
                      <a:pPr>
                        <a:lnSpc>
                          <a:spcPct val="115000"/>
                        </a:lnSpc>
                        <a:spcAft>
                          <a:spcPts val="0"/>
                        </a:spcAft>
                      </a:pPr>
                      <a:r>
                        <a:rPr lang="en-GB" sz="800" dirty="0">
                          <a:effectLst/>
                          <a:latin typeface="Arial" panose="020B0604020202020204" pitchFamily="34" charset="0"/>
                          <a:ea typeface="Calibri"/>
                          <a:cs typeface="Arial" panose="020B0604020202020204" pitchFamily="34" charset="0"/>
                        </a:rPr>
                        <a:t>DSG Preferred Option and date</a:t>
                      </a:r>
                    </a:p>
                  </a:txBody>
                  <a:tcPr marL="59044" marR="59044" marT="0" marB="0">
                    <a:solidFill>
                      <a:schemeClr val="accent4">
                        <a:lumMod val="40000"/>
                        <a:lumOff val="60000"/>
                      </a:schemeClr>
                    </a:solidFill>
                  </a:tcPr>
                </a:tc>
                <a:tc gridSpan="4">
                  <a:txBody>
                    <a:bodyPr/>
                    <a:lstStyle/>
                    <a:p>
                      <a:pPr>
                        <a:lnSpc>
                          <a:spcPct val="115000"/>
                        </a:lnSpc>
                        <a:spcAft>
                          <a:spcPts val="0"/>
                        </a:spcAft>
                      </a:pPr>
                      <a:r>
                        <a:rPr lang="en-GB" sz="800" dirty="0">
                          <a:effectLst/>
                        </a:rPr>
                        <a:t>Solution Summary Outcome and implementation date outcome</a:t>
                      </a: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dirty="0">
                          <a:effectLst/>
                          <a:latin typeface="Arial" panose="020B0604020202020204" pitchFamily="34" charset="0"/>
                          <a:ea typeface="Calibri"/>
                          <a:cs typeface="Arial" panose="020B0604020202020204" pitchFamily="34" charset="0"/>
                        </a:rPr>
                        <a:t>Comments</a:t>
                      </a:r>
                    </a:p>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51770">
                <a:tc vMerge="1">
                  <a:txBody>
                    <a:bodyPr/>
                    <a:lstStyle/>
                    <a:p>
                      <a:endParaRPr lang="en-GB"/>
                    </a:p>
                  </a:txBody>
                  <a:tcPr/>
                </a:tc>
                <a:tc vMerge="1">
                  <a:txBody>
                    <a:bodyPr/>
                    <a:lstStyle/>
                    <a:p>
                      <a:endParaRPr lang="en-GB"/>
                    </a:p>
                  </a:txBody>
                  <a:tcPr/>
                </a:tc>
                <a:tc vMerge="1">
                  <a:txBody>
                    <a:bodyPr/>
                    <a:lstStyle/>
                    <a:p>
                      <a:endParaRPr lang="en-GB" dirty="0"/>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00" dirty="0">
                          <a:effectLst/>
                          <a:latin typeface="+mn-lt"/>
                          <a:ea typeface="+mn-ea"/>
                          <a:cs typeface="+mn-cs"/>
                        </a:rPr>
                        <a:t>Organisation</a:t>
                      </a:r>
                      <a:r>
                        <a:rPr lang="en-GB" sz="700" baseline="0" dirty="0">
                          <a:effectLst/>
                          <a:latin typeface="+mn-lt"/>
                          <a:ea typeface="+mn-ea"/>
                          <a:cs typeface="+mn-cs"/>
                        </a:rPr>
                        <a:t> </a:t>
                      </a:r>
                      <a:endParaRPr lang="en-GB" sz="900" dirty="0">
                        <a:effectLst/>
                        <a:latin typeface="Calibri"/>
                        <a:ea typeface="Calibri"/>
                        <a:cs typeface="Times New Roman"/>
                      </a:endParaRPr>
                    </a:p>
                    <a:p>
                      <a:pPr>
                        <a:lnSpc>
                          <a:spcPct val="115000"/>
                        </a:lnSpc>
                        <a:spcAft>
                          <a:spcPts val="0"/>
                        </a:spcAft>
                      </a:pPr>
                      <a:r>
                        <a:rPr lang="en-GB" sz="700" dirty="0">
                          <a:effectLst/>
                        </a:rPr>
                        <a:t> </a:t>
                      </a:r>
                      <a:endParaRPr lang="en-GB" sz="900" dirty="0">
                        <a:effectLst/>
                        <a:latin typeface="Calibri"/>
                        <a:ea typeface="Calibri"/>
                        <a:cs typeface="Times New Roman"/>
                      </a:endParaRPr>
                    </a:p>
                  </a:txBody>
                  <a:tcPr marL="59044" marR="59044" marT="0" marB="0">
                    <a:solidFill>
                      <a:schemeClr val="accent4">
                        <a:lumMod val="40000"/>
                        <a:lumOff val="60000"/>
                      </a:schemeClr>
                    </a:solidFill>
                  </a:tcPr>
                </a:tc>
                <a:tc>
                  <a:txBody>
                    <a:bodyPr/>
                    <a:lstStyle/>
                    <a:p>
                      <a:pPr>
                        <a:lnSpc>
                          <a:spcPct val="115000"/>
                        </a:lnSpc>
                        <a:spcAft>
                          <a:spcPts val="0"/>
                        </a:spcAft>
                      </a:pPr>
                      <a:r>
                        <a:rPr lang="en-GB" sz="700" dirty="0">
                          <a:effectLst/>
                        </a:rPr>
                        <a:t>Approve</a:t>
                      </a:r>
                      <a:endParaRPr lang="en-GB" sz="900" dirty="0">
                        <a:effectLst/>
                        <a:latin typeface="Calibri"/>
                        <a:ea typeface="Calibri"/>
                        <a:cs typeface="Times New Roman"/>
                      </a:endParaRPr>
                    </a:p>
                  </a:txBody>
                  <a:tcPr marL="59044" marR="59044" marT="0" marB="0">
                    <a:solidFill>
                      <a:srgbClr val="9CCB3B"/>
                    </a:solidFill>
                  </a:tcPr>
                </a:tc>
                <a:tc>
                  <a:txBody>
                    <a:bodyPr/>
                    <a:lstStyle/>
                    <a:p>
                      <a:pPr>
                        <a:lnSpc>
                          <a:spcPct val="115000"/>
                        </a:lnSpc>
                        <a:spcAft>
                          <a:spcPts val="0"/>
                        </a:spcAft>
                      </a:pPr>
                      <a:r>
                        <a:rPr lang="en-GB" sz="700" dirty="0">
                          <a:effectLst/>
                        </a:rPr>
                        <a:t>Defer</a:t>
                      </a:r>
                      <a:endParaRPr lang="en-GB" sz="900" dirty="0">
                        <a:effectLst/>
                      </a:endParaRPr>
                    </a:p>
                    <a:p>
                      <a:pPr>
                        <a:lnSpc>
                          <a:spcPct val="115000"/>
                        </a:lnSpc>
                        <a:spcAft>
                          <a:spcPts val="0"/>
                        </a:spcAft>
                      </a:pPr>
                      <a:r>
                        <a:rPr lang="en-GB" sz="700" dirty="0">
                          <a:effectLst/>
                        </a:rPr>
                        <a:t> </a:t>
                      </a:r>
                      <a:endParaRPr lang="en-GB" sz="900" dirty="0">
                        <a:effectLst/>
                        <a:latin typeface="Calibri"/>
                        <a:ea typeface="Calibri"/>
                        <a:cs typeface="Times New Roman"/>
                      </a:endParaRPr>
                    </a:p>
                  </a:txBody>
                  <a:tcPr marL="59044" marR="59044" marT="0" marB="0">
                    <a:solidFill>
                      <a:srgbClr val="FFC000"/>
                    </a:solidFill>
                  </a:tcPr>
                </a:tc>
                <a:tc>
                  <a:txBody>
                    <a:bodyPr/>
                    <a:lstStyle/>
                    <a:p>
                      <a:pPr>
                        <a:lnSpc>
                          <a:spcPct val="115000"/>
                        </a:lnSpc>
                        <a:spcAft>
                          <a:spcPts val="0"/>
                        </a:spcAft>
                      </a:pPr>
                      <a:r>
                        <a:rPr lang="en-GB" sz="700" dirty="0">
                          <a:effectLst/>
                        </a:rPr>
                        <a:t>Reject</a:t>
                      </a:r>
                      <a:endParaRPr lang="en-GB" sz="900" dirty="0">
                        <a:effectLst/>
                        <a:latin typeface="Calibri"/>
                        <a:ea typeface="Calibri"/>
                        <a:cs typeface="Times New Roman"/>
                      </a:endParaRPr>
                    </a:p>
                  </a:txBody>
                  <a:tcPr marL="59044" marR="59044" marT="0" marB="0">
                    <a:solidFill>
                      <a:srgbClr val="FF0000"/>
                    </a:solidFill>
                  </a:tcPr>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extLst>
                  <a:ext uri="{0D108BD9-81ED-4DB2-BD59-A6C34878D82A}">
                    <a16:rowId xmlns:a16="http://schemas.microsoft.com/office/drawing/2014/main" val="10001"/>
                  </a:ext>
                </a:extLst>
              </a:tr>
              <a:tr h="1418900">
                <a:tc rowSpan="3">
                  <a:txBody>
                    <a:bodyPr/>
                    <a:lstStyle/>
                    <a:p>
                      <a:pPr>
                        <a:lnSpc>
                          <a:spcPct val="115000"/>
                        </a:lnSpc>
                        <a:spcAft>
                          <a:spcPts val="0"/>
                        </a:spcAft>
                      </a:pPr>
                      <a:r>
                        <a:rPr lang="en-GB" sz="900" dirty="0">
                          <a:effectLst/>
                        </a:rPr>
                        <a:t>4.2</a:t>
                      </a:r>
                      <a:endParaRPr lang="en-GB" sz="900" dirty="0">
                        <a:effectLst/>
                        <a:latin typeface="Calibri"/>
                        <a:ea typeface="Calibri"/>
                        <a:cs typeface="Times New Roman"/>
                      </a:endParaRPr>
                    </a:p>
                  </a:txBody>
                  <a:tcPr marL="59044" marR="59044" marT="0" marB="0"/>
                </a:tc>
                <a:tc rowSpan="3">
                  <a:txBody>
                    <a:bodyPr/>
                    <a:lstStyle/>
                    <a:p>
                      <a:pPr marL="0" algn="l" defTabSz="914400" rtl="0" eaLnBrk="1" latinLnBrk="0" hangingPunct="1">
                        <a:lnSpc>
                          <a:spcPct val="115000"/>
                        </a:lnSpc>
                        <a:spcAft>
                          <a:spcPts val="0"/>
                        </a:spcAft>
                      </a:pPr>
                      <a:r>
                        <a:rPr lang="en-US" sz="900" kern="1200" dirty="0">
                          <a:solidFill>
                            <a:schemeClr val="tx1"/>
                          </a:solidFill>
                          <a:effectLst/>
                          <a:latin typeface="+mn-lt"/>
                          <a:ea typeface="+mn-ea"/>
                          <a:cs typeface="+mn-cs"/>
                        </a:rPr>
                        <a:t>XRN4931 - Submission of a Space in Mandatory Data on SPA Files</a:t>
                      </a: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Proposed Release</a:t>
                      </a: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Option Dependent:</a:t>
                      </a: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Major = November-2020</a:t>
                      </a: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Minor = MiR7</a:t>
                      </a: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hlinkClick r:id="rId2"/>
                        </a:rPr>
                        <a:t>Link to Change Proposal</a:t>
                      </a: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9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Link to Change Pack ref </a:t>
                      </a:r>
                      <a:r>
                        <a:rPr lang="en-GB" sz="900" kern="1200" dirty="0">
                          <a:solidFill>
                            <a:schemeClr val="tx1"/>
                          </a:solidFill>
                          <a:effectLst/>
                          <a:latin typeface="+mn-lt"/>
                          <a:ea typeface="+mn-ea"/>
                          <a:cs typeface="+mn-cs"/>
                          <a:hlinkClick r:id="rId3"/>
                        </a:rPr>
                        <a:t>2505.3 – JLR - JR</a:t>
                      </a:r>
                      <a:endParaRPr lang="en-GB" sz="900" kern="1200" dirty="0">
                        <a:solidFill>
                          <a:schemeClr val="tx1"/>
                        </a:solidFill>
                        <a:effectLst/>
                        <a:latin typeface="+mn-lt"/>
                        <a:ea typeface="+mn-ea"/>
                        <a:cs typeface="+mn-cs"/>
                      </a:endParaRPr>
                    </a:p>
                    <a:p>
                      <a:pPr>
                        <a:lnSpc>
                          <a:spcPct val="115000"/>
                        </a:lnSpc>
                        <a:spcAft>
                          <a:spcPts val="0"/>
                        </a:spcAft>
                      </a:pPr>
                      <a:endParaRPr lang="en-GB" sz="900" dirty="0">
                        <a:effectLst/>
                        <a:latin typeface="Calibri"/>
                        <a:ea typeface="Calibri"/>
                        <a:cs typeface="Times New Roman"/>
                      </a:endParaRPr>
                    </a:p>
                  </a:txBody>
                  <a:tcPr marL="59044" marR="59044" marT="0" marB="0"/>
                </a:tc>
                <a:tc rowSpan="3">
                  <a:txBody>
                    <a:bodyPr/>
                    <a:lstStyle/>
                    <a:p>
                      <a:pPr algn="l">
                        <a:lnSpc>
                          <a:spcPct val="115000"/>
                        </a:lnSpc>
                        <a:spcAft>
                          <a:spcPts val="0"/>
                        </a:spcAft>
                      </a:pPr>
                      <a:r>
                        <a:rPr lang="en-US" sz="900" dirty="0">
                          <a:effectLst/>
                          <a:latin typeface="+mn-lt"/>
                          <a:ea typeface="Calibri"/>
                          <a:cs typeface="Times New Roman"/>
                        </a:rPr>
                        <a:t>No steer was given from DSG representatives on the preferred solution option</a:t>
                      </a:r>
                      <a:endParaRPr lang="en-GB" sz="900" dirty="0">
                        <a:effectLst/>
                        <a:latin typeface="+mn-lt"/>
                        <a:ea typeface="Calibri"/>
                        <a:cs typeface="Times New Roman"/>
                      </a:endParaRPr>
                    </a:p>
                  </a:txBody>
                  <a:tcPr marL="59044" marR="59044" marT="0" marB="0" anchor="ctr"/>
                </a:tc>
                <a:tc>
                  <a:txBody>
                    <a:bodyPr/>
                    <a:lstStyle/>
                    <a:p>
                      <a:pPr algn="l">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EDF</a:t>
                      </a: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noFill/>
                  </a:tcP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nSpc>
                          <a:spcPct val="115000"/>
                        </a:lnSpc>
                        <a:spcAft>
                          <a:spcPts val="0"/>
                        </a:spcAft>
                      </a:pPr>
                      <a:r>
                        <a:rPr lang="en-US" sz="900" kern="1200" dirty="0">
                          <a:solidFill>
                            <a:schemeClr val="tx1"/>
                          </a:solidFill>
                          <a:effectLst/>
                          <a:latin typeface="Arial" panose="020B0604020202020204" pitchFamily="34" charset="0"/>
                          <a:ea typeface="Calibri"/>
                          <a:cs typeface="Arial" panose="020B0604020202020204" pitchFamily="34" charset="0"/>
                        </a:rPr>
                        <a:t>Our preferred option is 2.</a:t>
                      </a:r>
                    </a:p>
                    <a:p>
                      <a:pPr>
                        <a:lnSpc>
                          <a:spcPct val="115000"/>
                        </a:lnSpc>
                        <a:spcAft>
                          <a:spcPts val="0"/>
                        </a:spcAft>
                      </a:pPr>
                      <a:r>
                        <a:rPr lang="en-US" sz="900" kern="1200" dirty="0">
                          <a:solidFill>
                            <a:schemeClr val="tx1"/>
                          </a:solidFill>
                          <a:effectLst/>
                          <a:latin typeface="Arial" panose="020B0604020202020204" pitchFamily="34" charset="0"/>
                          <a:ea typeface="Calibri"/>
                          <a:cs typeface="Arial" panose="020B0604020202020204" pitchFamily="34" charset="0"/>
                        </a:rPr>
                        <a:t> </a:t>
                      </a:r>
                    </a:p>
                    <a:p>
                      <a:pPr>
                        <a:lnSpc>
                          <a:spcPct val="115000"/>
                        </a:lnSpc>
                        <a:spcAft>
                          <a:spcPts val="0"/>
                        </a:spcAft>
                      </a:pPr>
                      <a:r>
                        <a:rPr lang="en-US" sz="900" kern="1200" dirty="0">
                          <a:solidFill>
                            <a:schemeClr val="tx1"/>
                          </a:solidFill>
                          <a:effectLst/>
                          <a:latin typeface="Arial" panose="020B0604020202020204" pitchFamily="34" charset="0"/>
                          <a:ea typeface="Calibri"/>
                          <a:cs typeface="Arial" panose="020B0604020202020204" pitchFamily="34" charset="0"/>
                        </a:rPr>
                        <a:t>In terms of which file types to fix - if there is evidence to show this is a problem on other files then we should look to resolve all however if this is theoretical risk, we should look to include change as part of flow changes in future as they happen. For example, if something else needs to change in impacted flow ABC, this should be picked up at the same time.</a:t>
                      </a:r>
                    </a:p>
                    <a:p>
                      <a:pPr>
                        <a:lnSpc>
                          <a:spcPct val="115000"/>
                        </a:lnSpc>
                        <a:spcAft>
                          <a:spcPts val="0"/>
                        </a:spcAft>
                      </a:pPr>
                      <a:endParaRPr lang="en-US" sz="900" kern="1200" dirty="0">
                        <a:solidFill>
                          <a:schemeClr val="tx1"/>
                        </a:solidFill>
                        <a:effectLst/>
                        <a:latin typeface="Arial" panose="020B0604020202020204" pitchFamily="34" charset="0"/>
                        <a:ea typeface="Calibri"/>
                        <a:cs typeface="Arial" panose="020B0604020202020204" pitchFamily="34" charset="0"/>
                      </a:endParaRPr>
                    </a:p>
                    <a:p>
                      <a:pP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tc>
                <a:extLst>
                  <a:ext uri="{0D108BD9-81ED-4DB2-BD59-A6C34878D82A}">
                    <a16:rowId xmlns:a16="http://schemas.microsoft.com/office/drawing/2014/main" val="10002"/>
                  </a:ext>
                </a:extLst>
              </a:tr>
              <a:tr h="373334">
                <a:tc vMerge="1">
                  <a:txBody>
                    <a:bodyPr/>
                    <a:lstStyle/>
                    <a:p>
                      <a:endParaRPr lang="en-GB"/>
                    </a:p>
                  </a:txBody>
                  <a:tcPr/>
                </a:tc>
                <a:tc vMerge="1">
                  <a:txBody>
                    <a:bodyPr/>
                    <a:lstStyle/>
                    <a:p>
                      <a:endParaRPr lang="en-GB"/>
                    </a:p>
                  </a:txBody>
                  <a:tcPr/>
                </a:tc>
                <a:tc vMerge="1">
                  <a:txBody>
                    <a:bodyPr/>
                    <a:lstStyle/>
                    <a:p>
                      <a:endParaRPr lang="en-GB" sz="900" dirty="0"/>
                    </a:p>
                  </a:txBody>
                  <a:tcPr marL="59044" marR="59044" marT="0" marB="0" anchor="ctr"/>
                </a:tc>
                <a:tc>
                  <a:txBody>
                    <a:bodyPr/>
                    <a:lstStyle/>
                    <a:p>
                      <a:pPr algn="l">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Npower</a:t>
                      </a: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noFill/>
                  </a:tcP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r>
                        <a:rPr lang="en-US" sz="900" kern="1200" dirty="0">
                          <a:solidFill>
                            <a:schemeClr val="tx1"/>
                          </a:solidFill>
                          <a:effectLst/>
                          <a:latin typeface="Arial" panose="020B0604020202020204" pitchFamily="34" charset="0"/>
                          <a:cs typeface="Arial" panose="020B0604020202020204" pitchFamily="34" charset="0"/>
                        </a:rPr>
                        <a:t>We have no preference on the final solution</a:t>
                      </a:r>
                    </a:p>
                    <a:p>
                      <a:endParaRPr lang="en-US" sz="900" kern="1200" dirty="0">
                        <a:solidFill>
                          <a:schemeClr val="tx1"/>
                        </a:solidFill>
                        <a:effectLst/>
                        <a:latin typeface="Arial" panose="020B0604020202020204" pitchFamily="34" charset="0"/>
                        <a:cs typeface="Arial" panose="020B0604020202020204" pitchFamily="34" charset="0"/>
                      </a:endParaRPr>
                    </a:p>
                    <a:p>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extLst>
                  <a:ext uri="{0D108BD9-81ED-4DB2-BD59-A6C34878D82A}">
                    <a16:rowId xmlns:a16="http://schemas.microsoft.com/office/drawing/2014/main" val="10003"/>
                  </a:ext>
                </a:extLst>
              </a:tr>
              <a:tr h="1058127">
                <a:tc vMerge="1">
                  <a:txBody>
                    <a:bodyPr/>
                    <a:lstStyle/>
                    <a:p>
                      <a:endParaRPr lang="en-GB"/>
                    </a:p>
                  </a:txBody>
                  <a:tcPr/>
                </a:tc>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nchor="ctr"/>
                </a:tc>
                <a:tc>
                  <a:txBody>
                    <a:bodyPr/>
                    <a:lstStyle/>
                    <a:p>
                      <a:pPr algn="l"/>
                      <a:r>
                        <a:rPr lang="en-GB" sz="900" kern="1200" dirty="0">
                          <a:solidFill>
                            <a:schemeClr val="tx1"/>
                          </a:solidFill>
                          <a:effectLst/>
                          <a:latin typeface="Arial" panose="020B0604020202020204" pitchFamily="34" charset="0"/>
                          <a:cs typeface="Arial" panose="020B0604020202020204" pitchFamily="34" charset="0"/>
                        </a:rPr>
                        <a:t>SSE</a:t>
                      </a:r>
                    </a:p>
                  </a:txBody>
                  <a:tcPr marL="59044" marR="59044" marT="0" marB="0" anchor="ctr"/>
                </a:tc>
                <a:tc>
                  <a:txBody>
                    <a:bodyPr/>
                    <a:lstStyle/>
                    <a:p>
                      <a:pPr algn="ctr"/>
                      <a:r>
                        <a:rPr lang="en-GB" sz="900" kern="1200" dirty="0">
                          <a:solidFill>
                            <a:schemeClr val="tx1"/>
                          </a:solidFill>
                          <a:effectLst/>
                          <a:latin typeface="Arial" panose="020B0604020202020204" pitchFamily="34" charset="0"/>
                          <a:cs typeface="Arial" panose="020B0604020202020204" pitchFamily="34" charset="0"/>
                        </a:rPr>
                        <a:t>X</a:t>
                      </a: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pPr algn="ct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nchor="ctr"/>
                </a:tc>
                <a:tc>
                  <a:txBody>
                    <a:bodyPr/>
                    <a:lstStyle/>
                    <a:p>
                      <a:r>
                        <a:rPr lang="en-US" sz="900" kern="1200" dirty="0">
                          <a:solidFill>
                            <a:schemeClr val="tx1"/>
                          </a:solidFill>
                          <a:effectLst/>
                          <a:latin typeface="Arial" panose="020B0604020202020204" pitchFamily="34" charset="0"/>
                          <a:cs typeface="Arial" panose="020B0604020202020204" pitchFamily="34" charset="0"/>
                        </a:rPr>
                        <a:t>Solution option 2 preferred. </a:t>
                      </a:r>
                    </a:p>
                    <a:p>
                      <a:endParaRPr lang="en-US" sz="900" kern="1200" dirty="0">
                        <a:solidFill>
                          <a:schemeClr val="tx1"/>
                        </a:solidFill>
                        <a:effectLst/>
                        <a:latin typeface="Arial" panose="020B0604020202020204" pitchFamily="34" charset="0"/>
                        <a:cs typeface="Arial" panose="020B0604020202020204" pitchFamily="34" charset="0"/>
                      </a:endParaRPr>
                    </a:p>
                    <a:p>
                      <a:r>
                        <a:rPr lang="en-US" sz="900" kern="1200" dirty="0">
                          <a:solidFill>
                            <a:schemeClr val="tx1"/>
                          </a:solidFill>
                          <a:effectLst/>
                          <a:latin typeface="Arial" panose="020B0604020202020204" pitchFamily="34" charset="0"/>
                          <a:cs typeface="Arial" panose="020B0604020202020204" pitchFamily="34" charset="0"/>
                        </a:rPr>
                        <a:t>Since the issue has only been seen on the 3 SPA files since NEXUS go-live, it does not seem necessary to extend the fix to other inbound files.</a:t>
                      </a:r>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extLst>
                  <a:ext uri="{0D108BD9-81ED-4DB2-BD59-A6C34878D82A}">
                    <a16:rowId xmlns:a16="http://schemas.microsoft.com/office/drawing/2014/main" val="251311267"/>
                  </a:ext>
                </a:extLst>
              </a:tr>
            </a:tbl>
          </a:graphicData>
        </a:graphic>
      </p:graphicFrame>
    </p:spTree>
    <p:extLst>
      <p:ext uri="{BB962C8B-B14F-4D97-AF65-F5344CB8AC3E}">
        <p14:creationId xmlns:p14="http://schemas.microsoft.com/office/powerpoint/2010/main" val="27599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415"/>
            <a:ext cx="8229600" cy="637580"/>
          </a:xfrm>
        </p:spPr>
        <p:txBody>
          <a:bodyPr>
            <a:normAutofit/>
          </a:bodyPr>
          <a:lstStyle/>
          <a:p>
            <a:r>
              <a:rPr lang="en-GB" sz="2000" dirty="0"/>
              <a:t>4.3  New Change Proposals – Post Solution Review</a:t>
            </a:r>
          </a:p>
        </p:txBody>
      </p:sp>
      <p:graphicFrame>
        <p:nvGraphicFramePr>
          <p:cNvPr id="3" name="Table 2"/>
          <p:cNvGraphicFramePr>
            <a:graphicFrameLocks noGrp="1"/>
          </p:cNvGraphicFramePr>
          <p:nvPr>
            <p:extLst>
              <p:ext uri="{D42A27DB-BD31-4B8C-83A1-F6EECF244321}">
                <p14:modId xmlns:p14="http://schemas.microsoft.com/office/powerpoint/2010/main" val="1058494517"/>
              </p:ext>
            </p:extLst>
          </p:nvPr>
        </p:nvGraphicFramePr>
        <p:xfrm>
          <a:off x="136811" y="686995"/>
          <a:ext cx="8870378" cy="3282666"/>
        </p:xfrm>
        <a:graphic>
          <a:graphicData uri="http://schemas.openxmlformats.org/drawingml/2006/table">
            <a:tbl>
              <a:tblPr firstRow="1" firstCol="1" bandRow="1">
                <a:tableStyleId>{5940675A-B579-460E-94D1-54222C63F5DA}</a:tableStyleId>
              </a:tblPr>
              <a:tblGrid>
                <a:gridCol w="583114">
                  <a:extLst>
                    <a:ext uri="{9D8B030D-6E8A-4147-A177-3AD203B41FA5}">
                      <a16:colId xmlns:a16="http://schemas.microsoft.com/office/drawing/2014/main" val="20000"/>
                    </a:ext>
                  </a:extLst>
                </a:gridCol>
                <a:gridCol w="1332561">
                  <a:extLst>
                    <a:ext uri="{9D8B030D-6E8A-4147-A177-3AD203B41FA5}">
                      <a16:colId xmlns:a16="http://schemas.microsoft.com/office/drawing/2014/main" val="20001"/>
                    </a:ext>
                  </a:extLst>
                </a:gridCol>
                <a:gridCol w="1156267">
                  <a:extLst>
                    <a:ext uri="{9D8B030D-6E8A-4147-A177-3AD203B41FA5}">
                      <a16:colId xmlns:a16="http://schemas.microsoft.com/office/drawing/2014/main" val="3321704233"/>
                    </a:ext>
                  </a:extLst>
                </a:gridCol>
                <a:gridCol w="639003">
                  <a:extLst>
                    <a:ext uri="{9D8B030D-6E8A-4147-A177-3AD203B41FA5}">
                      <a16:colId xmlns:a16="http://schemas.microsoft.com/office/drawing/2014/main" val="20002"/>
                    </a:ext>
                  </a:extLst>
                </a:gridCol>
                <a:gridCol w="468926">
                  <a:extLst>
                    <a:ext uri="{9D8B030D-6E8A-4147-A177-3AD203B41FA5}">
                      <a16:colId xmlns:a16="http://schemas.microsoft.com/office/drawing/2014/main" val="20003"/>
                    </a:ext>
                  </a:extLst>
                </a:gridCol>
                <a:gridCol w="360976">
                  <a:extLst>
                    <a:ext uri="{9D8B030D-6E8A-4147-A177-3AD203B41FA5}">
                      <a16:colId xmlns:a16="http://schemas.microsoft.com/office/drawing/2014/main" val="20004"/>
                    </a:ext>
                  </a:extLst>
                </a:gridCol>
                <a:gridCol w="394234">
                  <a:extLst>
                    <a:ext uri="{9D8B030D-6E8A-4147-A177-3AD203B41FA5}">
                      <a16:colId xmlns:a16="http://schemas.microsoft.com/office/drawing/2014/main" val="20005"/>
                    </a:ext>
                  </a:extLst>
                </a:gridCol>
                <a:gridCol w="2237708">
                  <a:extLst>
                    <a:ext uri="{9D8B030D-6E8A-4147-A177-3AD203B41FA5}">
                      <a16:colId xmlns:a16="http://schemas.microsoft.com/office/drawing/2014/main" val="20010"/>
                    </a:ext>
                  </a:extLst>
                </a:gridCol>
                <a:gridCol w="1697589">
                  <a:extLst>
                    <a:ext uri="{9D8B030D-6E8A-4147-A177-3AD203B41FA5}">
                      <a16:colId xmlns:a16="http://schemas.microsoft.com/office/drawing/2014/main" val="20011"/>
                    </a:ext>
                  </a:extLst>
                </a:gridCol>
              </a:tblGrid>
              <a:tr h="368693">
                <a:tc rowSpan="2">
                  <a:txBody>
                    <a:bodyPr/>
                    <a:lstStyle/>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Agenda</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Item</a:t>
                      </a:r>
                    </a:p>
                  </a:txBody>
                  <a:tcPr marL="59044" marR="59044" marT="0" marB="0">
                    <a:solidFill>
                      <a:schemeClr val="tx2">
                        <a:lumMod val="40000"/>
                        <a:lumOff val="60000"/>
                      </a:schemeClr>
                    </a:solidFill>
                  </a:tcPr>
                </a:tc>
                <a:tc rowSpan="2">
                  <a:txBody>
                    <a:bodyPr/>
                    <a:lstStyle/>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XRN / Title</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Proposed Release</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Link to Change Proposal</a:t>
                      </a:r>
                    </a:p>
                    <a:p>
                      <a:pPr marL="0" algn="l" defTabSz="914400" rtl="0" eaLnBrk="1" latinLnBrk="0" hangingPunct="1">
                        <a:lnSpc>
                          <a:spcPct val="115000"/>
                        </a:lnSpc>
                        <a:spcAft>
                          <a:spcPts val="0"/>
                        </a:spcAft>
                      </a:pPr>
                      <a:r>
                        <a:rPr lang="en-GB" sz="800" kern="1200" dirty="0">
                          <a:solidFill>
                            <a:schemeClr val="tx1"/>
                          </a:solidFill>
                          <a:effectLst/>
                          <a:latin typeface="+mn-lt"/>
                          <a:ea typeface="+mn-ea"/>
                          <a:cs typeface="+mn-cs"/>
                        </a:rPr>
                        <a:t>Comm Ref</a:t>
                      </a:r>
                    </a:p>
                  </a:txBody>
                  <a:tcPr marL="59044" marR="59044" marT="0" marB="0">
                    <a:solidFill>
                      <a:schemeClr val="tx2">
                        <a:lumMod val="40000"/>
                        <a:lumOff val="60000"/>
                      </a:schemeClr>
                    </a:solidFill>
                  </a:tcPr>
                </a:tc>
                <a:tc rowSpan="2">
                  <a:txBody>
                    <a:bodyPr/>
                    <a:lstStyle/>
                    <a:p>
                      <a:pPr>
                        <a:lnSpc>
                          <a:spcPct val="115000"/>
                        </a:lnSpc>
                        <a:spcAft>
                          <a:spcPts val="0"/>
                        </a:spcAft>
                      </a:pPr>
                      <a:r>
                        <a:rPr lang="en-GB" sz="800" dirty="0">
                          <a:effectLst/>
                          <a:latin typeface="Arial" panose="020B0604020202020204" pitchFamily="34" charset="0"/>
                          <a:ea typeface="Calibri"/>
                          <a:cs typeface="Arial" panose="020B0604020202020204" pitchFamily="34" charset="0"/>
                        </a:rPr>
                        <a:t>DSG Preferred Option and date</a:t>
                      </a:r>
                    </a:p>
                  </a:txBody>
                  <a:tcPr marL="59044" marR="59044" marT="0" marB="0">
                    <a:solidFill>
                      <a:schemeClr val="accent4">
                        <a:lumMod val="40000"/>
                        <a:lumOff val="60000"/>
                      </a:schemeClr>
                    </a:solidFill>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dirty="0">
                          <a:effectLst/>
                          <a:latin typeface="Arial" panose="020B0604020202020204" pitchFamily="34" charset="0"/>
                          <a:ea typeface="Calibri"/>
                          <a:cs typeface="Arial" panose="020B0604020202020204" pitchFamily="34" charset="0"/>
                        </a:rPr>
                        <a:t>Comments</a:t>
                      </a:r>
                    </a:p>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rowSpan="2">
                  <a:txBody>
                    <a:bodyPr/>
                    <a:lstStyle/>
                    <a:p>
                      <a:pPr>
                        <a:lnSpc>
                          <a:spcPct val="115000"/>
                        </a:lnSpc>
                        <a:spcAft>
                          <a:spcPts val="0"/>
                        </a:spcAft>
                      </a:pPr>
                      <a:r>
                        <a:rPr lang="en-GB" sz="800" dirty="0">
                          <a:effectLst/>
                          <a:latin typeface="Arial" panose="020B0604020202020204" pitchFamily="34" charset="0"/>
                          <a:ea typeface="Calibri"/>
                          <a:cs typeface="Arial" panose="020B0604020202020204" pitchFamily="34" charset="0"/>
                        </a:rPr>
                        <a:t>Responses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312254">
                <a:tc vMerge="1">
                  <a:txBody>
                    <a:bodyPr/>
                    <a:lstStyle/>
                    <a:p>
                      <a:endParaRPr lang="en-GB"/>
                    </a:p>
                  </a:txBody>
                  <a:tcPr/>
                </a:tc>
                <a:tc vMerge="1">
                  <a:txBody>
                    <a:bodyPr/>
                    <a:lstStyle/>
                    <a:p>
                      <a:endParaRPr lang="en-GB"/>
                    </a:p>
                  </a:txBody>
                  <a:tcPr/>
                </a:tc>
                <a:tc vMerge="1">
                  <a:txBody>
                    <a:bodyPr/>
                    <a:lstStyle/>
                    <a:p>
                      <a:endParaRPr lang="en-GB" dirty="0"/>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700" dirty="0">
                          <a:effectLst/>
                          <a:latin typeface="+mn-lt"/>
                          <a:ea typeface="+mn-ea"/>
                          <a:cs typeface="+mn-cs"/>
                        </a:rPr>
                        <a:t>Organisation</a:t>
                      </a:r>
                      <a:endParaRPr lang="en-GB" sz="900" dirty="0">
                        <a:effectLst/>
                        <a:latin typeface="Calibri"/>
                        <a:ea typeface="Calibri"/>
                        <a:cs typeface="Times New Roman"/>
                      </a:endParaRPr>
                    </a:p>
                  </a:txBody>
                  <a:tcPr marL="59044" marR="59044" marT="0" marB="0">
                    <a:solidFill>
                      <a:schemeClr val="accent4">
                        <a:lumMod val="40000"/>
                        <a:lumOff val="60000"/>
                      </a:schemeClr>
                    </a:solidFill>
                  </a:tcPr>
                </a:tc>
                <a:tc>
                  <a:txBody>
                    <a:bodyPr/>
                    <a:lstStyle/>
                    <a:p>
                      <a:pPr>
                        <a:lnSpc>
                          <a:spcPct val="115000"/>
                        </a:lnSpc>
                        <a:spcAft>
                          <a:spcPts val="0"/>
                        </a:spcAft>
                      </a:pPr>
                      <a:r>
                        <a:rPr lang="en-GB" sz="700" dirty="0">
                          <a:effectLst/>
                        </a:rPr>
                        <a:t>Approve</a:t>
                      </a:r>
                      <a:endParaRPr lang="en-GB" sz="900" dirty="0">
                        <a:effectLst/>
                        <a:latin typeface="Calibri"/>
                        <a:ea typeface="Calibri"/>
                        <a:cs typeface="Times New Roman"/>
                      </a:endParaRPr>
                    </a:p>
                  </a:txBody>
                  <a:tcPr marL="59044" marR="59044" marT="0" marB="0">
                    <a:solidFill>
                      <a:srgbClr val="9CCB3B"/>
                    </a:solidFill>
                  </a:tcPr>
                </a:tc>
                <a:tc>
                  <a:txBody>
                    <a:bodyPr/>
                    <a:lstStyle/>
                    <a:p>
                      <a:pPr>
                        <a:lnSpc>
                          <a:spcPct val="115000"/>
                        </a:lnSpc>
                        <a:spcAft>
                          <a:spcPts val="0"/>
                        </a:spcAft>
                      </a:pPr>
                      <a:r>
                        <a:rPr lang="en-GB" sz="700" dirty="0">
                          <a:effectLst/>
                        </a:rPr>
                        <a:t>Defer</a:t>
                      </a:r>
                      <a:endParaRPr lang="en-GB" sz="900" dirty="0">
                        <a:effectLst/>
                      </a:endParaRPr>
                    </a:p>
                    <a:p>
                      <a:pPr>
                        <a:lnSpc>
                          <a:spcPct val="115000"/>
                        </a:lnSpc>
                        <a:spcAft>
                          <a:spcPts val="0"/>
                        </a:spcAft>
                      </a:pPr>
                      <a:r>
                        <a:rPr lang="en-GB" sz="700" dirty="0">
                          <a:effectLst/>
                        </a:rPr>
                        <a:t> </a:t>
                      </a:r>
                      <a:endParaRPr lang="en-GB" sz="900" dirty="0">
                        <a:effectLst/>
                        <a:latin typeface="Calibri"/>
                        <a:ea typeface="Calibri"/>
                        <a:cs typeface="Times New Roman"/>
                      </a:endParaRPr>
                    </a:p>
                  </a:txBody>
                  <a:tcPr marL="59044" marR="59044" marT="0" marB="0">
                    <a:solidFill>
                      <a:srgbClr val="FFC000"/>
                    </a:solidFill>
                  </a:tcPr>
                </a:tc>
                <a:tc>
                  <a:txBody>
                    <a:bodyPr/>
                    <a:lstStyle/>
                    <a:p>
                      <a:pPr>
                        <a:lnSpc>
                          <a:spcPct val="115000"/>
                        </a:lnSpc>
                        <a:spcAft>
                          <a:spcPts val="0"/>
                        </a:spcAft>
                      </a:pPr>
                      <a:r>
                        <a:rPr lang="en-GB" sz="700" dirty="0">
                          <a:effectLst/>
                        </a:rPr>
                        <a:t>Reject</a:t>
                      </a:r>
                      <a:endParaRPr lang="en-GB" sz="900" dirty="0">
                        <a:effectLst/>
                        <a:latin typeface="Calibri"/>
                        <a:ea typeface="Calibri"/>
                        <a:cs typeface="Times New Roman"/>
                      </a:endParaRPr>
                    </a:p>
                  </a:txBody>
                  <a:tcPr marL="59044" marR="59044" marT="0" marB="0">
                    <a:solidFill>
                      <a:srgbClr val="FF0000"/>
                    </a:solidFill>
                  </a:tcPr>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vMerge="1">
                  <a:txBody>
                    <a:bodyPr/>
                    <a:lstStyle/>
                    <a:p>
                      <a:endParaRPr lang="en-GB"/>
                    </a:p>
                  </a:txBody>
                  <a:tcPr/>
                </a:tc>
                <a:extLst>
                  <a:ext uri="{0D108BD9-81ED-4DB2-BD59-A6C34878D82A}">
                    <a16:rowId xmlns:a16="http://schemas.microsoft.com/office/drawing/2014/main" val="10001"/>
                  </a:ext>
                </a:extLst>
              </a:tr>
              <a:tr h="554623">
                <a:tc rowSpan="4">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rowSpan="4">
                  <a:txBody>
                    <a:bodyPr/>
                    <a:lstStyle/>
                    <a:p>
                      <a:pPr>
                        <a:lnSpc>
                          <a:spcPct val="115000"/>
                        </a:lnSpc>
                        <a:spcAft>
                          <a:spcPts val="0"/>
                        </a:spcAft>
                      </a:pPr>
                      <a:r>
                        <a:rPr lang="en-US" sz="900" dirty="0">
                          <a:effectLst/>
                          <a:latin typeface="Arial" panose="020B0604020202020204" pitchFamily="34" charset="0"/>
                          <a:ea typeface="Calibri"/>
                          <a:cs typeface="Arial" panose="020B0604020202020204" pitchFamily="34" charset="0"/>
                        </a:rPr>
                        <a:t>XRN4992 MOD 0687 - Creation of new charge to recover Last Resort Supply Payments - Solution Review</a:t>
                      </a:r>
                    </a:p>
                    <a:p>
                      <a:pPr>
                        <a:lnSpc>
                          <a:spcPct val="115000"/>
                        </a:lnSpc>
                        <a:spcAft>
                          <a:spcPts val="0"/>
                        </a:spcAft>
                      </a:pPr>
                      <a:endParaRPr lang="en-US" sz="900" dirty="0">
                        <a:effectLst/>
                        <a:latin typeface="Arial" panose="020B0604020202020204" pitchFamily="34" charset="0"/>
                        <a:ea typeface="Calibri"/>
                        <a:cs typeface="Arial" panose="020B0604020202020204" pitchFamily="34" charset="0"/>
                      </a:endParaRPr>
                    </a:p>
                    <a:p>
                      <a:pPr>
                        <a:lnSpc>
                          <a:spcPct val="115000"/>
                        </a:lnSpc>
                        <a:spcAft>
                          <a:spcPts val="0"/>
                        </a:spcAft>
                      </a:pPr>
                      <a:r>
                        <a:rPr lang="en-US" sz="900" dirty="0">
                          <a:effectLst/>
                          <a:latin typeface="Arial" panose="020B0604020202020204" pitchFamily="34" charset="0"/>
                          <a:ea typeface="Calibri"/>
                          <a:cs typeface="Arial" panose="020B0604020202020204" pitchFamily="34" charset="0"/>
                        </a:rPr>
                        <a:t>Implementation date depends on solution option</a:t>
                      </a:r>
                    </a:p>
                    <a:p>
                      <a:pPr>
                        <a:lnSpc>
                          <a:spcPct val="115000"/>
                        </a:lnSpc>
                        <a:spcAft>
                          <a:spcPts val="0"/>
                        </a:spcAft>
                      </a:pPr>
                      <a:endParaRPr lang="en-US" sz="900" dirty="0">
                        <a:effectLst/>
                        <a:latin typeface="Arial" panose="020B0604020202020204" pitchFamily="34" charset="0"/>
                        <a:ea typeface="Calibri"/>
                        <a:cs typeface="Arial" panose="020B0604020202020204" pitchFamily="34" charset="0"/>
                      </a:endParaRPr>
                    </a:p>
                    <a:p>
                      <a:pPr>
                        <a:lnSpc>
                          <a:spcPct val="115000"/>
                        </a:lnSpc>
                        <a:spcAft>
                          <a:spcPts val="0"/>
                        </a:spcAft>
                      </a:pPr>
                      <a:r>
                        <a:rPr lang="en-US" sz="900" dirty="0">
                          <a:effectLst/>
                          <a:latin typeface="Arial" panose="020B0604020202020204" pitchFamily="34" charset="0"/>
                          <a:ea typeface="Calibri"/>
                          <a:cs typeface="Arial" panose="020B0604020202020204" pitchFamily="34" charset="0"/>
                          <a:hlinkClick r:id="rId2"/>
                        </a:rPr>
                        <a:t>Link to Change Proposal</a:t>
                      </a:r>
                      <a:endParaRPr lang="en-US" sz="900" dirty="0">
                        <a:effectLst/>
                        <a:latin typeface="Arial" panose="020B0604020202020204" pitchFamily="34" charset="0"/>
                        <a:ea typeface="Calibri"/>
                        <a:cs typeface="Arial" panose="020B0604020202020204" pitchFamily="34" charset="0"/>
                      </a:endParaRPr>
                    </a:p>
                    <a:p>
                      <a:pPr>
                        <a:lnSpc>
                          <a:spcPct val="115000"/>
                        </a:lnSpc>
                        <a:spcAft>
                          <a:spcPts val="0"/>
                        </a:spcAft>
                      </a:pPr>
                      <a:endParaRPr lang="en-US" sz="900" dirty="0">
                        <a:effectLst/>
                        <a:latin typeface="Arial" panose="020B0604020202020204" pitchFamily="34" charset="0"/>
                        <a:ea typeface="Calibri"/>
                        <a:cs typeface="Arial" panose="020B0604020202020204" pitchFamily="34" charset="0"/>
                      </a:endParaRPr>
                    </a:p>
                    <a:p>
                      <a:pPr>
                        <a:lnSpc>
                          <a:spcPct val="115000"/>
                        </a:lnSpc>
                        <a:spcAft>
                          <a:spcPts val="0"/>
                        </a:spcAft>
                      </a:pPr>
                      <a:r>
                        <a:rPr lang="en-US" sz="900" dirty="0">
                          <a:effectLst/>
                          <a:latin typeface="Arial" panose="020B0604020202020204" pitchFamily="34" charset="0"/>
                          <a:ea typeface="Calibri"/>
                          <a:cs typeface="Arial" panose="020B0604020202020204" pitchFamily="34" charset="0"/>
                          <a:hlinkClick r:id="rId3"/>
                        </a:rPr>
                        <a:t>2456.2 - RT - PO Change Pack</a:t>
                      </a:r>
                      <a:endParaRPr lang="en-US" sz="900" dirty="0">
                        <a:effectLst/>
                        <a:latin typeface="Arial" panose="020B0604020202020204" pitchFamily="34" charset="0"/>
                        <a:ea typeface="Calibri"/>
                        <a:cs typeface="Arial" panose="020B0604020202020204" pitchFamily="34" charset="0"/>
                      </a:endParaRPr>
                    </a:p>
                    <a:p>
                      <a:pPr>
                        <a:lnSpc>
                          <a:spcPct val="115000"/>
                        </a:lnSpc>
                        <a:spcAft>
                          <a:spcPts val="0"/>
                        </a:spcAft>
                      </a:pPr>
                      <a:endParaRPr lang="en-GB" sz="900" dirty="0">
                        <a:effectLst/>
                        <a:latin typeface="Calibri"/>
                        <a:ea typeface="Calibri"/>
                        <a:cs typeface="Times New Roman"/>
                      </a:endParaRPr>
                    </a:p>
                  </a:txBody>
                  <a:tcPr marL="59044" marR="59044" marT="0" marB="0"/>
                </a:tc>
                <a:tc rowSpan="4">
                  <a:txBody>
                    <a:bodyPr/>
                    <a:lstStyle/>
                    <a:p>
                      <a:pPr algn="l">
                        <a:lnSpc>
                          <a:spcPct val="115000"/>
                        </a:lnSpc>
                        <a:spcAft>
                          <a:spcPts val="0"/>
                        </a:spcAft>
                      </a:pPr>
                      <a:r>
                        <a:rPr lang="en-GB" sz="900" dirty="0">
                          <a:effectLst/>
                          <a:latin typeface="+mn-lt"/>
                          <a:ea typeface="Calibri"/>
                          <a:cs typeface="Times New Roman"/>
                        </a:rPr>
                        <a:t>Interim solution – Option 4</a:t>
                      </a:r>
                    </a:p>
                    <a:p>
                      <a:pPr algn="l">
                        <a:lnSpc>
                          <a:spcPct val="115000"/>
                        </a:lnSpc>
                        <a:spcAft>
                          <a:spcPts val="0"/>
                        </a:spcAft>
                      </a:pPr>
                      <a:endParaRPr lang="en-GB" sz="900" dirty="0">
                        <a:effectLst/>
                        <a:latin typeface="+mn-lt"/>
                        <a:ea typeface="Calibri"/>
                        <a:cs typeface="Times New Roman"/>
                      </a:endParaRPr>
                    </a:p>
                    <a:p>
                      <a:pPr algn="l">
                        <a:lnSpc>
                          <a:spcPct val="115000"/>
                        </a:lnSpc>
                        <a:spcAft>
                          <a:spcPts val="0"/>
                        </a:spcAft>
                      </a:pPr>
                      <a:r>
                        <a:rPr lang="en-GB" sz="900" dirty="0">
                          <a:effectLst/>
                          <a:latin typeface="+mn-lt"/>
                          <a:ea typeface="Calibri"/>
                          <a:cs typeface="Times New Roman"/>
                        </a:rPr>
                        <a:t>Enduring solution – </a:t>
                      </a:r>
                    </a:p>
                    <a:p>
                      <a:pPr algn="l">
                        <a:lnSpc>
                          <a:spcPct val="115000"/>
                        </a:lnSpc>
                        <a:spcAft>
                          <a:spcPts val="0"/>
                        </a:spcAft>
                      </a:pPr>
                      <a:r>
                        <a:rPr lang="en-GB" sz="900" dirty="0">
                          <a:effectLst/>
                          <a:latin typeface="+mn-lt"/>
                          <a:ea typeface="Calibri"/>
                          <a:cs typeface="Times New Roman"/>
                        </a:rPr>
                        <a:t>Option 1 </a:t>
                      </a:r>
                    </a:p>
                  </a:txBody>
                  <a:tcPr marL="59044" marR="59044" marT="0" marB="0" anchor="ctr"/>
                </a:tc>
                <a:tc>
                  <a:txBody>
                    <a:bodyPr/>
                    <a:lstStyle/>
                    <a:p>
                      <a:pPr algn="l">
                        <a:lnSpc>
                          <a:spcPct val="115000"/>
                        </a:lnSpc>
                        <a:spcAft>
                          <a:spcPts val="0"/>
                        </a:spcAft>
                      </a:pPr>
                      <a:r>
                        <a:rPr lang="en-GB" sz="900" kern="1200" dirty="0">
                          <a:solidFill>
                            <a:schemeClr val="tx1"/>
                          </a:solidFill>
                          <a:effectLst/>
                          <a:latin typeface="Arial" panose="020B0604020202020204" pitchFamily="34" charset="0"/>
                          <a:cs typeface="Arial" panose="020B0604020202020204" pitchFamily="34" charset="0"/>
                        </a:rPr>
                        <a:t>NGN</a:t>
                      </a: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Arial" panose="020B0604020202020204" pitchFamily="34" charset="0"/>
                          <a:cs typeface="Arial" panose="020B0604020202020204" pitchFamily="34" charset="0"/>
                        </a:rPr>
                        <a:t> X</a:t>
                      </a: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nSpc>
                          <a:spcPct val="115000"/>
                        </a:lnSpc>
                        <a:spcAft>
                          <a:spcPts val="0"/>
                        </a:spcAft>
                      </a:pPr>
                      <a:r>
                        <a:rPr lang="en-GB" sz="900" kern="1200" dirty="0">
                          <a:solidFill>
                            <a:schemeClr val="tx1"/>
                          </a:solidFill>
                          <a:effectLst/>
                          <a:latin typeface="Arial" panose="020B0604020202020204" pitchFamily="34" charset="0"/>
                          <a:cs typeface="Arial" panose="020B0604020202020204" pitchFamily="34" charset="0"/>
                        </a:rPr>
                        <a:t> </a:t>
                      </a: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tc>
                <a:tc>
                  <a:txBody>
                    <a:bodyPr/>
                    <a:lstStyle/>
                    <a:p>
                      <a:pPr>
                        <a:lnSpc>
                          <a:spcPct val="115000"/>
                        </a:lnSpc>
                        <a:spcAft>
                          <a:spcPts val="0"/>
                        </a:spcAft>
                      </a:pPr>
                      <a:r>
                        <a:rPr lang="en-GB" sz="900" kern="1200" dirty="0">
                          <a:solidFill>
                            <a:schemeClr val="tx1"/>
                          </a:solidFill>
                          <a:effectLst/>
                          <a:latin typeface="Arial" panose="020B0604020202020204" pitchFamily="34" charset="0"/>
                          <a:cs typeface="Arial" panose="020B0604020202020204" pitchFamily="34" charset="0"/>
                        </a:rPr>
                        <a:t> </a:t>
                      </a: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tc>
                <a:tc>
                  <a:txBody>
                    <a:bodyPr/>
                    <a:lstStyle/>
                    <a:p>
                      <a:pP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tc>
                <a:tc>
                  <a:txBody>
                    <a:bodyPr/>
                    <a:lstStyle/>
                    <a:p>
                      <a:pP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tc>
                <a:extLst>
                  <a:ext uri="{0D108BD9-81ED-4DB2-BD59-A6C34878D82A}">
                    <a16:rowId xmlns:a16="http://schemas.microsoft.com/office/drawing/2014/main" val="10002"/>
                  </a:ext>
                </a:extLst>
              </a:tr>
              <a:tr h="676933">
                <a:tc vMerge="1">
                  <a:txBody>
                    <a:bodyPr/>
                    <a:lstStyle/>
                    <a:p>
                      <a:endParaRPr lang="en-GB"/>
                    </a:p>
                  </a:txBody>
                  <a:tcPr/>
                </a:tc>
                <a:tc vMerge="1">
                  <a:txBody>
                    <a:bodyPr/>
                    <a:lstStyle/>
                    <a:p>
                      <a:endParaRPr lang="en-GB"/>
                    </a:p>
                  </a:txBody>
                  <a:tcPr/>
                </a:tc>
                <a:tc vMerge="1">
                  <a:txBody>
                    <a:bodyPr/>
                    <a:lstStyle/>
                    <a:p>
                      <a:endParaRPr lang="en-GB" sz="900" dirty="0"/>
                    </a:p>
                  </a:txBody>
                  <a:tcPr marL="59044" marR="59044" marT="0" marB="0" anchor="ctr"/>
                </a:tc>
                <a:tc>
                  <a:txBody>
                    <a:bodyPr/>
                    <a:lstStyle/>
                    <a:p>
                      <a:pPr algn="l">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EDF</a:t>
                      </a:r>
                    </a:p>
                  </a:txBody>
                  <a:tcPr marL="59044" marR="59044" marT="0" marB="0" anchor="ctr"/>
                </a:tc>
                <a:tc>
                  <a:txBody>
                    <a:bodyPr/>
                    <a:lstStyle/>
                    <a:p>
                      <a:pPr algn="ctr">
                        <a:lnSpc>
                          <a:spcPct val="115000"/>
                        </a:lnSpc>
                        <a:spcAft>
                          <a:spcPts val="0"/>
                        </a:spcAft>
                      </a:pPr>
                      <a:r>
                        <a:rPr lang="en-GB" sz="9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tc>
                <a:tc>
                  <a:txBody>
                    <a:bodyPr/>
                    <a:lstStyle/>
                    <a:p>
                      <a:pP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tc>
                <a:tc>
                  <a:txBody>
                    <a:bodyPr/>
                    <a:lstStyle/>
                    <a:p>
                      <a:pPr>
                        <a:lnSpc>
                          <a:spcPct val="115000"/>
                        </a:lnSpc>
                        <a:spcAft>
                          <a:spcPts val="0"/>
                        </a:spcAft>
                      </a:pPr>
                      <a:endParaRPr lang="en-GB" sz="9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tc>
                <a:tc>
                  <a:txBody>
                    <a:bodyPr/>
                    <a:lstStyle/>
                    <a:p>
                      <a:r>
                        <a:rPr lang="en-GB" sz="900" kern="1200" dirty="0">
                          <a:solidFill>
                            <a:schemeClr val="tx1"/>
                          </a:solidFill>
                          <a:effectLst/>
                          <a:latin typeface="Arial" panose="020B0604020202020204" pitchFamily="34" charset="0"/>
                          <a:cs typeface="Arial" panose="020B0604020202020204" pitchFamily="34" charset="0"/>
                        </a:rPr>
                        <a:t>Stated option 4 however also approved to DSG preferred 2 stage option</a:t>
                      </a:r>
                    </a:p>
                  </a:txBody>
                  <a:tcPr marL="59044" marR="59044" marT="0" marB="0"/>
                </a:tc>
                <a:tc>
                  <a:txBody>
                    <a:bodyPr/>
                    <a:lstStyle/>
                    <a:p>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extLst>
                  <a:ext uri="{0D108BD9-81ED-4DB2-BD59-A6C34878D82A}">
                    <a16:rowId xmlns:a16="http://schemas.microsoft.com/office/drawing/2014/main" val="10003"/>
                  </a:ext>
                </a:extLst>
              </a:tr>
              <a:tr h="547203">
                <a:tc vMerge="1">
                  <a:txBody>
                    <a:bodyPr/>
                    <a:lstStyle/>
                    <a:p>
                      <a:endParaRPr lang="en-GB"/>
                    </a:p>
                  </a:txBody>
                  <a:tcPr/>
                </a:tc>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nchor="ctr"/>
                </a:tc>
                <a:tc>
                  <a:txBody>
                    <a:bodyPr/>
                    <a:lstStyle/>
                    <a:p>
                      <a:pPr algn="l"/>
                      <a:r>
                        <a:rPr lang="en-GB" sz="900" kern="1200" dirty="0">
                          <a:solidFill>
                            <a:schemeClr val="tx1"/>
                          </a:solidFill>
                          <a:effectLst/>
                          <a:latin typeface="Arial" panose="020B0604020202020204" pitchFamily="34" charset="0"/>
                          <a:cs typeface="Arial" panose="020B0604020202020204" pitchFamily="34" charset="0"/>
                        </a:rPr>
                        <a:t>Npower</a:t>
                      </a:r>
                    </a:p>
                  </a:txBody>
                  <a:tcPr marL="59044" marR="59044" marT="0" marB="0" anchor="ctr"/>
                </a:tc>
                <a:tc>
                  <a:txBody>
                    <a:bodyPr/>
                    <a:lstStyle/>
                    <a:p>
                      <a:pPr algn="ctr"/>
                      <a:r>
                        <a:rPr lang="en-GB" sz="900" kern="1200" dirty="0">
                          <a:solidFill>
                            <a:schemeClr val="tx1"/>
                          </a:solidFill>
                          <a:effectLst/>
                          <a:latin typeface="Arial" panose="020B0604020202020204" pitchFamily="34" charset="0"/>
                          <a:cs typeface="Arial" panose="020B0604020202020204" pitchFamily="34" charset="0"/>
                        </a:rPr>
                        <a:t>X</a:t>
                      </a:r>
                    </a:p>
                  </a:txBody>
                  <a:tcPr marL="59044" marR="59044" marT="0" marB="0" anchor="ctr"/>
                </a:tc>
                <a:tc>
                  <a:txBody>
                    <a:bodyPr/>
                    <a:lstStyle/>
                    <a:p>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tc>
                  <a:txBody>
                    <a:bodyPr/>
                    <a:lstStyle/>
                    <a:p>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tc>
                  <a:txBody>
                    <a:bodyPr/>
                    <a:lstStyle/>
                    <a:p>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tc>
                  <a:txBody>
                    <a:bodyPr/>
                    <a:lstStyle/>
                    <a:p>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extLst>
                  <a:ext uri="{0D108BD9-81ED-4DB2-BD59-A6C34878D82A}">
                    <a16:rowId xmlns:a16="http://schemas.microsoft.com/office/drawing/2014/main" val="251311267"/>
                  </a:ext>
                </a:extLst>
              </a:tr>
              <a:tr h="589185">
                <a:tc vMerge="1">
                  <a:txBody>
                    <a:bodyPr/>
                    <a:lstStyle/>
                    <a:p>
                      <a:endParaRPr lang="en-GB"/>
                    </a:p>
                  </a:txBody>
                  <a:tcPr/>
                </a:tc>
                <a:tc vMerge="1">
                  <a:txBody>
                    <a:bodyPr/>
                    <a:lstStyle/>
                    <a:p>
                      <a:endParaRPr lang="en-GB"/>
                    </a:p>
                  </a:txBody>
                  <a:tcPr/>
                </a:tc>
                <a:tc vMerge="1">
                  <a:txBody>
                    <a:bodyPr/>
                    <a:lstStyle/>
                    <a:p>
                      <a:pPr algn="l">
                        <a:lnSpc>
                          <a:spcPct val="115000"/>
                        </a:lnSpc>
                        <a:spcAft>
                          <a:spcPts val="0"/>
                        </a:spcAft>
                      </a:pPr>
                      <a:endParaRPr lang="en-GB" sz="900" dirty="0">
                        <a:effectLst/>
                        <a:latin typeface="Calibri"/>
                        <a:ea typeface="Calibri"/>
                        <a:cs typeface="Times New Roman"/>
                      </a:endParaRPr>
                    </a:p>
                  </a:txBody>
                  <a:tcPr marL="59044" marR="59044" marT="0" marB="0" anchor="ctr"/>
                </a:tc>
                <a:tc>
                  <a:txBody>
                    <a:bodyPr/>
                    <a:lstStyle/>
                    <a:p>
                      <a:pPr algn="l"/>
                      <a:r>
                        <a:rPr lang="en-GB" sz="900" kern="1200" dirty="0">
                          <a:solidFill>
                            <a:schemeClr val="tx1"/>
                          </a:solidFill>
                          <a:effectLst/>
                          <a:latin typeface="Arial" panose="020B0604020202020204" pitchFamily="34" charset="0"/>
                          <a:cs typeface="Arial" panose="020B0604020202020204" pitchFamily="34" charset="0"/>
                        </a:rPr>
                        <a:t>Scottish </a:t>
                      </a:r>
                    </a:p>
                    <a:p>
                      <a:pPr algn="l"/>
                      <a:r>
                        <a:rPr lang="en-GB" sz="900" kern="1200" dirty="0">
                          <a:solidFill>
                            <a:schemeClr val="tx1"/>
                          </a:solidFill>
                          <a:effectLst/>
                          <a:latin typeface="Arial" panose="020B0604020202020204" pitchFamily="34" charset="0"/>
                          <a:cs typeface="Arial" panose="020B0604020202020204" pitchFamily="34" charset="0"/>
                        </a:rPr>
                        <a:t>Power</a:t>
                      </a:r>
                    </a:p>
                  </a:txBody>
                  <a:tcPr marL="59044" marR="59044" marT="0" marB="0" anchor="ctr"/>
                </a:tc>
                <a:tc>
                  <a:txBody>
                    <a:bodyPr/>
                    <a:lstStyle/>
                    <a:p>
                      <a:pPr algn="ctr"/>
                      <a:r>
                        <a:rPr lang="en-GB" sz="900" kern="1200" dirty="0">
                          <a:solidFill>
                            <a:schemeClr val="tx1"/>
                          </a:solidFill>
                          <a:effectLst/>
                          <a:latin typeface="Arial" panose="020B0604020202020204" pitchFamily="34" charset="0"/>
                          <a:cs typeface="Arial" panose="020B0604020202020204" pitchFamily="34" charset="0"/>
                        </a:rPr>
                        <a:t>X</a:t>
                      </a:r>
                    </a:p>
                  </a:txBody>
                  <a:tcPr marL="59044" marR="59044" marT="0" marB="0" anchor="ctr"/>
                </a:tc>
                <a:tc>
                  <a:txBody>
                    <a:bodyPr/>
                    <a:lstStyle/>
                    <a:p>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tc>
                  <a:txBody>
                    <a:bodyPr/>
                    <a:lstStyle/>
                    <a:p>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anose="020B0604020202020204" pitchFamily="34" charset="0"/>
                          <a:ea typeface="Calibri"/>
                          <a:cs typeface="Arial" panose="020B0604020202020204" pitchFamily="34" charset="0"/>
                        </a:rPr>
                        <a:t>SP wanted to understand funding implications and if industry will be charged twice with a 2-stage implementation.</a:t>
                      </a:r>
                    </a:p>
                    <a:p>
                      <a:endParaRPr lang="en-GB" sz="900" kern="1200" dirty="0">
                        <a:solidFill>
                          <a:schemeClr val="tx1"/>
                        </a:solidFill>
                        <a:effectLst/>
                        <a:latin typeface="Arial" panose="020B0604020202020204" pitchFamily="34" charset="0"/>
                        <a:cs typeface="Arial" panose="020B0604020202020204" pitchFamily="34" charset="0"/>
                      </a:endParaRPr>
                    </a:p>
                  </a:txBody>
                  <a:tcPr marL="59044" marR="59044" marT="0" marB="0"/>
                </a:tc>
                <a:tc>
                  <a:txBody>
                    <a:bodyPr/>
                    <a:lstStyle/>
                    <a:p>
                      <a:r>
                        <a:rPr lang="en-GB" sz="900" kern="1200" dirty="0">
                          <a:solidFill>
                            <a:schemeClr val="tx1"/>
                          </a:solidFill>
                          <a:effectLst/>
                          <a:latin typeface="Arial" panose="020B0604020202020204" pitchFamily="34" charset="0"/>
                          <a:cs typeface="Arial" panose="020B0604020202020204" pitchFamily="34" charset="0"/>
                        </a:rPr>
                        <a:t>Industry would be required to fund implementation of both solutions however the cost for long term solution will not include any work already implemented.</a:t>
                      </a:r>
                    </a:p>
                  </a:txBody>
                  <a:tcPr marL="59044" marR="59044" marT="0" marB="0"/>
                </a:tc>
                <a:extLst>
                  <a:ext uri="{0D108BD9-81ED-4DB2-BD59-A6C34878D82A}">
                    <a16:rowId xmlns:a16="http://schemas.microsoft.com/office/drawing/2014/main" val="68336284"/>
                  </a:ext>
                </a:extLst>
              </a:tr>
            </a:tbl>
          </a:graphicData>
        </a:graphic>
      </p:graphicFrame>
      <p:sp>
        <p:nvSpPr>
          <p:cNvPr id="4" name="TextBox 3">
            <a:extLst>
              <a:ext uri="{FF2B5EF4-FFF2-40B4-BE49-F238E27FC236}">
                <a16:creationId xmlns:a16="http://schemas.microsoft.com/office/drawing/2014/main" id="{9C9A89D9-0D62-45B9-B970-F2FE2B16A836}"/>
              </a:ext>
            </a:extLst>
          </p:cNvPr>
          <p:cNvSpPr txBox="1"/>
          <p:nvPr/>
        </p:nvSpPr>
        <p:spPr>
          <a:xfrm>
            <a:off x="111246" y="4083918"/>
            <a:ext cx="8870378" cy="830997"/>
          </a:xfrm>
          <a:prstGeom prst="rect">
            <a:avLst/>
          </a:prstGeom>
          <a:noFill/>
        </p:spPr>
        <p:txBody>
          <a:bodyPr wrap="square" rtlCol="0">
            <a:spAutoFit/>
          </a:bodyPr>
          <a:lstStyle/>
          <a:p>
            <a:r>
              <a:rPr lang="en-GB" sz="1200" dirty="0"/>
              <a:t>The committee voted (at the November extraordinary ChMC meeting) that </a:t>
            </a:r>
            <a:r>
              <a:rPr lang="en-US" sz="1200" dirty="0"/>
              <a:t>Change Proposal XRN4992 interim solution would be taken out of the February. The CDSP will keep enduring solution on the unallocated list of changes, potentially for a November 2020 release. </a:t>
            </a:r>
          </a:p>
          <a:p>
            <a:r>
              <a:rPr lang="en-US" sz="1200" dirty="0"/>
              <a:t>This has been added to the agenda for approval, subject to Ofgem approving the UNC Modification. </a:t>
            </a:r>
            <a:endParaRPr lang="en-GB" sz="1200" dirty="0"/>
          </a:p>
        </p:txBody>
      </p:sp>
    </p:spTree>
    <p:extLst>
      <p:ext uri="{BB962C8B-B14F-4D97-AF65-F5344CB8AC3E}">
        <p14:creationId xmlns:p14="http://schemas.microsoft.com/office/powerpoint/2010/main" val="144229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60AD12-684D-4CF6-A84F-796E3404F567}"/>
              </a:ext>
            </a:extLst>
          </p:cNvPr>
          <p:cNvSpPr>
            <a:spLocks noGrp="1"/>
          </p:cNvSpPr>
          <p:nvPr>
            <p:ph type="title"/>
          </p:nvPr>
        </p:nvSpPr>
        <p:spPr/>
        <p:txBody>
          <a:bodyPr/>
          <a:lstStyle/>
          <a:p>
            <a:r>
              <a:rPr lang="en-GB" dirty="0"/>
              <a:t>5. Implementation Plan</a:t>
            </a:r>
          </a:p>
        </p:txBody>
      </p:sp>
      <p:sp>
        <p:nvSpPr>
          <p:cNvPr id="8" name="Content Placeholder 7">
            <a:extLst>
              <a:ext uri="{FF2B5EF4-FFF2-40B4-BE49-F238E27FC236}">
                <a16:creationId xmlns:a16="http://schemas.microsoft.com/office/drawing/2014/main" id="{FE0FDACF-A59F-4C8E-B2AD-BB549AE22CA5}"/>
              </a:ext>
            </a:extLst>
          </p:cNvPr>
          <p:cNvSpPr>
            <a:spLocks noGrp="1"/>
          </p:cNvSpPr>
          <p:nvPr>
            <p:ph idx="1"/>
          </p:nvPr>
        </p:nvSpPr>
        <p:spPr>
          <a:xfrm>
            <a:off x="251520" y="915566"/>
            <a:ext cx="8229600" cy="3168352"/>
          </a:xfrm>
        </p:spPr>
        <p:txBody>
          <a:bodyPr>
            <a:normAutofit/>
          </a:bodyPr>
          <a:lstStyle/>
          <a:p>
            <a:pPr marL="0" indent="0">
              <a:buNone/>
            </a:pPr>
            <a:r>
              <a:rPr lang="en-US" sz="1200" dirty="0"/>
              <a:t>Please see the following slides for an overview of:</a:t>
            </a:r>
          </a:p>
          <a:p>
            <a:pPr marL="0" indent="0">
              <a:buNone/>
            </a:pPr>
            <a:endParaRPr lang="en-US" sz="1200" dirty="0"/>
          </a:p>
          <a:p>
            <a:r>
              <a:rPr lang="en-US" sz="1200" dirty="0"/>
              <a:t>Detail Design Changes for approval</a:t>
            </a:r>
          </a:p>
          <a:p>
            <a:pPr marL="0" indent="0">
              <a:buNone/>
            </a:pPr>
            <a:endParaRPr lang="en-US" sz="1200" dirty="0"/>
          </a:p>
          <a:p>
            <a:r>
              <a:rPr lang="en-US" sz="1200" dirty="0"/>
              <a:t>Outages – No new outages added for January ChMC </a:t>
            </a:r>
            <a:br>
              <a:rPr lang="en-US" sz="1200" dirty="0"/>
            </a:br>
            <a:endParaRPr lang="en-US" sz="1200" dirty="0"/>
          </a:p>
          <a:p>
            <a:pPr marL="0" indent="0">
              <a:buNone/>
            </a:pPr>
            <a:br>
              <a:rPr lang="en-US" sz="1200" dirty="0"/>
            </a:br>
            <a:r>
              <a:rPr lang="en-US" sz="1200" dirty="0"/>
              <a:t>Attached is the full Implementation Plan document.</a:t>
            </a:r>
          </a:p>
          <a:p>
            <a:pPr marL="0" indent="0">
              <a:buNone/>
            </a:pPr>
            <a:endParaRPr lang="en-US" sz="1200" dirty="0"/>
          </a:p>
          <a:p>
            <a:pPr marL="400050" lvl="1" indent="0">
              <a:buNone/>
            </a:pPr>
            <a:endParaRPr lang="en-US" sz="1000" dirty="0"/>
          </a:p>
          <a:p>
            <a:pPr marL="0" indent="0">
              <a:buNone/>
            </a:pPr>
            <a:endParaRPr lang="en-GB" sz="1200" dirty="0"/>
          </a:p>
        </p:txBody>
      </p:sp>
      <p:graphicFrame>
        <p:nvGraphicFramePr>
          <p:cNvPr id="2" name="Object 1">
            <a:extLst>
              <a:ext uri="{FF2B5EF4-FFF2-40B4-BE49-F238E27FC236}">
                <a16:creationId xmlns:a16="http://schemas.microsoft.com/office/drawing/2014/main" id="{6F2C8043-AD88-4CD1-AB77-BEAFB7A0ADBC}"/>
              </a:ext>
            </a:extLst>
          </p:cNvPr>
          <p:cNvGraphicFramePr>
            <a:graphicFrameLocks noChangeAspect="1"/>
          </p:cNvGraphicFramePr>
          <p:nvPr>
            <p:extLst>
              <p:ext uri="{D42A27DB-BD31-4B8C-83A1-F6EECF244321}">
                <p14:modId xmlns:p14="http://schemas.microsoft.com/office/powerpoint/2010/main" val="3954406853"/>
              </p:ext>
            </p:extLst>
          </p:nvPr>
        </p:nvGraphicFramePr>
        <p:xfrm>
          <a:off x="899592" y="2931790"/>
          <a:ext cx="914400" cy="806450"/>
        </p:xfrm>
        <a:graphic>
          <a:graphicData uri="http://schemas.openxmlformats.org/presentationml/2006/ole">
            <mc:AlternateContent xmlns:mc="http://schemas.openxmlformats.org/markup-compatibility/2006">
              <mc:Choice xmlns:v="urn:schemas-microsoft-com:vml" Requires="v">
                <p:oleObj spid="_x0000_s4121" name="Worksheet" showAsIcon="1" r:id="rId3" imgW="914400" imgH="806400" progId="Excel.Sheet.12">
                  <p:embed/>
                </p:oleObj>
              </mc:Choice>
              <mc:Fallback>
                <p:oleObj name="Worksheet" showAsIcon="1" r:id="rId3" imgW="914400" imgH="806400" progId="Excel.Sheet.12">
                  <p:embed/>
                  <p:pic>
                    <p:nvPicPr>
                      <p:cNvPr id="0" name=""/>
                      <p:cNvPicPr/>
                      <p:nvPr/>
                    </p:nvPicPr>
                    <p:blipFill>
                      <a:blip r:embed="rId4"/>
                      <a:stretch>
                        <a:fillRect/>
                      </a:stretch>
                    </p:blipFill>
                    <p:spPr>
                      <a:xfrm>
                        <a:off x="899592" y="293179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431544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DBFD0F32-DE8F-445B-97C2-C6EF563131C1}"/>
              </a:ext>
            </a:extLst>
          </p:cNvPr>
          <p:cNvGraphicFramePr>
            <a:graphicFrameLocks/>
          </p:cNvGraphicFramePr>
          <p:nvPr>
            <p:extLst>
              <p:ext uri="{D42A27DB-BD31-4B8C-83A1-F6EECF244321}">
                <p14:modId xmlns:p14="http://schemas.microsoft.com/office/powerpoint/2010/main" val="2025940015"/>
              </p:ext>
            </p:extLst>
          </p:nvPr>
        </p:nvGraphicFramePr>
        <p:xfrm>
          <a:off x="647564" y="217088"/>
          <a:ext cx="7848872" cy="47093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1887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51029874"/>
              </p:ext>
            </p:extLst>
          </p:nvPr>
        </p:nvGraphicFramePr>
        <p:xfrm>
          <a:off x="78621" y="483518"/>
          <a:ext cx="8633414" cy="4015006"/>
        </p:xfrm>
        <a:graphic>
          <a:graphicData uri="http://schemas.openxmlformats.org/drawingml/2006/table">
            <a:tbl>
              <a:tblPr firstRow="1" firstCol="1" bandRow="1">
                <a:tableStyleId>{5940675A-B579-460E-94D1-54222C63F5DA}</a:tableStyleId>
              </a:tblPr>
              <a:tblGrid>
                <a:gridCol w="960128">
                  <a:extLst>
                    <a:ext uri="{9D8B030D-6E8A-4147-A177-3AD203B41FA5}">
                      <a16:colId xmlns:a16="http://schemas.microsoft.com/office/drawing/2014/main" val="20001"/>
                    </a:ext>
                  </a:extLst>
                </a:gridCol>
                <a:gridCol w="738560">
                  <a:extLst>
                    <a:ext uri="{9D8B030D-6E8A-4147-A177-3AD203B41FA5}">
                      <a16:colId xmlns:a16="http://schemas.microsoft.com/office/drawing/2014/main" val="20006"/>
                    </a:ext>
                  </a:extLst>
                </a:gridCol>
                <a:gridCol w="516992">
                  <a:extLst>
                    <a:ext uri="{9D8B030D-6E8A-4147-A177-3AD203B41FA5}">
                      <a16:colId xmlns:a16="http://schemas.microsoft.com/office/drawing/2014/main" val="1990762972"/>
                    </a:ext>
                  </a:extLst>
                </a:gridCol>
                <a:gridCol w="579477">
                  <a:extLst>
                    <a:ext uri="{9D8B030D-6E8A-4147-A177-3AD203B41FA5}">
                      <a16:colId xmlns:a16="http://schemas.microsoft.com/office/drawing/2014/main" val="20007"/>
                    </a:ext>
                  </a:extLst>
                </a:gridCol>
                <a:gridCol w="446767">
                  <a:extLst>
                    <a:ext uri="{9D8B030D-6E8A-4147-A177-3AD203B41FA5}">
                      <a16:colId xmlns:a16="http://schemas.microsoft.com/office/drawing/2014/main" val="20008"/>
                    </a:ext>
                  </a:extLst>
                </a:gridCol>
                <a:gridCol w="2695745">
                  <a:extLst>
                    <a:ext uri="{9D8B030D-6E8A-4147-A177-3AD203B41FA5}">
                      <a16:colId xmlns:a16="http://schemas.microsoft.com/office/drawing/2014/main" val="20009"/>
                    </a:ext>
                  </a:extLst>
                </a:gridCol>
                <a:gridCol w="2695745">
                  <a:extLst>
                    <a:ext uri="{9D8B030D-6E8A-4147-A177-3AD203B41FA5}">
                      <a16:colId xmlns:a16="http://schemas.microsoft.com/office/drawing/2014/main" val="677983838"/>
                    </a:ext>
                  </a:extLst>
                </a:gridCol>
              </a:tblGrid>
              <a:tr h="216024">
                <a:tc gridSpan="7">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1781183799"/>
                  </a:ext>
                </a:extLst>
              </a:tr>
              <a:tr h="211840">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tc rowSpan="2">
                  <a:txBody>
                    <a:bodyPr/>
                    <a:lstStyle/>
                    <a:p>
                      <a:pPr>
                        <a:lnSpc>
                          <a:spcPct val="115000"/>
                        </a:lnSpc>
                        <a:spcAft>
                          <a:spcPts val="0"/>
                        </a:spcAft>
                      </a:pPr>
                      <a:r>
                        <a:rPr lang="en-GB" sz="800" kern="1200" dirty="0">
                          <a:solidFill>
                            <a:schemeClr val="tx1"/>
                          </a:solidFill>
                          <a:effectLst/>
                          <a:latin typeface="+mn-lt"/>
                          <a:ea typeface="+mn-ea"/>
                          <a:cs typeface="+mn-cs"/>
                        </a:rPr>
                        <a:t>Xoserve response</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125786">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Deferred </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282423">
                <a:tc rowSpan="6">
                  <a:txBody>
                    <a:bodyPr/>
                    <a:lstStyle/>
                    <a:p>
                      <a:pPr>
                        <a:lnSpc>
                          <a:spcPct val="115000"/>
                        </a:lnSpc>
                        <a:spcAft>
                          <a:spcPts val="0"/>
                        </a:spcAft>
                      </a:pPr>
                      <a:r>
                        <a:rPr lang="en-GB" sz="800" kern="1200" dirty="0">
                          <a:solidFill>
                            <a:schemeClr val="tx1"/>
                          </a:solidFill>
                          <a:effectLst/>
                          <a:latin typeface="+mn-lt"/>
                          <a:ea typeface="+mn-ea"/>
                          <a:cs typeface="+mn-cs"/>
                        </a:rPr>
                        <a:t>XRN4941 </a:t>
                      </a:r>
                      <a:r>
                        <a:rPr lang="en-US" sz="800" kern="1200" dirty="0">
                          <a:solidFill>
                            <a:schemeClr val="tx1"/>
                          </a:solidFill>
                          <a:effectLst/>
                          <a:latin typeface="+mn-lt"/>
                          <a:ea typeface="+mn-ea"/>
                          <a:cs typeface="+mn-cs"/>
                        </a:rPr>
                        <a:t>Auto updates to meter read frequency (MOD0692)</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Change Pack ref: </a:t>
                      </a:r>
                      <a:r>
                        <a:rPr lang="en-GB" sz="800" kern="1200" dirty="0">
                          <a:solidFill>
                            <a:schemeClr val="tx1"/>
                          </a:solidFill>
                          <a:effectLst/>
                          <a:latin typeface="+mn-lt"/>
                          <a:ea typeface="+mn-ea"/>
                          <a:cs typeface="+mn-cs"/>
                          <a:hlinkClick r:id="rId2"/>
                        </a:rPr>
                        <a:t>2489.11 - RT – PO</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hlinkClick r:id="rId3"/>
                        </a:rPr>
                        <a:t>Link to CP</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June 2020 Release</a:t>
                      </a:r>
                    </a:p>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gn="ctr" fontAlgn="ctr"/>
                      <a:r>
                        <a:rPr lang="en-GB" sz="800" kern="1200" dirty="0">
                          <a:solidFill>
                            <a:schemeClr val="tx1"/>
                          </a:solidFill>
                          <a:effectLst/>
                          <a:latin typeface="+mn-lt"/>
                          <a:ea typeface="+mn-ea"/>
                          <a:cs typeface="+mn-cs"/>
                        </a:rPr>
                        <a:t>NGN</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941584291"/>
                  </a:ext>
                </a:extLst>
              </a:tr>
              <a:tr h="282423">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Npower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extLst>
                  <a:ext uri="{0D108BD9-81ED-4DB2-BD59-A6C34878D82A}">
                    <a16:rowId xmlns:a16="http://schemas.microsoft.com/office/drawing/2014/main" val="455300720"/>
                  </a:ext>
                </a:extLst>
              </a:tr>
              <a:tr h="282423">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err="1">
                          <a:solidFill>
                            <a:schemeClr val="tx1"/>
                          </a:solidFill>
                          <a:effectLst/>
                          <a:latin typeface="+mn-lt"/>
                          <a:ea typeface="+mn-ea"/>
                          <a:cs typeface="+mn-cs"/>
                        </a:rPr>
                        <a:t>Orsted</a:t>
                      </a:r>
                      <a:endParaRPr lang="en-GB" sz="800" kern="1200" dirty="0">
                        <a:solidFill>
                          <a:schemeClr val="tx1"/>
                        </a:solidFill>
                        <a:effectLst/>
                        <a:latin typeface="+mn-lt"/>
                        <a:ea typeface="+mn-ea"/>
                        <a:cs typeface="+mn-cs"/>
                      </a:endParaRP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914309666"/>
                  </a:ext>
                </a:extLst>
              </a:tr>
              <a:tr h="282423">
                <a:tc vMerge="1">
                  <a:txBody>
                    <a:bodyPr/>
                    <a:lstStyle/>
                    <a:p>
                      <a:endParaRPr lang="en-GB"/>
                    </a:p>
                  </a:txBody>
                  <a:tcPr/>
                </a:tc>
                <a:tc>
                  <a:txBody>
                    <a:bodyPr/>
                    <a:lstStyle/>
                    <a:p>
                      <a:pPr algn="ctr" fontAlgn="ctr"/>
                      <a:r>
                        <a:rPr lang="en-GB" sz="800" kern="1200" dirty="0">
                          <a:solidFill>
                            <a:schemeClr val="tx1"/>
                          </a:solidFill>
                          <a:effectLst/>
                          <a:latin typeface="+mn-lt"/>
                          <a:ea typeface="+mn-ea"/>
                          <a:cs typeface="+mn-cs"/>
                        </a:rPr>
                        <a:t>Scottish</a:t>
                      </a:r>
                    </a:p>
                    <a:p>
                      <a:pPr algn="ctr" fontAlgn="ctr"/>
                      <a:r>
                        <a:rPr lang="en-GB" sz="800" kern="1200" dirty="0">
                          <a:solidFill>
                            <a:schemeClr val="tx1"/>
                          </a:solidFill>
                          <a:effectLst/>
                          <a:latin typeface="+mn-lt"/>
                          <a:ea typeface="+mn-ea"/>
                          <a:cs typeface="+mn-cs"/>
                        </a:rPr>
                        <a:t>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681136912"/>
                  </a:ext>
                </a:extLst>
              </a:tr>
              <a:tr h="962698">
                <a:tc vMerge="1">
                  <a:txBody>
                    <a:bodyPr/>
                    <a:lstStyle/>
                    <a:p>
                      <a:endParaRPr lang="en-GB"/>
                    </a:p>
                  </a:txBody>
                  <a:tcPr/>
                </a:tc>
                <a:tc>
                  <a:txBody>
                    <a:bodyPr/>
                    <a:lstStyle/>
                    <a:p>
                      <a:pPr algn="ctr" fontAlgn="ctr"/>
                      <a:r>
                        <a:rPr lang="en-GB" sz="900" kern="1200" dirty="0">
                          <a:solidFill>
                            <a:schemeClr val="tx1"/>
                          </a:solidFill>
                          <a:effectLst/>
                          <a:latin typeface="+mn-lt"/>
                          <a:ea typeface="+mn-ea"/>
                          <a:cs typeface="+mn-cs"/>
                        </a:rPr>
                        <a:t>eon</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p>
                      <a:pPr algn="ctr" fontAlgn="ctr"/>
                      <a:r>
                        <a:rPr lang="en-GB" sz="800" kern="1200" dirty="0">
                          <a:solidFill>
                            <a:schemeClr val="tx1"/>
                          </a:solidFill>
                          <a:effectLst/>
                          <a:latin typeface="+mn-lt"/>
                          <a:ea typeface="+mn-ea"/>
                          <a:cs typeface="+mn-cs"/>
                        </a:rPr>
                        <a:t>Solution</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r>
                        <a:rPr lang="en-GB" sz="800" kern="1200" dirty="0">
                          <a:solidFill>
                            <a:schemeClr val="tx1"/>
                          </a:solidFill>
                          <a:effectLst/>
                          <a:latin typeface="+mn-lt"/>
                          <a:ea typeface="+mn-ea"/>
                          <a:cs typeface="+mn-cs"/>
                        </a:rPr>
                        <a:t>X</a:t>
                      </a:r>
                    </a:p>
                    <a:p>
                      <a:pPr algn="ctr">
                        <a:lnSpc>
                          <a:spcPct val="115000"/>
                        </a:lnSpc>
                        <a:spcAft>
                          <a:spcPts val="0"/>
                        </a:spcAft>
                      </a:pPr>
                      <a:r>
                        <a:rPr lang="en-GB" sz="800" kern="1200" dirty="0">
                          <a:solidFill>
                            <a:schemeClr val="tx1"/>
                          </a:solidFill>
                          <a:effectLst/>
                          <a:latin typeface="+mn-lt"/>
                          <a:ea typeface="+mn-ea"/>
                          <a:cs typeface="+mn-cs"/>
                        </a:rPr>
                        <a:t>Date</a:t>
                      </a:r>
                    </a:p>
                  </a:txBody>
                  <a:tcPr marL="59044" marR="59044" marT="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We are supportive of the solution and have no concerns on this, however, we are not supportive of the implementation date proposed, currently the modification has not been approved nor been given direction on when the principles will become effective in code. We would prefer this approved with the 6 months implementation notice post modification approval, therefore we suggest Nov 2020 implementation instead of June 2020. </a:t>
                      </a:r>
                    </a:p>
                  </a:txBody>
                  <a:tcPr marL="6350" marR="6350" marT="635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Thank you for your representation, we will feed this into </a:t>
                      </a:r>
                      <a:r>
                        <a:rPr lang="en-US" sz="800" kern="1200" dirty="0" err="1">
                          <a:solidFill>
                            <a:schemeClr val="tx1"/>
                          </a:solidFill>
                          <a:effectLst/>
                          <a:latin typeface="+mn-lt"/>
                          <a:ea typeface="+mn-ea"/>
                          <a:cs typeface="+mn-cs"/>
                        </a:rPr>
                        <a:t>ChMC</a:t>
                      </a:r>
                      <a:r>
                        <a:rPr lang="en-US" sz="800" kern="1200" dirty="0">
                          <a:solidFill>
                            <a:schemeClr val="tx1"/>
                          </a:solidFill>
                          <a:effectLst/>
                          <a:latin typeface="+mn-lt"/>
                          <a:ea typeface="+mn-ea"/>
                          <a:cs typeface="+mn-cs"/>
                        </a:rPr>
                        <a:t> for a final decision.</a:t>
                      </a:r>
                    </a:p>
                  </a:txBody>
                  <a:tcPr marL="6350" marR="6350" marT="6350" marB="0" anchor="ctr"/>
                </a:tc>
                <a:extLst>
                  <a:ext uri="{0D108BD9-81ED-4DB2-BD59-A6C34878D82A}">
                    <a16:rowId xmlns:a16="http://schemas.microsoft.com/office/drawing/2014/main" val="4104930890"/>
                  </a:ext>
                </a:extLst>
              </a:tr>
              <a:tr h="1321374">
                <a:tc vMerge="1">
                  <a:txBody>
                    <a:bodyPr/>
                    <a:lstStyle/>
                    <a:p>
                      <a:endParaRPr lang="en-GB"/>
                    </a:p>
                  </a:txBody>
                  <a:tcPr/>
                </a:tc>
                <a:tc>
                  <a:txBody>
                    <a:bodyPr/>
                    <a:lstStyle/>
                    <a:p>
                      <a:pPr algn="ctr" fontAlgn="ctr"/>
                      <a:r>
                        <a:rPr lang="en-GB" sz="800" kern="1200" dirty="0">
                          <a:solidFill>
                            <a:schemeClr val="tx1"/>
                          </a:solidFill>
                          <a:effectLst/>
                          <a:latin typeface="+mn-lt"/>
                          <a:ea typeface="+mn-ea"/>
                          <a:cs typeface="+mn-cs"/>
                        </a:rPr>
                        <a:t>EDF</a:t>
                      </a:r>
                    </a:p>
                  </a:txBody>
                  <a:tcPr marL="6350" marR="6350" marT="6350" marB="0" anchor="ct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r>
                        <a:rPr lang="en-GB" sz="800" kern="1200" dirty="0">
                          <a:solidFill>
                            <a:schemeClr val="tx1"/>
                          </a:solidFill>
                          <a:effectLst/>
                          <a:latin typeface="+mn-lt"/>
                          <a:ea typeface="+mn-ea"/>
                          <a:cs typeface="+mn-cs"/>
                        </a:rPr>
                        <a:t>X</a:t>
                      </a:r>
                    </a:p>
                  </a:txBody>
                  <a:tcPr marL="59044" marR="59044" marT="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We approve this where AQ changes above 293000kwh However we reject the other instances - we do not believe that data held by CDSP will always be accurate or within out control and therefore this will lead to problems e.g. decisions on MRF will be potentially based on inaccurate information such as meters which are defined as S2 by some </a:t>
                      </a:r>
                      <a:r>
                        <a:rPr lang="en-US" sz="800" kern="1200" dirty="0" err="1">
                          <a:solidFill>
                            <a:schemeClr val="tx1"/>
                          </a:solidFill>
                          <a:effectLst/>
                          <a:latin typeface="+mn-lt"/>
                          <a:ea typeface="+mn-ea"/>
                          <a:cs typeface="+mn-cs"/>
                        </a:rPr>
                        <a:t>iGTs</a:t>
                      </a:r>
                      <a:r>
                        <a:rPr lang="en-US" sz="800" kern="1200" dirty="0">
                          <a:solidFill>
                            <a:schemeClr val="tx1"/>
                          </a:solidFill>
                          <a:effectLst/>
                          <a:latin typeface="+mn-lt"/>
                          <a:ea typeface="+mn-ea"/>
                          <a:cs typeface="+mn-cs"/>
                        </a:rPr>
                        <a:t> but will never be in DCC. Also once DCC flag is active it cannot be switched off even if it is apparent that data is wrong so again will never be smart. In these instances we will be expected to read monthly and will not always be able to do so.</a:t>
                      </a:r>
                    </a:p>
                  </a:txBody>
                  <a:tcPr marL="6350" marR="6350" marT="635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Thank you for your representation.  Regarding your concerns with the proposed solution, we are, for XRN4941, following the rules set out in the related modification.  The determination of SMART enabled Supply Meter Points and the concerns with them should be raised and discussed at UNC Distribution Workgroup.</a:t>
                      </a:r>
                    </a:p>
                  </a:txBody>
                  <a:tcPr marL="6350" marR="6350" marT="6350" marB="0" anchor="ctr"/>
                </a:tc>
                <a:extLst>
                  <a:ext uri="{0D108BD9-81ED-4DB2-BD59-A6C34878D82A}">
                    <a16:rowId xmlns:a16="http://schemas.microsoft.com/office/drawing/2014/main" val="2533001990"/>
                  </a:ext>
                </a:extLst>
              </a:tr>
            </a:tbl>
          </a:graphicData>
        </a:graphic>
      </p:graphicFrame>
      <p:sp>
        <p:nvSpPr>
          <p:cNvPr id="2" name="TextBox 1">
            <a:extLst>
              <a:ext uri="{FF2B5EF4-FFF2-40B4-BE49-F238E27FC236}">
                <a16:creationId xmlns:a16="http://schemas.microsoft.com/office/drawing/2014/main" id="{0DFB097F-3001-402F-9094-B5A14876266C}"/>
              </a:ext>
            </a:extLst>
          </p:cNvPr>
          <p:cNvSpPr txBox="1"/>
          <p:nvPr/>
        </p:nvSpPr>
        <p:spPr>
          <a:xfrm>
            <a:off x="78621" y="4659982"/>
            <a:ext cx="8633414" cy="253916"/>
          </a:xfrm>
          <a:prstGeom prst="rect">
            <a:avLst/>
          </a:prstGeom>
          <a:noFill/>
        </p:spPr>
        <p:txBody>
          <a:bodyPr wrap="square" rtlCol="0">
            <a:spAutoFit/>
          </a:bodyPr>
          <a:lstStyle/>
          <a:p>
            <a:r>
              <a:rPr lang="en-US" sz="1050" b="1" dirty="0"/>
              <a:t>20/12/2019 Notice of Implementation: Self-Governance Modification 0692S - Automatic updates to Meter Read Frequency</a:t>
            </a:r>
            <a:endParaRPr lang="en-GB" sz="1050" b="1" dirty="0"/>
          </a:p>
        </p:txBody>
      </p:sp>
    </p:spTree>
    <p:extLst>
      <p:ext uri="{BB962C8B-B14F-4D97-AF65-F5344CB8AC3E}">
        <p14:creationId xmlns:p14="http://schemas.microsoft.com/office/powerpoint/2010/main" val="60754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33231963"/>
              </p:ext>
            </p:extLst>
          </p:nvPr>
        </p:nvGraphicFramePr>
        <p:xfrm>
          <a:off x="397305" y="483518"/>
          <a:ext cx="8165742" cy="3240359"/>
        </p:xfrm>
        <a:graphic>
          <a:graphicData uri="http://schemas.openxmlformats.org/drawingml/2006/table">
            <a:tbl>
              <a:tblPr firstRow="1" firstCol="1" bandRow="1">
                <a:tableStyleId>{5940675A-B579-460E-94D1-54222C63F5DA}</a:tableStyleId>
              </a:tblPr>
              <a:tblGrid>
                <a:gridCol w="1410779">
                  <a:extLst>
                    <a:ext uri="{9D8B030D-6E8A-4147-A177-3AD203B41FA5}">
                      <a16:colId xmlns:a16="http://schemas.microsoft.com/office/drawing/2014/main" val="20001"/>
                    </a:ext>
                  </a:extLst>
                </a:gridCol>
                <a:gridCol w="806159">
                  <a:extLst>
                    <a:ext uri="{9D8B030D-6E8A-4147-A177-3AD203B41FA5}">
                      <a16:colId xmlns:a16="http://schemas.microsoft.com/office/drawing/2014/main" val="20006"/>
                    </a:ext>
                  </a:extLst>
                </a:gridCol>
                <a:gridCol w="541900">
                  <a:extLst>
                    <a:ext uri="{9D8B030D-6E8A-4147-A177-3AD203B41FA5}">
                      <a16:colId xmlns:a16="http://schemas.microsoft.com/office/drawing/2014/main" val="1990762972"/>
                    </a:ext>
                  </a:extLst>
                </a:gridCol>
                <a:gridCol w="470260">
                  <a:extLst>
                    <a:ext uri="{9D8B030D-6E8A-4147-A177-3AD203B41FA5}">
                      <a16:colId xmlns:a16="http://schemas.microsoft.com/office/drawing/2014/main" val="20007"/>
                    </a:ext>
                  </a:extLst>
                </a:gridCol>
                <a:gridCol w="435588">
                  <a:extLst>
                    <a:ext uri="{9D8B030D-6E8A-4147-A177-3AD203B41FA5}">
                      <a16:colId xmlns:a16="http://schemas.microsoft.com/office/drawing/2014/main" val="20008"/>
                    </a:ext>
                  </a:extLst>
                </a:gridCol>
                <a:gridCol w="2351298">
                  <a:extLst>
                    <a:ext uri="{9D8B030D-6E8A-4147-A177-3AD203B41FA5}">
                      <a16:colId xmlns:a16="http://schemas.microsoft.com/office/drawing/2014/main" val="20009"/>
                    </a:ext>
                  </a:extLst>
                </a:gridCol>
                <a:gridCol w="2149758">
                  <a:extLst>
                    <a:ext uri="{9D8B030D-6E8A-4147-A177-3AD203B41FA5}">
                      <a16:colId xmlns:a16="http://schemas.microsoft.com/office/drawing/2014/main" val="677983838"/>
                    </a:ext>
                  </a:extLst>
                </a:gridCol>
              </a:tblGrid>
              <a:tr h="203900">
                <a:tc gridSpan="7">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1781183799"/>
                  </a:ext>
                </a:extLst>
              </a:tr>
              <a:tr h="253411">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tc rowSpan="2">
                  <a:txBody>
                    <a:bodyPr/>
                    <a:lstStyle/>
                    <a:p>
                      <a:pPr>
                        <a:lnSpc>
                          <a:spcPct val="115000"/>
                        </a:lnSpc>
                        <a:spcAft>
                          <a:spcPts val="0"/>
                        </a:spcAft>
                      </a:pPr>
                      <a:r>
                        <a:rPr lang="en-GB" sz="800" kern="1200" dirty="0">
                          <a:solidFill>
                            <a:schemeClr val="tx1"/>
                          </a:solidFill>
                          <a:effectLst/>
                          <a:latin typeface="+mn-lt"/>
                          <a:ea typeface="+mn-ea"/>
                          <a:cs typeface="+mn-cs"/>
                        </a:rPr>
                        <a:t>Xoserve response</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53411">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Deferred </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870828">
                <a:tc rowSpan="3">
                  <a:txBody>
                    <a:bodyPr/>
                    <a:lstStyle/>
                    <a:p>
                      <a:pPr>
                        <a:lnSpc>
                          <a:spcPct val="115000"/>
                        </a:lnSpc>
                        <a:spcAft>
                          <a:spcPts val="0"/>
                        </a:spcAft>
                      </a:pPr>
                      <a:r>
                        <a:rPr lang="en-US" sz="800" kern="1200" dirty="0">
                          <a:solidFill>
                            <a:schemeClr val="tx1"/>
                          </a:solidFill>
                          <a:effectLst/>
                          <a:latin typeface="+mn-lt"/>
                          <a:ea typeface="+mn-ea"/>
                          <a:cs typeface="+mn-cs"/>
                        </a:rPr>
                        <a:t>XRN4997 Introduction of New Charge Codes for Pro-Active Payment of GOP 3 and GSOP 13 and GT Voluntary Consumer Payments </a:t>
                      </a: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Change Pack ref:</a:t>
                      </a:r>
                    </a:p>
                    <a:p>
                      <a:pPr>
                        <a:lnSpc>
                          <a:spcPct val="115000"/>
                        </a:lnSpc>
                        <a:spcAft>
                          <a:spcPts val="0"/>
                        </a:spcAft>
                      </a:pPr>
                      <a:r>
                        <a:rPr lang="en-GB" sz="800" kern="1200" dirty="0">
                          <a:solidFill>
                            <a:schemeClr val="tx1"/>
                          </a:solidFill>
                          <a:effectLst/>
                          <a:latin typeface="+mn-lt"/>
                          <a:ea typeface="+mn-ea"/>
                          <a:cs typeface="+mn-cs"/>
                          <a:hlinkClick r:id="rId2"/>
                        </a:rPr>
                        <a:t>2505.4 - JLR – JR</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hlinkClick r:id="rId3"/>
                        </a:rPr>
                        <a:t>Link to CP</a:t>
                      </a: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Release:</a:t>
                      </a:r>
                    </a:p>
                    <a:p>
                      <a:pPr>
                        <a:lnSpc>
                          <a:spcPct val="115000"/>
                        </a:lnSpc>
                        <a:spcAft>
                          <a:spcPts val="0"/>
                        </a:spcAft>
                      </a:pPr>
                      <a:r>
                        <a:rPr lang="en-GB" sz="800" kern="1200" dirty="0">
                          <a:solidFill>
                            <a:schemeClr val="tx1"/>
                          </a:solidFill>
                          <a:effectLst/>
                          <a:latin typeface="+mn-lt"/>
                          <a:ea typeface="+mn-ea"/>
                          <a:cs typeface="+mn-cs"/>
                        </a:rPr>
                        <a:t>Minor Release Drop 6</a:t>
                      </a:r>
                    </a:p>
                  </a:txBody>
                  <a:tcPr marL="59044" marR="59044" marT="0" marB="0"/>
                </a:tc>
                <a:tc>
                  <a:txBody>
                    <a:bodyPr/>
                    <a:lstStyle/>
                    <a:p>
                      <a:pPr algn="ctr" fontAlgn="ctr"/>
                      <a:r>
                        <a:rPr lang="en-GB" sz="800" kern="1200" dirty="0">
                          <a:solidFill>
                            <a:schemeClr val="tx1"/>
                          </a:solidFill>
                          <a:effectLst/>
                          <a:latin typeface="+mn-lt"/>
                          <a:ea typeface="+mn-ea"/>
                          <a:cs typeface="+mn-cs"/>
                        </a:rPr>
                        <a:t>NGN</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r>
                        <a:rPr lang="en-US" sz="800" kern="1200" dirty="0">
                          <a:solidFill>
                            <a:schemeClr val="tx1"/>
                          </a:solidFill>
                          <a:effectLst/>
                          <a:latin typeface="+mn-lt"/>
                          <a:ea typeface="+mn-ea"/>
                          <a:cs typeface="+mn-cs"/>
                        </a:rPr>
                        <a:t>We would like to note that we are aware that Shippers would require at least three months’ notice of new charge codes, therefore the communication for this would need to be issued in January if the new charge codes were to go live in April. </a:t>
                      </a: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941584291"/>
                  </a:ext>
                </a:extLst>
              </a:tr>
              <a:tr h="261524">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Npower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extLst>
                  <a:ext uri="{0D108BD9-81ED-4DB2-BD59-A6C34878D82A}">
                    <a16:rowId xmlns:a16="http://schemas.microsoft.com/office/drawing/2014/main" val="455300720"/>
                  </a:ext>
                </a:extLst>
              </a:tr>
              <a:tr h="1397285">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ctr" fontAlgn="ctr"/>
                      <a:r>
                        <a:rPr lang="en-GB" sz="800" kern="1200" dirty="0">
                          <a:solidFill>
                            <a:schemeClr val="tx1"/>
                          </a:solidFill>
                          <a:effectLst/>
                          <a:latin typeface="+mn-lt"/>
                          <a:ea typeface="+mn-ea"/>
                          <a:cs typeface="+mn-cs"/>
                        </a:rPr>
                        <a:t>SSE</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r>
                        <a:rPr lang="en-US" sz="800" kern="1200" dirty="0">
                          <a:solidFill>
                            <a:schemeClr val="tx1"/>
                          </a:solidFill>
                          <a:effectLst/>
                          <a:latin typeface="+mn-lt"/>
                          <a:ea typeface="+mn-ea"/>
                          <a:cs typeface="+mn-cs"/>
                        </a:rPr>
                        <a:t>In principle we support the change. For clarity, please can you confirm whether shippers will receive the new charge types in files or invoices that we will need to be aware of/ process? As the change pack document reads as if this change only impacts DNs.</a:t>
                      </a: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914309666"/>
                  </a:ext>
                </a:extLst>
              </a:tr>
            </a:tbl>
          </a:graphicData>
        </a:graphic>
      </p:graphicFrame>
    </p:spTree>
    <p:extLst>
      <p:ext uri="{BB962C8B-B14F-4D97-AF65-F5344CB8AC3E}">
        <p14:creationId xmlns:p14="http://schemas.microsoft.com/office/powerpoint/2010/main" val="295998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07423332"/>
              </p:ext>
            </p:extLst>
          </p:nvPr>
        </p:nvGraphicFramePr>
        <p:xfrm>
          <a:off x="107504" y="483518"/>
          <a:ext cx="8607169" cy="3034683"/>
        </p:xfrm>
        <a:graphic>
          <a:graphicData uri="http://schemas.openxmlformats.org/drawingml/2006/table">
            <a:tbl>
              <a:tblPr firstRow="1" firstCol="1" bandRow="1">
                <a:tableStyleId>{5940675A-B579-460E-94D1-54222C63F5DA}</a:tableStyleId>
              </a:tblPr>
              <a:tblGrid>
                <a:gridCol w="1512168">
                  <a:extLst>
                    <a:ext uri="{9D8B030D-6E8A-4147-A177-3AD203B41FA5}">
                      <a16:colId xmlns:a16="http://schemas.microsoft.com/office/drawing/2014/main" val="20001"/>
                    </a:ext>
                  </a:extLst>
                </a:gridCol>
                <a:gridCol w="864096">
                  <a:extLst>
                    <a:ext uri="{9D8B030D-6E8A-4147-A177-3AD203B41FA5}">
                      <a16:colId xmlns:a16="http://schemas.microsoft.com/office/drawing/2014/main" val="20006"/>
                    </a:ext>
                  </a:extLst>
                </a:gridCol>
                <a:gridCol w="504056">
                  <a:extLst>
                    <a:ext uri="{9D8B030D-6E8A-4147-A177-3AD203B41FA5}">
                      <a16:colId xmlns:a16="http://schemas.microsoft.com/office/drawing/2014/main" val="1990762972"/>
                    </a:ext>
                  </a:extLst>
                </a:gridCol>
                <a:gridCol w="466725">
                  <a:extLst>
                    <a:ext uri="{9D8B030D-6E8A-4147-A177-3AD203B41FA5}">
                      <a16:colId xmlns:a16="http://schemas.microsoft.com/office/drawing/2014/main" val="20007"/>
                    </a:ext>
                  </a:extLst>
                </a:gridCol>
                <a:gridCol w="435588">
                  <a:extLst>
                    <a:ext uri="{9D8B030D-6E8A-4147-A177-3AD203B41FA5}">
                      <a16:colId xmlns:a16="http://schemas.microsoft.com/office/drawing/2014/main" val="20008"/>
                    </a:ext>
                  </a:extLst>
                </a:gridCol>
                <a:gridCol w="2520280">
                  <a:extLst>
                    <a:ext uri="{9D8B030D-6E8A-4147-A177-3AD203B41FA5}">
                      <a16:colId xmlns:a16="http://schemas.microsoft.com/office/drawing/2014/main" val="20009"/>
                    </a:ext>
                  </a:extLst>
                </a:gridCol>
                <a:gridCol w="2304256">
                  <a:extLst>
                    <a:ext uri="{9D8B030D-6E8A-4147-A177-3AD203B41FA5}">
                      <a16:colId xmlns:a16="http://schemas.microsoft.com/office/drawing/2014/main" val="677983838"/>
                    </a:ext>
                  </a:extLst>
                </a:gridCol>
              </a:tblGrid>
              <a:tr h="218480">
                <a:tc gridSpan="7">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1781183799"/>
                  </a:ext>
                </a:extLst>
              </a:tr>
              <a:tr h="218480">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tc rowSpan="2">
                  <a:txBody>
                    <a:bodyPr/>
                    <a:lstStyle/>
                    <a:p>
                      <a:pPr>
                        <a:lnSpc>
                          <a:spcPct val="115000"/>
                        </a:lnSpc>
                        <a:spcAft>
                          <a:spcPts val="0"/>
                        </a:spcAft>
                      </a:pPr>
                      <a:r>
                        <a:rPr lang="en-GB" sz="800" kern="1200" dirty="0">
                          <a:solidFill>
                            <a:schemeClr val="tx1"/>
                          </a:solidFill>
                          <a:effectLst/>
                          <a:latin typeface="+mn-lt"/>
                          <a:ea typeface="+mn-ea"/>
                          <a:cs typeface="+mn-cs"/>
                        </a:rPr>
                        <a:t>Xoserve response</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129728">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Deferred </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250841">
                <a:tc rowSpan="4">
                  <a:txBody>
                    <a:bodyPr/>
                    <a:lstStyle/>
                    <a:p>
                      <a:pPr>
                        <a:lnSpc>
                          <a:spcPct val="115000"/>
                        </a:lnSpc>
                        <a:spcAft>
                          <a:spcPts val="0"/>
                        </a:spcAft>
                      </a:pPr>
                      <a:r>
                        <a:rPr lang="en-GB" sz="800" kern="1200" dirty="0">
                          <a:solidFill>
                            <a:schemeClr val="tx1"/>
                          </a:solidFill>
                          <a:effectLst/>
                          <a:latin typeface="+mn-lt"/>
                          <a:ea typeface="+mn-ea"/>
                          <a:cs typeface="+mn-cs"/>
                        </a:rPr>
                        <a:t>EUC Description Amendments </a:t>
                      </a: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Change Pack ref:</a:t>
                      </a:r>
                    </a:p>
                    <a:p>
                      <a:pPr>
                        <a:lnSpc>
                          <a:spcPct val="115000"/>
                        </a:lnSpc>
                        <a:spcAft>
                          <a:spcPts val="0"/>
                        </a:spcAft>
                      </a:pPr>
                      <a:r>
                        <a:rPr lang="en-GB" sz="800" kern="1200" dirty="0">
                          <a:solidFill>
                            <a:schemeClr val="tx1"/>
                          </a:solidFill>
                          <a:effectLst/>
                          <a:latin typeface="+mn-lt"/>
                          <a:ea typeface="+mn-ea"/>
                          <a:cs typeface="+mn-cs"/>
                          <a:hlinkClick r:id="rId2"/>
                        </a:rPr>
                        <a:t>2505.1 - JLR - JR</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Release:</a:t>
                      </a:r>
                    </a:p>
                    <a:p>
                      <a:pPr>
                        <a:lnSpc>
                          <a:spcPct val="115000"/>
                        </a:lnSpc>
                        <a:spcAft>
                          <a:spcPts val="0"/>
                        </a:spcAft>
                      </a:pPr>
                      <a:r>
                        <a:rPr lang="en-GB" sz="800" kern="1200" dirty="0">
                          <a:solidFill>
                            <a:schemeClr val="tx1"/>
                          </a:solidFill>
                          <a:effectLst/>
                          <a:latin typeface="+mn-lt"/>
                          <a:ea typeface="+mn-ea"/>
                          <a:cs typeface="+mn-cs"/>
                        </a:rPr>
                        <a:t>February 2020</a:t>
                      </a:r>
                    </a:p>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gn="l" fontAlgn="ctr"/>
                      <a:r>
                        <a:rPr lang="en-GB" sz="900" b="0" i="0" u="none" strike="noStrike" dirty="0">
                          <a:solidFill>
                            <a:srgbClr val="000000"/>
                          </a:solidFill>
                          <a:effectLst/>
                          <a:latin typeface="Arial" panose="020B0604020202020204" pitchFamily="34" charset="0"/>
                        </a:rPr>
                        <a:t>EDF</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941584291"/>
                  </a:ext>
                </a:extLst>
              </a:tr>
              <a:tr h="1143196">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l" fontAlgn="ctr"/>
                      <a:r>
                        <a:rPr lang="en-GB" sz="900" b="0" i="0" u="none" strike="noStrike">
                          <a:solidFill>
                            <a:srgbClr val="000000"/>
                          </a:solidFill>
                          <a:effectLst/>
                          <a:latin typeface="Arial" panose="020B0604020202020204" pitchFamily="34" charset="0"/>
                        </a:rPr>
                        <a:t>NGN</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p>
                      <a:pPr marL="0" algn="l" defTabSz="914400" rtl="0" eaLnBrk="1" fontAlgn="ctr" latinLnBrk="0" hangingPunct="1"/>
                      <a:endParaRPr lang="en-US" sz="800" kern="1200" dirty="0">
                        <a:solidFill>
                          <a:schemeClr val="tx1"/>
                        </a:solidFill>
                        <a:effectLst/>
                        <a:latin typeface="+mn-lt"/>
                        <a:ea typeface="+mn-ea"/>
                        <a:cs typeface="+mn-cs"/>
                      </a:endParaRPr>
                    </a:p>
                    <a:p>
                      <a:pPr marL="0" algn="l" defTabSz="914400" rtl="0" eaLnBrk="1" fontAlgn="ctr" latinLnBrk="0" hangingPunct="1"/>
                      <a:r>
                        <a:rPr lang="en-US" sz="800" kern="1200" dirty="0">
                          <a:solidFill>
                            <a:schemeClr val="tx1"/>
                          </a:solidFill>
                          <a:effectLst/>
                          <a:latin typeface="+mn-lt"/>
                          <a:ea typeface="+mn-ea"/>
                          <a:cs typeface="+mn-cs"/>
                        </a:rPr>
                        <a:t>We have identified no file format or allowable value changes as a result of this change, and therefore do not believe testing should be required. However, if testing is required, we would request that all appropriate checks are completed to ensure there are no adverse impacts to party processes. </a:t>
                      </a:r>
                    </a:p>
                    <a:p>
                      <a:pPr marL="0" algn="l" defTabSz="914400" rtl="0" eaLnBrk="1" fontAlgn="ctr" latinLnBrk="0" hangingPunct="1"/>
                      <a:endParaRPr lang="en-US" sz="800" kern="1200" dirty="0">
                        <a:solidFill>
                          <a:schemeClr val="tx1"/>
                        </a:solidFill>
                        <a:effectLst/>
                        <a:latin typeface="+mn-lt"/>
                        <a:ea typeface="+mn-ea"/>
                        <a:cs typeface="+mn-cs"/>
                      </a:endParaRPr>
                    </a:p>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extLst>
                  <a:ext uri="{0D108BD9-81ED-4DB2-BD59-A6C34878D82A}">
                    <a16:rowId xmlns:a16="http://schemas.microsoft.com/office/drawing/2014/main" val="455300720"/>
                  </a:ext>
                </a:extLst>
              </a:tr>
              <a:tr h="243007">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l" fontAlgn="ctr"/>
                      <a:r>
                        <a:rPr lang="en-GB" sz="900" b="0" i="0" u="none" strike="noStrike" dirty="0">
                          <a:solidFill>
                            <a:srgbClr val="000000"/>
                          </a:solidFill>
                          <a:effectLst/>
                          <a:latin typeface="Arial" panose="020B0604020202020204" pitchFamily="34" charset="0"/>
                        </a:rPr>
                        <a:t>Npower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914309666"/>
                  </a:ext>
                </a:extLst>
              </a:tr>
              <a:tr h="748597">
                <a:tc vMerge="1">
                  <a:txBody>
                    <a:bodyPr/>
                    <a:lstStyle/>
                    <a:p>
                      <a:endParaRPr lang="en-GB"/>
                    </a:p>
                  </a:txBody>
                  <a:tcPr/>
                </a:tc>
                <a:tc>
                  <a:txBody>
                    <a:bodyPr/>
                    <a:lstStyle/>
                    <a:p>
                      <a:pPr algn="l" fontAlgn="ctr"/>
                      <a:r>
                        <a:rPr lang="en-GB" sz="800" kern="1200" dirty="0">
                          <a:solidFill>
                            <a:schemeClr val="tx1"/>
                          </a:solidFill>
                          <a:effectLst/>
                          <a:latin typeface="+mn-lt"/>
                          <a:ea typeface="+mn-ea"/>
                          <a:cs typeface="+mn-cs"/>
                        </a:rPr>
                        <a:t>SSE</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r>
                        <a:rPr lang="en-US" sz="800" kern="1200" dirty="0">
                          <a:solidFill>
                            <a:schemeClr val="tx1"/>
                          </a:solidFill>
                          <a:effectLst/>
                          <a:latin typeface="+mn-lt"/>
                          <a:ea typeface="+mn-ea"/>
                          <a:cs typeface="+mn-cs"/>
                        </a:rPr>
                        <a:t>The changes add clarity to the file format descriptions. </a:t>
                      </a: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3083098423"/>
                  </a:ext>
                </a:extLst>
              </a:tr>
            </a:tbl>
          </a:graphicData>
        </a:graphic>
      </p:graphicFrame>
    </p:spTree>
    <p:extLst>
      <p:ext uri="{BB962C8B-B14F-4D97-AF65-F5344CB8AC3E}">
        <p14:creationId xmlns:p14="http://schemas.microsoft.com/office/powerpoint/2010/main" val="133407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9702"/>
            <a:ext cx="8229600" cy="637580"/>
          </a:xfrm>
        </p:spPr>
        <p:txBody>
          <a:bodyPr/>
          <a:lstStyle/>
          <a:p>
            <a:r>
              <a:rPr lang="en-GB" dirty="0"/>
              <a:t>2. New Change Proposals – Initial Review</a:t>
            </a:r>
          </a:p>
        </p:txBody>
      </p:sp>
    </p:spTree>
    <p:extLst>
      <p:ext uri="{BB962C8B-B14F-4D97-AF65-F5344CB8AC3E}">
        <p14:creationId xmlns:p14="http://schemas.microsoft.com/office/powerpoint/2010/main" val="2072178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13618469"/>
              </p:ext>
            </p:extLst>
          </p:nvPr>
        </p:nvGraphicFramePr>
        <p:xfrm>
          <a:off x="107504" y="483518"/>
          <a:ext cx="8644500" cy="2651500"/>
        </p:xfrm>
        <a:graphic>
          <a:graphicData uri="http://schemas.openxmlformats.org/drawingml/2006/table">
            <a:tbl>
              <a:tblPr firstRow="1" firstCol="1" bandRow="1">
                <a:tableStyleId>{5940675A-B579-460E-94D1-54222C63F5DA}</a:tableStyleId>
              </a:tblPr>
              <a:tblGrid>
                <a:gridCol w="1512168">
                  <a:extLst>
                    <a:ext uri="{9D8B030D-6E8A-4147-A177-3AD203B41FA5}">
                      <a16:colId xmlns:a16="http://schemas.microsoft.com/office/drawing/2014/main" val="20001"/>
                    </a:ext>
                  </a:extLst>
                </a:gridCol>
                <a:gridCol w="864096">
                  <a:extLst>
                    <a:ext uri="{9D8B030D-6E8A-4147-A177-3AD203B41FA5}">
                      <a16:colId xmlns:a16="http://schemas.microsoft.com/office/drawing/2014/main" val="20006"/>
                    </a:ext>
                  </a:extLst>
                </a:gridCol>
                <a:gridCol w="504056">
                  <a:extLst>
                    <a:ext uri="{9D8B030D-6E8A-4147-A177-3AD203B41FA5}">
                      <a16:colId xmlns:a16="http://schemas.microsoft.com/office/drawing/2014/main" val="1990762972"/>
                    </a:ext>
                  </a:extLst>
                </a:gridCol>
                <a:gridCol w="504056">
                  <a:extLst>
                    <a:ext uri="{9D8B030D-6E8A-4147-A177-3AD203B41FA5}">
                      <a16:colId xmlns:a16="http://schemas.microsoft.com/office/drawing/2014/main" val="20007"/>
                    </a:ext>
                  </a:extLst>
                </a:gridCol>
                <a:gridCol w="435588">
                  <a:extLst>
                    <a:ext uri="{9D8B030D-6E8A-4147-A177-3AD203B41FA5}">
                      <a16:colId xmlns:a16="http://schemas.microsoft.com/office/drawing/2014/main" val="20008"/>
                    </a:ext>
                  </a:extLst>
                </a:gridCol>
                <a:gridCol w="2520280">
                  <a:extLst>
                    <a:ext uri="{9D8B030D-6E8A-4147-A177-3AD203B41FA5}">
                      <a16:colId xmlns:a16="http://schemas.microsoft.com/office/drawing/2014/main" val="20009"/>
                    </a:ext>
                  </a:extLst>
                </a:gridCol>
                <a:gridCol w="2304256">
                  <a:extLst>
                    <a:ext uri="{9D8B030D-6E8A-4147-A177-3AD203B41FA5}">
                      <a16:colId xmlns:a16="http://schemas.microsoft.com/office/drawing/2014/main" val="677983838"/>
                    </a:ext>
                  </a:extLst>
                </a:gridCol>
              </a:tblGrid>
              <a:tr h="216024">
                <a:tc gridSpan="7">
                  <a:txBody>
                    <a:bodyPr/>
                    <a:lstStyle/>
                    <a:p>
                      <a:pPr algn="l">
                        <a:lnSpc>
                          <a:spcPct val="115000"/>
                        </a:lnSpc>
                        <a:spcAft>
                          <a:spcPts val="0"/>
                        </a:spcAft>
                      </a:pPr>
                      <a:r>
                        <a:rPr lang="en-GB" sz="8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1781183799"/>
                  </a:ext>
                </a:extLst>
              </a:tr>
              <a:tr h="216024">
                <a:tc rowSpan="2">
                  <a:txBody>
                    <a:bodyPr/>
                    <a:lstStyle/>
                    <a:p>
                      <a:pPr>
                        <a:lnSpc>
                          <a:spcPct val="115000"/>
                        </a:lnSpc>
                        <a:spcAft>
                          <a:spcPts val="0"/>
                        </a:spcAft>
                      </a:pPr>
                      <a:r>
                        <a:rPr lang="en-GB" sz="8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nSpc>
                          <a:spcPct val="115000"/>
                        </a:lnSpc>
                        <a:spcAft>
                          <a:spcPts val="0"/>
                        </a:spcAft>
                      </a:pPr>
                      <a:r>
                        <a:rPr lang="en-GB" sz="8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8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tc rowSpan="2">
                  <a:txBody>
                    <a:bodyPr/>
                    <a:lstStyle/>
                    <a:p>
                      <a:pPr>
                        <a:lnSpc>
                          <a:spcPct val="115000"/>
                        </a:lnSpc>
                        <a:spcAft>
                          <a:spcPts val="0"/>
                        </a:spcAft>
                      </a:pPr>
                      <a:r>
                        <a:rPr lang="en-GB" sz="800" kern="1200" dirty="0">
                          <a:solidFill>
                            <a:schemeClr val="tx1"/>
                          </a:solidFill>
                          <a:effectLst/>
                          <a:latin typeface="+mn-lt"/>
                          <a:ea typeface="+mn-ea"/>
                          <a:cs typeface="+mn-cs"/>
                        </a:rPr>
                        <a:t>Xoserve response</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97658">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8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800" kern="1200" dirty="0">
                          <a:solidFill>
                            <a:schemeClr val="tx1"/>
                          </a:solidFill>
                          <a:effectLst/>
                          <a:latin typeface="+mn-lt"/>
                          <a:ea typeface="+mn-ea"/>
                          <a:cs typeface="+mn-cs"/>
                        </a:rPr>
                        <a:t>Deferred </a:t>
                      </a:r>
                    </a:p>
                  </a:txBody>
                  <a:tcPr marL="6350" marR="6350" marT="6350" marB="0">
                    <a:solidFill>
                      <a:srgbClr val="FFBF00"/>
                    </a:solidFill>
                  </a:tcPr>
                </a:tc>
                <a:tc>
                  <a:txBody>
                    <a:bodyPr/>
                    <a:lstStyle/>
                    <a:p>
                      <a:pPr>
                        <a:lnSpc>
                          <a:spcPct val="115000"/>
                        </a:lnSpc>
                        <a:spcAft>
                          <a:spcPts val="0"/>
                        </a:spcAft>
                      </a:pPr>
                      <a:r>
                        <a:rPr lang="en-GB" sz="8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333744">
                <a:tc rowSpan="4">
                  <a:txBody>
                    <a:bodyPr/>
                    <a:lstStyle/>
                    <a:p>
                      <a:pPr>
                        <a:lnSpc>
                          <a:spcPct val="115000"/>
                        </a:lnSpc>
                        <a:spcAft>
                          <a:spcPts val="0"/>
                        </a:spcAft>
                      </a:pPr>
                      <a:r>
                        <a:rPr lang="fr-FR" sz="800" kern="1200" dirty="0">
                          <a:solidFill>
                            <a:schemeClr val="tx1"/>
                          </a:solidFill>
                          <a:effectLst/>
                          <a:latin typeface="+mn-lt"/>
                          <a:ea typeface="+mn-ea"/>
                          <a:cs typeface="+mn-cs"/>
                        </a:rPr>
                        <a:t>Rejection Code </a:t>
                      </a:r>
                      <a:r>
                        <a:rPr lang="fr-FR" sz="800" kern="1200" dirty="0" err="1">
                          <a:solidFill>
                            <a:schemeClr val="tx1"/>
                          </a:solidFill>
                          <a:effectLst/>
                          <a:latin typeface="+mn-lt"/>
                          <a:ea typeface="+mn-ea"/>
                          <a:cs typeface="+mn-cs"/>
                        </a:rPr>
                        <a:t>Reword</a:t>
                      </a:r>
                      <a:r>
                        <a:rPr lang="fr-FR" sz="800" kern="1200" dirty="0">
                          <a:solidFill>
                            <a:schemeClr val="tx1"/>
                          </a:solidFill>
                          <a:effectLst/>
                          <a:latin typeface="+mn-lt"/>
                          <a:ea typeface="+mn-ea"/>
                          <a:cs typeface="+mn-cs"/>
                        </a:rPr>
                        <a:t> - </a:t>
                      </a:r>
                      <a:r>
                        <a:rPr lang="fr-FR" sz="800" kern="1200" dirty="0" err="1">
                          <a:solidFill>
                            <a:schemeClr val="tx1"/>
                          </a:solidFill>
                          <a:effectLst/>
                          <a:latin typeface="+mn-lt"/>
                          <a:ea typeface="+mn-ea"/>
                          <a:cs typeface="+mn-cs"/>
                        </a:rPr>
                        <a:t>Defect</a:t>
                      </a:r>
                      <a:r>
                        <a:rPr lang="fr-FR" sz="800" kern="1200" dirty="0">
                          <a:solidFill>
                            <a:schemeClr val="tx1"/>
                          </a:solidFill>
                          <a:effectLst/>
                          <a:latin typeface="+mn-lt"/>
                          <a:ea typeface="+mn-ea"/>
                          <a:cs typeface="+mn-cs"/>
                        </a:rPr>
                        <a:t> 1492 </a:t>
                      </a:r>
                      <a:endParaRPr lang="en-US"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Change Pack ref:</a:t>
                      </a:r>
                    </a:p>
                    <a:p>
                      <a:pPr>
                        <a:lnSpc>
                          <a:spcPct val="115000"/>
                        </a:lnSpc>
                        <a:spcAft>
                          <a:spcPts val="0"/>
                        </a:spcAft>
                      </a:pPr>
                      <a:r>
                        <a:rPr lang="en-GB" sz="800" kern="1200" dirty="0">
                          <a:solidFill>
                            <a:schemeClr val="tx1"/>
                          </a:solidFill>
                          <a:effectLst/>
                          <a:latin typeface="+mn-lt"/>
                          <a:ea typeface="+mn-ea"/>
                          <a:cs typeface="+mn-cs"/>
                          <a:hlinkClick r:id="rId2"/>
                        </a:rPr>
                        <a:t>2505.2 - JLR – JR</a:t>
                      </a:r>
                      <a:endParaRPr lang="en-GB" sz="800" kern="1200" dirty="0">
                        <a:solidFill>
                          <a:schemeClr val="tx1"/>
                        </a:solidFill>
                        <a:effectLst/>
                        <a:latin typeface="+mn-lt"/>
                        <a:ea typeface="+mn-ea"/>
                        <a:cs typeface="+mn-cs"/>
                      </a:endParaRPr>
                    </a:p>
                    <a:p>
                      <a:pPr>
                        <a:lnSpc>
                          <a:spcPct val="115000"/>
                        </a:lnSpc>
                        <a:spcAft>
                          <a:spcPts val="0"/>
                        </a:spcAft>
                      </a:pPr>
                      <a:endParaRPr lang="en-GB" sz="800" kern="1200" dirty="0">
                        <a:solidFill>
                          <a:schemeClr val="tx1"/>
                        </a:solidFill>
                        <a:effectLst/>
                        <a:latin typeface="+mn-lt"/>
                        <a:ea typeface="+mn-ea"/>
                        <a:cs typeface="+mn-cs"/>
                      </a:endParaRPr>
                    </a:p>
                    <a:p>
                      <a:pPr>
                        <a:lnSpc>
                          <a:spcPct val="115000"/>
                        </a:lnSpc>
                        <a:spcAft>
                          <a:spcPts val="0"/>
                        </a:spcAft>
                      </a:pPr>
                      <a:r>
                        <a:rPr lang="en-GB" sz="800" kern="1200" dirty="0">
                          <a:solidFill>
                            <a:schemeClr val="tx1"/>
                          </a:solidFill>
                          <a:effectLst/>
                          <a:latin typeface="+mn-lt"/>
                          <a:ea typeface="+mn-ea"/>
                          <a:cs typeface="+mn-cs"/>
                        </a:rPr>
                        <a:t>Release:</a:t>
                      </a:r>
                    </a:p>
                    <a:p>
                      <a:pPr>
                        <a:lnSpc>
                          <a:spcPct val="115000"/>
                        </a:lnSpc>
                        <a:spcAft>
                          <a:spcPts val="0"/>
                        </a:spcAft>
                      </a:pPr>
                      <a:r>
                        <a:rPr lang="en-GB" sz="800" kern="1200" dirty="0">
                          <a:solidFill>
                            <a:schemeClr val="tx1"/>
                          </a:solidFill>
                          <a:effectLst/>
                          <a:latin typeface="+mn-lt"/>
                          <a:ea typeface="+mn-ea"/>
                          <a:cs typeface="+mn-cs"/>
                        </a:rPr>
                        <a:t>February 2020</a:t>
                      </a:r>
                    </a:p>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algn="l" fontAlgn="ctr"/>
                      <a:r>
                        <a:rPr lang="en-GB" sz="900" b="0" i="0" u="none" strike="noStrike" dirty="0">
                          <a:solidFill>
                            <a:srgbClr val="000000"/>
                          </a:solidFill>
                          <a:effectLst/>
                          <a:latin typeface="Arial" panose="020B0604020202020204" pitchFamily="34" charset="0"/>
                        </a:rPr>
                        <a:t>EDF</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941584291"/>
                  </a:ext>
                </a:extLst>
              </a:tr>
              <a:tr h="277074">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l" fontAlgn="ctr"/>
                      <a:r>
                        <a:rPr lang="en-GB" sz="900" b="0" i="0" u="none" strike="noStrike" dirty="0">
                          <a:solidFill>
                            <a:srgbClr val="000000"/>
                          </a:solidFill>
                          <a:effectLst/>
                          <a:latin typeface="Arial" panose="020B0604020202020204" pitchFamily="34" charset="0"/>
                        </a:rPr>
                        <a:t>Npower</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tc>
                <a:extLst>
                  <a:ext uri="{0D108BD9-81ED-4DB2-BD59-A6C34878D82A}">
                    <a16:rowId xmlns:a16="http://schemas.microsoft.com/office/drawing/2014/main" val="455300720"/>
                  </a:ext>
                </a:extLst>
              </a:tr>
              <a:tr h="740182">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tc>
                  <a:txBody>
                    <a:bodyPr/>
                    <a:lstStyle/>
                    <a:p>
                      <a:pPr algn="l" fontAlgn="ctr"/>
                      <a:r>
                        <a:rPr lang="en-GB" sz="800" kern="1200" dirty="0">
                          <a:solidFill>
                            <a:schemeClr val="tx1"/>
                          </a:solidFill>
                          <a:effectLst/>
                          <a:latin typeface="+mn-lt"/>
                          <a:ea typeface="+mn-ea"/>
                          <a:cs typeface="+mn-cs"/>
                        </a:rPr>
                        <a:t>SSE</a:t>
                      </a:r>
                    </a:p>
                  </a:txBody>
                  <a:tcPr marL="6350" marR="6350" marT="6350" marB="0" anchor="ctr"/>
                </a:tc>
                <a:tc>
                  <a:txBody>
                    <a:bodyPr/>
                    <a:lstStyle/>
                    <a:p>
                      <a:pPr algn="ctr" fontAlgn="ctr"/>
                      <a:r>
                        <a:rPr lang="en-GB" sz="8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nSpc>
                          <a:spcPct val="115000"/>
                        </a:lnSpc>
                        <a:spcAft>
                          <a:spcPts val="0"/>
                        </a:spcAft>
                      </a:pPr>
                      <a:endParaRPr lang="en-GB" sz="800" kern="1200" dirty="0">
                        <a:solidFill>
                          <a:schemeClr val="tx1"/>
                        </a:solidFill>
                        <a:effectLst/>
                        <a:latin typeface="+mn-lt"/>
                        <a:ea typeface="+mn-ea"/>
                        <a:cs typeface="+mn-cs"/>
                      </a:endParaRPr>
                    </a:p>
                  </a:txBody>
                  <a:tcPr marL="59044" marR="59044" marT="0" marB="0"/>
                </a:tc>
                <a:tc>
                  <a:txBody>
                    <a:bodyPr/>
                    <a:lstStyle/>
                    <a:p>
                      <a:pPr marL="0" algn="l" defTabSz="914400" rtl="0" eaLnBrk="1" fontAlgn="ctr" latinLnBrk="0" hangingPunct="1"/>
                      <a:r>
                        <a:rPr lang="en-US" sz="800" kern="1200" dirty="0">
                          <a:solidFill>
                            <a:schemeClr val="tx1"/>
                          </a:solidFill>
                          <a:effectLst/>
                          <a:latin typeface="+mn-lt"/>
                          <a:ea typeface="+mn-ea"/>
                          <a:cs typeface="+mn-cs"/>
                        </a:rPr>
                        <a:t>Some system change may be required, but we anticipate this to be minor.</a:t>
                      </a: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914309666"/>
                  </a:ext>
                </a:extLst>
              </a:tr>
              <a:tr h="740182">
                <a:tc vMerge="1">
                  <a:txBody>
                    <a:bodyPr/>
                    <a:lstStyle/>
                    <a:p>
                      <a:endParaRPr lang="en-GB"/>
                    </a:p>
                  </a:txBody>
                  <a:tcPr/>
                </a:tc>
                <a:tc>
                  <a:txBody>
                    <a:bodyPr/>
                    <a:lstStyle/>
                    <a:p>
                      <a:pPr algn="l" fontAlgn="ctr"/>
                      <a:endParaRPr lang="en-GB" sz="800" kern="1200" dirty="0">
                        <a:solidFill>
                          <a:schemeClr val="tx1"/>
                        </a:solidFill>
                        <a:effectLst/>
                        <a:latin typeface="+mn-lt"/>
                        <a:ea typeface="+mn-ea"/>
                        <a:cs typeface="+mn-cs"/>
                      </a:endParaRPr>
                    </a:p>
                  </a:txBody>
                  <a:tcPr marL="6350" marR="6350" marT="6350" marB="0" anchor="ct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fontAlgn="ctr"/>
                      <a:endParaRPr lang="en-GB" sz="8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8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tc>
                  <a:txBody>
                    <a:bodyPr/>
                    <a:lstStyle/>
                    <a:p>
                      <a:pPr marL="0" algn="l" defTabSz="914400" rtl="0" eaLnBrk="1" fontAlgn="ctr" latinLnBrk="0" hangingPunct="1"/>
                      <a:endParaRPr lang="en-US" sz="8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3083098423"/>
                  </a:ext>
                </a:extLst>
              </a:tr>
            </a:tbl>
          </a:graphicData>
        </a:graphic>
      </p:graphicFrame>
    </p:spTree>
    <p:extLst>
      <p:ext uri="{BB962C8B-B14F-4D97-AF65-F5344CB8AC3E}">
        <p14:creationId xmlns:p14="http://schemas.microsoft.com/office/powerpoint/2010/main" val="1283972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F24E6-F1CD-4D5F-B9B4-DF355E610C94}"/>
              </a:ext>
            </a:extLst>
          </p:cNvPr>
          <p:cNvSpPr>
            <a:spLocks noGrp="1"/>
          </p:cNvSpPr>
          <p:nvPr>
            <p:ph type="title"/>
          </p:nvPr>
        </p:nvSpPr>
        <p:spPr>
          <a:xfrm>
            <a:off x="457200" y="123478"/>
            <a:ext cx="8229600" cy="432048"/>
          </a:xfrm>
        </p:spPr>
        <p:txBody>
          <a:bodyPr>
            <a:normAutofit/>
          </a:bodyPr>
          <a:lstStyle/>
          <a:p>
            <a:r>
              <a:rPr lang="en-GB" sz="2000" dirty="0"/>
              <a:t>5. Implementation Plan – Outages (No new outages)</a:t>
            </a:r>
          </a:p>
        </p:txBody>
      </p:sp>
      <p:graphicFrame>
        <p:nvGraphicFramePr>
          <p:cNvPr id="3" name="Table 2">
            <a:extLst>
              <a:ext uri="{FF2B5EF4-FFF2-40B4-BE49-F238E27FC236}">
                <a16:creationId xmlns:a16="http://schemas.microsoft.com/office/drawing/2014/main" id="{BD9546A9-9CB2-4154-BC5E-E169DEA582B4}"/>
              </a:ext>
            </a:extLst>
          </p:cNvPr>
          <p:cNvGraphicFramePr>
            <a:graphicFrameLocks noGrp="1"/>
          </p:cNvGraphicFramePr>
          <p:nvPr>
            <p:extLst>
              <p:ext uri="{D42A27DB-BD31-4B8C-83A1-F6EECF244321}">
                <p14:modId xmlns:p14="http://schemas.microsoft.com/office/powerpoint/2010/main" val="3204635473"/>
              </p:ext>
            </p:extLst>
          </p:nvPr>
        </p:nvGraphicFramePr>
        <p:xfrm>
          <a:off x="0" y="531932"/>
          <a:ext cx="9103680" cy="4539593"/>
        </p:xfrm>
        <a:graphic>
          <a:graphicData uri="http://schemas.openxmlformats.org/drawingml/2006/table">
            <a:tbl>
              <a:tblPr>
                <a:tableStyleId>{5C22544A-7EE6-4342-B048-85BDC9FD1C3A}</a:tableStyleId>
              </a:tblPr>
              <a:tblGrid>
                <a:gridCol w="797932">
                  <a:extLst>
                    <a:ext uri="{9D8B030D-6E8A-4147-A177-3AD203B41FA5}">
                      <a16:colId xmlns:a16="http://schemas.microsoft.com/office/drawing/2014/main" val="1149418390"/>
                    </a:ext>
                  </a:extLst>
                </a:gridCol>
                <a:gridCol w="605716">
                  <a:extLst>
                    <a:ext uri="{9D8B030D-6E8A-4147-A177-3AD203B41FA5}">
                      <a16:colId xmlns:a16="http://schemas.microsoft.com/office/drawing/2014/main" val="2556546356"/>
                    </a:ext>
                  </a:extLst>
                </a:gridCol>
                <a:gridCol w="474914">
                  <a:extLst>
                    <a:ext uri="{9D8B030D-6E8A-4147-A177-3AD203B41FA5}">
                      <a16:colId xmlns:a16="http://schemas.microsoft.com/office/drawing/2014/main" val="2282150341"/>
                    </a:ext>
                  </a:extLst>
                </a:gridCol>
                <a:gridCol w="386575">
                  <a:extLst>
                    <a:ext uri="{9D8B030D-6E8A-4147-A177-3AD203B41FA5}">
                      <a16:colId xmlns:a16="http://schemas.microsoft.com/office/drawing/2014/main" val="2126292563"/>
                    </a:ext>
                  </a:extLst>
                </a:gridCol>
                <a:gridCol w="474914">
                  <a:extLst>
                    <a:ext uri="{9D8B030D-6E8A-4147-A177-3AD203B41FA5}">
                      <a16:colId xmlns:a16="http://schemas.microsoft.com/office/drawing/2014/main" val="1920497782"/>
                    </a:ext>
                  </a:extLst>
                </a:gridCol>
                <a:gridCol w="541027">
                  <a:extLst>
                    <a:ext uri="{9D8B030D-6E8A-4147-A177-3AD203B41FA5}">
                      <a16:colId xmlns:a16="http://schemas.microsoft.com/office/drawing/2014/main" val="2611221498"/>
                    </a:ext>
                  </a:extLst>
                </a:gridCol>
                <a:gridCol w="4937698">
                  <a:extLst>
                    <a:ext uri="{9D8B030D-6E8A-4147-A177-3AD203B41FA5}">
                      <a16:colId xmlns:a16="http://schemas.microsoft.com/office/drawing/2014/main" val="3272216590"/>
                    </a:ext>
                  </a:extLst>
                </a:gridCol>
                <a:gridCol w="884904">
                  <a:extLst>
                    <a:ext uri="{9D8B030D-6E8A-4147-A177-3AD203B41FA5}">
                      <a16:colId xmlns:a16="http://schemas.microsoft.com/office/drawing/2014/main" val="323109285"/>
                    </a:ext>
                  </a:extLst>
                </a:gridCol>
              </a:tblGrid>
              <a:tr h="137213">
                <a:tc gridSpan="8">
                  <a:txBody>
                    <a:bodyPr/>
                    <a:lstStyle/>
                    <a:p>
                      <a:pPr algn="ctr" fontAlgn="ctr"/>
                      <a:r>
                        <a:rPr lang="en-GB" sz="900" u="none" strike="noStrike">
                          <a:effectLst/>
                        </a:rPr>
                        <a:t>Outages</a:t>
                      </a:r>
                      <a:endParaRPr lang="en-GB" sz="900" b="1" i="0" u="none" strike="noStrike">
                        <a:solidFill>
                          <a:srgbClr val="000000"/>
                        </a:solidFill>
                        <a:effectLst/>
                        <a:latin typeface="Arial" panose="020B0604020202020204" pitchFamily="34" charset="0"/>
                      </a:endParaRPr>
                    </a:p>
                  </a:txBody>
                  <a:tcPr marL="2507" marR="2507" marT="2507"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34961032"/>
                  </a:ext>
                </a:extLst>
              </a:tr>
              <a:tr h="107268">
                <a:tc rowSpan="2">
                  <a:txBody>
                    <a:bodyPr/>
                    <a:lstStyle/>
                    <a:p>
                      <a:pPr algn="ctr" fontAlgn="ctr"/>
                      <a:r>
                        <a:rPr lang="en-GB" sz="700" u="none" strike="noStrike">
                          <a:effectLst/>
                        </a:rPr>
                        <a:t>Change  Request Number</a:t>
                      </a:r>
                      <a:endParaRPr lang="en-GB" sz="700" b="0" i="0" u="none" strike="noStrike">
                        <a:solidFill>
                          <a:srgbClr val="000000"/>
                        </a:solidFill>
                        <a:effectLst/>
                        <a:latin typeface="Arial" panose="020B0604020202020204" pitchFamily="34" charset="0"/>
                      </a:endParaRPr>
                    </a:p>
                  </a:txBody>
                  <a:tcPr marL="2507" marR="2507" marT="2507" marB="0" anchor="ctr"/>
                </a:tc>
                <a:tc rowSpan="2">
                  <a:txBody>
                    <a:bodyPr/>
                    <a:lstStyle/>
                    <a:p>
                      <a:pPr algn="ctr" fontAlgn="ctr"/>
                      <a:r>
                        <a:rPr lang="en-GB" sz="700" u="none" strike="noStrike">
                          <a:effectLst/>
                        </a:rPr>
                        <a:t>Impacted System</a:t>
                      </a:r>
                      <a:endParaRPr lang="en-GB" sz="700" b="0" i="0" u="none" strike="noStrike">
                        <a:solidFill>
                          <a:srgbClr val="000000"/>
                        </a:solidFill>
                        <a:effectLst/>
                        <a:latin typeface="Arial" panose="020B0604020202020204" pitchFamily="34" charset="0"/>
                      </a:endParaRPr>
                    </a:p>
                  </a:txBody>
                  <a:tcPr marL="2507" marR="2507" marT="2507" marB="0" anchor="ctr"/>
                </a:tc>
                <a:tc gridSpan="5">
                  <a:txBody>
                    <a:bodyPr/>
                    <a:lstStyle/>
                    <a:p>
                      <a:pPr algn="ctr" fontAlgn="ctr"/>
                      <a:r>
                        <a:rPr lang="en-GB" sz="700" u="none" strike="noStrike">
                          <a:effectLst/>
                        </a:rPr>
                        <a:t>Outage Duration</a:t>
                      </a:r>
                      <a:endParaRPr lang="en-GB" sz="700" b="0" i="0" u="none" strike="noStrike">
                        <a:solidFill>
                          <a:srgbClr val="000000"/>
                        </a:solidFill>
                        <a:effectLst/>
                        <a:latin typeface="Arial" panose="020B0604020202020204" pitchFamily="34" charset="0"/>
                      </a:endParaRPr>
                    </a:p>
                  </a:txBody>
                  <a:tcPr marL="2507" marR="2507" marT="2507"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fontAlgn="ctr"/>
                      <a:r>
                        <a:rPr lang="en-GB" sz="700" u="none" strike="noStrike">
                          <a:effectLst/>
                        </a:rPr>
                        <a:t>Committee Notified Date</a:t>
                      </a:r>
                      <a:endParaRPr lang="en-GB" sz="700" b="0" i="0" u="none" strike="noStrike">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1980607550"/>
                  </a:ext>
                </a:extLst>
              </a:tr>
              <a:tr h="212074">
                <a:tc vMerge="1">
                  <a:txBody>
                    <a:bodyPr/>
                    <a:lstStyle/>
                    <a:p>
                      <a:endParaRPr lang="en-GB"/>
                    </a:p>
                  </a:txBody>
                  <a:tcPr/>
                </a:tc>
                <a:tc vMerge="1">
                  <a:txBody>
                    <a:bodyPr/>
                    <a:lstStyle/>
                    <a:p>
                      <a:endParaRPr lang="en-GB"/>
                    </a:p>
                  </a:txBody>
                  <a:tcPr/>
                </a:tc>
                <a:tc>
                  <a:txBody>
                    <a:bodyPr/>
                    <a:lstStyle/>
                    <a:p>
                      <a:pPr algn="ctr" fontAlgn="ctr"/>
                      <a:r>
                        <a:rPr lang="en-GB" sz="700" u="none" strike="noStrike">
                          <a:effectLst/>
                        </a:rPr>
                        <a:t>Start Date</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Start Time</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End Date</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End Time</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Brief Description</a:t>
                      </a:r>
                      <a:endParaRPr lang="en-GB" sz="700" b="0" i="0" u="none" strike="noStrike">
                        <a:solidFill>
                          <a:srgbClr val="000000"/>
                        </a:solidFill>
                        <a:effectLst/>
                        <a:latin typeface="Arial" panose="020B0604020202020204" pitchFamily="34" charset="0"/>
                      </a:endParaRPr>
                    </a:p>
                  </a:txBody>
                  <a:tcPr marL="2507" marR="2507" marT="2507" marB="0" anchor="ctr"/>
                </a:tc>
                <a:tc vMerge="1">
                  <a:txBody>
                    <a:bodyPr/>
                    <a:lstStyle/>
                    <a:p>
                      <a:endParaRPr lang="en-GB"/>
                    </a:p>
                  </a:txBody>
                  <a:tcPr/>
                </a:tc>
                <a:extLst>
                  <a:ext uri="{0D108BD9-81ED-4DB2-BD59-A6C34878D82A}">
                    <a16:rowId xmlns:a16="http://schemas.microsoft.com/office/drawing/2014/main" val="2405127635"/>
                  </a:ext>
                </a:extLst>
              </a:tr>
              <a:tr h="421684">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EFT</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07/02/2020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08/02/2020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l" fontAlgn="ctr"/>
                      <a:r>
                        <a:rPr lang="en-US" sz="700" u="none" strike="noStrike">
                          <a:effectLst/>
                        </a:rPr>
                        <a:t>This is the cutover of the production environment for EFT, the outage will be on the weekend, the impact to the industry will be minor and that any system that utilises the Echancement File Transfer (EFT) as a background application will be unable to send or revice files during the maintainence window as the application is switcheed from PET/KET to Chess/Cress.</a:t>
                      </a:r>
                      <a:endParaRPr lang="en-US"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3275586268"/>
                  </a:ext>
                </a:extLst>
              </a:tr>
              <a:tr h="526490">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DCC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28/03/2020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29/03/2020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l" fontAlgn="ctr"/>
                      <a:r>
                        <a:rPr lang="en-US" sz="700" u="none" strike="noStrike">
                          <a:effectLst/>
                        </a:rPr>
                        <a:t>This is the cutover of the production environment for DCC the outage will be on the weekend, the impact to the industry will be minor and that any nominations/ confirmations that utilises the Data Communications Company (DCC) as a background application will be unable to send or revice files during the maintainence window as the application is switcheed from PET/KET to Chess/Cress. Subject to change due to multiple inflight changes at the time, but only by a week.</a:t>
                      </a:r>
                      <a:endParaRPr lang="en-US"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2484213846"/>
                  </a:ext>
                </a:extLst>
              </a:tr>
              <a:tr h="421684">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CMS</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11/04/2020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12/04/2020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l" fontAlgn="ctr"/>
                      <a:r>
                        <a:rPr lang="en-US" sz="700" u="none" strike="noStrike">
                          <a:effectLst/>
                        </a:rPr>
                        <a:t>This is the cutover of the production environment for CMS, the outage will be on the weekend, the impact to the industry should be minor and that the Contact Management System will be unable to send or recieve files, raise contacts and will not allow users to log on during the maintainence window as the application is switcheed from PET/KET to Chess/Cress. Subject to change due to multiple inflight changes at the time, but only by a week.</a:t>
                      </a:r>
                      <a:endParaRPr lang="en-US"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1334136413"/>
                  </a:ext>
                </a:extLst>
              </a:tr>
              <a:tr h="316879">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RTP</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25/01/2020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26/01/2020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l" fontAlgn="b"/>
                      <a:r>
                        <a:rPr lang="en-US" sz="700" u="none" strike="noStrike">
                          <a:effectLst/>
                        </a:rPr>
                        <a:t>This is the cutover of the entire RTP application, the  outage will be on the weekend and the impact will be little to none and will unable to be utilised during the maintainence window as the application is switched from PET/KET to Chess/Cress.</a:t>
                      </a:r>
                      <a:endParaRPr lang="en-US" sz="700" b="0" i="0" u="none" strike="noStrike">
                        <a:solidFill>
                          <a:srgbClr val="000000"/>
                        </a:solidFill>
                        <a:effectLst/>
                        <a:latin typeface="Arial" panose="020B0604020202020204" pitchFamily="34" charset="0"/>
                      </a:endParaRPr>
                    </a:p>
                  </a:txBody>
                  <a:tcPr marL="2507" marR="2507" marT="2507" marB="0" anchor="b"/>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1305429914"/>
                  </a:ext>
                </a:extLst>
              </a:tr>
              <a:tr h="316879">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AD &amp; BoKs</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28/03/2020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29/03/2020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l" fontAlgn="b"/>
                      <a:r>
                        <a:rPr lang="en-US" sz="700" u="none" strike="noStrike">
                          <a:effectLst/>
                        </a:rPr>
                        <a:t>This will be cutover of the AD &amp; BoKs application, the  which includes the Actives Directory (AD), BoKs and Squid proxy the outage will be on the weekend and the impact will be little to none and will unable to be utilised during the maintenance window as the application is switched from PET/KET to Chess/Cress.</a:t>
                      </a:r>
                      <a:endParaRPr lang="en-US" sz="700" b="0" i="0" u="none" strike="noStrike">
                        <a:solidFill>
                          <a:srgbClr val="000000"/>
                        </a:solidFill>
                        <a:effectLst/>
                        <a:latin typeface="Arial" panose="020B0604020202020204" pitchFamily="34" charset="0"/>
                      </a:endParaRPr>
                    </a:p>
                  </a:txBody>
                  <a:tcPr marL="2507" marR="2507" marT="2507" marB="0" anchor="b"/>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863735552"/>
                  </a:ext>
                </a:extLst>
              </a:tr>
              <a:tr h="316879">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Birst Connector</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11/04/2020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12/04/2020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l" fontAlgn="b"/>
                      <a:r>
                        <a:rPr lang="en-US" sz="700" u="none" strike="noStrike">
                          <a:effectLst/>
                        </a:rPr>
                        <a:t>This is the cutover of the entire Birst connector application, the  outage will be on the weekend and the impact will be little to none and will unable to be utilised during the maintainence window as the application is switched from PET/KET to Chess/Cress.</a:t>
                      </a:r>
                      <a:endParaRPr lang="en-US" sz="700" b="0" i="0" u="none" strike="noStrike">
                        <a:solidFill>
                          <a:srgbClr val="000000"/>
                        </a:solidFill>
                        <a:effectLst/>
                        <a:latin typeface="Arial" panose="020B0604020202020204" pitchFamily="34" charset="0"/>
                      </a:endParaRPr>
                    </a:p>
                  </a:txBody>
                  <a:tcPr marL="2507" marR="2507" marT="2507" marB="0" anchor="b"/>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2876943521"/>
                  </a:ext>
                </a:extLst>
              </a:tr>
              <a:tr h="343644">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Control M</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16/05/2020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17/05/2020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l" fontAlgn="b"/>
                      <a:r>
                        <a:rPr lang="en-US" sz="700" u="none" strike="noStrike">
                          <a:effectLst/>
                        </a:rPr>
                        <a:t>This is the cutover of the entire Control M application, the  outage will be on the weekend and the impact will be little to none and will unable to be utilised during the maintainence window as the application is switched from PET/KET to Chess/Cress. Subject to change due to multiple inflight changes at the time, but only by a week.</a:t>
                      </a:r>
                      <a:endParaRPr lang="en-US" sz="700" b="0" i="0" u="none" strike="noStrike">
                        <a:solidFill>
                          <a:srgbClr val="000000"/>
                        </a:solidFill>
                        <a:effectLst/>
                        <a:latin typeface="Arial" panose="020B0604020202020204" pitchFamily="34" charset="0"/>
                      </a:endParaRPr>
                    </a:p>
                  </a:txBody>
                  <a:tcPr marL="2507" marR="2507" marT="2507" marB="0" anchor="b"/>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1298845533"/>
                  </a:ext>
                </a:extLst>
              </a:tr>
              <a:tr h="316879">
                <a:tc>
                  <a:txBody>
                    <a:bodyPr/>
                    <a:lstStyle/>
                    <a:p>
                      <a:pPr algn="ctr" fontAlgn="ctr"/>
                      <a:r>
                        <a:rPr lang="en-GB" sz="700" u="none" strike="noStrike">
                          <a:effectLst/>
                        </a:rPr>
                        <a:t>4970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Internet routing for UKLink</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23/05/2020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24/05/2020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TBC</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l" fontAlgn="b"/>
                      <a:r>
                        <a:rPr lang="en-US" sz="700" u="none" strike="noStrike">
                          <a:effectLst/>
                        </a:rPr>
                        <a:t>This is the cutover of the Internet routing for UKLink, the  outage will be on the weekend and the impact will be minor, UKLink will be unable to be accessed and unable to send or recieve files to corisonding systems during the maintainence window as the application is switched from PET/KET to Chess/Cress.</a:t>
                      </a:r>
                      <a:endParaRPr lang="en-US" sz="700" b="0" i="0" u="none" strike="noStrike">
                        <a:solidFill>
                          <a:srgbClr val="000000"/>
                        </a:solidFill>
                        <a:effectLst/>
                        <a:latin typeface="Arial" panose="020B0604020202020204" pitchFamily="34" charset="0"/>
                      </a:endParaRPr>
                    </a:p>
                  </a:txBody>
                  <a:tcPr marL="2507" marR="2507" marT="2507" marB="0" anchor="b"/>
                </a:tc>
                <a:tc>
                  <a:txBody>
                    <a:bodyPr/>
                    <a:lstStyle/>
                    <a:p>
                      <a:pPr algn="ctr" fontAlgn="ctr"/>
                      <a:r>
                        <a:rPr lang="en-GB" sz="700" u="none" strike="noStrike">
                          <a:effectLst/>
                        </a:rPr>
                        <a:t>13/11/2019</a:t>
                      </a:r>
                      <a:endParaRPr lang="en-GB" sz="700" b="0" i="0" u="none" strike="noStrike">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330773796"/>
                  </a:ext>
                </a:extLst>
              </a:tr>
              <a:tr h="1050517">
                <a:tc>
                  <a:txBody>
                    <a:bodyPr/>
                    <a:lstStyle/>
                    <a:p>
                      <a:pPr algn="ctr" fontAlgn="ctr"/>
                      <a:r>
                        <a:rPr lang="en-GB" sz="700" u="none" strike="noStrike">
                          <a:effectLst/>
                        </a:rPr>
                        <a:t>4550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Gemini</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05/07/2020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03:00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05/07/2020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ctr" fontAlgn="ctr"/>
                      <a:r>
                        <a:rPr lang="en-GB" sz="700" u="none" strike="noStrike">
                          <a:effectLst/>
                        </a:rPr>
                        <a:t>17:00</a:t>
                      </a:r>
                      <a:endParaRPr lang="en-GB" sz="700" b="0" i="0" u="none" strike="noStrike">
                        <a:solidFill>
                          <a:srgbClr val="000000"/>
                        </a:solidFill>
                        <a:effectLst/>
                        <a:latin typeface="Arial" panose="020B0604020202020204" pitchFamily="34" charset="0"/>
                      </a:endParaRPr>
                    </a:p>
                  </a:txBody>
                  <a:tcPr marL="2507" marR="2507" marT="2507" marB="0" anchor="ctr"/>
                </a:tc>
                <a:tc>
                  <a:txBody>
                    <a:bodyPr/>
                    <a:lstStyle/>
                    <a:p>
                      <a:pPr algn="l" fontAlgn="t"/>
                      <a:r>
                        <a:rPr lang="en-US" sz="700" u="none" strike="noStrike">
                          <a:effectLst/>
                        </a:rPr>
                        <a:t>In order to complete the Gemini Re-Platforming (GRP) project implementation, an extended outage will be required on the Gemini system on 5</a:t>
                      </a:r>
                      <a:r>
                        <a:rPr lang="en-US" sz="700" u="none" strike="noStrike" baseline="30000">
                          <a:effectLst/>
                        </a:rPr>
                        <a:t>th</a:t>
                      </a:r>
                      <a:r>
                        <a:rPr lang="en-US" sz="700" u="none" strike="noStrike">
                          <a:effectLst/>
                        </a:rPr>
                        <a:t> July 2020. Provisional timescales for the GRP implementation are as follows:</a:t>
                      </a:r>
                      <a:br>
                        <a:rPr lang="en-US" sz="700" u="none" strike="noStrike">
                          <a:effectLst/>
                        </a:rPr>
                      </a:br>
                      <a:r>
                        <a:rPr lang="en-US" sz="700" u="none" strike="noStrike">
                          <a:effectLst/>
                        </a:rPr>
                        <a:t> Gemini Maintenance Window: 03.00 to 5.00</a:t>
                      </a:r>
                      <a:br>
                        <a:rPr lang="en-US" sz="700" u="none" strike="noStrike">
                          <a:effectLst/>
                        </a:rPr>
                      </a:br>
                      <a:r>
                        <a:rPr lang="en-US" sz="700" u="none" strike="noStrike">
                          <a:effectLst/>
                        </a:rPr>
                        <a:t>Extended outage: 05.00 to 13.00</a:t>
                      </a:r>
                      <a:br>
                        <a:rPr lang="en-US" sz="700" u="none" strike="noStrike">
                          <a:effectLst/>
                        </a:rPr>
                      </a:br>
                      <a:r>
                        <a:rPr lang="en-US" sz="700" u="none" strike="noStrike">
                          <a:effectLst/>
                        </a:rPr>
                        <a:t>In the event of a rollback an additional outage will be required from 13.00 to 17.00</a:t>
                      </a:r>
                      <a:br>
                        <a:rPr lang="en-US" sz="700" u="none" strike="noStrike">
                          <a:effectLst/>
                        </a:rPr>
                      </a:br>
                      <a:r>
                        <a:rPr lang="en-US" sz="700" u="none" strike="noStrike">
                          <a:effectLst/>
                        </a:rPr>
                        <a:t>If a change is identified to the above timings, a further notification will be issued.</a:t>
                      </a:r>
                      <a:br>
                        <a:rPr lang="en-US" sz="700" u="none" strike="noStrike">
                          <a:effectLst/>
                        </a:rPr>
                      </a:br>
                      <a:r>
                        <a:rPr lang="en-US" sz="700" u="none" strike="noStrike">
                          <a:effectLst/>
                        </a:rPr>
                        <a:t>The GRP team will work with the National Grid and Xoserve business to ensure appropriate measures are in place to manage all impacts due to the extended outage.</a:t>
                      </a:r>
                      <a:br>
                        <a:rPr lang="en-US" sz="700" u="none" strike="noStrike">
                          <a:effectLst/>
                        </a:rPr>
                      </a:br>
                      <a:r>
                        <a:rPr lang="en-US" sz="700" u="none" strike="noStrike">
                          <a:effectLst/>
                        </a:rPr>
                        <a:t>If you have any concerns or any questions, please contact the project team on                   box.xoserve.geminire-platform@xoserve.com </a:t>
                      </a:r>
                      <a:endParaRPr lang="en-US" sz="700" b="0" i="0" u="none" strike="noStrike">
                        <a:solidFill>
                          <a:srgbClr val="000000"/>
                        </a:solidFill>
                        <a:effectLst/>
                        <a:latin typeface="Arial" panose="020B0604020202020204" pitchFamily="34" charset="0"/>
                      </a:endParaRPr>
                    </a:p>
                  </a:txBody>
                  <a:tcPr marL="2507" marR="2507" marT="2507" marB="0"/>
                </a:tc>
                <a:tc>
                  <a:txBody>
                    <a:bodyPr/>
                    <a:lstStyle/>
                    <a:p>
                      <a:pPr algn="ctr" fontAlgn="ctr"/>
                      <a:r>
                        <a:rPr lang="en-GB" sz="700" u="none" strike="noStrike" dirty="0">
                          <a:effectLst/>
                        </a:rPr>
                        <a:t>11/12/2019</a:t>
                      </a:r>
                      <a:endParaRPr lang="en-GB" sz="700" b="0" i="0" u="none" strike="noStrike" dirty="0">
                        <a:solidFill>
                          <a:srgbClr val="000000"/>
                        </a:solidFill>
                        <a:effectLst/>
                        <a:latin typeface="Arial" panose="020B0604020202020204" pitchFamily="34" charset="0"/>
                      </a:endParaRPr>
                    </a:p>
                  </a:txBody>
                  <a:tcPr marL="2507" marR="2507" marT="2507" marB="0" anchor="ctr"/>
                </a:tc>
                <a:extLst>
                  <a:ext uri="{0D108BD9-81ED-4DB2-BD59-A6C34878D82A}">
                    <a16:rowId xmlns:a16="http://schemas.microsoft.com/office/drawing/2014/main" val="201229053"/>
                  </a:ext>
                </a:extLst>
              </a:tr>
            </a:tbl>
          </a:graphicData>
        </a:graphic>
      </p:graphicFrame>
    </p:spTree>
    <p:extLst>
      <p:ext uri="{BB962C8B-B14F-4D97-AF65-F5344CB8AC3E}">
        <p14:creationId xmlns:p14="http://schemas.microsoft.com/office/powerpoint/2010/main" val="2325017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t>6. Approval of Change documents</a:t>
            </a:r>
            <a:endParaRPr lang="en-GB" sz="1800" dirty="0">
              <a:solidFill>
                <a:schemeClr val="tx1"/>
              </a:solidFill>
            </a:endParaRPr>
          </a:p>
        </p:txBody>
      </p:sp>
      <p:sp>
        <p:nvSpPr>
          <p:cNvPr id="8" name="Content Placeholder 7">
            <a:extLst>
              <a:ext uri="{FF2B5EF4-FFF2-40B4-BE49-F238E27FC236}">
                <a16:creationId xmlns:a16="http://schemas.microsoft.com/office/drawing/2014/main" id="{71E95280-1982-4EE4-A522-590DAAC21D81}"/>
              </a:ext>
            </a:extLst>
          </p:cNvPr>
          <p:cNvSpPr>
            <a:spLocks noGrp="1"/>
          </p:cNvSpPr>
          <p:nvPr>
            <p:ph idx="1"/>
          </p:nvPr>
        </p:nvSpPr>
        <p:spPr>
          <a:xfrm>
            <a:off x="323528" y="1049090"/>
            <a:ext cx="8635552" cy="3970932"/>
          </a:xfrm>
        </p:spPr>
        <p:txBody>
          <a:bodyPr>
            <a:normAutofit/>
          </a:bodyPr>
          <a:lstStyle/>
          <a:p>
            <a:r>
              <a:rPr lang="en-GB" sz="1900" dirty="0"/>
              <a:t>6.1	BER</a:t>
            </a:r>
            <a:r>
              <a:rPr lang="en-US" sz="1900" dirty="0"/>
              <a:t> for the Gemini Spring 2020 Release       </a:t>
            </a:r>
          </a:p>
          <a:p>
            <a:pPr lvl="1"/>
            <a:r>
              <a:rPr lang="en-GB" sz="1100" dirty="0"/>
              <a:t>Voting Party NTS     </a:t>
            </a:r>
          </a:p>
          <a:p>
            <a:pPr marL="914400" lvl="2" indent="0">
              <a:buNone/>
            </a:pPr>
            <a:endParaRPr lang="en-GB" sz="1300" dirty="0"/>
          </a:p>
        </p:txBody>
      </p:sp>
      <p:graphicFrame>
        <p:nvGraphicFramePr>
          <p:cNvPr id="3" name="Object 2">
            <a:extLst>
              <a:ext uri="{FF2B5EF4-FFF2-40B4-BE49-F238E27FC236}">
                <a16:creationId xmlns:a16="http://schemas.microsoft.com/office/drawing/2014/main" id="{C4590B04-F7CB-43FE-9893-5023CCDDC986}"/>
              </a:ext>
            </a:extLst>
          </p:cNvPr>
          <p:cNvGraphicFramePr>
            <a:graphicFrameLocks noChangeAspect="1"/>
          </p:cNvGraphicFramePr>
          <p:nvPr>
            <p:extLst>
              <p:ext uri="{D42A27DB-BD31-4B8C-83A1-F6EECF244321}">
                <p14:modId xmlns:p14="http://schemas.microsoft.com/office/powerpoint/2010/main" val="273971028"/>
              </p:ext>
            </p:extLst>
          </p:nvPr>
        </p:nvGraphicFramePr>
        <p:xfrm>
          <a:off x="6516216" y="1203598"/>
          <a:ext cx="914400" cy="806450"/>
        </p:xfrm>
        <a:graphic>
          <a:graphicData uri="http://schemas.openxmlformats.org/presentationml/2006/ole">
            <mc:AlternateContent xmlns:mc="http://schemas.openxmlformats.org/markup-compatibility/2006">
              <mc:Choice xmlns:v="urn:schemas-microsoft-com:vml" Requires="v">
                <p:oleObj spid="_x0000_s2139" name="Document" showAsIcon="1" r:id="rId3" imgW="914400" imgH="806400" progId="Word.Document.12">
                  <p:embed/>
                </p:oleObj>
              </mc:Choice>
              <mc:Fallback>
                <p:oleObj name="Document" showAsIcon="1" r:id="rId3" imgW="914400" imgH="806400" progId="Word.Document.12">
                  <p:embed/>
                  <p:pic>
                    <p:nvPicPr>
                      <p:cNvPr id="0" name=""/>
                      <p:cNvPicPr/>
                      <p:nvPr/>
                    </p:nvPicPr>
                    <p:blipFill>
                      <a:blip r:embed="rId4"/>
                      <a:stretch>
                        <a:fillRect/>
                      </a:stretch>
                    </p:blipFill>
                    <p:spPr>
                      <a:xfrm>
                        <a:off x="6516216" y="1203598"/>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521121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New Change Proposals – Initial Review</a:t>
            </a:r>
          </a:p>
        </p:txBody>
      </p:sp>
      <p:graphicFrame>
        <p:nvGraphicFramePr>
          <p:cNvPr id="3" name="Table 2"/>
          <p:cNvGraphicFramePr>
            <a:graphicFrameLocks noGrp="1"/>
          </p:cNvGraphicFramePr>
          <p:nvPr>
            <p:extLst>
              <p:ext uri="{D42A27DB-BD31-4B8C-83A1-F6EECF244321}">
                <p14:modId xmlns:p14="http://schemas.microsoft.com/office/powerpoint/2010/main" val="2746207132"/>
              </p:ext>
            </p:extLst>
          </p:nvPr>
        </p:nvGraphicFramePr>
        <p:xfrm>
          <a:off x="107504" y="757303"/>
          <a:ext cx="8856983" cy="4137614"/>
        </p:xfrm>
        <a:graphic>
          <a:graphicData uri="http://schemas.openxmlformats.org/drawingml/2006/table">
            <a:tbl>
              <a:tblPr firstRow="1" firstCol="1" bandRow="1">
                <a:tableStyleId>{5940675A-B579-460E-94D1-54222C63F5DA}</a:tableStyleId>
              </a:tblPr>
              <a:tblGrid>
                <a:gridCol w="648072">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623706">
                  <a:extLst>
                    <a:ext uri="{9D8B030D-6E8A-4147-A177-3AD203B41FA5}">
                      <a16:colId xmlns:a16="http://schemas.microsoft.com/office/drawing/2014/main" val="20002"/>
                    </a:ext>
                  </a:extLst>
                </a:gridCol>
                <a:gridCol w="490388">
                  <a:extLst>
                    <a:ext uri="{9D8B030D-6E8A-4147-A177-3AD203B41FA5}">
                      <a16:colId xmlns:a16="http://schemas.microsoft.com/office/drawing/2014/main" val="20003"/>
                    </a:ext>
                  </a:extLst>
                </a:gridCol>
                <a:gridCol w="404860">
                  <a:extLst>
                    <a:ext uri="{9D8B030D-6E8A-4147-A177-3AD203B41FA5}">
                      <a16:colId xmlns:a16="http://schemas.microsoft.com/office/drawing/2014/main" val="20004"/>
                    </a:ext>
                  </a:extLst>
                </a:gridCol>
                <a:gridCol w="409701">
                  <a:extLst>
                    <a:ext uri="{9D8B030D-6E8A-4147-A177-3AD203B41FA5}">
                      <a16:colId xmlns:a16="http://schemas.microsoft.com/office/drawing/2014/main" val="20005"/>
                    </a:ext>
                  </a:extLst>
                </a:gridCol>
                <a:gridCol w="459727">
                  <a:extLst>
                    <a:ext uri="{9D8B030D-6E8A-4147-A177-3AD203B41FA5}">
                      <a16:colId xmlns:a16="http://schemas.microsoft.com/office/drawing/2014/main" val="3663843725"/>
                    </a:ext>
                  </a:extLst>
                </a:gridCol>
                <a:gridCol w="1920473">
                  <a:extLst>
                    <a:ext uri="{9D8B030D-6E8A-4147-A177-3AD203B41FA5}">
                      <a16:colId xmlns:a16="http://schemas.microsoft.com/office/drawing/2014/main" val="20007"/>
                    </a:ext>
                  </a:extLst>
                </a:gridCol>
                <a:gridCol w="1883832">
                  <a:extLst>
                    <a:ext uri="{9D8B030D-6E8A-4147-A177-3AD203B41FA5}">
                      <a16:colId xmlns:a16="http://schemas.microsoft.com/office/drawing/2014/main" val="20008"/>
                    </a:ext>
                  </a:extLst>
                </a:gridCol>
              </a:tblGrid>
              <a:tr h="302279">
                <a:tc rowSpan="2">
                  <a:txBody>
                    <a:bodyPr/>
                    <a:lstStyle/>
                    <a:p>
                      <a:pPr>
                        <a:lnSpc>
                          <a:spcPct val="115000"/>
                        </a:lnSpc>
                        <a:spcAft>
                          <a:spcPts val="0"/>
                        </a:spcAft>
                      </a:pPr>
                      <a:r>
                        <a:rPr lang="en-GB" sz="1100" dirty="0">
                          <a:effectLst/>
                        </a:rPr>
                        <a:t>Agenda</a:t>
                      </a:r>
                    </a:p>
                    <a:p>
                      <a:pPr>
                        <a:lnSpc>
                          <a:spcPct val="115000"/>
                        </a:lnSpc>
                        <a:spcAft>
                          <a:spcPts val="0"/>
                        </a:spcAft>
                      </a:pPr>
                      <a:r>
                        <a:rPr lang="en-GB" sz="1100" dirty="0">
                          <a:effectLst/>
                        </a:rPr>
                        <a:t>Item</a:t>
                      </a:r>
                      <a:endParaRPr lang="en-GB" sz="1100" dirty="0">
                        <a:effectLst/>
                        <a:latin typeface="Calibri"/>
                        <a:ea typeface="Calibri"/>
                        <a:cs typeface="Times New Roman"/>
                      </a:endParaRPr>
                    </a:p>
                  </a:txBody>
                  <a:tcPr marL="66582" marR="66582" marT="0" marB="0">
                    <a:solidFill>
                      <a:schemeClr val="tx2">
                        <a:lumMod val="40000"/>
                        <a:lumOff val="60000"/>
                      </a:schemeClr>
                    </a:solidFill>
                  </a:tcPr>
                </a:tc>
                <a:tc rowSpan="2">
                  <a:txBody>
                    <a:bodyPr/>
                    <a:lstStyle/>
                    <a:p>
                      <a:pPr>
                        <a:lnSpc>
                          <a:spcPct val="115000"/>
                        </a:lnSpc>
                        <a:spcAft>
                          <a:spcPts val="0"/>
                        </a:spcAft>
                      </a:pPr>
                      <a:r>
                        <a:rPr lang="en-GB" sz="1100" dirty="0">
                          <a:effectLst/>
                        </a:rPr>
                        <a:t>XRN / Title</a:t>
                      </a:r>
                      <a:endParaRPr lang="en-GB" sz="1100" dirty="0">
                        <a:effectLst/>
                        <a:latin typeface="Calibri"/>
                        <a:ea typeface="Calibri"/>
                        <a:cs typeface="Times New Roman"/>
                      </a:endParaRPr>
                    </a:p>
                  </a:txBody>
                  <a:tcPr marL="66582" marR="66582" marT="0" marB="0">
                    <a:solidFill>
                      <a:schemeClr val="tx2">
                        <a:lumMod val="40000"/>
                        <a:lumOff val="60000"/>
                      </a:schemeClr>
                    </a:solidFill>
                  </a:tcPr>
                </a:tc>
                <a:tc gridSpan="5">
                  <a:txBody>
                    <a:bodyPr/>
                    <a:lstStyle/>
                    <a:p>
                      <a:pPr>
                        <a:lnSpc>
                          <a:spcPct val="115000"/>
                        </a:lnSpc>
                        <a:spcAft>
                          <a:spcPts val="0"/>
                        </a:spcAft>
                      </a:pPr>
                      <a:r>
                        <a:rPr lang="en-GB" sz="1100" dirty="0">
                          <a:effectLst/>
                        </a:rPr>
                        <a:t>Voting</a:t>
                      </a:r>
                      <a:endParaRPr lang="en-GB" sz="1100" dirty="0">
                        <a:effectLst/>
                        <a:latin typeface="Calibri"/>
                        <a:ea typeface="Calibri"/>
                        <a:cs typeface="Times New Roman"/>
                      </a:endParaRPr>
                    </a:p>
                  </a:txBody>
                  <a:tcPr marL="66582" marR="66582" marT="0" marB="0">
                    <a:solidFill>
                      <a:schemeClr val="accent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100" dirty="0">
                          <a:effectLst/>
                        </a:rPr>
                        <a:t>Funding</a:t>
                      </a:r>
                      <a:endParaRPr lang="en-GB" sz="1100" dirty="0">
                        <a:effectLst/>
                        <a:latin typeface="Calibri"/>
                        <a:ea typeface="Calibri"/>
                        <a:cs typeface="Times New Roman"/>
                      </a:endParaRPr>
                    </a:p>
                  </a:txBody>
                  <a:tcPr marL="66582" marR="66582" marT="0" marB="0">
                    <a:solidFill>
                      <a:schemeClr val="accent5"/>
                    </a:solidFill>
                  </a:tcPr>
                </a:tc>
                <a:tc rowSpan="2">
                  <a:txBody>
                    <a:bodyPr/>
                    <a:lstStyle/>
                    <a:p>
                      <a:pPr>
                        <a:lnSpc>
                          <a:spcPct val="115000"/>
                        </a:lnSpc>
                        <a:spcAft>
                          <a:spcPts val="0"/>
                        </a:spcAft>
                      </a:pPr>
                      <a:r>
                        <a:rPr lang="en-GB" sz="1100" dirty="0">
                          <a:effectLst/>
                        </a:rPr>
                        <a:t>DSC Service Area</a:t>
                      </a:r>
                      <a:endParaRPr lang="en-GB" sz="1100" dirty="0">
                        <a:effectLst/>
                        <a:latin typeface="Calibri"/>
                        <a:ea typeface="Calibri"/>
                        <a:cs typeface="Times New Roman"/>
                      </a:endParaRPr>
                    </a:p>
                  </a:txBody>
                  <a:tcPr marL="66582" marR="66582" marT="0" marB="0">
                    <a:solidFill>
                      <a:schemeClr val="accent4">
                        <a:lumMod val="40000"/>
                        <a:lumOff val="60000"/>
                      </a:schemeClr>
                    </a:solidFill>
                  </a:tcPr>
                </a:tc>
                <a:extLst>
                  <a:ext uri="{0D108BD9-81ED-4DB2-BD59-A6C34878D82A}">
                    <a16:rowId xmlns:a16="http://schemas.microsoft.com/office/drawing/2014/main" val="10000"/>
                  </a:ext>
                </a:extLst>
              </a:tr>
              <a:tr h="333814">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1100" dirty="0">
                          <a:effectLst/>
                        </a:rPr>
                        <a:t>Shipper </a:t>
                      </a:r>
                    </a:p>
                    <a:p>
                      <a:pPr>
                        <a:lnSpc>
                          <a:spcPct val="115000"/>
                        </a:lnSpc>
                        <a:spcAft>
                          <a:spcPts val="0"/>
                        </a:spcAft>
                      </a:pPr>
                      <a:r>
                        <a:rPr lang="en-GB" sz="1100" dirty="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DNO</a:t>
                      </a:r>
                    </a:p>
                    <a:p>
                      <a:pPr>
                        <a:lnSpc>
                          <a:spcPct val="115000"/>
                        </a:lnSpc>
                        <a:spcAft>
                          <a:spcPts val="0"/>
                        </a:spcAft>
                      </a:pPr>
                      <a:r>
                        <a:rPr lang="en-GB" sz="1100" dirty="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GT</a:t>
                      </a:r>
                    </a:p>
                    <a:p>
                      <a:pPr>
                        <a:lnSpc>
                          <a:spcPct val="115000"/>
                        </a:lnSpc>
                        <a:spcAft>
                          <a:spcPts val="0"/>
                        </a:spcAft>
                      </a:pPr>
                      <a:r>
                        <a:rPr lang="en-GB" sz="1100" dirty="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a:lnSpc>
                          <a:spcPct val="115000"/>
                        </a:lnSpc>
                        <a:spcAft>
                          <a:spcPts val="0"/>
                        </a:spcAft>
                      </a:pPr>
                      <a:r>
                        <a:rPr lang="en-GB" sz="1100" dirty="0">
                          <a:effectLst/>
                        </a:rPr>
                        <a:t>IGT</a:t>
                      </a:r>
                    </a:p>
                    <a:p>
                      <a:pPr>
                        <a:lnSpc>
                          <a:spcPct val="115000"/>
                        </a:lnSpc>
                        <a:spcAft>
                          <a:spcPts val="0"/>
                        </a:spcAft>
                      </a:pPr>
                      <a:r>
                        <a:rPr lang="en-GB" sz="1100" dirty="0">
                          <a:effectLst/>
                        </a:rPr>
                        <a:t>Y/N</a:t>
                      </a:r>
                      <a:endParaRPr lang="en-GB" sz="1100" dirty="0">
                        <a:effectLst/>
                        <a:latin typeface="Calibri"/>
                        <a:ea typeface="Calibri"/>
                        <a:cs typeface="Times New Roman"/>
                      </a:endParaRPr>
                    </a:p>
                  </a:txBody>
                  <a:tcPr marL="66582" marR="66582" marT="0" marB="0">
                    <a:solidFill>
                      <a:schemeClr val="accent5"/>
                    </a:solidFill>
                  </a:tcPr>
                </a:tc>
                <a:tc>
                  <a:txBody>
                    <a:bodyPr/>
                    <a:lstStyle/>
                    <a:p>
                      <a:pPr marL="0" algn="l" defTabSz="914400" rtl="0" eaLnBrk="1" latinLnBrk="0" hangingPunct="1">
                        <a:lnSpc>
                          <a:spcPct val="115000"/>
                        </a:lnSpc>
                        <a:spcAft>
                          <a:spcPts val="0"/>
                        </a:spcAft>
                      </a:pPr>
                      <a:r>
                        <a:rPr lang="en-GB" sz="1100" kern="1200" dirty="0">
                          <a:solidFill>
                            <a:schemeClr val="tx1"/>
                          </a:solidFill>
                          <a:effectLst/>
                          <a:latin typeface="+mn-lt"/>
                          <a:ea typeface="+mn-ea"/>
                          <a:cs typeface="+mn-cs"/>
                        </a:rPr>
                        <a:t>NTS</a:t>
                      </a:r>
                    </a:p>
                    <a:p>
                      <a:pPr marL="0" algn="l" defTabSz="914400" rtl="0" eaLnBrk="1" latinLnBrk="0" hangingPunct="1">
                        <a:lnSpc>
                          <a:spcPct val="115000"/>
                        </a:lnSpc>
                        <a:spcAft>
                          <a:spcPts val="0"/>
                        </a:spcAft>
                      </a:pPr>
                      <a:r>
                        <a:rPr lang="en-GB" sz="1100" kern="1200" dirty="0">
                          <a:solidFill>
                            <a:schemeClr val="tx1"/>
                          </a:solidFill>
                          <a:effectLst/>
                          <a:latin typeface="+mn-lt"/>
                          <a:ea typeface="+mn-ea"/>
                          <a:cs typeface="+mn-cs"/>
                        </a:rPr>
                        <a:t>Y/N</a:t>
                      </a:r>
                    </a:p>
                  </a:txBody>
                  <a:tcPr marL="66582" marR="66582" marT="0" marB="0">
                    <a:solidFill>
                      <a:schemeClr val="accent5"/>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504056">
                <a:tc>
                  <a:txBody>
                    <a:bodyPr/>
                    <a:lstStyle/>
                    <a:p>
                      <a:pP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2.1</a:t>
                      </a:r>
                    </a:p>
                  </a:txBody>
                  <a:tcPr marL="66582" marR="66582" marT="0" marB="0" anchor="ctr"/>
                </a:tc>
                <a:tc>
                  <a:txBody>
                    <a:bodyPr/>
                    <a:lstStyle/>
                    <a:p>
                      <a:pPr>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XRN5014 - Facilitating HyDeploy2 Live Pilot</a:t>
                      </a: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Y</a:t>
                      </a: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n-GB" sz="1000" kern="1200" noProof="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100% DNO</a:t>
                      </a: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Service Area TBC</a:t>
                      </a:r>
                    </a:p>
                  </a:txBody>
                  <a:tcPr marL="9525" marR="9525" marT="9525" marB="0" anchor="ctr"/>
                </a:tc>
                <a:extLst>
                  <a:ext uri="{0D108BD9-81ED-4DB2-BD59-A6C34878D82A}">
                    <a16:rowId xmlns:a16="http://schemas.microsoft.com/office/drawing/2014/main" val="10002"/>
                  </a:ext>
                </a:extLst>
              </a:tr>
              <a:tr h="504056">
                <a:tc>
                  <a:txBody>
                    <a:bodyPr/>
                    <a:lstStyle/>
                    <a:p>
                      <a:pP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2.2</a:t>
                      </a:r>
                    </a:p>
                  </a:txBody>
                  <a:tcPr marL="66582" marR="66582" marT="0" marB="0" anchor="ctr"/>
                </a:tc>
                <a:tc>
                  <a:txBody>
                    <a:bodyPr/>
                    <a:lstStyle/>
                    <a:p>
                      <a:pPr>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XRN5048 Make an indicator available where a Supply Meter Point form part of a Network Trial</a:t>
                      </a: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Y</a:t>
                      </a: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n-GB" sz="1000" kern="1200" noProof="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100% DNO</a:t>
                      </a: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Service Area 16:Provision of supply point information services and other services required to be provided under condition of the GT </a:t>
                      </a:r>
                      <a:r>
                        <a:rPr lang="en-US" sz="1000" kern="1200" dirty="0" err="1">
                          <a:solidFill>
                            <a:schemeClr val="tx1"/>
                          </a:solidFill>
                          <a:effectLst/>
                          <a:latin typeface="Arial" panose="020B0604020202020204" pitchFamily="34" charset="0"/>
                          <a:ea typeface="+mn-ea"/>
                          <a:cs typeface="Arial" panose="020B0604020202020204" pitchFamily="34" charset="0"/>
                        </a:rPr>
                        <a:t>Licence</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52675658"/>
                  </a:ext>
                </a:extLst>
              </a:tr>
              <a:tr h="518066">
                <a:tc>
                  <a:txBody>
                    <a:bodyPr/>
                    <a:lstStyle/>
                    <a:p>
                      <a:pP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2.3</a:t>
                      </a:r>
                    </a:p>
                  </a:txBody>
                  <a:tcPr marL="66582" marR="66582" marT="0" marB="0" anchor="ctr"/>
                </a:tc>
                <a:tc>
                  <a:txBody>
                    <a:bodyPr/>
                    <a:lstStyle/>
                    <a:p>
                      <a:pPr>
                        <a:lnSpc>
                          <a:spcPct val="115000"/>
                        </a:lnSpc>
                        <a:spcAft>
                          <a:spcPts val="0"/>
                        </a:spcAft>
                      </a:pPr>
                      <a:r>
                        <a:rPr lang="en-GB" sz="1000" dirty="0"/>
                        <a:t>XRN5064 – Meter Asset Enquiry API Enhancements</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Y</a:t>
                      </a: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100% Shipper</a:t>
                      </a: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Service Area 18: Provision of user reports and information</a:t>
                      </a:r>
                    </a:p>
                  </a:txBody>
                  <a:tcPr marL="9525" marR="9525" marT="9525" marB="0" anchor="ctr"/>
                </a:tc>
                <a:extLst>
                  <a:ext uri="{0D108BD9-81ED-4DB2-BD59-A6C34878D82A}">
                    <a16:rowId xmlns:a16="http://schemas.microsoft.com/office/drawing/2014/main" val="2229054044"/>
                  </a:ext>
                </a:extLst>
              </a:tr>
              <a:tr h="518066">
                <a:tc>
                  <a:txBody>
                    <a:bodyPr/>
                    <a:lstStyle/>
                    <a:p>
                      <a:pP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2.4</a:t>
                      </a:r>
                    </a:p>
                  </a:txBody>
                  <a:tcPr marL="66582" marR="66582" marT="0" marB="0" anchor="ctr"/>
                </a:tc>
                <a:tc>
                  <a:txBody>
                    <a:bodyPr/>
                    <a:lstStyle/>
                    <a:p>
                      <a:pPr>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XRN5065 – Addition of Email Address to DES Last Accessed Report </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Y</a:t>
                      </a: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100% Shipper</a:t>
                      </a: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Service Area 18: Provision of user reports and information</a:t>
                      </a:r>
                    </a:p>
                  </a:txBody>
                  <a:tcPr marL="9525" marR="9525" marT="9525" marB="0" anchor="ctr"/>
                </a:tc>
                <a:extLst>
                  <a:ext uri="{0D108BD9-81ED-4DB2-BD59-A6C34878D82A}">
                    <a16:rowId xmlns:a16="http://schemas.microsoft.com/office/drawing/2014/main" val="3768598176"/>
                  </a:ext>
                </a:extLst>
              </a:tr>
              <a:tr h="518066">
                <a:tc>
                  <a:txBody>
                    <a:bodyPr/>
                    <a:lstStyle/>
                    <a:p>
                      <a:pP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2.5</a:t>
                      </a:r>
                    </a:p>
                  </a:txBody>
                  <a:tcPr marL="66582" marR="66582" marT="0" marB="0" anchor="ctr"/>
                </a:tc>
                <a:tc>
                  <a:txBody>
                    <a:bodyPr/>
                    <a:lstStyle/>
                    <a:p>
                      <a:pP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XRN5070 - Amendment to Isolation Flag </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Y</a:t>
                      </a: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100% Shipper</a:t>
                      </a: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Service Area 1: Manage Supply Point Registration</a:t>
                      </a:r>
                    </a:p>
                  </a:txBody>
                  <a:tcPr marL="9525" marR="9525" marT="9525" marB="0" anchor="ctr"/>
                </a:tc>
                <a:extLst>
                  <a:ext uri="{0D108BD9-81ED-4DB2-BD59-A6C34878D82A}">
                    <a16:rowId xmlns:a16="http://schemas.microsoft.com/office/drawing/2014/main" val="2098639776"/>
                  </a:ext>
                </a:extLst>
              </a:tr>
              <a:tr h="518066">
                <a:tc>
                  <a:txBody>
                    <a:bodyPr/>
                    <a:lstStyle/>
                    <a:p>
                      <a:pP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2.6</a:t>
                      </a:r>
                    </a:p>
                  </a:txBody>
                  <a:tcPr marL="66582" marR="66582" marT="0" marB="0" anchor="ctr"/>
                </a:tc>
                <a:tc>
                  <a:txBody>
                    <a:bodyPr/>
                    <a:lstStyle/>
                    <a:p>
                      <a:pPr>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XRN5072 - Class 4 with AMR/DRE Installed - RGMA Flow received with no RTC count</a:t>
                      </a:r>
                    </a:p>
                  </a:txBody>
                  <a:tcPr marL="66582" marR="66582"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mn-ea"/>
                          <a:cs typeface="Arial" panose="020B0604020202020204" pitchFamily="34" charset="0"/>
                        </a:rPr>
                        <a:t>Y</a:t>
                      </a: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mn-ea"/>
                        <a:cs typeface="Arial" panose="020B0604020202020204" pitchFamily="34" charset="0"/>
                      </a:endParaRPr>
                    </a:p>
                  </a:txBody>
                  <a:tcPr marL="66582" marR="66582" marT="0" marB="0" anchor="ctr"/>
                </a:tc>
                <a:tc>
                  <a:txBody>
                    <a:bodyPr/>
                    <a:lstStyle/>
                    <a:p>
                      <a:pPr marL="0" marR="0" lvl="0" indent="0" algn="l" defTabSz="914400" rtl="0" eaLnBrk="1" fontAlgn="base" latinLnBrk="0" hangingPunct="1">
                        <a:lnSpc>
                          <a:spcPct val="115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100% Shipper</a:t>
                      </a:r>
                    </a:p>
                  </a:txBody>
                  <a:tcPr marL="66582" marR="66582" marT="0" marB="0" anchor="ctr"/>
                </a:tc>
                <a:tc>
                  <a:txBody>
                    <a:bodyPr/>
                    <a:lstStyle/>
                    <a:p>
                      <a:pPr marL="0" algn="l" defTabSz="914400" rtl="0" eaLnBrk="1" fontAlgn="ctr" latinLnBrk="0" hangingPunct="1">
                        <a:lnSpc>
                          <a:spcPct val="115000"/>
                        </a:lnSpc>
                        <a:spcAft>
                          <a:spcPts val="0"/>
                        </a:spcAft>
                      </a:pPr>
                      <a:r>
                        <a:rPr lang="en-US" sz="1000" kern="1200" dirty="0">
                          <a:solidFill>
                            <a:schemeClr val="tx1"/>
                          </a:solidFill>
                          <a:effectLst/>
                          <a:latin typeface="Arial" panose="020B0604020202020204" pitchFamily="34" charset="0"/>
                          <a:ea typeface="+mn-ea"/>
                          <a:cs typeface="Arial" panose="020B0604020202020204" pitchFamily="34" charset="0"/>
                        </a:rPr>
                        <a:t>Service Area 3: Record, submit data in compliance with UNC </a:t>
                      </a:r>
                    </a:p>
                  </a:txBody>
                  <a:tcPr marL="9525" marR="9525" marT="9525" marB="0" anchor="ctr"/>
                </a:tc>
                <a:extLst>
                  <a:ext uri="{0D108BD9-81ED-4DB2-BD59-A6C34878D82A}">
                    <a16:rowId xmlns:a16="http://schemas.microsoft.com/office/drawing/2014/main" val="2726647383"/>
                  </a:ext>
                </a:extLst>
              </a:tr>
            </a:tbl>
          </a:graphicData>
        </a:graphic>
      </p:graphicFrame>
    </p:spTree>
    <p:extLst>
      <p:ext uri="{BB962C8B-B14F-4D97-AF65-F5344CB8AC3E}">
        <p14:creationId xmlns:p14="http://schemas.microsoft.com/office/powerpoint/2010/main" val="338608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9"/>
            <a:ext cx="8856984" cy="360040"/>
          </a:xfrm>
        </p:spPr>
        <p:txBody>
          <a:bodyPr>
            <a:normAutofit fontScale="90000"/>
          </a:bodyPr>
          <a:lstStyle/>
          <a:p>
            <a:r>
              <a:rPr lang="en-GB" sz="2200" dirty="0"/>
              <a:t>2.1 </a:t>
            </a:r>
            <a:r>
              <a:rPr lang="en-US" sz="2200" dirty="0"/>
              <a:t>XRN5014 – Facilitating HyDeploy2 Live Pilot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610237128"/>
              </p:ext>
            </p:extLst>
          </p:nvPr>
        </p:nvGraphicFramePr>
        <p:xfrm>
          <a:off x="107504" y="783508"/>
          <a:ext cx="4248473" cy="2332855"/>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77326">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92329">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DNO and Shippers</a:t>
                      </a:r>
                    </a:p>
                    <a:p>
                      <a:pPr algn="l"/>
                      <a:endParaRPr lang="en-GB" sz="1000" b="1" kern="1200" baseline="0" dirty="0">
                        <a:solidFill>
                          <a:schemeClr val="tx1"/>
                        </a:solidFill>
                        <a:latin typeface="Arial" panose="020B0604020202020204" pitchFamily="34" charset="0"/>
                        <a:ea typeface="+mn-ea"/>
                        <a:cs typeface="Arial" panose="020B0604020202020204" pitchFamily="34" charset="0"/>
                      </a:endParaRPr>
                    </a:p>
                    <a:p>
                      <a:pPr algn="l"/>
                      <a:r>
                        <a:rPr lang="en-US" sz="1000" b="0" kern="1200" baseline="0" dirty="0">
                          <a:solidFill>
                            <a:schemeClr val="tx1"/>
                          </a:solidFill>
                          <a:latin typeface="Arial" panose="020B0604020202020204" pitchFamily="34" charset="0"/>
                          <a:ea typeface="+mn-ea"/>
                          <a:cs typeface="Arial" panose="020B0604020202020204" pitchFamily="34" charset="0"/>
                        </a:rPr>
                        <a:t>Shippers within the HyDeploy2 Live Pilot area will be impacted. </a:t>
                      </a:r>
                    </a:p>
                    <a:p>
                      <a:pPr algn="l"/>
                      <a:r>
                        <a:rPr lang="en-US" sz="1000" b="0" kern="1200" baseline="0" dirty="0">
                          <a:solidFill>
                            <a:schemeClr val="tx1"/>
                          </a:solidFill>
                          <a:latin typeface="Arial" panose="020B0604020202020204" pitchFamily="34" charset="0"/>
                          <a:ea typeface="+mn-ea"/>
                          <a:cs typeface="Arial" panose="020B0604020202020204" pitchFamily="34" charset="0"/>
                        </a:rPr>
                        <a:t>NGN is facilitating the HyDeploy2 Live Pilot</a:t>
                      </a: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3576647512"/>
              </p:ext>
            </p:extLst>
          </p:nvPr>
        </p:nvGraphicFramePr>
        <p:xfrm>
          <a:off x="107504" y="3291830"/>
          <a:ext cx="4248472" cy="1555919"/>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50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cs typeface="Arial" panose="020B0604020202020204" pitchFamily="34" charset="0"/>
                        </a:rPr>
                        <a:t>TBC</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TBC</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Link to CP</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ext uri="{D42A27DB-BD31-4B8C-83A1-F6EECF244321}">
                <p14:modId xmlns:p14="http://schemas.microsoft.com/office/powerpoint/2010/main" val="405191981"/>
              </p:ext>
            </p:extLst>
          </p:nvPr>
        </p:nvGraphicFramePr>
        <p:xfrm>
          <a:off x="4695733" y="771551"/>
          <a:ext cx="4340762" cy="936104"/>
        </p:xfrm>
        <a:graphic>
          <a:graphicData uri="http://schemas.openxmlformats.org/drawingml/2006/table">
            <a:tbl>
              <a:tblPr firstRow="1" bandRow="1">
                <a:tableStyleId>{E8B1032C-EA38-4F05-BA0D-38AFFFC7BED3}</a:tableStyleId>
              </a:tblPr>
              <a:tblGrid>
                <a:gridCol w="4340762">
                  <a:extLst>
                    <a:ext uri="{9D8B030D-6E8A-4147-A177-3AD203B41FA5}">
                      <a16:colId xmlns:a16="http://schemas.microsoft.com/office/drawing/2014/main" val="20000"/>
                    </a:ext>
                  </a:extLst>
                </a:gridCol>
              </a:tblGrid>
              <a:tr h="1913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744774">
                <a:tc>
                  <a:txBody>
                    <a:bodyPr/>
                    <a:lstStyle/>
                    <a:p>
                      <a:pPr algn="l"/>
                      <a:r>
                        <a:rPr lang="en-US" sz="1000" b="0" kern="1200" baseline="0" dirty="0">
                          <a:solidFill>
                            <a:schemeClr val="tx1"/>
                          </a:solidFill>
                          <a:latin typeface="Arial" panose="020B0604020202020204" pitchFamily="34" charset="0"/>
                          <a:ea typeface="+mn-ea"/>
                          <a:cs typeface="Arial" panose="020B0604020202020204" pitchFamily="34" charset="0"/>
                        </a:rPr>
                        <a:t>NGN is seeking to identify a means of ensuring that the impacted properties’ AQs can be managed so as not to increase the amount of energy requiring to be purchased by the shippers at the affected meter points.</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910308713"/>
              </p:ext>
            </p:extLst>
          </p:nvPr>
        </p:nvGraphicFramePr>
        <p:xfrm>
          <a:off x="4695733" y="1772723"/>
          <a:ext cx="4340759" cy="3175291"/>
        </p:xfrm>
        <a:graphic>
          <a:graphicData uri="http://schemas.openxmlformats.org/drawingml/2006/table">
            <a:tbl>
              <a:tblPr firstRow="1" bandRow="1">
                <a:tableStyleId>{E8B1032C-EA38-4F05-BA0D-38AFFFC7BED3}</a:tableStyleId>
              </a:tblPr>
              <a:tblGrid>
                <a:gridCol w="4340759">
                  <a:extLst>
                    <a:ext uri="{9D8B030D-6E8A-4147-A177-3AD203B41FA5}">
                      <a16:colId xmlns:a16="http://schemas.microsoft.com/office/drawing/2014/main" val="20000"/>
                    </a:ext>
                  </a:extLst>
                </a:gridCol>
              </a:tblGrid>
              <a:tr h="5106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664622">
                <a:tc>
                  <a:txBody>
                    <a:bodyPr/>
                    <a:lstStyle/>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NGN (and Cadent) is working in partnership on the HyDeploy2 Project to blend up to 20 vol% (6% by energy) hydrogen into isolated pilot areas on each of their networks. This Innovation Project is entering into Phase 2 which will involve two trials on small sections of live gas network(s) </a:t>
                      </a:r>
                    </a:p>
                    <a:p>
                      <a:pPr marL="0" indent="0" algn="l">
                        <a:buFont typeface="Arial" panose="020B0604020202020204" pitchFamily="34" charset="0"/>
                        <a:buNone/>
                      </a:pPr>
                      <a:endParaRPr lang="en-US" sz="1000" b="0" kern="1200" baseline="0" dirty="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The Project Team has selected discrete area within the NGN network, which can be isolated, on which to undertake the HyDeploy2 Live Pilot and the commercial impacts of the hydrogen blend will need to be managed through the CDSP Central Systems. </a:t>
                      </a:r>
                    </a:p>
                    <a:p>
                      <a:pPr marL="0" indent="0" algn="l">
                        <a:buFont typeface="Arial" panose="020B0604020202020204" pitchFamily="34" charset="0"/>
                        <a:buNone/>
                      </a:pPr>
                      <a:endParaRPr lang="en-US" sz="1000" b="0" kern="1200" baseline="0" dirty="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The consumers at the properties impacted will be engaged directly by a dedicated NGN team – there are approximately 670 largely domestic properties involved. The first live pilot is scheduled to commence in Quarter 4, 2020 and will run for a period of 10 months.</a:t>
                      </a:r>
                    </a:p>
                    <a:p>
                      <a:pPr marL="0" indent="0" algn="l">
                        <a:buFont typeface="Arial" panose="020B0604020202020204" pitchFamily="34" charset="0"/>
                        <a:buNone/>
                      </a:pPr>
                      <a:endParaRPr lang="en-US" sz="1000" b="0" kern="1200" baseline="0" dirty="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(Change Proposal has full description)</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7450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75" y="163641"/>
            <a:ext cx="8478687" cy="360040"/>
          </a:xfrm>
        </p:spPr>
        <p:txBody>
          <a:bodyPr>
            <a:noAutofit/>
          </a:bodyPr>
          <a:lstStyle/>
          <a:p>
            <a:r>
              <a:rPr lang="en-GB" sz="1600" dirty="0"/>
              <a:t>2.2 </a:t>
            </a:r>
            <a:r>
              <a:rPr lang="en-US" sz="1600" dirty="0"/>
              <a:t>XRN5048 Make an indicator available where a Supply Meter Point form part of a Network Trial</a:t>
            </a:r>
            <a:endParaRPr lang="en-GB" sz="2000" dirty="0"/>
          </a:p>
        </p:txBody>
      </p:sp>
      <p:graphicFrame>
        <p:nvGraphicFramePr>
          <p:cNvPr id="5" name="Table 4"/>
          <p:cNvGraphicFramePr>
            <a:graphicFrameLocks noGrp="1"/>
          </p:cNvGraphicFramePr>
          <p:nvPr>
            <p:extLst>
              <p:ext uri="{D42A27DB-BD31-4B8C-83A1-F6EECF244321}">
                <p14:modId xmlns:p14="http://schemas.microsoft.com/office/powerpoint/2010/main" val="1175540246"/>
              </p:ext>
            </p:extLst>
          </p:nvPr>
        </p:nvGraphicFramePr>
        <p:xfrm>
          <a:off x="107505" y="968256"/>
          <a:ext cx="4248473" cy="2079117"/>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402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29868">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73535">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41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29868">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 </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24637">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DNO</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69775" y="546495"/>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1814499329"/>
              </p:ext>
            </p:extLst>
          </p:nvPr>
        </p:nvGraphicFramePr>
        <p:xfrm>
          <a:off x="107505" y="3159901"/>
          <a:ext cx="4248472" cy="1809788"/>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50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cs typeface="Arial" panose="020B0604020202020204" pitchFamily="34" charset="0"/>
                        </a:rPr>
                        <a:t>Service Area 16:Provision of supply point information services and other services required to be provided under condition of the GT </a:t>
                      </a:r>
                      <a:r>
                        <a:rPr lang="en-US" sz="1100" b="0" i="0" u="none" strike="noStrike" dirty="0" err="1">
                          <a:solidFill>
                            <a:srgbClr val="000000"/>
                          </a:solidFill>
                          <a:effectLst/>
                          <a:latin typeface="Arial" panose="020B0604020202020204" pitchFamily="34" charset="0"/>
                          <a:cs typeface="Arial" panose="020B0604020202020204" pitchFamily="34" charset="0"/>
                        </a:rPr>
                        <a:t>Licence</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Service Area is currently 100% DNO &amp; IGT.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ChMC to agree 100% DNO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Link to CP</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16016" y="559123"/>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ext uri="{D42A27DB-BD31-4B8C-83A1-F6EECF244321}">
                <p14:modId xmlns:p14="http://schemas.microsoft.com/office/powerpoint/2010/main" val="791745216"/>
              </p:ext>
            </p:extLst>
          </p:nvPr>
        </p:nvGraphicFramePr>
        <p:xfrm>
          <a:off x="4644007" y="968256"/>
          <a:ext cx="4392487" cy="1512167"/>
        </p:xfrm>
        <a:graphic>
          <a:graphicData uri="http://schemas.openxmlformats.org/drawingml/2006/table">
            <a:tbl>
              <a:tblPr firstRow="1" bandRow="1">
                <a:tableStyleId>{E8B1032C-EA38-4F05-BA0D-38AFFFC7BED3}</a:tableStyleId>
              </a:tblPr>
              <a:tblGrid>
                <a:gridCol w="4392487">
                  <a:extLst>
                    <a:ext uri="{9D8B030D-6E8A-4147-A177-3AD203B41FA5}">
                      <a16:colId xmlns:a16="http://schemas.microsoft.com/office/drawing/2014/main" val="20000"/>
                    </a:ext>
                  </a:extLst>
                </a:gridCol>
              </a:tblGrid>
              <a:tr h="1745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337663">
                <a:tc>
                  <a:txBody>
                    <a:bodyPr/>
                    <a:lstStyle/>
                    <a:p>
                      <a:pPr algn="l"/>
                      <a:r>
                        <a:rPr lang="en-US" sz="1000" b="0" kern="1200" baseline="0" dirty="0">
                          <a:solidFill>
                            <a:schemeClr val="tx1"/>
                          </a:solidFill>
                          <a:latin typeface="Arial" panose="020B0604020202020204" pitchFamily="34" charset="0"/>
                          <a:ea typeface="+mn-ea"/>
                          <a:cs typeface="Arial" panose="020B0604020202020204" pitchFamily="34" charset="0"/>
                        </a:rPr>
                        <a:t>There will be instances over the coming years where Supply Meter Points within an LDZ will be included in 'pilot' schemes to support future carbon neutral networks.  There is a need to create an indicator that is viewable by Networks and Shippers to identify relevant Supply Meter Points.</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69477915"/>
              </p:ext>
            </p:extLst>
          </p:nvPr>
        </p:nvGraphicFramePr>
        <p:xfrm>
          <a:off x="4644007" y="2683135"/>
          <a:ext cx="4392487" cy="2252274"/>
        </p:xfrm>
        <a:graphic>
          <a:graphicData uri="http://schemas.openxmlformats.org/drawingml/2006/table">
            <a:tbl>
              <a:tblPr firstRow="1" bandRow="1">
                <a:tableStyleId>{E8B1032C-EA38-4F05-BA0D-38AFFFC7BED3}</a:tableStyleId>
              </a:tblPr>
              <a:tblGrid>
                <a:gridCol w="4392487">
                  <a:extLst>
                    <a:ext uri="{9D8B030D-6E8A-4147-A177-3AD203B41FA5}">
                      <a16:colId xmlns:a16="http://schemas.microsoft.com/office/drawing/2014/main" val="20000"/>
                    </a:ext>
                  </a:extLst>
                </a:gridCol>
              </a:tblGrid>
              <a:tr h="2443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007876">
                <a:tc>
                  <a:txBody>
                    <a:bodyPr/>
                    <a:lstStyle/>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Provide a means to make the indicator viewable for both DN's and Shippers for all Supply Meter Points in a 'pilot'. </a:t>
                      </a: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Providing a means to set and remove indicator, with effective dates (to be updated independently).</a:t>
                      </a:r>
                    </a:p>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means to add variable value to articulate the type of 'pilot'</a:t>
                      </a:r>
                    </a:p>
                    <a:p>
                      <a:pPr marL="0" indent="0" algn="l">
                        <a:buFont typeface="Arial" panose="020B0604020202020204" pitchFamily="34" charset="0"/>
                        <a:buNone/>
                      </a:pPr>
                      <a:endParaRPr lang="en-US" sz="900" b="0" kern="1200" baseline="0" dirty="0">
                        <a:solidFill>
                          <a:schemeClr val="tx1"/>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2125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9"/>
            <a:ext cx="8856984" cy="360040"/>
          </a:xfrm>
        </p:spPr>
        <p:txBody>
          <a:bodyPr>
            <a:normAutofit fontScale="90000"/>
          </a:bodyPr>
          <a:lstStyle/>
          <a:p>
            <a:r>
              <a:rPr lang="en-GB" sz="2200" dirty="0"/>
              <a:t>2.3 XRN5064 – Meter Asset Enquiry API Enhancements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09349042"/>
              </p:ext>
            </p:extLst>
          </p:nvPr>
        </p:nvGraphicFramePr>
        <p:xfrm>
          <a:off x="107504" y="783508"/>
          <a:ext cx="4248473" cy="2261946"/>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05454">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724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 </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92329">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Shippers, DNO and IGT</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3523771862"/>
              </p:ext>
            </p:extLst>
          </p:nvPr>
        </p:nvGraphicFramePr>
        <p:xfrm>
          <a:off x="107504" y="3139212"/>
          <a:ext cx="4248472" cy="1879106"/>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50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cs typeface="Arial" panose="020B0604020202020204" pitchFamily="34" charset="0"/>
                        </a:rPr>
                        <a:t>Service Area 18: Provision of user reports and information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Service Area is currently split Shipper 34%, DNO &amp; IGT 59% and NTS 7%.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ChMC to agree 100% Shipper for this change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Link to CP</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nvPr>
        </p:nvGraphicFramePr>
        <p:xfrm>
          <a:off x="4644008" y="771550"/>
          <a:ext cx="4392487" cy="1992393"/>
        </p:xfrm>
        <a:graphic>
          <a:graphicData uri="http://schemas.openxmlformats.org/drawingml/2006/table">
            <a:tbl>
              <a:tblPr firstRow="1" bandRow="1">
                <a:tableStyleId>{E8B1032C-EA38-4F05-BA0D-38AFFFC7BED3}</a:tableStyleId>
              </a:tblPr>
              <a:tblGrid>
                <a:gridCol w="4392487">
                  <a:extLst>
                    <a:ext uri="{9D8B030D-6E8A-4147-A177-3AD203B41FA5}">
                      <a16:colId xmlns:a16="http://schemas.microsoft.com/office/drawing/2014/main" val="20000"/>
                    </a:ext>
                  </a:extLst>
                </a:gridCol>
              </a:tblGrid>
              <a:tr h="2299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762472">
                <a:tc>
                  <a:txBody>
                    <a:bodyPr/>
                    <a:lstStyle/>
                    <a:p>
                      <a:pPr algn="l"/>
                      <a:r>
                        <a:rPr lang="en-US" sz="900" b="0" kern="1200" baseline="0" dirty="0">
                          <a:solidFill>
                            <a:schemeClr val="tx1"/>
                          </a:solidFill>
                          <a:latin typeface="Arial" panose="020B0604020202020204" pitchFamily="34" charset="0"/>
                          <a:ea typeface="+mn-ea"/>
                          <a:cs typeface="Arial" panose="020B0604020202020204" pitchFamily="34" charset="0"/>
                        </a:rPr>
                        <a:t>Meter Asset Enquiry API was introduced into the CDSP’s API estate on the 28th June 2019 as a commercial service under XRN4841 - MAP Access to UK Link data via API (JMDG Use Case 58) and was brought about and scoped via the Joint MIS Development Group initiative. </a:t>
                      </a:r>
                    </a:p>
                    <a:p>
                      <a:pPr algn="l"/>
                      <a:r>
                        <a:rPr lang="en-US" sz="900" b="0" kern="1200" baseline="0" dirty="0">
                          <a:solidFill>
                            <a:schemeClr val="tx1"/>
                          </a:solidFill>
                          <a:latin typeface="Arial" panose="020B0604020202020204" pitchFamily="34" charset="0"/>
                          <a:ea typeface="+mn-ea"/>
                          <a:cs typeface="Arial" panose="020B0604020202020204" pitchFamily="34" charset="0"/>
                        </a:rPr>
                        <a:t>Current data items exposed under the Meter Asset Enquiry API are listed in the Change Proposal</a:t>
                      </a:r>
                    </a:p>
                    <a:p>
                      <a:pPr algn="l"/>
                      <a:endParaRPr lang="en-US" sz="900" b="0" kern="1200" baseline="0" dirty="0">
                        <a:solidFill>
                          <a:schemeClr val="tx1"/>
                        </a:solidFill>
                        <a:latin typeface="Arial" panose="020B0604020202020204" pitchFamily="34" charset="0"/>
                        <a:ea typeface="+mn-ea"/>
                        <a:cs typeface="Arial" panose="020B0604020202020204" pitchFamily="34" charset="0"/>
                      </a:endParaRPr>
                    </a:p>
                    <a:p>
                      <a:pPr algn="l"/>
                      <a:r>
                        <a:rPr lang="en-US" sz="900" b="0" kern="1200" baseline="0" dirty="0">
                          <a:solidFill>
                            <a:schemeClr val="tx1"/>
                          </a:solidFill>
                          <a:latin typeface="Arial" panose="020B0604020202020204" pitchFamily="34" charset="0"/>
                          <a:ea typeface="+mn-ea"/>
                          <a:cs typeface="Arial" panose="020B0604020202020204" pitchFamily="34" charset="0"/>
                        </a:rPr>
                        <a:t>XRN4841 was raised to allow Meter Asset Providers the mechanism in order to query Supply Point Register Asset data, for the primarily purpose of validating the Supplier currently associated with their assets. This is to attempt to reduce erroneous Supplier billing and assist with data cleansing activities ready for CSS Consequential Change of migrating MAP ID into UK Link.</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nvPr>
        </p:nvGraphicFramePr>
        <p:xfrm>
          <a:off x="4644007" y="2763943"/>
          <a:ext cx="4392487" cy="2256078"/>
        </p:xfrm>
        <a:graphic>
          <a:graphicData uri="http://schemas.openxmlformats.org/drawingml/2006/table">
            <a:tbl>
              <a:tblPr firstRow="1" bandRow="1">
                <a:tableStyleId>{E8B1032C-EA38-4F05-BA0D-38AFFFC7BED3}</a:tableStyleId>
              </a:tblPr>
              <a:tblGrid>
                <a:gridCol w="4392487">
                  <a:extLst>
                    <a:ext uri="{9D8B030D-6E8A-4147-A177-3AD203B41FA5}">
                      <a16:colId xmlns:a16="http://schemas.microsoft.com/office/drawing/2014/main" val="20000"/>
                    </a:ext>
                  </a:extLst>
                </a:gridCol>
              </a:tblGrid>
              <a:tr h="2443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007876">
                <a:tc>
                  <a:txBody>
                    <a:bodyPr/>
                    <a:lstStyle/>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Following implementation of the service, Meter Asset Providers have requested that additional data items are provided within the Meter Asset Enquiry API to enhance their investigation work and speed up resolution timescales, the main element being the Supplier Effective Date and Meter Installation Date to assist with validating the appropriate Supplier billing. The exclusion of these important data items are resulting in MAPs not taking up this service.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Arial" panose="020B0604020202020204" pitchFamily="34" charset="0"/>
                          <a:ea typeface="+mn-ea"/>
                          <a:cs typeface="Arial" panose="020B0604020202020204" pitchFamily="34" charset="0"/>
                        </a:rPr>
                        <a:t>The requested additional data items proposed to be added to the Meter Asset Enquiry API are listed in the Change Proposal.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Arial" panose="020B0604020202020204" pitchFamily="34" charset="0"/>
                          <a:ea typeface="+mn-ea"/>
                          <a:cs typeface="Arial" panose="020B0604020202020204" pitchFamily="34" charset="0"/>
                        </a:rPr>
                        <a:t>For the purpose of having data provided to MAPs via API, the specified Meter Point Reference Number (MPRN) and Meter Serial Number MSN) on the inbound requests should align to what we hold on the Supply Point Register, if not, no data will be provided and the API request rejected back. </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5530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04" y="339502"/>
            <a:ext cx="8908691" cy="280706"/>
          </a:xfrm>
        </p:spPr>
        <p:txBody>
          <a:bodyPr>
            <a:normAutofit fontScale="90000"/>
          </a:bodyPr>
          <a:lstStyle/>
          <a:p>
            <a:r>
              <a:rPr lang="en-GB" sz="2200" dirty="0"/>
              <a:t>2.4 </a:t>
            </a:r>
            <a:r>
              <a:rPr lang="en-US" sz="2200" dirty="0"/>
              <a:t>XRN5065 – Addition of Email Address to DES Last Accessed </a:t>
            </a:r>
            <a:r>
              <a:rPr lang="en-US" sz="2000" dirty="0"/>
              <a:t>Report</a:t>
            </a:r>
            <a:r>
              <a:rPr lang="en-US" sz="2200" dirty="0"/>
              <a:t> </a:t>
            </a:r>
            <a:br>
              <a:rPr lang="en-US" sz="2200" dirty="0"/>
            </a:b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436060974"/>
              </p:ext>
            </p:extLst>
          </p:nvPr>
        </p:nvGraphicFramePr>
        <p:xfrm>
          <a:off x="107505" y="771764"/>
          <a:ext cx="4248469" cy="2332855"/>
        </p:xfrm>
        <a:graphic>
          <a:graphicData uri="http://schemas.openxmlformats.org/drawingml/2006/table">
            <a:tbl>
              <a:tblPr firstRow="1" bandRow="1">
                <a:tableStyleId>{E8B1032C-EA38-4F05-BA0D-38AFFFC7BED3}</a:tableStyleId>
              </a:tblPr>
              <a:tblGrid>
                <a:gridCol w="2335855">
                  <a:extLst>
                    <a:ext uri="{9D8B030D-6E8A-4147-A177-3AD203B41FA5}">
                      <a16:colId xmlns:a16="http://schemas.microsoft.com/office/drawing/2014/main" val="20000"/>
                    </a:ext>
                  </a:extLst>
                </a:gridCol>
                <a:gridCol w="956307">
                  <a:extLst>
                    <a:ext uri="{9D8B030D-6E8A-4147-A177-3AD203B41FA5}">
                      <a16:colId xmlns:a16="http://schemas.microsoft.com/office/drawing/2014/main" val="20001"/>
                    </a:ext>
                  </a:extLst>
                </a:gridCol>
                <a:gridCol w="956307">
                  <a:extLst>
                    <a:ext uri="{9D8B030D-6E8A-4147-A177-3AD203B41FA5}">
                      <a16:colId xmlns:a16="http://schemas.microsoft.com/office/drawing/2014/main" val="20002"/>
                    </a:ext>
                  </a:extLst>
                </a:gridCol>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77326">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92329">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Shippers</a:t>
                      </a:r>
                    </a:p>
                    <a:p>
                      <a:pPr algn="l"/>
                      <a:endParaRPr lang="en-GB" sz="1000" b="1" kern="1200" baseline="0" dirty="0">
                        <a:solidFill>
                          <a:schemeClr val="tx1"/>
                        </a:solidFill>
                        <a:latin typeface="Arial" panose="020B0604020202020204" pitchFamily="34" charset="0"/>
                        <a:ea typeface="+mn-ea"/>
                        <a:cs typeface="Arial" panose="020B0604020202020204" pitchFamily="34" charset="0"/>
                      </a:endParaRPr>
                    </a:p>
                    <a:p>
                      <a:pPr algn="l"/>
                      <a:r>
                        <a:rPr lang="en-US" sz="1000" b="0" kern="1200" baseline="0" dirty="0">
                          <a:solidFill>
                            <a:schemeClr val="tx1"/>
                          </a:solidFill>
                          <a:latin typeface="Arial" panose="020B0604020202020204" pitchFamily="34" charset="0"/>
                          <a:ea typeface="+mn-ea"/>
                          <a:cs typeface="Arial" panose="020B0604020202020204" pitchFamily="34" charset="0"/>
                        </a:rPr>
                        <a:t>The current report is issued to Shippers who are DES users outlining the user accounts on DES and what was the last time they logged in. </a:t>
                      </a: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51520" y="481005"/>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474660564"/>
              </p:ext>
            </p:extLst>
          </p:nvPr>
        </p:nvGraphicFramePr>
        <p:xfrm>
          <a:off x="107505" y="3193061"/>
          <a:ext cx="4248472" cy="1574423"/>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Arial" panose="020B0604020202020204" pitchFamily="34" charset="0"/>
                          <a:cs typeface="Arial" panose="020B0604020202020204" pitchFamily="34" charset="0"/>
                        </a:rPr>
                        <a:t>Service Area 18: Provision of user reports and information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latin typeface="+mn-lt"/>
                          <a:ea typeface="+mn-ea"/>
                          <a:cs typeface="+mn-cs"/>
                        </a:rPr>
                        <a:t>Service Area is currently split Shipper 34%, DNO &amp; IGT 59% and NTS 7%.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latin typeface="+mn-lt"/>
                          <a:ea typeface="+mn-ea"/>
                          <a:cs typeface="+mn-cs"/>
                        </a:rPr>
                        <a:t>ChMC to agree 100% Shipper for this change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latin typeface="+mn-lt"/>
                          <a:ea typeface="+mn-ea"/>
                          <a:cs typeface="+mn-cs"/>
                          <a:hlinkClick r:id="rId2"/>
                        </a:rPr>
                        <a:t>Link to CP</a:t>
                      </a:r>
                      <a:endParaRPr lang="en-GB" sz="10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ext uri="{D42A27DB-BD31-4B8C-83A1-F6EECF244321}">
                <p14:modId xmlns:p14="http://schemas.microsoft.com/office/powerpoint/2010/main" val="3615863046"/>
              </p:ext>
            </p:extLst>
          </p:nvPr>
        </p:nvGraphicFramePr>
        <p:xfrm>
          <a:off x="4695733" y="771550"/>
          <a:ext cx="4340762" cy="2016224"/>
        </p:xfrm>
        <a:graphic>
          <a:graphicData uri="http://schemas.openxmlformats.org/drawingml/2006/table">
            <a:tbl>
              <a:tblPr firstRow="1" bandRow="1">
                <a:tableStyleId>{E8B1032C-EA38-4F05-BA0D-38AFFFC7BED3}</a:tableStyleId>
              </a:tblPr>
              <a:tblGrid>
                <a:gridCol w="4340762">
                  <a:extLst>
                    <a:ext uri="{9D8B030D-6E8A-4147-A177-3AD203B41FA5}">
                      <a16:colId xmlns:a16="http://schemas.microsoft.com/office/drawing/2014/main" val="20000"/>
                    </a:ext>
                  </a:extLst>
                </a:gridCol>
              </a:tblGrid>
              <a:tr h="3050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711130">
                <a:tc>
                  <a:txBody>
                    <a:bodyPr/>
                    <a:lstStyle/>
                    <a:p>
                      <a:pPr algn="l"/>
                      <a:r>
                        <a:rPr lang="en-US" sz="1000" b="0" kern="1200" baseline="0" dirty="0">
                          <a:solidFill>
                            <a:schemeClr val="tx1"/>
                          </a:solidFill>
                          <a:latin typeface="Arial" panose="020B0604020202020204" pitchFamily="34" charset="0"/>
                          <a:ea typeface="+mn-ea"/>
                          <a:cs typeface="Arial" panose="020B0604020202020204" pitchFamily="34" charset="0"/>
                        </a:rPr>
                        <a:t>The current DES Last Accessed report (SS SA22 50 to 53) contains the list of users with the DES username. This username is constructed of a conjunction of the users first and last names. It makes the use of this report to validate the users more difficult that it needs to be as we are unable to match these (which may be subtly different to the users first name and last name in the company users accounts) directly to our own records. We would like to be able to use the report to more readily match users in DES against current company employee records.</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541816467"/>
              </p:ext>
            </p:extLst>
          </p:nvPr>
        </p:nvGraphicFramePr>
        <p:xfrm>
          <a:off x="4688092" y="2859781"/>
          <a:ext cx="4248467" cy="1742135"/>
        </p:xfrm>
        <a:graphic>
          <a:graphicData uri="http://schemas.openxmlformats.org/drawingml/2006/table">
            <a:tbl>
              <a:tblPr firstRow="1" bandRow="1">
                <a:tableStyleId>{E8B1032C-EA38-4F05-BA0D-38AFFFC7BED3}</a:tableStyleId>
              </a:tblPr>
              <a:tblGrid>
                <a:gridCol w="4248467">
                  <a:extLst>
                    <a:ext uri="{9D8B030D-6E8A-4147-A177-3AD203B41FA5}">
                      <a16:colId xmlns:a16="http://schemas.microsoft.com/office/drawing/2014/main" val="20000"/>
                    </a:ext>
                  </a:extLst>
                </a:gridCol>
              </a:tblGrid>
              <a:tr h="2801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461955">
                <a:tc>
                  <a:txBody>
                    <a:bodyPr/>
                    <a:lstStyle/>
                    <a:p>
                      <a:pPr marL="0" indent="0" algn="l">
                        <a:buFont typeface="Arial" panose="020B0604020202020204" pitchFamily="34" charset="0"/>
                        <a:buNone/>
                      </a:pPr>
                      <a:r>
                        <a:rPr lang="en-US" sz="1000" b="0" kern="1200" baseline="0" dirty="0">
                          <a:solidFill>
                            <a:schemeClr val="tx1"/>
                          </a:solidFill>
                          <a:latin typeface="Arial" panose="020B0604020202020204" pitchFamily="34" charset="0"/>
                          <a:ea typeface="+mn-ea"/>
                          <a:cs typeface="Arial" panose="020B0604020202020204" pitchFamily="34" charset="0"/>
                        </a:rPr>
                        <a:t>Propose the addition of the user email address to the report as an additional field</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5054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9"/>
            <a:ext cx="8856984" cy="360040"/>
          </a:xfrm>
        </p:spPr>
        <p:txBody>
          <a:bodyPr>
            <a:noAutofit/>
          </a:bodyPr>
          <a:lstStyle/>
          <a:p>
            <a:r>
              <a:rPr lang="en-GB" sz="2000" dirty="0"/>
              <a:t>2.5 </a:t>
            </a:r>
            <a:r>
              <a:rPr lang="en-US" sz="2000" dirty="0"/>
              <a:t>XRN5070 - Amendment to Isolation Flag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969221919"/>
              </p:ext>
            </p:extLst>
          </p:nvPr>
        </p:nvGraphicFramePr>
        <p:xfrm>
          <a:off x="107504" y="783508"/>
          <a:ext cx="4248473" cy="2224144"/>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77326">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92329">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Shippers, DNO &amp; IGT</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3402037664"/>
              </p:ext>
            </p:extLst>
          </p:nvPr>
        </p:nvGraphicFramePr>
        <p:xfrm>
          <a:off x="107504" y="3291830"/>
          <a:ext cx="4248472" cy="1555919"/>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50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cs typeface="Arial" panose="020B0604020202020204" pitchFamily="34" charset="0"/>
                        </a:rPr>
                        <a:t>Service Area 1: Manage Supply Point Registration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Existing</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Link to CP</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ext uri="{D42A27DB-BD31-4B8C-83A1-F6EECF244321}">
                <p14:modId xmlns:p14="http://schemas.microsoft.com/office/powerpoint/2010/main" val="2093100339"/>
              </p:ext>
            </p:extLst>
          </p:nvPr>
        </p:nvGraphicFramePr>
        <p:xfrm>
          <a:off x="4695733" y="771550"/>
          <a:ext cx="4340762" cy="1917530"/>
        </p:xfrm>
        <a:graphic>
          <a:graphicData uri="http://schemas.openxmlformats.org/drawingml/2006/table">
            <a:tbl>
              <a:tblPr firstRow="1" bandRow="1">
                <a:tableStyleId>{E8B1032C-EA38-4F05-BA0D-38AFFFC7BED3}</a:tableStyleId>
              </a:tblPr>
              <a:tblGrid>
                <a:gridCol w="4340762">
                  <a:extLst>
                    <a:ext uri="{9D8B030D-6E8A-4147-A177-3AD203B41FA5}">
                      <a16:colId xmlns:a16="http://schemas.microsoft.com/office/drawing/2014/main" val="20000"/>
                    </a:ext>
                  </a:extLst>
                </a:gridCol>
              </a:tblGrid>
              <a:tr h="1801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467901">
                <a:tc>
                  <a:txBody>
                    <a:bodyPr/>
                    <a:lstStyle/>
                    <a:p>
                      <a:pPr algn="l"/>
                      <a:r>
                        <a:rPr lang="en-US" sz="900" b="0" kern="1200" baseline="0" dirty="0">
                          <a:solidFill>
                            <a:schemeClr val="tx1"/>
                          </a:solidFill>
                          <a:latin typeface="Arial" panose="020B0604020202020204" pitchFamily="34" charset="0"/>
                          <a:ea typeface="+mn-ea"/>
                          <a:cs typeface="Arial" panose="020B0604020202020204" pitchFamily="34" charset="0"/>
                        </a:rPr>
                        <a:t>Currently where a site is a new connection it is being prematurely registered by Shippers to allow the Supplier to be able to complete the necessary DCC steps. This impacts charging, UIG position and also can potentially provide misinformation to the market. </a:t>
                      </a:r>
                    </a:p>
                    <a:p>
                      <a:pPr algn="l"/>
                      <a:endParaRPr lang="en-US" sz="900" b="0" kern="1200" baseline="0" dirty="0">
                        <a:solidFill>
                          <a:schemeClr val="tx1"/>
                        </a:solidFill>
                        <a:latin typeface="Arial" panose="020B0604020202020204" pitchFamily="34" charset="0"/>
                        <a:ea typeface="+mn-ea"/>
                        <a:cs typeface="Arial" panose="020B0604020202020204" pitchFamily="34" charset="0"/>
                      </a:endParaRPr>
                    </a:p>
                    <a:p>
                      <a:pPr algn="l"/>
                      <a:r>
                        <a:rPr lang="en-US" sz="900" b="0" kern="1200" baseline="0" dirty="0">
                          <a:solidFill>
                            <a:schemeClr val="tx1"/>
                          </a:solidFill>
                          <a:latin typeface="Arial" panose="020B0604020202020204" pitchFamily="34" charset="0"/>
                          <a:ea typeface="+mn-ea"/>
                          <a:cs typeface="Arial" panose="020B0604020202020204" pitchFamily="34" charset="0"/>
                        </a:rPr>
                        <a:t>Since sites are being registered onto UK Link in some cases before the property has been fully built and gas connected and are also counted in the ‘confirmed no assets’ numbers which are reviewed by PAC. A solution is required to ensure there is accurate processing and identification of where these premature registrations have occurred. </a:t>
                      </a:r>
                    </a:p>
                    <a:p>
                      <a:pPr algn="l"/>
                      <a:r>
                        <a:rPr lang="en-US" sz="900" b="0" kern="1200" baseline="0" dirty="0">
                          <a:solidFill>
                            <a:schemeClr val="tx1"/>
                          </a:solidFill>
                          <a:latin typeface="Arial" panose="020B0604020202020204" pitchFamily="34" charset="0"/>
                          <a:ea typeface="+mn-ea"/>
                          <a:cs typeface="Arial" panose="020B0604020202020204" pitchFamily="34" charset="0"/>
                        </a:rPr>
                        <a:t>This proposal is required to amend the logic to how the system derives the Round the Clock (RTC) or Though The Zero (TTZ) count.</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558684350"/>
              </p:ext>
            </p:extLst>
          </p:nvPr>
        </p:nvGraphicFramePr>
        <p:xfrm>
          <a:off x="4695733" y="2782528"/>
          <a:ext cx="4335076" cy="2179320"/>
        </p:xfrm>
        <a:graphic>
          <a:graphicData uri="http://schemas.openxmlformats.org/drawingml/2006/table">
            <a:tbl>
              <a:tblPr firstRow="1" bandRow="1">
                <a:tableStyleId>{E8B1032C-EA38-4F05-BA0D-38AFFFC7BED3}</a:tableStyleId>
              </a:tblPr>
              <a:tblGrid>
                <a:gridCol w="4335076">
                  <a:extLst>
                    <a:ext uri="{9D8B030D-6E8A-4147-A177-3AD203B41FA5}">
                      <a16:colId xmlns:a16="http://schemas.microsoft.com/office/drawing/2014/main" val="20000"/>
                    </a:ext>
                  </a:extLst>
                </a:gridCol>
              </a:tblGrid>
              <a:tr h="1053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009571">
                <a:tc>
                  <a:txBody>
                    <a:bodyPr/>
                    <a:lstStyle/>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This change proposes changes to UK Link processes only and that the DCC process remain unchanged due to expected complexity of the change to SEC and DCC systems.</a:t>
                      </a:r>
                    </a:p>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It is expected that the isolation flag would only be applied for a short period of time for each Supply Meter Point but that this would reduce complexity in Shipper systems trying to orchestrate complex cross code processes.</a:t>
                      </a:r>
                    </a:p>
                    <a:p>
                      <a:pPr marL="0" indent="0" algn="l">
                        <a:buFont typeface="Arial" panose="020B0604020202020204" pitchFamily="34" charset="0"/>
                        <a:buNone/>
                      </a:pPr>
                      <a:endParaRPr lang="en-US" sz="900" b="0" kern="1200" baseline="0" dirty="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This would mean that any Supply Meter Points that have yet to have a Supply Meter fitted will not be subject to UIG under the current rules.  Where the isolation flag is set, Supply Points are not be subject to the Commodity Charge, since these charges are currently refunded under DSC processes where Supply Meters are installed late this is not expected to impact Network charging.</a:t>
                      </a:r>
                    </a:p>
                    <a:p>
                      <a:pPr marL="0" indent="0" algn="l">
                        <a:buFont typeface="Arial" panose="020B0604020202020204" pitchFamily="34" charset="0"/>
                        <a:buNone/>
                      </a:pPr>
                      <a:endParaRPr lang="en-US" sz="900" b="0" kern="1200" baseline="0" dirty="0">
                        <a:solidFill>
                          <a:schemeClr val="tx1"/>
                        </a:solidFill>
                        <a:latin typeface="Arial" panose="020B0604020202020204" pitchFamily="34" charset="0"/>
                        <a:ea typeface="+mn-ea"/>
                        <a:cs typeface="Arial" panose="020B0604020202020204" pitchFamily="34" charset="0"/>
                      </a:endParaRPr>
                    </a:p>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Please see CP for full description</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8402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9"/>
            <a:ext cx="8856984" cy="360040"/>
          </a:xfrm>
        </p:spPr>
        <p:txBody>
          <a:bodyPr>
            <a:noAutofit/>
          </a:bodyPr>
          <a:lstStyle/>
          <a:p>
            <a:r>
              <a:rPr lang="en-GB" sz="1600" dirty="0"/>
              <a:t>2.6 </a:t>
            </a:r>
            <a:r>
              <a:rPr lang="en-US" sz="1600" dirty="0"/>
              <a:t>XRN5072 - Class 4 with AMR/DRE Installed - RGMA Flow received with no RTC count</a:t>
            </a:r>
            <a:endParaRPr lang="en-GB" sz="2000" dirty="0"/>
          </a:p>
        </p:txBody>
      </p:sp>
      <p:graphicFrame>
        <p:nvGraphicFramePr>
          <p:cNvPr id="5" name="Table 4"/>
          <p:cNvGraphicFramePr>
            <a:graphicFrameLocks noGrp="1"/>
          </p:cNvGraphicFramePr>
          <p:nvPr>
            <p:extLst/>
          </p:nvPr>
        </p:nvGraphicFramePr>
        <p:xfrm>
          <a:off x="107504" y="783508"/>
          <a:ext cx="4248473" cy="2224144"/>
        </p:xfrm>
        <a:graphic>
          <a:graphicData uri="http://schemas.openxmlformats.org/drawingml/2006/table">
            <a:tbl>
              <a:tblPr firstRow="1" bandRow="1">
                <a:tableStyleId>{E8B1032C-EA38-4F05-BA0D-38AFFFC7BED3}</a:tableStyleId>
              </a:tblPr>
              <a:tblGrid>
                <a:gridCol w="2335857">
                  <a:extLst>
                    <a:ext uri="{9D8B030D-6E8A-4147-A177-3AD203B41FA5}">
                      <a16:colId xmlns:a16="http://schemas.microsoft.com/office/drawing/2014/main" val="20000"/>
                    </a:ext>
                  </a:extLst>
                </a:gridCol>
                <a:gridCol w="956308">
                  <a:extLst>
                    <a:ext uri="{9D8B030D-6E8A-4147-A177-3AD203B41FA5}">
                      <a16:colId xmlns:a16="http://schemas.microsoft.com/office/drawing/2014/main" val="20001"/>
                    </a:ext>
                  </a:extLst>
                </a:gridCol>
                <a:gridCol w="956308">
                  <a:extLst>
                    <a:ext uri="{9D8B030D-6E8A-4147-A177-3AD203B41FA5}">
                      <a16:colId xmlns:a16="http://schemas.microsoft.com/office/drawing/2014/main" val="20002"/>
                    </a:ext>
                  </a:extLst>
                </a:gridCol>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Customer</a:t>
                      </a:r>
                      <a:r>
                        <a:rPr lang="en-GB" sz="1100" b="1" kern="1200" baseline="0" dirty="0">
                          <a:solidFill>
                            <a:schemeClr val="bg1"/>
                          </a:solidFill>
                          <a:latin typeface="+mn-lt"/>
                          <a:ea typeface="+mn-ea"/>
                          <a:cs typeface="+mn-cs"/>
                        </a:rPr>
                        <a:t> Class</a:t>
                      </a:r>
                      <a:endParaRPr lang="en-GB" sz="1100" b="1"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Voting Party?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Funding Split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100%</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377326">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National Grid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32201">
                <a:tc>
                  <a:txBody>
                    <a:bodyPr/>
                    <a:lstStyle/>
                    <a:p>
                      <a:pPr algn="l"/>
                      <a:r>
                        <a:rPr lang="en-GB" sz="1000" b="0" kern="1200" baseline="0" dirty="0">
                          <a:solidFill>
                            <a:schemeClr val="tx1"/>
                          </a:solidFill>
                          <a:latin typeface="Arial" panose="020B0604020202020204" pitchFamily="34" charset="0"/>
                          <a:ea typeface="+mn-ea"/>
                          <a:cs typeface="Arial" panose="020B0604020202020204" pitchFamily="34" charset="0"/>
                        </a:rPr>
                        <a:t>Independent Gas Transporter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r h="592329">
                <a:tc gridSpan="3">
                  <a:txBody>
                    <a:bodyPr/>
                    <a:lstStyle/>
                    <a:p>
                      <a:pPr algn="l"/>
                      <a:r>
                        <a:rPr lang="en-GB" sz="1000" b="1" kern="1200" baseline="0" dirty="0">
                          <a:solidFill>
                            <a:schemeClr val="tx1"/>
                          </a:solidFill>
                          <a:latin typeface="Arial" panose="020B0604020202020204" pitchFamily="34" charset="0"/>
                          <a:ea typeface="+mn-ea"/>
                          <a:cs typeface="Arial" panose="020B0604020202020204" pitchFamily="34" charset="0"/>
                        </a:rPr>
                        <a:t>Impacted Parties:- Shippers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245364" y="475731"/>
            <a:ext cx="3024336" cy="307777"/>
          </a:xfrm>
          <a:prstGeom prst="rect">
            <a:avLst/>
          </a:prstGeom>
          <a:noFill/>
        </p:spPr>
        <p:txBody>
          <a:bodyPr wrap="square" rtlCol="0">
            <a:spAutoFit/>
          </a:bodyPr>
          <a:lstStyle/>
          <a:p>
            <a:r>
              <a:rPr lang="en-GB" sz="1400" u="sng" dirty="0"/>
              <a:t>Voting Parties and Funding Split</a:t>
            </a:r>
          </a:p>
        </p:txBody>
      </p:sp>
      <p:graphicFrame>
        <p:nvGraphicFramePr>
          <p:cNvPr id="8" name="Table 7"/>
          <p:cNvGraphicFramePr>
            <a:graphicFrameLocks noGrp="1"/>
          </p:cNvGraphicFramePr>
          <p:nvPr>
            <p:extLst>
              <p:ext uri="{D42A27DB-BD31-4B8C-83A1-F6EECF244321}">
                <p14:modId xmlns:p14="http://schemas.microsoft.com/office/powerpoint/2010/main" val="2991152963"/>
              </p:ext>
            </p:extLst>
          </p:nvPr>
        </p:nvGraphicFramePr>
        <p:xfrm>
          <a:off x="107504" y="3291830"/>
          <a:ext cx="4248472" cy="1555919"/>
        </p:xfrm>
        <a:graphic>
          <a:graphicData uri="http://schemas.openxmlformats.org/drawingml/2006/table">
            <a:tbl>
              <a:tblPr firstRow="1" bandRow="1">
                <a:tableStyleId>{E8B1032C-EA38-4F05-BA0D-38AFFFC7BED3}</a:tableStyleId>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50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panose="020B0604020202020204" pitchFamily="34" charset="0"/>
                          <a:cs typeface="Arial" panose="020B0604020202020204" pitchFamily="34" charset="0"/>
                        </a:rPr>
                        <a:t>Service Area 3: Record, submit data in compliance with UNC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60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Service Line Impacts (new, amended, existing, deleted), etc.</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rPr>
                        <a:t>Existing</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441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Link to Change Proposal</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latin typeface="+mn-lt"/>
                          <a:ea typeface="+mn-ea"/>
                          <a:cs typeface="+mn-cs"/>
                          <a:hlinkClick r:id="rId2"/>
                        </a:rPr>
                        <a:t>Link to CP</a:t>
                      </a:r>
                      <a:endParaRPr lang="en-GB" sz="1100" b="0" kern="1200" dirty="0">
                        <a:solidFill>
                          <a:schemeClr val="tx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4499992" y="761058"/>
            <a:ext cx="0" cy="4042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95733" y="472338"/>
            <a:ext cx="3024336" cy="307777"/>
          </a:xfrm>
          <a:prstGeom prst="rect">
            <a:avLst/>
          </a:prstGeom>
          <a:noFill/>
        </p:spPr>
        <p:txBody>
          <a:bodyPr wrap="square" rtlCol="0">
            <a:spAutoFit/>
          </a:bodyPr>
          <a:lstStyle/>
          <a:p>
            <a:r>
              <a:rPr lang="en-GB" sz="1400" u="sng" dirty="0"/>
              <a:t>Change Details </a:t>
            </a:r>
          </a:p>
        </p:txBody>
      </p:sp>
      <p:graphicFrame>
        <p:nvGraphicFramePr>
          <p:cNvPr id="14" name="Table 13"/>
          <p:cNvGraphicFramePr>
            <a:graphicFrameLocks noGrp="1"/>
          </p:cNvGraphicFramePr>
          <p:nvPr>
            <p:extLst/>
          </p:nvPr>
        </p:nvGraphicFramePr>
        <p:xfrm>
          <a:off x="4695733" y="771550"/>
          <a:ext cx="4340762" cy="648071"/>
        </p:xfrm>
        <a:graphic>
          <a:graphicData uri="http://schemas.openxmlformats.org/drawingml/2006/table">
            <a:tbl>
              <a:tblPr firstRow="1" bandRow="1">
                <a:tableStyleId>{E8B1032C-EA38-4F05-BA0D-38AFFFC7BED3}</a:tableStyleId>
              </a:tblPr>
              <a:tblGrid>
                <a:gridCol w="4340762">
                  <a:extLst>
                    <a:ext uri="{9D8B030D-6E8A-4147-A177-3AD203B41FA5}">
                      <a16:colId xmlns:a16="http://schemas.microsoft.com/office/drawing/2014/main" val="20000"/>
                    </a:ext>
                  </a:extLst>
                </a:gridCol>
              </a:tblGrid>
              <a:tr h="1801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Problem</a:t>
                      </a:r>
                      <a:r>
                        <a:rPr lang="en-GB" sz="1100" b="1" kern="1200" baseline="0" dirty="0">
                          <a:solidFill>
                            <a:schemeClr val="tx1"/>
                          </a:solidFill>
                          <a:latin typeface="+mn-lt"/>
                          <a:ea typeface="+mn-ea"/>
                          <a:cs typeface="+mn-cs"/>
                        </a:rPr>
                        <a:t> Statement</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467901">
                <a:tc>
                  <a:txBody>
                    <a:bodyPr/>
                    <a:lstStyle/>
                    <a:p>
                      <a:pPr algn="l"/>
                      <a:r>
                        <a:rPr lang="en-US" sz="1000" b="0" kern="1200" baseline="0" dirty="0">
                          <a:solidFill>
                            <a:schemeClr val="tx1"/>
                          </a:solidFill>
                          <a:latin typeface="Arial" panose="020B0604020202020204" pitchFamily="34" charset="0"/>
                          <a:ea typeface="+mn-ea"/>
                          <a:cs typeface="Arial" panose="020B0604020202020204" pitchFamily="34" charset="0"/>
                        </a:rPr>
                        <a:t>This proposal is required to amend the logic to how the system derives the Round the Clock (RTC) or Though The Zero (TTZ) count.</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nvPr>
        </p:nvGraphicFramePr>
        <p:xfrm>
          <a:off x="4695733" y="1491630"/>
          <a:ext cx="4340757" cy="3456384"/>
        </p:xfrm>
        <a:graphic>
          <a:graphicData uri="http://schemas.openxmlformats.org/drawingml/2006/table">
            <a:tbl>
              <a:tblPr firstRow="1" bandRow="1">
                <a:tableStyleId>{E8B1032C-EA38-4F05-BA0D-38AFFFC7BED3}</a:tableStyleId>
              </a:tblPr>
              <a:tblGrid>
                <a:gridCol w="4340757">
                  <a:extLst>
                    <a:ext uri="{9D8B030D-6E8A-4147-A177-3AD203B41FA5}">
                      <a16:colId xmlns:a16="http://schemas.microsoft.com/office/drawing/2014/main" val="20000"/>
                    </a:ext>
                  </a:extLst>
                </a:gridCol>
              </a:tblGrid>
              <a:tr h="2583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mn-lt"/>
                          <a:ea typeface="+mn-ea"/>
                          <a:cs typeface="+mn-cs"/>
                        </a:rPr>
                        <a:t>Change</a:t>
                      </a:r>
                      <a:r>
                        <a:rPr lang="en-GB" sz="1100" b="1" kern="1200" baseline="0" dirty="0">
                          <a:solidFill>
                            <a:schemeClr val="tx1"/>
                          </a:solidFill>
                          <a:latin typeface="+mn-lt"/>
                          <a:ea typeface="+mn-ea"/>
                          <a:cs typeface="+mn-cs"/>
                        </a:rPr>
                        <a:t> Description</a:t>
                      </a:r>
                      <a:endParaRPr lang="en-GB" sz="1100" b="1" kern="1200" dirty="0">
                        <a:solidFill>
                          <a:schemeClr val="tx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198081">
                <a:tc>
                  <a:txBody>
                    <a:bodyPr/>
                    <a:lstStyle/>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Where there is a Class 4 site with AMR/DRE installed, check to check reconciliation is carried out when Site Visit Reads are received.   </a:t>
                      </a:r>
                    </a:p>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When an RGMA update is received (ONJOB or ONUPD) these reads are treated as Site Visit Reads.</a:t>
                      </a:r>
                    </a:p>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When an ONUPD (asset update) is submitted the shipper does not have to supply any meter reads or Round the Clock (RTC) count or TTZ count (Through The Zeros) so Xoserve will generate estimated reads and derive a RTC if required.  If the shipper is submitting an RGMA flow (ONJOB) and where the RTC is not supplied, the system will derive a RTC count. </a:t>
                      </a:r>
                    </a:p>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When the system looks to derive the RTC count it will be based on the Read history (last Actual read, last Check Read, AMR/DRE Installation read, Meter Install read, </a:t>
                      </a:r>
                      <a:r>
                        <a:rPr lang="en-US" sz="900" b="0" kern="1200" baseline="0" dirty="0" err="1">
                          <a:solidFill>
                            <a:schemeClr val="tx1"/>
                          </a:solidFill>
                          <a:latin typeface="Arial" panose="020B0604020202020204" pitchFamily="34" charset="0"/>
                          <a:ea typeface="+mn-ea"/>
                          <a:cs typeface="Arial" panose="020B0604020202020204" pitchFamily="34" charset="0"/>
                        </a:rPr>
                        <a:t>etc</a:t>
                      </a:r>
                      <a:r>
                        <a:rPr lang="en-US" sz="900" b="0" kern="1200" baseline="0" dirty="0">
                          <a:solidFill>
                            <a:schemeClr val="tx1"/>
                          </a:solidFill>
                          <a:latin typeface="Arial" panose="020B0604020202020204" pitchFamily="34" charset="0"/>
                          <a:ea typeface="+mn-ea"/>
                          <a:cs typeface="Arial" panose="020B0604020202020204" pitchFamily="34" charset="0"/>
                        </a:rPr>
                        <a:t>) </a:t>
                      </a:r>
                    </a:p>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For Project Nexus the RGMA design was taken from legacy CA Rules.  The RGMA logic was considered as an ‘As Is’ process and the requirements were not changed.  Under source rule 100278 it states “If the RTC is not provided, the RTC would be derived with an increment.</a:t>
                      </a:r>
                    </a:p>
                    <a:p>
                      <a:pPr marL="0" indent="0" algn="l">
                        <a:buFont typeface="Arial" panose="020B0604020202020204" pitchFamily="34" charset="0"/>
                        <a:buNone/>
                      </a:pPr>
                      <a:r>
                        <a:rPr lang="en-US" sz="900" b="0" kern="1200" baseline="0" dirty="0">
                          <a:solidFill>
                            <a:schemeClr val="tx1"/>
                          </a:solidFill>
                          <a:latin typeface="Arial" panose="020B0604020202020204" pitchFamily="34" charset="0"/>
                          <a:ea typeface="+mn-ea"/>
                          <a:cs typeface="Arial" panose="020B0604020202020204" pitchFamily="34" charset="0"/>
                        </a:rPr>
                        <a:t>We have seen instances where an RTC count of 1 is incorrect, as previous read history shows that the meter has gone round the clock several times. This has generated a reduced volume and energy, so has caused the AQ value to be understated and incorrect Reconciliation. This understated AQ affects all downstream processes that use the AQ value, (EUC assignment, daily allocation and the calculation of unidentified Gas).</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9709617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ags xmlns="2a985eae-c12e-416e-9833-85f34b1ee04e">
      <Url>http://infonet2/sites/XOServe/Pages/Our_Business_CorporateIdentity.aspx</Url>
      <Description>http://infonet2/sites/XOServe/Pages/Our_Business_CorporateIdentity.aspx</Description>
    </Tags>
    <Image_x0020_Group xmlns="2a985eae-c12e-416e-9833-85f34b1ee04e">Document</Image_x0020_Group>
    <Department xmlns="2a985eae-c12e-416e-9833-85f34b1ee04e">Other</Departmen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http://purl.org/dc/elements/1.1/"/>
    <ds:schemaRef ds:uri="http://purl.org/dc/dcmitype/"/>
    <ds:schemaRef ds:uri="http://schemas.microsoft.com/office/2006/metadata/properties"/>
    <ds:schemaRef ds:uri="2a985eae-c12e-416e-9833-85f34b1ee04e"/>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7BD8620-4094-442C-8DED-0A140BB7C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9276</TotalTime>
  <Words>4364</Words>
  <Application>Microsoft Office PowerPoint</Application>
  <PresentationFormat>On-screen Show (16:9)</PresentationFormat>
  <Paragraphs>560</Paragraphs>
  <Slides>22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8" baseType="lpstr">
      <vt:lpstr>Arial</vt:lpstr>
      <vt:lpstr>Calibri</vt:lpstr>
      <vt:lpstr>Times New Roman</vt:lpstr>
      <vt:lpstr>Office Theme</vt:lpstr>
      <vt:lpstr>Worksheet</vt:lpstr>
      <vt:lpstr>Document</vt:lpstr>
      <vt:lpstr>Change Management Committee   Sections 2 - 6</vt:lpstr>
      <vt:lpstr>2. New Change Proposals – Initial Review</vt:lpstr>
      <vt:lpstr>2. New Change Proposals – Initial Review</vt:lpstr>
      <vt:lpstr>2.1 XRN5014 – Facilitating HyDeploy2 Live Pilot </vt:lpstr>
      <vt:lpstr>2.2 XRN5048 Make an indicator available where a Supply Meter Point form part of a Network Trial</vt:lpstr>
      <vt:lpstr>2.3 XRN5064 – Meter Asset Enquiry API Enhancements</vt:lpstr>
      <vt:lpstr>2.4 XRN5065 – Addition of Email Address to DES Last Accessed Report  </vt:lpstr>
      <vt:lpstr>2.5 XRN5070 - Amendment to Isolation Flag </vt:lpstr>
      <vt:lpstr>2.6 XRN5072 - Class 4 with AMR/DRE Installed - RGMA Flow received with no RTC count</vt:lpstr>
      <vt:lpstr>3. New Change Proposals – Post Initial Review  None for this meeting</vt:lpstr>
      <vt:lpstr>4. New Change Proposals – Post Solution Review  </vt:lpstr>
      <vt:lpstr>4.1 New Change Proposals – Post Solution Review</vt:lpstr>
      <vt:lpstr>4.2 New Change Proposals – Post Solution Review</vt:lpstr>
      <vt:lpstr>4.3  New Change Proposals – Post Solution Review</vt:lpstr>
      <vt:lpstr>5. Implementation Plan</vt:lpstr>
      <vt:lpstr>PowerPoint Presentation</vt:lpstr>
      <vt:lpstr>PowerPoint Presentation</vt:lpstr>
      <vt:lpstr>PowerPoint Presentation</vt:lpstr>
      <vt:lpstr>PowerPoint Presentation</vt:lpstr>
      <vt:lpstr>PowerPoint Presentation</vt:lpstr>
      <vt:lpstr>5. Implementation Plan – Outages (No new outages)</vt:lpstr>
      <vt:lpstr>6. Approval of Change documents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Taggart, Rachel</cp:lastModifiedBy>
  <cp:revision>314</cp:revision>
  <dcterms:created xsi:type="dcterms:W3CDTF">2018-09-02T17:12:15Z</dcterms:created>
  <dcterms:modified xsi:type="dcterms:W3CDTF">2020-01-06T10:27:47Z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0x010100EC027A3842200A4881B078E78C741B39</vt:lpwstr>
  </property>
</Properties>
</file>