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4" r:id="rId10"/>
    <p:sldId id="352" r:id="rId11"/>
    <p:sldId id="257" r:id="rId12"/>
  </p:sldIdLst>
  <p:sldSz cx="9144000" cy="5143500" type="screen16x9"/>
  <p:notesSz cx="9774238" cy="6724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5" userDrawn="1">
          <p15:clr>
            <a:srgbClr val="A4A3A4"/>
          </p15:clr>
        </p15:guide>
        <p15:guide id="2" pos="9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D30BB3-B553-4F59-AA98-5C26EFC3E6C6}" v="7" dt="2020-02-03T09:24:15.348"/>
    <p1510:client id="{1A52A0EB-DF00-448D-8813-88F83B0907DC}" v="86" dt="2020-01-31T15:11:04.079"/>
    <p1510:client id="{2904754A-E880-D13E-7296-7320DA562375}" v="10" dt="2020-02-05T13:57:07.299"/>
    <p1510:client id="{5C027F8A-3A66-E053-EC23-1F7C9C37A5C0}" v="2" dt="2020-02-06T13:05:30.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645"/>
        <p:guide pos="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3"/>
            <a:ext cx="4118831" cy="3187982"/>
          </a:xfrm>
          <a:prstGeom prst="rect">
            <a:avLst/>
          </a:prstGeom>
        </p:spPr>
        <p:txBody>
          <a:bodyPr vert="horz" lIns="189217" tIns="94608" rIns="189217" bIns="94608" rtlCol="0"/>
          <a:lstStyle>
            <a:lvl1pPr algn="l">
              <a:defRPr sz="2500"/>
            </a:lvl1pPr>
          </a:lstStyle>
          <a:p>
            <a:endParaRPr lang="en-GB"/>
          </a:p>
        </p:txBody>
      </p:sp>
      <p:sp>
        <p:nvSpPr>
          <p:cNvPr id="3" name="Date Placeholder 2"/>
          <p:cNvSpPr>
            <a:spLocks noGrp="1"/>
          </p:cNvSpPr>
          <p:nvPr>
            <p:ph type="dt" idx="1"/>
          </p:nvPr>
        </p:nvSpPr>
        <p:spPr>
          <a:xfrm>
            <a:off x="5383965" y="13"/>
            <a:ext cx="4118831" cy="3187982"/>
          </a:xfrm>
          <a:prstGeom prst="rect">
            <a:avLst/>
          </a:prstGeom>
        </p:spPr>
        <p:txBody>
          <a:bodyPr vert="horz" lIns="189217" tIns="94608" rIns="189217" bIns="94608" rtlCol="0"/>
          <a:lstStyle>
            <a:lvl1pPr algn="r">
              <a:defRPr sz="2500"/>
            </a:lvl1pPr>
          </a:lstStyle>
          <a:p>
            <a:fld id="{30CC7C86-2D66-4C55-8F99-E153512351BA}" type="datetimeFigureOut">
              <a:rPr lang="en-GB" smtClean="0"/>
              <a:t>06/02/2020</a:t>
            </a:fld>
            <a:endParaRPr lang="en-GB"/>
          </a:p>
        </p:txBody>
      </p:sp>
      <p:sp>
        <p:nvSpPr>
          <p:cNvPr id="4" name="Slide Image Placeholder 3"/>
          <p:cNvSpPr>
            <a:spLocks noGrp="1" noRot="1" noChangeAspect="1"/>
          </p:cNvSpPr>
          <p:nvPr>
            <p:ph type="sldImg" idx="2"/>
          </p:nvPr>
        </p:nvSpPr>
        <p:spPr>
          <a:xfrm>
            <a:off x="-16500475" y="4784725"/>
            <a:ext cx="42505313" cy="23909338"/>
          </a:xfrm>
          <a:prstGeom prst="rect">
            <a:avLst/>
          </a:prstGeom>
          <a:noFill/>
          <a:ln w="12700">
            <a:solidFill>
              <a:prstClr val="black"/>
            </a:solidFill>
          </a:ln>
        </p:spPr>
        <p:txBody>
          <a:bodyPr vert="horz" lIns="189217" tIns="94608" rIns="189217" bIns="94608" rtlCol="0" anchor="ctr"/>
          <a:lstStyle/>
          <a:p>
            <a:endParaRPr lang="en-GB"/>
          </a:p>
        </p:txBody>
      </p:sp>
      <p:sp>
        <p:nvSpPr>
          <p:cNvPr id="5" name="Notes Placeholder 4"/>
          <p:cNvSpPr>
            <a:spLocks noGrp="1"/>
          </p:cNvSpPr>
          <p:nvPr>
            <p:ph type="body" sz="quarter" idx="3"/>
          </p:nvPr>
        </p:nvSpPr>
        <p:spPr>
          <a:xfrm>
            <a:off x="950500" y="30285844"/>
            <a:ext cx="7603995" cy="28691840"/>
          </a:xfrm>
          <a:prstGeom prst="rect">
            <a:avLst/>
          </a:prstGeom>
        </p:spPr>
        <p:txBody>
          <a:bodyPr vert="horz" lIns="189217" tIns="94608" rIns="189217" bIns="946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60560608"/>
            <a:ext cx="4118831" cy="3187982"/>
          </a:xfrm>
          <a:prstGeom prst="rect">
            <a:avLst/>
          </a:prstGeom>
        </p:spPr>
        <p:txBody>
          <a:bodyPr vert="horz" lIns="189217" tIns="94608" rIns="189217" bIns="94608" rtlCol="0" anchor="b"/>
          <a:lstStyle>
            <a:lvl1pPr algn="l">
              <a:defRPr sz="2500"/>
            </a:lvl1pPr>
          </a:lstStyle>
          <a:p>
            <a:endParaRPr lang="en-GB"/>
          </a:p>
        </p:txBody>
      </p:sp>
      <p:sp>
        <p:nvSpPr>
          <p:cNvPr id="7" name="Slide Number Placeholder 6"/>
          <p:cNvSpPr>
            <a:spLocks noGrp="1"/>
          </p:cNvSpPr>
          <p:nvPr>
            <p:ph type="sldNum" sz="quarter" idx="5"/>
          </p:nvPr>
        </p:nvSpPr>
        <p:spPr>
          <a:xfrm>
            <a:off x="5383965" y="60560608"/>
            <a:ext cx="4118831" cy="3187982"/>
          </a:xfrm>
          <a:prstGeom prst="rect">
            <a:avLst/>
          </a:prstGeom>
        </p:spPr>
        <p:txBody>
          <a:bodyPr vert="horz" lIns="189217" tIns="94608" rIns="189217" bIns="94608" rtlCol="0" anchor="b"/>
          <a:lstStyle>
            <a:lvl1pPr algn="r">
              <a:defRPr sz="25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00475" y="4784725"/>
            <a:ext cx="42505313" cy="239093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UIG Task Force Progress Report</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latin typeface="Arial"/>
                <a:cs typeface="Arial"/>
              </a:rPr>
              <a:t> Contract Management Committee 19/02/2020</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a:t>Modification 0658: ‘CDSP to identify and develop improvements to LDZ settlement processes’ approved by Ofgem on 6th July 2018</a:t>
            </a:r>
          </a:p>
          <a:p>
            <a:pPr lvl="1"/>
            <a:r>
              <a:rPr lang="en-GB" sz="150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a:t>BER for Change Reference Number XRN4695: ‘Investigating causes and contributors to levels and volatility of Unidentified Gas’ approved at ChMC on 11th July 2018</a:t>
            </a:r>
          </a:p>
          <a:p>
            <a:pPr lvl="1"/>
            <a:r>
              <a:rPr lang="en-GB" sz="150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a:t>The following slides provide: </a:t>
            </a:r>
          </a:p>
          <a:p>
            <a:pPr lvl="1"/>
            <a:r>
              <a:rPr lang="en-GB" sz="1500"/>
              <a:t>Task Force dashboard </a:t>
            </a:r>
          </a:p>
          <a:p>
            <a:pPr lvl="1"/>
            <a:r>
              <a:rPr lang="en-GB" sz="1500"/>
              <a:t>POAP</a:t>
            </a:r>
          </a:p>
          <a:p>
            <a:pPr lvl="1"/>
            <a:r>
              <a:rPr lang="en-GB" sz="1500">
                <a:latin typeface="Arial"/>
                <a:cs typeface="Arial"/>
              </a:rPr>
              <a:t>Recommendation stats</a:t>
            </a:r>
          </a:p>
          <a:p>
            <a:pPr lvl="1"/>
            <a:r>
              <a:rPr lang="en-GB" sz="1500"/>
              <a:t>Reporting on budget</a:t>
            </a:r>
          </a:p>
          <a:p>
            <a:pPr lvl="1"/>
            <a:r>
              <a:rPr lang="en-GB" sz="1600"/>
              <a:t>UIG Task Force Activities migration post October 19</a:t>
            </a:r>
            <a:endParaRPr lang="en-GB" sz="1500"/>
          </a:p>
          <a:p>
            <a:endParaRPr lang="en-GB"/>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341699215"/>
              </p:ext>
            </p:extLst>
          </p:nvPr>
        </p:nvGraphicFramePr>
        <p:xfrm>
          <a:off x="251519" y="2376672"/>
          <a:ext cx="3888431" cy="1827775"/>
        </p:xfrm>
        <a:graphic>
          <a:graphicData uri="http://schemas.openxmlformats.org/drawingml/2006/table">
            <a:tbl>
              <a:tblPr firstRow="1" bandRow="1">
                <a:tableStyleId>{5C22544A-7EE6-4342-B048-85BDC9FD1C3A}</a:tableStyleId>
              </a:tblPr>
              <a:tblGrid>
                <a:gridCol w="2501612">
                  <a:extLst>
                    <a:ext uri="{9D8B030D-6E8A-4147-A177-3AD203B41FA5}">
                      <a16:colId xmlns:a16="http://schemas.microsoft.com/office/drawing/2014/main" val="20000"/>
                    </a:ext>
                  </a:extLst>
                </a:gridCol>
                <a:gridCol w="821941">
                  <a:extLst>
                    <a:ext uri="{9D8B030D-6E8A-4147-A177-3AD203B41FA5}">
                      <a16:colId xmlns:a16="http://schemas.microsoft.com/office/drawing/2014/main" val="20002"/>
                    </a:ext>
                  </a:extLst>
                </a:gridCol>
                <a:gridCol w="564878">
                  <a:extLst>
                    <a:ext uri="{9D8B030D-6E8A-4147-A177-3AD203B41FA5}">
                      <a16:colId xmlns:a16="http://schemas.microsoft.com/office/drawing/2014/main" val="20003"/>
                    </a:ext>
                  </a:extLst>
                </a:gridCol>
              </a:tblGrid>
              <a:tr h="272596">
                <a:tc>
                  <a:txBody>
                    <a:bodyPr/>
                    <a:lstStyle/>
                    <a:p>
                      <a:pPr algn="ctr" rtl="0" fontAlgn="ctr"/>
                      <a:r>
                        <a:rPr lang="en-GB" sz="800" b="1" i="0" u="none" strike="noStrike">
                          <a:solidFill>
                            <a:schemeClr val="tx2"/>
                          </a:solidFill>
                          <a:effectLst/>
                          <a:latin typeface="+mj-lt"/>
                        </a:rPr>
                        <a:t>Progress</a:t>
                      </a:r>
                      <a:r>
                        <a:rPr lang="en-GB" sz="800" b="1" i="0" u="none" strike="noStrike" baseline="0">
                          <a:solidFill>
                            <a:schemeClr val="tx2"/>
                          </a:solidFill>
                          <a:effectLst/>
                          <a:latin typeface="+mj-lt"/>
                        </a:rPr>
                        <a:t> since last month - k</a:t>
                      </a:r>
                      <a:r>
                        <a:rPr lang="en-GB" sz="800" b="1" i="0" u="none" strike="noStrike">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00847">
                <a:tc>
                  <a:txBody>
                    <a:bodyPr/>
                    <a:lstStyle/>
                    <a:p>
                      <a:pPr marL="0" marR="0" lvl="0" indent="0" algn="l" rtl="0">
                        <a:lnSpc>
                          <a:spcPct val="100000"/>
                        </a:lnSpc>
                        <a:spcBef>
                          <a:spcPts val="0"/>
                        </a:spcBef>
                        <a:spcAft>
                          <a:spcPts val="0"/>
                        </a:spcAft>
                        <a:buFontTx/>
                        <a:buNone/>
                      </a:pPr>
                      <a:r>
                        <a:rPr lang="en-GB" sz="800" kern="1200">
                          <a:solidFill>
                            <a:schemeClr val="tx2"/>
                          </a:solidFill>
                          <a:latin typeface="+mj-lt"/>
                          <a:cs typeface="Times New Roman"/>
                        </a:rPr>
                        <a:t>Attend January Change Management Committee</a:t>
                      </a:r>
                      <a:endParaRPr lang="en-US">
                        <a:cs typeface="Times New Roman"/>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a:lnSpc>
                          <a:spcPct val="100000"/>
                        </a:lnSpc>
                        <a:spcBef>
                          <a:spcPts val="0"/>
                        </a:spcBef>
                        <a:spcAft>
                          <a:spcPts val="0"/>
                        </a:spcAft>
                        <a:buClrTx/>
                        <a:buSzTx/>
                        <a:buFontTx/>
                        <a:buNone/>
                        <a:tabLst/>
                        <a:defRPr/>
                      </a:pPr>
                      <a:r>
                        <a:rPr lang="en-GB" sz="800" kern="1200" baseline="0">
                          <a:solidFill>
                            <a:schemeClr val="tx2"/>
                          </a:solidFill>
                          <a:latin typeface="+mj-lt"/>
                          <a:ea typeface="Calibri" charset="0"/>
                          <a:cs typeface="Times New Roman"/>
                        </a:rPr>
                        <a:t>08/01/20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6319">
                <a:tc>
                  <a:txBody>
                    <a:bodyPr/>
                    <a:lstStyle/>
                    <a:p>
                      <a:pPr marL="0" marR="0" lvl="0" indent="0" algn="l" rtl="0">
                        <a:lnSpc>
                          <a:spcPct val="100000"/>
                        </a:lnSpc>
                        <a:spcBef>
                          <a:spcPts val="0"/>
                        </a:spcBef>
                        <a:spcAft>
                          <a:spcPts val="0"/>
                        </a:spcAft>
                        <a:buFontTx/>
                        <a:buNone/>
                      </a:pPr>
                      <a:r>
                        <a:rPr lang="en-GB" sz="800" kern="1200">
                          <a:solidFill>
                            <a:schemeClr val="tx2"/>
                          </a:solidFill>
                          <a:latin typeface="+mj-lt"/>
                          <a:cs typeface="Times New Roman"/>
                        </a:rPr>
                        <a:t>Attend </a:t>
                      </a:r>
                      <a:r>
                        <a:rPr lang="en-GB" sz="800" kern="1200">
                          <a:solidFill>
                            <a:schemeClr val="tx2"/>
                          </a:solidFill>
                          <a:latin typeface="+mn-lt"/>
                          <a:cs typeface="Times New Roman"/>
                        </a:rPr>
                        <a:t>January</a:t>
                      </a:r>
                      <a:r>
                        <a:rPr lang="en-GB" sz="800" kern="1200">
                          <a:solidFill>
                            <a:schemeClr val="tx2"/>
                          </a:solidFill>
                          <a:latin typeface="+mj-lt"/>
                          <a:cs typeface="Times New Roman"/>
                        </a:rPr>
                        <a:t> Contract Management Committee</a:t>
                      </a:r>
                      <a:endParaRPr lang="en-US"/>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a:lnSpc>
                          <a:spcPct val="100000"/>
                        </a:lnSpc>
                        <a:spcBef>
                          <a:spcPts val="0"/>
                        </a:spcBef>
                        <a:spcAft>
                          <a:spcPts val="0"/>
                        </a:spcAft>
                        <a:buClrTx/>
                        <a:buSzTx/>
                        <a:buFontTx/>
                        <a:buNone/>
                        <a:tabLst/>
                        <a:defRPr/>
                      </a:pPr>
                      <a:r>
                        <a:rPr lang="en-GB" sz="800" kern="1200" baseline="0">
                          <a:solidFill>
                            <a:schemeClr val="tx2"/>
                          </a:solidFill>
                          <a:latin typeface="+mj-lt"/>
                          <a:ea typeface="Calibri" charset="0"/>
                          <a:cs typeface="Times New Roman"/>
                        </a:rPr>
                        <a:t>15/01/20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endParaRPr lang="en-US"/>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87630650"/>
                  </a:ext>
                </a:extLst>
              </a:tr>
              <a:tr h="326319">
                <a:tc>
                  <a:txBody>
                    <a:bodyPr/>
                    <a:lstStyle/>
                    <a:p>
                      <a:pPr marL="0" marR="0" lvl="0" indent="0" algn="l" rtl="0">
                        <a:lnSpc>
                          <a:spcPct val="100000"/>
                        </a:lnSpc>
                        <a:spcBef>
                          <a:spcPts val="0"/>
                        </a:spcBef>
                        <a:spcAft>
                          <a:spcPts val="0"/>
                        </a:spcAft>
                        <a:buFontTx/>
                        <a:buNone/>
                      </a:pPr>
                      <a:r>
                        <a:rPr lang="en-GB" sz="800" kern="1200">
                          <a:solidFill>
                            <a:schemeClr val="tx2"/>
                          </a:solidFill>
                          <a:latin typeface="+mj-lt"/>
                          <a:cs typeface="Times New Roman"/>
                        </a:rPr>
                        <a:t>Attend </a:t>
                      </a:r>
                      <a:r>
                        <a:rPr lang="en-GB" sz="800" kern="1200">
                          <a:solidFill>
                            <a:schemeClr val="tx2"/>
                          </a:solidFill>
                          <a:latin typeface="+mn-lt"/>
                          <a:cs typeface="Times New Roman"/>
                        </a:rPr>
                        <a:t>January</a:t>
                      </a:r>
                      <a:r>
                        <a:rPr lang="en-GB" sz="800" kern="1200">
                          <a:solidFill>
                            <a:schemeClr val="tx2"/>
                          </a:solidFill>
                          <a:latin typeface="+mj-lt"/>
                          <a:cs typeface="Times New Roman"/>
                        </a:rPr>
                        <a:t> UIG Work Group</a:t>
                      </a:r>
                      <a:endParaRPr lang="en-US"/>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a:lnSpc>
                          <a:spcPct val="100000"/>
                        </a:lnSpc>
                        <a:spcBef>
                          <a:spcPts val="0"/>
                        </a:spcBef>
                        <a:spcAft>
                          <a:spcPts val="0"/>
                        </a:spcAft>
                        <a:buClrTx/>
                        <a:buSzTx/>
                        <a:buFontTx/>
                        <a:buNone/>
                        <a:tabLst/>
                        <a:defRPr/>
                      </a:pPr>
                      <a:r>
                        <a:rPr lang="en-GB" sz="800" kern="1200" baseline="0">
                          <a:solidFill>
                            <a:schemeClr val="tx2"/>
                          </a:solidFill>
                          <a:latin typeface="+mj-lt"/>
                          <a:cs typeface="Times New Roman"/>
                        </a:rPr>
                        <a:t>21/01/20</a:t>
                      </a:r>
                      <a:endParaRPr lang="en-US"/>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endParaRPr lang="en-US"/>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05133341"/>
                  </a:ext>
                </a:extLst>
              </a:tr>
              <a:tr h="30084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a:solidFill>
                            <a:schemeClr val="tx2"/>
                          </a:solidFill>
                          <a:latin typeface="+mj-lt"/>
                          <a:ea typeface="Calibri" charset="0"/>
                          <a:cs typeface="Times New Roman"/>
                        </a:rPr>
                        <a:t>27/01/20</a:t>
                      </a:r>
                      <a:endParaRPr lang="en-GB" sz="80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78076949"/>
                  </a:ext>
                </a:extLst>
              </a:tr>
              <a:tr h="300847">
                <a:tc>
                  <a:txBody>
                    <a:bodyPr/>
                    <a:lstStyle/>
                    <a:p>
                      <a:pPr marL="0" marR="0" lvl="0" indent="0" algn="l" rtl="0">
                        <a:lnSpc>
                          <a:spcPct val="100000"/>
                        </a:lnSpc>
                        <a:spcBef>
                          <a:spcPts val="0"/>
                        </a:spcBef>
                        <a:spcAft>
                          <a:spcPts val="0"/>
                        </a:spcAft>
                        <a:buFontTx/>
                        <a:buNone/>
                      </a:pPr>
                      <a:r>
                        <a:rPr lang="en-GB" sz="800" kern="1200">
                          <a:solidFill>
                            <a:schemeClr val="tx2"/>
                          </a:solidFill>
                          <a:latin typeface="+mj-lt"/>
                          <a:cs typeface="Times New Roman"/>
                        </a:rPr>
                        <a:t>Executive Summary Update</a:t>
                      </a:r>
                      <a:endParaRPr lang="en-US"/>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a:lnSpc>
                          <a:spcPct val="100000"/>
                        </a:lnSpc>
                        <a:spcBef>
                          <a:spcPts val="0"/>
                        </a:spcBef>
                        <a:spcAft>
                          <a:spcPts val="0"/>
                        </a:spcAft>
                        <a:buNone/>
                      </a:pPr>
                      <a:r>
                        <a:rPr lang="en-GB" sz="800" kern="1200" baseline="0">
                          <a:solidFill>
                            <a:schemeClr val="tx2"/>
                          </a:solidFill>
                          <a:latin typeface="+mj-lt"/>
                          <a:ea typeface="Calibri" charset="0"/>
                          <a:cs typeface="Times New Roman"/>
                        </a:rPr>
                        <a:t>W/c 03/02/20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a:lnSpc>
                          <a:spcPct val="100000"/>
                        </a:lnSpc>
                        <a:spcBef>
                          <a:spcPts val="0"/>
                        </a:spcBef>
                        <a:spcAft>
                          <a:spcPts val="0"/>
                        </a:spcAft>
                        <a:buNone/>
                      </a:pPr>
                      <a:r>
                        <a:rPr lang="en-GB" sz="800" b="1" i="0" u="none" strike="noStrike" kern="1200">
                          <a:solidFill>
                            <a:srgbClr val="00B050"/>
                          </a:solidFill>
                          <a:effectLst/>
                          <a:latin typeface="+mn-lt"/>
                          <a:ea typeface="+mn-ea"/>
                          <a:cs typeface="+mn-cs"/>
                        </a:rPr>
                        <a:t>On target</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95414306"/>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435870811"/>
              </p:ext>
            </p:extLst>
          </p:nvPr>
        </p:nvGraphicFramePr>
        <p:xfrm>
          <a:off x="4355976" y="2377827"/>
          <a:ext cx="3757876" cy="260985"/>
        </p:xfrm>
        <a:graphic>
          <a:graphicData uri="http://schemas.openxmlformats.org/drawingml/2006/table">
            <a:tbl>
              <a:tblPr firstRow="1" bandRow="1">
                <a:tableStyleId>{5C22544A-7EE6-4342-B048-85BDC9FD1C3A}</a:tableStyleId>
              </a:tblPr>
              <a:tblGrid>
                <a:gridCol w="2494981">
                  <a:extLst>
                    <a:ext uri="{9D8B030D-6E8A-4147-A177-3AD203B41FA5}">
                      <a16:colId xmlns:a16="http://schemas.microsoft.com/office/drawing/2014/main" val="20000"/>
                    </a:ext>
                  </a:extLst>
                </a:gridCol>
                <a:gridCol w="726055">
                  <a:extLst>
                    <a:ext uri="{9D8B030D-6E8A-4147-A177-3AD203B41FA5}">
                      <a16:colId xmlns:a16="http://schemas.microsoft.com/office/drawing/2014/main" val="20002"/>
                    </a:ext>
                  </a:extLst>
                </a:gridCol>
                <a:gridCol w="536840">
                  <a:extLst>
                    <a:ext uri="{9D8B030D-6E8A-4147-A177-3AD203B41FA5}">
                      <a16:colId xmlns:a16="http://schemas.microsoft.com/office/drawing/2014/main" val="20003"/>
                    </a:ext>
                  </a:extLst>
                </a:gridCol>
              </a:tblGrid>
              <a:tr h="260985">
                <a:tc>
                  <a:txBody>
                    <a:bodyPr/>
                    <a:lstStyle/>
                    <a:p>
                      <a:pPr algn="ctr" rtl="0" fontAlgn="ctr"/>
                      <a:r>
                        <a:rPr lang="en-GB" sz="800" b="1" i="0" u="none" strike="noStrike">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a:solidFill>
                  <a:schemeClr val="tx1">
                    <a:lumMod val="65000"/>
                    <a:lumOff val="35000"/>
                  </a:schemeClr>
                </a:solidFill>
              </a:rPr>
              <a:t>Overall RAG status:*</a:t>
            </a:r>
            <a:endParaRPr lang="en-US" sz="140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92245255"/>
              </p:ext>
            </p:extLst>
          </p:nvPr>
        </p:nvGraphicFramePr>
        <p:xfrm>
          <a:off x="4355976" y="2646028"/>
          <a:ext cx="3770621" cy="2236983"/>
        </p:xfrm>
        <a:graphic>
          <a:graphicData uri="http://schemas.openxmlformats.org/drawingml/2006/table">
            <a:tbl>
              <a:tblPr firstRow="1" bandRow="1">
                <a:tableStyleId>{5C22544A-7EE6-4342-B048-85BDC9FD1C3A}</a:tableStyleId>
              </a:tblPr>
              <a:tblGrid>
                <a:gridCol w="2491001">
                  <a:extLst>
                    <a:ext uri="{9D8B030D-6E8A-4147-A177-3AD203B41FA5}">
                      <a16:colId xmlns:a16="http://schemas.microsoft.com/office/drawing/2014/main" val="20000"/>
                    </a:ext>
                  </a:extLst>
                </a:gridCol>
                <a:gridCol w="740960">
                  <a:extLst>
                    <a:ext uri="{9D8B030D-6E8A-4147-A177-3AD203B41FA5}">
                      <a16:colId xmlns:a16="http://schemas.microsoft.com/office/drawing/2014/main" val="20001"/>
                    </a:ext>
                  </a:extLst>
                </a:gridCol>
                <a:gridCol w="538660">
                  <a:extLst>
                    <a:ext uri="{9D8B030D-6E8A-4147-A177-3AD203B41FA5}">
                      <a16:colId xmlns:a16="http://schemas.microsoft.com/office/drawing/2014/main" val="20002"/>
                    </a:ext>
                  </a:extLst>
                </a:gridCol>
              </a:tblGrid>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a:solidFill>
                            <a:schemeClr val="tx2"/>
                          </a:solidFill>
                          <a:latin typeface="+mj-lt"/>
                          <a:ea typeface="Calibri" panose="020F0502020204030204" pitchFamily="34" charset="0"/>
                          <a:cs typeface="Times New Roman" panose="02020603050405020304" pitchFamily="18" charset="0"/>
                        </a:rPr>
                        <a:t>Support</a:t>
                      </a:r>
                      <a:r>
                        <a:rPr lang="en-GB" sz="800" b="0" kern="1200" baseline="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a:lnSpc>
                          <a:spcPct val="100000"/>
                        </a:lnSpc>
                        <a:spcBef>
                          <a:spcPts val="0"/>
                        </a:spcBef>
                        <a:spcAft>
                          <a:spcPts val="0"/>
                        </a:spcAft>
                        <a:buClrTx/>
                        <a:buSzTx/>
                        <a:buNone/>
                        <a:tabLst/>
                        <a:defRPr/>
                      </a:pPr>
                      <a:r>
                        <a:rPr lang="en-GB" sz="800" b="0" kern="1200" baseline="0">
                          <a:solidFill>
                            <a:schemeClr val="tx2"/>
                          </a:solidFill>
                          <a:latin typeface="+mj-lt"/>
                          <a:ea typeface="Calibri" charset="0"/>
                          <a:cs typeface="Times New Roman"/>
                        </a:rPr>
                        <a:t>ongoing</a:t>
                      </a:r>
                      <a:endParaRPr lang="en-GB" sz="800" b="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rtl="0" eaLnBrk="1" fontAlgn="t" latinLnBrk="0" hangingPunct="1">
                        <a:lnSpc>
                          <a:spcPct val="100000"/>
                        </a:lnSpc>
                        <a:spcBef>
                          <a:spcPts val="0"/>
                        </a:spcBef>
                        <a:spcAft>
                          <a:spcPts val="0"/>
                        </a:spcAft>
                        <a:buFontTx/>
                        <a:buNone/>
                      </a:pPr>
                      <a:r>
                        <a:rPr lang="en-GB" sz="800" kern="1200" baseline="0">
                          <a:solidFill>
                            <a:schemeClr val="tx2"/>
                          </a:solidFill>
                          <a:latin typeface="+mj-lt"/>
                          <a:ea typeface="Calibri" charset="0"/>
                          <a:cs typeface="Times New Roman"/>
                        </a:rPr>
                        <a:t>End of Feb 20</a:t>
                      </a:r>
                      <a:endParaRPr lang="en-GB" sz="80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a:lnSpc>
                          <a:spcPct val="100000"/>
                        </a:lnSpc>
                        <a:spcBef>
                          <a:spcPts val="0"/>
                        </a:spcBef>
                        <a:spcAft>
                          <a:spcPts val="0"/>
                        </a:spcAft>
                        <a:buNone/>
                      </a:pPr>
                      <a:r>
                        <a:rPr lang="en-GB" sz="800" b="1" i="0" u="none" strike="noStrike" kern="1200">
                          <a:solidFill>
                            <a:srgbClr val="00B050"/>
                          </a:solidFill>
                          <a:effectLst/>
                          <a:latin typeface="+mn-lt"/>
                          <a:ea typeface="+mn-ea"/>
                          <a:cs typeface="+mn-cs"/>
                        </a:rPr>
                        <a:t>Revised target</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9569">
                <a:tc>
                  <a:txBody>
                    <a:bodyPr/>
                    <a:lstStyle/>
                    <a:p>
                      <a:pPr marL="0" marR="0" lvl="0" indent="0" algn="l" rtl="0" eaLnBrk="1" fontAlgn="t" latinLnBrk="0" hangingPunct="1">
                        <a:lnSpc>
                          <a:spcPct val="100000"/>
                        </a:lnSpc>
                        <a:spcBef>
                          <a:spcPts val="0"/>
                        </a:spcBef>
                        <a:spcAft>
                          <a:spcPts val="0"/>
                        </a:spcAft>
                        <a:buFontTx/>
                        <a:buNone/>
                      </a:pPr>
                      <a:r>
                        <a:rPr lang="en-GB" sz="800" kern="1200">
                          <a:solidFill>
                            <a:schemeClr val="tx2"/>
                          </a:solidFill>
                          <a:latin typeface="+mj-lt"/>
                          <a:ea typeface="Calibri" panose="020F0502020204030204" pitchFamily="34" charset="0"/>
                          <a:cs typeface="Times New Roman"/>
                        </a:rPr>
                        <a:t>Attend February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a:lnSpc>
                          <a:spcPct val="100000"/>
                        </a:lnSpc>
                        <a:spcBef>
                          <a:spcPts val="0"/>
                        </a:spcBef>
                        <a:spcAft>
                          <a:spcPts val="0"/>
                        </a:spcAft>
                        <a:buClrTx/>
                        <a:buSzTx/>
                        <a:buNone/>
                        <a:tabLst/>
                        <a:defRPr/>
                      </a:pPr>
                      <a:r>
                        <a:rPr lang="en-GB" sz="800" kern="1200" baseline="0">
                          <a:solidFill>
                            <a:schemeClr val="tx2"/>
                          </a:solidFill>
                          <a:latin typeface="+mj-lt"/>
                          <a:ea typeface="Calibri" charset="0"/>
                          <a:cs typeface="Times New Roman"/>
                        </a:rPr>
                        <a:t>12/02/20</a:t>
                      </a:r>
                      <a:endParaRPr lang="en-GB" sz="80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39802089"/>
                  </a:ext>
                </a:extLst>
              </a:tr>
              <a:tr h="319569">
                <a:tc>
                  <a:txBody>
                    <a:bodyPr/>
                    <a:lstStyle/>
                    <a:p>
                      <a:pPr marL="0" marR="0" lvl="0" indent="0" algn="l" rtl="0" eaLnBrk="1" fontAlgn="t" latinLnBrk="0" hangingPunct="1">
                        <a:lnSpc>
                          <a:spcPct val="100000"/>
                        </a:lnSpc>
                        <a:spcBef>
                          <a:spcPts val="0"/>
                        </a:spcBef>
                        <a:spcAft>
                          <a:spcPts val="0"/>
                        </a:spcAft>
                        <a:buFontTx/>
                        <a:buNone/>
                      </a:pPr>
                      <a:r>
                        <a:rPr lang="en-GB" sz="800" kern="1200">
                          <a:solidFill>
                            <a:schemeClr val="tx2"/>
                          </a:solidFill>
                          <a:latin typeface="+mj-lt"/>
                          <a:ea typeface="Calibri" panose="020F0502020204030204" pitchFamily="34" charset="0"/>
                          <a:cs typeface="Times New Roman"/>
                        </a:rPr>
                        <a:t>Attend </a:t>
                      </a:r>
                      <a:r>
                        <a:rPr lang="en-GB" sz="800" kern="1200">
                          <a:solidFill>
                            <a:schemeClr val="tx2"/>
                          </a:solidFill>
                          <a:latin typeface="+mn-lt"/>
                          <a:ea typeface="Calibri" panose="020F0502020204030204" pitchFamily="34" charset="0"/>
                          <a:cs typeface="Times New Roman"/>
                        </a:rPr>
                        <a:t>February </a:t>
                      </a:r>
                      <a:r>
                        <a:rPr lang="en-GB" sz="800" kern="1200">
                          <a:solidFill>
                            <a:schemeClr val="tx2"/>
                          </a:solidFill>
                          <a:latin typeface="+mj-lt"/>
                          <a:ea typeface="Calibri" panose="020F0502020204030204" pitchFamily="34" charset="0"/>
                          <a:cs typeface="Times New Roman"/>
                        </a:rPr>
                        <a:t>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a:solidFill>
                            <a:schemeClr val="tx2"/>
                          </a:solidFill>
                          <a:latin typeface="+mj-lt"/>
                          <a:ea typeface="Calibri" charset="0"/>
                          <a:cs typeface="Times New Roman"/>
                        </a:rPr>
                        <a:t>19/02/20</a:t>
                      </a:r>
                      <a:endParaRPr lang="en-GB" sz="80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55352999"/>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Updated UIG Investigation Guide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a:solidFill>
                            <a:schemeClr val="tx2"/>
                          </a:solidFill>
                          <a:latin typeface="+mn-lt"/>
                          <a:ea typeface="Calibri" charset="0"/>
                          <a:cs typeface="Times New Roman" panose="02020603050405020304" pitchFamily="18" charset="0"/>
                        </a:rPr>
                        <a:t>w/c 24/02/20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21441398"/>
                  </a:ext>
                </a:extLst>
              </a:tr>
              <a:tr h="319569">
                <a:tc>
                  <a:txBody>
                    <a:bodyPr/>
                    <a:lstStyle/>
                    <a:p>
                      <a:pPr marL="0" marR="0" lvl="0" indent="0" algn="l" rtl="0" eaLnBrk="1" fontAlgn="t" latinLnBrk="0" hangingPunct="1">
                        <a:lnSpc>
                          <a:spcPct val="100000"/>
                        </a:lnSpc>
                        <a:spcBef>
                          <a:spcPts val="0"/>
                        </a:spcBef>
                        <a:spcAft>
                          <a:spcPts val="0"/>
                        </a:spcAft>
                        <a:buFontTx/>
                        <a:buNone/>
                      </a:pPr>
                      <a:r>
                        <a:rPr lang="en-GB" sz="800" kern="1200">
                          <a:solidFill>
                            <a:schemeClr val="tx2"/>
                          </a:solidFill>
                          <a:latin typeface="+mj-lt"/>
                          <a:ea typeface="Calibri" panose="020F0502020204030204" pitchFamily="34" charset="0"/>
                          <a:cs typeface="Times New Roman"/>
                        </a:rPr>
                        <a:t>Attend </a:t>
                      </a:r>
                      <a:r>
                        <a:rPr lang="en-GB" sz="800" kern="1200">
                          <a:solidFill>
                            <a:schemeClr val="tx2"/>
                          </a:solidFill>
                          <a:latin typeface="+mn-lt"/>
                          <a:ea typeface="Calibri" panose="020F0502020204030204" pitchFamily="34" charset="0"/>
                          <a:cs typeface="Times New Roman"/>
                        </a:rPr>
                        <a:t>February </a:t>
                      </a:r>
                      <a:r>
                        <a:rPr lang="en-GB" sz="800" kern="1200">
                          <a:solidFill>
                            <a:schemeClr val="tx2"/>
                          </a:solidFill>
                          <a:latin typeface="+mj-lt"/>
                          <a:ea typeface="Calibri" panose="020F0502020204030204" pitchFamily="34" charset="0"/>
                          <a:cs typeface="Times New Roman"/>
                        </a:rPr>
                        <a:t>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a:solidFill>
                            <a:schemeClr val="tx2"/>
                          </a:solidFill>
                          <a:latin typeface="+mj-lt"/>
                          <a:ea typeface="Calibri" charset="0"/>
                          <a:cs typeface="Times New Roman"/>
                        </a:rPr>
                        <a:t>25/02/20</a:t>
                      </a:r>
                      <a:endParaRPr lang="en-GB" sz="800" kern="1200" baseline="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12508688"/>
                  </a:ext>
                </a:extLst>
              </a:tr>
              <a:tr h="319569">
                <a:tc>
                  <a:txBody>
                    <a:bodyPr/>
                    <a:lstStyle/>
                    <a:p>
                      <a:pPr marL="0" lvl="0" indent="0" algn="l">
                        <a:lnSpc>
                          <a:spcPct val="100000"/>
                        </a:lnSpc>
                        <a:spcBef>
                          <a:spcPts val="0"/>
                        </a:spcBef>
                        <a:spcAft>
                          <a:spcPts val="0"/>
                        </a:spcAft>
                        <a:buNone/>
                      </a:pPr>
                      <a:r>
                        <a:rPr lang="en-GB" sz="800" kern="1200" noProof="0">
                          <a:solidFill>
                            <a:schemeClr val="tx2"/>
                          </a:solidFill>
                          <a:latin typeface="+mj-lt"/>
                          <a:cs typeface="Times New Roman"/>
                        </a:rPr>
                        <a:t>Attend </a:t>
                      </a:r>
                      <a:r>
                        <a:rPr lang="en-GB" sz="800" kern="1200" noProof="0" err="1">
                          <a:solidFill>
                            <a:schemeClr val="tx2"/>
                          </a:solidFill>
                          <a:latin typeface="+mj-lt"/>
                          <a:cs typeface="Times New Roman"/>
                        </a:rPr>
                        <a:t>WorkGroup</a:t>
                      </a:r>
                      <a:r>
                        <a:rPr lang="en-GB" sz="800" kern="1200" noProof="0">
                          <a:solidFill>
                            <a:schemeClr val="tx2"/>
                          </a:solidFill>
                          <a:latin typeface="+mj-lt"/>
                          <a:cs typeface="Times New Roman"/>
                        </a:rPr>
                        <a:t> 0674 February meeting</a:t>
                      </a:r>
                      <a:endParaRPr lang="en-US" sz="800" kern="1200">
                        <a:solidFill>
                          <a:schemeClr val="tx2"/>
                        </a:solidFill>
                        <a:latin typeface="+mj-lt"/>
                        <a:cs typeface="Times New Roman"/>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lvl="0" indent="0" algn="ctr" defTabSz="685800">
                        <a:lnSpc>
                          <a:spcPct val="100000"/>
                        </a:lnSpc>
                        <a:spcBef>
                          <a:spcPts val="0"/>
                        </a:spcBef>
                        <a:spcAft>
                          <a:spcPts val="0"/>
                        </a:spcAft>
                        <a:buClrTx/>
                        <a:buSzTx/>
                        <a:buNone/>
                        <a:tabLst/>
                        <a:defRPr/>
                      </a:pPr>
                      <a:r>
                        <a:rPr lang="en-GB" sz="800" kern="1200" baseline="0">
                          <a:solidFill>
                            <a:schemeClr val="tx2"/>
                          </a:solidFill>
                          <a:latin typeface="+mj-lt"/>
                          <a:ea typeface="+mn-ea"/>
                          <a:cs typeface="Times New Roman"/>
                        </a:rPr>
                        <a:t>26/02/20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485876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1084275297"/>
              </p:ext>
            </p:extLst>
          </p:nvPr>
        </p:nvGraphicFramePr>
        <p:xfrm>
          <a:off x="491104" y="706036"/>
          <a:ext cx="8229599" cy="4001760"/>
        </p:xfrm>
        <a:graphic>
          <a:graphicData uri="http://schemas.openxmlformats.org/drawingml/2006/table">
            <a:tbl>
              <a:tblPr firstRow="1" bandRow="1">
                <a:tableStyleId>{69CF1AB2-1976-4502-BF36-3FF5EA218861}</a:tableStyleId>
              </a:tblPr>
              <a:tblGrid>
                <a:gridCol w="187316">
                  <a:extLst>
                    <a:ext uri="{9D8B030D-6E8A-4147-A177-3AD203B41FA5}">
                      <a16:colId xmlns:a16="http://schemas.microsoft.com/office/drawing/2014/main" val="4177888447"/>
                    </a:ext>
                  </a:extLst>
                </a:gridCol>
                <a:gridCol w="318001">
                  <a:extLst>
                    <a:ext uri="{9D8B030D-6E8A-4147-A177-3AD203B41FA5}">
                      <a16:colId xmlns:a16="http://schemas.microsoft.com/office/drawing/2014/main" val="20015"/>
                    </a:ext>
                  </a:extLst>
                </a:gridCol>
                <a:gridCol w="318001">
                  <a:extLst>
                    <a:ext uri="{9D8B030D-6E8A-4147-A177-3AD203B41FA5}">
                      <a16:colId xmlns:a16="http://schemas.microsoft.com/office/drawing/2014/main" val="20016"/>
                    </a:ext>
                  </a:extLst>
                </a:gridCol>
                <a:gridCol w="318001">
                  <a:extLst>
                    <a:ext uri="{9D8B030D-6E8A-4147-A177-3AD203B41FA5}">
                      <a16:colId xmlns:a16="http://schemas.microsoft.com/office/drawing/2014/main" val="20017"/>
                    </a:ext>
                  </a:extLst>
                </a:gridCol>
                <a:gridCol w="318001">
                  <a:extLst>
                    <a:ext uri="{9D8B030D-6E8A-4147-A177-3AD203B41FA5}">
                      <a16:colId xmlns:a16="http://schemas.microsoft.com/office/drawing/2014/main" val="2512248838"/>
                    </a:ext>
                  </a:extLst>
                </a:gridCol>
                <a:gridCol w="318001">
                  <a:extLst>
                    <a:ext uri="{9D8B030D-6E8A-4147-A177-3AD203B41FA5}">
                      <a16:colId xmlns:a16="http://schemas.microsoft.com/office/drawing/2014/main" val="20023"/>
                    </a:ext>
                  </a:extLst>
                </a:gridCol>
                <a:gridCol w="322653">
                  <a:extLst>
                    <a:ext uri="{9D8B030D-6E8A-4147-A177-3AD203B41FA5}">
                      <a16:colId xmlns:a16="http://schemas.microsoft.com/office/drawing/2014/main" val="20020"/>
                    </a:ext>
                  </a:extLst>
                </a:gridCol>
                <a:gridCol w="346200">
                  <a:extLst>
                    <a:ext uri="{9D8B030D-6E8A-4147-A177-3AD203B41FA5}">
                      <a16:colId xmlns:a16="http://schemas.microsoft.com/office/drawing/2014/main" val="20022"/>
                    </a:ext>
                  </a:extLst>
                </a:gridCol>
                <a:gridCol w="319568">
                  <a:extLst>
                    <a:ext uri="{9D8B030D-6E8A-4147-A177-3AD203B41FA5}">
                      <a16:colId xmlns:a16="http://schemas.microsoft.com/office/drawing/2014/main" val="20024"/>
                    </a:ext>
                  </a:extLst>
                </a:gridCol>
                <a:gridCol w="332190">
                  <a:extLst>
                    <a:ext uri="{9D8B030D-6E8A-4147-A177-3AD203B41FA5}">
                      <a16:colId xmlns:a16="http://schemas.microsoft.com/office/drawing/2014/main" val="20025"/>
                    </a:ext>
                  </a:extLst>
                </a:gridCol>
                <a:gridCol w="299385">
                  <a:extLst>
                    <a:ext uri="{9D8B030D-6E8A-4147-A177-3AD203B41FA5}">
                      <a16:colId xmlns:a16="http://schemas.microsoft.com/office/drawing/2014/main" val="1470836113"/>
                    </a:ext>
                  </a:extLst>
                </a:gridCol>
                <a:gridCol w="338869">
                  <a:extLst>
                    <a:ext uri="{9D8B030D-6E8A-4147-A177-3AD203B41FA5}">
                      <a16:colId xmlns:a16="http://schemas.microsoft.com/office/drawing/2014/main" val="20026"/>
                    </a:ext>
                  </a:extLst>
                </a:gridCol>
                <a:gridCol w="344653">
                  <a:extLst>
                    <a:ext uri="{9D8B030D-6E8A-4147-A177-3AD203B41FA5}">
                      <a16:colId xmlns:a16="http://schemas.microsoft.com/office/drawing/2014/main" val="801558221"/>
                    </a:ext>
                  </a:extLst>
                </a:gridCol>
                <a:gridCol w="310693">
                  <a:extLst>
                    <a:ext uri="{9D8B030D-6E8A-4147-A177-3AD203B41FA5}">
                      <a16:colId xmlns:a16="http://schemas.microsoft.com/office/drawing/2014/main" val="20028"/>
                    </a:ext>
                  </a:extLst>
                </a:gridCol>
                <a:gridCol w="337322">
                  <a:extLst>
                    <a:ext uri="{9D8B030D-6E8A-4147-A177-3AD203B41FA5}">
                      <a16:colId xmlns:a16="http://schemas.microsoft.com/office/drawing/2014/main" val="2898339239"/>
                    </a:ext>
                  </a:extLst>
                </a:gridCol>
                <a:gridCol w="301815">
                  <a:extLst>
                    <a:ext uri="{9D8B030D-6E8A-4147-A177-3AD203B41FA5}">
                      <a16:colId xmlns:a16="http://schemas.microsoft.com/office/drawing/2014/main" val="2483526446"/>
                    </a:ext>
                  </a:extLst>
                </a:gridCol>
                <a:gridCol w="337322">
                  <a:extLst>
                    <a:ext uri="{9D8B030D-6E8A-4147-A177-3AD203B41FA5}">
                      <a16:colId xmlns:a16="http://schemas.microsoft.com/office/drawing/2014/main" val="1246570788"/>
                    </a:ext>
                  </a:extLst>
                </a:gridCol>
                <a:gridCol w="301815">
                  <a:extLst>
                    <a:ext uri="{9D8B030D-6E8A-4147-A177-3AD203B41FA5}">
                      <a16:colId xmlns:a16="http://schemas.microsoft.com/office/drawing/2014/main" val="1675033782"/>
                    </a:ext>
                  </a:extLst>
                </a:gridCol>
                <a:gridCol w="336960">
                  <a:extLst>
                    <a:ext uri="{9D8B030D-6E8A-4147-A177-3AD203B41FA5}">
                      <a16:colId xmlns:a16="http://schemas.microsoft.com/office/drawing/2014/main" val="853783306"/>
                    </a:ext>
                  </a:extLst>
                </a:gridCol>
                <a:gridCol w="337322">
                  <a:extLst>
                    <a:ext uri="{9D8B030D-6E8A-4147-A177-3AD203B41FA5}">
                      <a16:colId xmlns:a16="http://schemas.microsoft.com/office/drawing/2014/main" val="1990204948"/>
                    </a:ext>
                  </a:extLst>
                </a:gridCol>
                <a:gridCol w="337322">
                  <a:extLst>
                    <a:ext uri="{9D8B030D-6E8A-4147-A177-3AD203B41FA5}">
                      <a16:colId xmlns:a16="http://schemas.microsoft.com/office/drawing/2014/main" val="1355230323"/>
                    </a:ext>
                  </a:extLst>
                </a:gridCol>
                <a:gridCol w="265664">
                  <a:extLst>
                    <a:ext uri="{9D8B030D-6E8A-4147-A177-3AD203B41FA5}">
                      <a16:colId xmlns:a16="http://schemas.microsoft.com/office/drawing/2014/main" val="2257612676"/>
                    </a:ext>
                  </a:extLst>
                </a:gridCol>
                <a:gridCol w="316195">
                  <a:extLst>
                    <a:ext uri="{9D8B030D-6E8A-4147-A177-3AD203B41FA5}">
                      <a16:colId xmlns:a16="http://schemas.microsoft.com/office/drawing/2014/main" val="1477378466"/>
                    </a:ext>
                  </a:extLst>
                </a:gridCol>
                <a:gridCol w="370315">
                  <a:extLst>
                    <a:ext uri="{9D8B030D-6E8A-4147-A177-3AD203B41FA5}">
                      <a16:colId xmlns:a16="http://schemas.microsoft.com/office/drawing/2014/main" val="1951517590"/>
                    </a:ext>
                  </a:extLst>
                </a:gridCol>
                <a:gridCol w="340575">
                  <a:extLst>
                    <a:ext uri="{9D8B030D-6E8A-4147-A177-3AD203B41FA5}">
                      <a16:colId xmlns:a16="http://schemas.microsoft.com/office/drawing/2014/main" val="3671018053"/>
                    </a:ext>
                  </a:extLst>
                </a:gridCol>
                <a:gridCol w="255440">
                  <a:extLst>
                    <a:ext uri="{9D8B030D-6E8A-4147-A177-3AD203B41FA5}">
                      <a16:colId xmlns:a16="http://schemas.microsoft.com/office/drawing/2014/main" val="251310059"/>
                    </a:ext>
                  </a:extLst>
                </a:gridCol>
              </a:tblGrid>
              <a:tr h="117893">
                <a:tc>
                  <a:txBody>
                    <a:bodyPr/>
                    <a:lstStyle/>
                    <a:p>
                      <a:pPr algn="ctr"/>
                      <a:endParaRPr lang="en-US" sz="600" b="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 b="1">
                          <a:solidFill>
                            <a:schemeClr val="bg1"/>
                          </a:solidFill>
                        </a:rPr>
                        <a:t>December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accent6">
                        <a:lumMod val="50000"/>
                      </a:schemeClr>
                    </a:solidFill>
                  </a:tcPr>
                </a:tc>
                <a:tc hMerge="1">
                  <a:txBody>
                    <a:bodyPr/>
                    <a:lstStyle/>
                    <a:p>
                      <a:endParaRPr lang="en-GB"/>
                    </a:p>
                  </a:txBody>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lnL w="9525" cap="flat" cmpd="sng" algn="ctr">
                      <a:solidFill>
                        <a:schemeClr val="tx1">
                          <a:lumMod val="50000"/>
                        </a:schemeClr>
                      </a:solidFill>
                      <a:prstDash val="solid"/>
                      <a:round/>
                      <a:headEnd type="none" w="med" len="med"/>
                      <a:tailEnd type="none" w="med" len="med"/>
                    </a:lnL>
                  </a:tcPr>
                </a:tc>
                <a:tc gridSpan="4">
                  <a:txBody>
                    <a:bodyPr/>
                    <a:lstStyle/>
                    <a:p>
                      <a:pPr algn="ctr"/>
                      <a:r>
                        <a:rPr lang="en-US" sz="600" b="1">
                          <a:solidFill>
                            <a:schemeClr val="bg1"/>
                          </a:solidFill>
                        </a:rPr>
                        <a:t>January 2020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a:solidFill>
                            <a:schemeClr val="bg1"/>
                          </a:solidFill>
                        </a:rPr>
                        <a:t>February 2020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a:solidFill>
                            <a:schemeClr val="bg1"/>
                          </a:solidFill>
                        </a:rPr>
                        <a:t>March 2020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0">
                <a:tc>
                  <a:txBody>
                    <a:bodyPr/>
                    <a:lstStyle/>
                    <a:p>
                      <a:pPr algn="ctr"/>
                      <a:endParaRPr lang="en-US" sz="600" b="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07/10</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04/11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11/11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18/11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r>
                        <a:rPr lang="en-US" sz="600" b="1">
                          <a:solidFill>
                            <a:schemeClr val="bg1"/>
                          </a:solidFill>
                        </a:rPr>
                        <a:t>25/11</a:t>
                      </a:r>
                      <a:endParaRPr lang="en-GB"/>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US" sz="600" b="1" kern="1200">
                          <a:solidFill>
                            <a:schemeClr val="bg1"/>
                          </a:solidFill>
                          <a:latin typeface="+mn-lt"/>
                          <a:ea typeface="+mn-ea"/>
                          <a:cs typeface="+mn-cs"/>
                        </a:rPr>
                        <a:t>09/12</a:t>
                      </a:r>
                      <a:endParaRPr lang="en-GB" sz="600" b="1" kern="1200">
                        <a:solidFill>
                          <a:schemeClr val="bg1"/>
                        </a:solidFill>
                        <a:latin typeface="+mn-lt"/>
                        <a:ea typeface="+mn-ea"/>
                        <a:cs typeface="+mn-cs"/>
                      </a:endParaRPr>
                    </a:p>
                  </a:txBody>
                  <a:tcPr marL="45720" marR="45720" anchor="ctr">
                    <a:lnL w="9525" cap="flat" cmpd="sng" algn="ctr">
                      <a:solidFill>
                        <a:schemeClr val="tx1">
                          <a:lumMod val="50000"/>
                        </a:schemeClr>
                      </a:solidFill>
                      <a:prstDash val="solid"/>
                      <a:round/>
                      <a:headEnd type="none" w="med" len="med"/>
                      <a:tailEnd type="none" w="med" len="med"/>
                    </a:lnL>
                    <a:solidFill>
                      <a:schemeClr val="accent6">
                        <a:lumMod val="50000"/>
                      </a:schemeClr>
                    </a:solidFill>
                  </a:tcPr>
                </a:tc>
                <a:tc>
                  <a:txBody>
                    <a:bodyPr/>
                    <a:lstStyle/>
                    <a:p>
                      <a:pPr marL="0" algn="ctr" defTabSz="914400" rtl="0" eaLnBrk="1" latinLnBrk="0" hangingPunct="1"/>
                      <a:r>
                        <a:rPr lang="en-US" sz="600" b="1" kern="1200">
                          <a:solidFill>
                            <a:schemeClr val="bg1"/>
                          </a:solidFill>
                          <a:latin typeface="+mn-lt"/>
                          <a:ea typeface="+mn-ea"/>
                          <a:cs typeface="+mn-cs"/>
                        </a:rPr>
                        <a:t>16/12</a:t>
                      </a:r>
                    </a:p>
                  </a:txBody>
                  <a:tcPr marL="45720" marR="45720" anchor="ctr">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US" sz="600" b="1" kern="1200">
                          <a:solidFill>
                            <a:schemeClr val="bg1"/>
                          </a:solidFill>
                          <a:latin typeface="+mn-lt"/>
                          <a:ea typeface="+mn-ea"/>
                          <a:cs typeface="+mn-cs"/>
                        </a:rPr>
                        <a:t>20/12</a:t>
                      </a:r>
                      <a:endParaRPr lang="en-GB" sz="600" b="1" kern="1200">
                        <a:solidFill>
                          <a:schemeClr val="bg1"/>
                        </a:solidFill>
                        <a:latin typeface="+mn-lt"/>
                        <a:ea typeface="+mn-ea"/>
                        <a:cs typeface="+mn-cs"/>
                      </a:endParaRPr>
                    </a:p>
                  </a:txBody>
                  <a:tcPr marL="45720" marR="45720" anchor="ctr">
                    <a:lnL w="9525" cap="flat" cmpd="sng" algn="ctr">
                      <a:solidFill>
                        <a:schemeClr val="tx1">
                          <a:lumMod val="50000"/>
                        </a:schemeClr>
                      </a:solidFill>
                      <a:prstDash val="solid"/>
                      <a:round/>
                      <a:headEnd type="none" w="med" len="med"/>
                      <a:tailEnd type="none" w="med" len="med"/>
                    </a:lnL>
                    <a:solidFill>
                      <a:schemeClr val="accent6">
                        <a:lumMod val="50000"/>
                      </a:schemeClr>
                    </a:solidFill>
                  </a:tcPr>
                </a:tc>
                <a:tc>
                  <a:txBody>
                    <a:bodyPr/>
                    <a:lstStyle/>
                    <a:p>
                      <a:pPr algn="ctr"/>
                      <a:r>
                        <a:rPr lang="en-US" sz="600" b="1">
                          <a:solidFill>
                            <a:schemeClr val="bg1"/>
                          </a:solidFill>
                        </a:rPr>
                        <a:t>06/01</a:t>
                      </a:r>
                    </a:p>
                  </a:txBody>
                  <a:tcPr marL="45720" marR="45720" anchor="ctr">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13/01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20/01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27/01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03/02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10/02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17/02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24/02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a:solidFill>
                            <a:schemeClr val="bg1"/>
                          </a:solidFill>
                        </a:rPr>
                        <a:t>2/03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09/03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16/03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23/03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a:solidFill>
                            <a:schemeClr val="bg1"/>
                          </a:solidFill>
                          <a:latin typeface="+mn-lt"/>
                          <a:ea typeface="+mn-ea"/>
                          <a:cs typeface="+mn-cs"/>
                        </a:rPr>
                        <a:t>30/3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 name="Title 1"/>
          <p:cNvSpPr>
            <a:spLocks noGrp="1"/>
          </p:cNvSpPr>
          <p:nvPr>
            <p:ph type="title"/>
          </p:nvPr>
        </p:nvSpPr>
        <p:spPr/>
        <p:txBody>
          <a:bodyPr/>
          <a:lstStyle/>
          <a:p>
            <a:pPr algn="l"/>
            <a:r>
              <a:rPr lang="en-GB"/>
              <a:t>Plan on Page Updated</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449843"/>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72400" y="280942"/>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a:t>Completed activity </a:t>
            </a:r>
          </a:p>
        </p:txBody>
      </p:sp>
      <p:sp>
        <p:nvSpPr>
          <p:cNvPr id="29" name="Rectangle 28">
            <a:extLst>
              <a:ext uri="{FF2B5EF4-FFF2-40B4-BE49-F238E27FC236}">
                <a16:creationId xmlns:a16="http://schemas.microsoft.com/office/drawing/2014/main" id="{F3EB2757-1D02-F943-B54B-ECECCBAAC990}"/>
              </a:ext>
            </a:extLst>
          </p:cNvPr>
          <p:cNvSpPr/>
          <p:nvPr/>
        </p:nvSpPr>
        <p:spPr>
          <a:xfrm>
            <a:off x="687206" y="3291830"/>
            <a:ext cx="7999593" cy="2465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Issue analysis and tracking</a:t>
            </a:r>
          </a:p>
        </p:txBody>
      </p:sp>
      <p:sp>
        <p:nvSpPr>
          <p:cNvPr id="115" name="Rectangle 114">
            <a:extLst>
              <a:ext uri="{FF2B5EF4-FFF2-40B4-BE49-F238E27FC236}">
                <a16:creationId xmlns:a16="http://schemas.microsoft.com/office/drawing/2014/main" id="{8B803917-08C4-B347-AB2A-57446C6406BD}"/>
              </a:ext>
            </a:extLst>
          </p:cNvPr>
          <p:cNvSpPr/>
          <p:nvPr/>
        </p:nvSpPr>
        <p:spPr>
          <a:xfrm>
            <a:off x="687206" y="2347884"/>
            <a:ext cx="7507039" cy="25011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id="{72FAFA24-C1FC-B24F-9807-690D8DF306C9}"/>
              </a:ext>
            </a:extLst>
          </p:cNvPr>
          <p:cNvSpPr/>
          <p:nvPr/>
        </p:nvSpPr>
        <p:spPr>
          <a:xfrm>
            <a:off x="687207" y="2666626"/>
            <a:ext cx="7485194" cy="24397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a:solidFill>
                  <a:srgbClr val="000000"/>
                </a:solidFill>
                <a:ea typeface="ＭＳ Ｐゴシック" pitchFamily="34" charset="-128"/>
              </a:rPr>
              <a:t>Investigation Analysis</a:t>
            </a:r>
            <a:endParaRPr lang="en-US" sz="600" i="1" kern="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687206" y="2048677"/>
            <a:ext cx="7999595" cy="23058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id="{8B803917-08C4-B347-AB2A-57446C6406BD}"/>
              </a:ext>
            </a:extLst>
          </p:cNvPr>
          <p:cNvSpPr/>
          <p:nvPr/>
        </p:nvSpPr>
        <p:spPr>
          <a:xfrm>
            <a:off x="687207" y="2979228"/>
            <a:ext cx="7999594" cy="24397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Support Mod development</a:t>
            </a:r>
          </a:p>
        </p:txBody>
      </p:sp>
      <p:sp>
        <p:nvSpPr>
          <p:cNvPr id="101" name="Rectangle 100">
            <a:extLst>
              <a:ext uri="{FF2B5EF4-FFF2-40B4-BE49-F238E27FC236}">
                <a16:creationId xmlns:a16="http://schemas.microsoft.com/office/drawing/2014/main" id="{8B803917-08C4-B347-AB2A-57446C6406BD}"/>
              </a:ext>
            </a:extLst>
          </p:cNvPr>
          <p:cNvSpPr/>
          <p:nvPr/>
        </p:nvSpPr>
        <p:spPr>
          <a:xfrm>
            <a:off x="679522" y="4460806"/>
            <a:ext cx="7999593"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Review/draft updates to UIG user guide ongoing</a:t>
            </a:r>
          </a:p>
        </p:txBody>
      </p:sp>
      <p:sp>
        <p:nvSpPr>
          <p:cNvPr id="102" name="TextBox 101">
            <a:extLst>
              <a:ext uri="{FF2B5EF4-FFF2-40B4-BE49-F238E27FC236}">
                <a16:creationId xmlns:a16="http://schemas.microsoft.com/office/drawing/2014/main" id="{8DE52843-4138-1442-9B64-C4E1D836BDAC}"/>
              </a:ext>
            </a:extLst>
          </p:cNvPr>
          <p:cNvSpPr txBox="1"/>
          <p:nvPr/>
        </p:nvSpPr>
        <p:spPr>
          <a:xfrm>
            <a:off x="6816922" y="1399298"/>
            <a:ext cx="484655"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 BAU Publish UIG Investigation guide V.2 </a:t>
            </a:r>
          </a:p>
        </p:txBody>
      </p:sp>
      <p:sp>
        <p:nvSpPr>
          <p:cNvPr id="110" name="Diamond 109">
            <a:extLst>
              <a:ext uri="{FF2B5EF4-FFF2-40B4-BE49-F238E27FC236}">
                <a16:creationId xmlns:a16="http://schemas.microsoft.com/office/drawing/2014/main" id="{386EECE8-E9BF-8E4C-B2B2-6087159F6123}"/>
              </a:ext>
            </a:extLst>
          </p:cNvPr>
          <p:cNvSpPr/>
          <p:nvPr/>
        </p:nvSpPr>
        <p:spPr>
          <a:xfrm>
            <a:off x="7052369" y="12035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12" name="TextBox 111">
            <a:extLst>
              <a:ext uri="{FF2B5EF4-FFF2-40B4-BE49-F238E27FC236}">
                <a16:creationId xmlns:a16="http://schemas.microsoft.com/office/drawing/2014/main" id="{8DE52843-4138-1442-9B64-C4E1D836BDAC}"/>
              </a:ext>
            </a:extLst>
          </p:cNvPr>
          <p:cNvSpPr txBox="1"/>
          <p:nvPr/>
        </p:nvSpPr>
        <p:spPr>
          <a:xfrm>
            <a:off x="688064" y="3924535"/>
            <a:ext cx="5187932"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id="{6F9210BC-760F-B640-8FBC-6D5BC3A96AFB}"/>
              </a:ext>
            </a:extLst>
          </p:cNvPr>
          <p:cNvSpPr/>
          <p:nvPr/>
        </p:nvSpPr>
        <p:spPr>
          <a:xfrm>
            <a:off x="80900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600368"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09/10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116" name="Triangle 123">
            <a:extLst>
              <a:ext uri="{FF2B5EF4-FFF2-40B4-BE49-F238E27FC236}">
                <a16:creationId xmlns:a16="http://schemas.microsoft.com/office/drawing/2014/main" id="{6F9210BC-760F-B640-8FBC-6D5BC3A96AFB}"/>
              </a:ext>
            </a:extLst>
          </p:cNvPr>
          <p:cNvSpPr/>
          <p:nvPr/>
        </p:nvSpPr>
        <p:spPr>
          <a:xfrm>
            <a:off x="1123900"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7" name="TextBox 116">
            <a:extLst>
              <a:ext uri="{FF2B5EF4-FFF2-40B4-BE49-F238E27FC236}">
                <a16:creationId xmlns:a16="http://schemas.microsoft.com/office/drawing/2014/main" id="{6ECF800B-C755-FD4C-8704-BB42D910CD1F}"/>
              </a:ext>
            </a:extLst>
          </p:cNvPr>
          <p:cNvSpPr txBox="1"/>
          <p:nvPr/>
        </p:nvSpPr>
        <p:spPr>
          <a:xfrm>
            <a:off x="782181"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16/10 CoMC</a:t>
            </a:r>
          </a:p>
        </p:txBody>
      </p:sp>
      <p:sp>
        <p:nvSpPr>
          <p:cNvPr id="67" name="TextBox 66">
            <a:extLst>
              <a:ext uri="{FF2B5EF4-FFF2-40B4-BE49-F238E27FC236}">
                <a16:creationId xmlns:a16="http://schemas.microsoft.com/office/drawing/2014/main" id="{A00E7BEA-1415-4914-A1F1-402FB141B1D2}"/>
              </a:ext>
            </a:extLst>
          </p:cNvPr>
          <p:cNvSpPr txBox="1"/>
          <p:nvPr/>
        </p:nvSpPr>
        <p:spPr>
          <a:xfrm>
            <a:off x="1865021" y="1702660"/>
            <a:ext cx="631479"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w/c 11/11 Exec Summary </a:t>
            </a:r>
          </a:p>
        </p:txBody>
      </p:sp>
      <p:sp>
        <p:nvSpPr>
          <p:cNvPr id="73" name="Triangle 123">
            <a:extLst>
              <a:ext uri="{FF2B5EF4-FFF2-40B4-BE49-F238E27FC236}">
                <a16:creationId xmlns:a16="http://schemas.microsoft.com/office/drawing/2014/main" id="{0A556E35-63C5-464C-AA16-4070AC28D237}"/>
              </a:ext>
            </a:extLst>
          </p:cNvPr>
          <p:cNvSpPr/>
          <p:nvPr/>
        </p:nvSpPr>
        <p:spPr>
          <a:xfrm>
            <a:off x="1423173"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74" name="TextBox 73">
            <a:extLst>
              <a:ext uri="{FF2B5EF4-FFF2-40B4-BE49-F238E27FC236}">
                <a16:creationId xmlns:a16="http://schemas.microsoft.com/office/drawing/2014/main" id="{1AA96ADB-E693-4800-9383-A32E635B8189}"/>
              </a:ext>
            </a:extLst>
          </p:cNvPr>
          <p:cNvSpPr txBox="1"/>
          <p:nvPr/>
        </p:nvSpPr>
        <p:spPr>
          <a:xfrm>
            <a:off x="1128229"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22/10 UIG WG</a:t>
            </a:r>
          </a:p>
        </p:txBody>
      </p:sp>
      <p:sp>
        <p:nvSpPr>
          <p:cNvPr id="75" name="Triangle 123">
            <a:extLst>
              <a:ext uri="{FF2B5EF4-FFF2-40B4-BE49-F238E27FC236}">
                <a16:creationId xmlns:a16="http://schemas.microsoft.com/office/drawing/2014/main" id="{460062CE-702F-4ACA-A906-E4369F6BDB48}"/>
              </a:ext>
            </a:extLst>
          </p:cNvPr>
          <p:cNvSpPr/>
          <p:nvPr/>
        </p:nvSpPr>
        <p:spPr>
          <a:xfrm>
            <a:off x="2719300"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76" name="TextBox 75">
            <a:extLst>
              <a:ext uri="{FF2B5EF4-FFF2-40B4-BE49-F238E27FC236}">
                <a16:creationId xmlns:a16="http://schemas.microsoft.com/office/drawing/2014/main" id="{A1B0ED11-9A7F-4E33-B651-9F79DA3374BF}"/>
              </a:ext>
            </a:extLst>
          </p:cNvPr>
          <p:cNvSpPr txBox="1"/>
          <p:nvPr/>
        </p:nvSpPr>
        <p:spPr>
          <a:xfrm>
            <a:off x="2377581"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20/11 CoMC</a:t>
            </a:r>
          </a:p>
        </p:txBody>
      </p:sp>
      <p:sp>
        <p:nvSpPr>
          <p:cNvPr id="82" name="Triangle 123">
            <a:extLst>
              <a:ext uri="{FF2B5EF4-FFF2-40B4-BE49-F238E27FC236}">
                <a16:creationId xmlns:a16="http://schemas.microsoft.com/office/drawing/2014/main" id="{739E7082-502F-42AC-A1AB-E2DC48102D3A}"/>
              </a:ext>
            </a:extLst>
          </p:cNvPr>
          <p:cNvSpPr/>
          <p:nvPr/>
        </p:nvSpPr>
        <p:spPr>
          <a:xfrm>
            <a:off x="2931817"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87" name="TextBox 86">
            <a:extLst>
              <a:ext uri="{FF2B5EF4-FFF2-40B4-BE49-F238E27FC236}">
                <a16:creationId xmlns:a16="http://schemas.microsoft.com/office/drawing/2014/main" id="{DDF1D8A8-76E3-4B16-B625-D0549EB3B1A6}"/>
              </a:ext>
            </a:extLst>
          </p:cNvPr>
          <p:cNvSpPr txBox="1"/>
          <p:nvPr/>
        </p:nvSpPr>
        <p:spPr>
          <a:xfrm>
            <a:off x="2636873"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26/11 UIG WG</a:t>
            </a:r>
          </a:p>
        </p:txBody>
      </p:sp>
      <p:sp>
        <p:nvSpPr>
          <p:cNvPr id="118" name="Triangle 123">
            <a:extLst>
              <a:ext uri="{FF2B5EF4-FFF2-40B4-BE49-F238E27FC236}">
                <a16:creationId xmlns:a16="http://schemas.microsoft.com/office/drawing/2014/main" id="{FF6A5887-53BB-4A94-97AC-020197B43476}"/>
              </a:ext>
            </a:extLst>
          </p:cNvPr>
          <p:cNvSpPr/>
          <p:nvPr/>
        </p:nvSpPr>
        <p:spPr>
          <a:xfrm>
            <a:off x="2383287"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9" name="TextBox 118">
            <a:extLst>
              <a:ext uri="{FF2B5EF4-FFF2-40B4-BE49-F238E27FC236}">
                <a16:creationId xmlns:a16="http://schemas.microsoft.com/office/drawing/2014/main" id="{372D4C5F-0C7B-4BBE-992D-D5096B3F0C4C}"/>
              </a:ext>
            </a:extLst>
          </p:cNvPr>
          <p:cNvSpPr txBox="1"/>
          <p:nvPr/>
        </p:nvSpPr>
        <p:spPr>
          <a:xfrm>
            <a:off x="2168388"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13/11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83" name="Arrow: Right 82">
            <a:extLst>
              <a:ext uri="{FF2B5EF4-FFF2-40B4-BE49-F238E27FC236}">
                <a16:creationId xmlns:a16="http://schemas.microsoft.com/office/drawing/2014/main" id="{70A3C242-D09C-4CE7-8398-81ED86E4C07D}"/>
              </a:ext>
            </a:extLst>
          </p:cNvPr>
          <p:cNvSpPr/>
          <p:nvPr/>
        </p:nvSpPr>
        <p:spPr>
          <a:xfrm>
            <a:off x="8100392" y="425567"/>
            <a:ext cx="217720" cy="16442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AF855DAD-7797-49AC-8F47-199C62DEB5D9}"/>
              </a:ext>
            </a:extLst>
          </p:cNvPr>
          <p:cNvSpPr txBox="1"/>
          <p:nvPr/>
        </p:nvSpPr>
        <p:spPr>
          <a:xfrm>
            <a:off x="8244408" y="418006"/>
            <a:ext cx="613087" cy="128685"/>
          </a:xfrm>
          <a:prstGeom prst="rect">
            <a:avLst/>
          </a:prstGeom>
          <a:noFill/>
        </p:spPr>
        <p:txBody>
          <a:bodyPr wrap="square" lIns="18000" tIns="18000" rIns="18000" bIns="18000" rtlCol="0">
            <a:spAutoFit/>
          </a:bodyPr>
          <a:lstStyle/>
          <a:p>
            <a:pPr algn="r"/>
            <a:r>
              <a:rPr lang="en-US" sz="600"/>
              <a:t>Rescheduled</a:t>
            </a:r>
          </a:p>
        </p:txBody>
      </p:sp>
      <p:sp>
        <p:nvSpPr>
          <p:cNvPr id="89" name="TextBox 88">
            <a:extLst>
              <a:ext uri="{FF2B5EF4-FFF2-40B4-BE49-F238E27FC236}">
                <a16:creationId xmlns:a16="http://schemas.microsoft.com/office/drawing/2014/main" id="{94FB26A2-39D0-477E-981C-B8BFE92F9CA9}"/>
              </a:ext>
            </a:extLst>
          </p:cNvPr>
          <p:cNvSpPr txBox="1"/>
          <p:nvPr/>
        </p:nvSpPr>
        <p:spPr>
          <a:xfrm>
            <a:off x="3860513" y="1702660"/>
            <a:ext cx="631479"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w/c 16/12 Exec Summary </a:t>
            </a:r>
          </a:p>
        </p:txBody>
      </p:sp>
      <p:sp>
        <p:nvSpPr>
          <p:cNvPr id="121" name="Triangle 123">
            <a:extLst>
              <a:ext uri="{FF2B5EF4-FFF2-40B4-BE49-F238E27FC236}">
                <a16:creationId xmlns:a16="http://schemas.microsoft.com/office/drawing/2014/main" id="{A59C01EF-1E77-460D-B84B-656A3E5C4372}"/>
              </a:ext>
            </a:extLst>
          </p:cNvPr>
          <p:cNvSpPr/>
          <p:nvPr/>
        </p:nvSpPr>
        <p:spPr>
          <a:xfrm>
            <a:off x="3717324"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2" name="TextBox 121">
            <a:extLst>
              <a:ext uri="{FF2B5EF4-FFF2-40B4-BE49-F238E27FC236}">
                <a16:creationId xmlns:a16="http://schemas.microsoft.com/office/drawing/2014/main" id="{E87F9AE9-3386-4FEA-A866-B566B0B18340}"/>
              </a:ext>
            </a:extLst>
          </p:cNvPr>
          <p:cNvSpPr txBox="1"/>
          <p:nvPr/>
        </p:nvSpPr>
        <p:spPr>
          <a:xfrm>
            <a:off x="3502425"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11/12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123" name="Triangle 123">
            <a:extLst>
              <a:ext uri="{FF2B5EF4-FFF2-40B4-BE49-F238E27FC236}">
                <a16:creationId xmlns:a16="http://schemas.microsoft.com/office/drawing/2014/main" id="{6EBD87C5-883D-46D4-A55D-8D51312BFFAF}"/>
              </a:ext>
            </a:extLst>
          </p:cNvPr>
          <p:cNvSpPr/>
          <p:nvPr/>
        </p:nvSpPr>
        <p:spPr>
          <a:xfrm>
            <a:off x="3981253"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4" name="TextBox 123">
            <a:extLst>
              <a:ext uri="{FF2B5EF4-FFF2-40B4-BE49-F238E27FC236}">
                <a16:creationId xmlns:a16="http://schemas.microsoft.com/office/drawing/2014/main" id="{BFF058ED-652D-412C-A08E-9EE0D2A9A8E5}"/>
              </a:ext>
            </a:extLst>
          </p:cNvPr>
          <p:cNvSpPr txBox="1"/>
          <p:nvPr/>
        </p:nvSpPr>
        <p:spPr>
          <a:xfrm>
            <a:off x="3724994"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18/12 </a:t>
            </a:r>
            <a:r>
              <a:rPr lang="en-US" sz="600" err="1">
                <a:solidFill>
                  <a:srgbClr val="000000"/>
                </a:solidFill>
                <a:ea typeface="ＭＳ Ｐゴシック" pitchFamily="34" charset="-128"/>
              </a:rPr>
              <a:t>CoMC</a:t>
            </a:r>
            <a:endParaRPr lang="en-US" sz="600">
              <a:solidFill>
                <a:srgbClr val="000000"/>
              </a:solidFill>
              <a:ea typeface="ＭＳ Ｐゴシック" pitchFamily="34" charset="-128"/>
            </a:endParaRPr>
          </a:p>
        </p:txBody>
      </p:sp>
      <p:sp>
        <p:nvSpPr>
          <p:cNvPr id="125" name="Triangle 123">
            <a:extLst>
              <a:ext uri="{FF2B5EF4-FFF2-40B4-BE49-F238E27FC236}">
                <a16:creationId xmlns:a16="http://schemas.microsoft.com/office/drawing/2014/main" id="{9D11FF91-4A44-4074-8763-0817FA1D6C6F}"/>
              </a:ext>
            </a:extLst>
          </p:cNvPr>
          <p:cNvSpPr/>
          <p:nvPr/>
        </p:nvSpPr>
        <p:spPr>
          <a:xfrm>
            <a:off x="3730195"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6" name="TextBox 125">
            <a:extLst>
              <a:ext uri="{FF2B5EF4-FFF2-40B4-BE49-F238E27FC236}">
                <a16:creationId xmlns:a16="http://schemas.microsoft.com/office/drawing/2014/main" id="{2D0EE511-5D9F-4636-B6A0-51DE10F50F88}"/>
              </a:ext>
            </a:extLst>
          </p:cNvPr>
          <p:cNvSpPr txBox="1"/>
          <p:nvPr/>
        </p:nvSpPr>
        <p:spPr>
          <a:xfrm>
            <a:off x="3435251"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12/12 UIG WG</a:t>
            </a:r>
          </a:p>
        </p:txBody>
      </p:sp>
      <p:sp>
        <p:nvSpPr>
          <p:cNvPr id="132" name="Triangle 123">
            <a:extLst>
              <a:ext uri="{FF2B5EF4-FFF2-40B4-BE49-F238E27FC236}">
                <a16:creationId xmlns:a16="http://schemas.microsoft.com/office/drawing/2014/main" id="{3199D3B4-A68C-4D59-858B-F68294FF9A71}"/>
              </a:ext>
            </a:extLst>
          </p:cNvPr>
          <p:cNvSpPr/>
          <p:nvPr/>
        </p:nvSpPr>
        <p:spPr>
          <a:xfrm>
            <a:off x="5000763" y="3602387"/>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3" name="TextBox 132">
            <a:extLst>
              <a:ext uri="{FF2B5EF4-FFF2-40B4-BE49-F238E27FC236}">
                <a16:creationId xmlns:a16="http://schemas.microsoft.com/office/drawing/2014/main" id="{87DFC575-2A82-4C7E-B48C-6570A1CC40AD}"/>
              </a:ext>
            </a:extLst>
          </p:cNvPr>
          <p:cNvSpPr txBox="1"/>
          <p:nvPr/>
        </p:nvSpPr>
        <p:spPr>
          <a:xfrm>
            <a:off x="4683178" y="3761734"/>
            <a:ext cx="56621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15/01 CoMC</a:t>
            </a:r>
          </a:p>
        </p:txBody>
      </p:sp>
      <p:sp>
        <p:nvSpPr>
          <p:cNvPr id="134" name="Triangle 123">
            <a:extLst>
              <a:ext uri="{FF2B5EF4-FFF2-40B4-BE49-F238E27FC236}">
                <a16:creationId xmlns:a16="http://schemas.microsoft.com/office/drawing/2014/main" id="{6BEA2EBB-41AA-474F-975B-F6A4BDCAA3EA}"/>
              </a:ext>
            </a:extLst>
          </p:cNvPr>
          <p:cNvSpPr/>
          <p:nvPr/>
        </p:nvSpPr>
        <p:spPr>
          <a:xfrm>
            <a:off x="5288772" y="4127928"/>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5" name="TextBox 134">
            <a:extLst>
              <a:ext uri="{FF2B5EF4-FFF2-40B4-BE49-F238E27FC236}">
                <a16:creationId xmlns:a16="http://schemas.microsoft.com/office/drawing/2014/main" id="{CC466338-E39E-469A-AC5A-E02FB9D92F77}"/>
              </a:ext>
            </a:extLst>
          </p:cNvPr>
          <p:cNvSpPr txBox="1"/>
          <p:nvPr/>
        </p:nvSpPr>
        <p:spPr>
          <a:xfrm>
            <a:off x="4963467" y="4291694"/>
            <a:ext cx="64781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21/01 UIG WG</a:t>
            </a:r>
          </a:p>
        </p:txBody>
      </p:sp>
      <p:sp>
        <p:nvSpPr>
          <p:cNvPr id="71" name="TextBox 70">
            <a:extLst>
              <a:ext uri="{FF2B5EF4-FFF2-40B4-BE49-F238E27FC236}">
                <a16:creationId xmlns:a16="http://schemas.microsoft.com/office/drawing/2014/main" id="{560A3C87-D1ED-45C9-99C4-71CBD9A61DF1}"/>
              </a:ext>
            </a:extLst>
          </p:cNvPr>
          <p:cNvSpPr txBox="1"/>
          <p:nvPr/>
        </p:nvSpPr>
        <p:spPr>
          <a:xfrm>
            <a:off x="5971042" y="181678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w/c 03/02Exec Summary </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6665652" y="100505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2" name="Diamond 71">
            <a:extLst>
              <a:ext uri="{FF2B5EF4-FFF2-40B4-BE49-F238E27FC236}">
                <a16:creationId xmlns:a16="http://schemas.microsoft.com/office/drawing/2014/main" id="{DEB741EC-6882-4D75-93B9-53FA0FEDC8D4}"/>
              </a:ext>
            </a:extLst>
          </p:cNvPr>
          <p:cNvSpPr/>
          <p:nvPr/>
        </p:nvSpPr>
        <p:spPr>
          <a:xfrm>
            <a:off x="5840770" y="184278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11" name="Triangle 123">
            <a:extLst>
              <a:ext uri="{FF2B5EF4-FFF2-40B4-BE49-F238E27FC236}">
                <a16:creationId xmlns:a16="http://schemas.microsoft.com/office/drawing/2014/main" id="{B3688B1F-7109-4E73-950C-51EA78C0D1B2}"/>
              </a:ext>
            </a:extLst>
          </p:cNvPr>
          <p:cNvSpPr/>
          <p:nvPr/>
        </p:nvSpPr>
        <p:spPr>
          <a:xfrm>
            <a:off x="6261926" y="1190152"/>
            <a:ext cx="12232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7" name="TextBox 126">
            <a:extLst>
              <a:ext uri="{FF2B5EF4-FFF2-40B4-BE49-F238E27FC236}">
                <a16:creationId xmlns:a16="http://schemas.microsoft.com/office/drawing/2014/main" id="{ACCFA987-33BF-4F64-9031-C7BB106C6629}"/>
              </a:ext>
            </a:extLst>
          </p:cNvPr>
          <p:cNvSpPr txBox="1"/>
          <p:nvPr/>
        </p:nvSpPr>
        <p:spPr>
          <a:xfrm>
            <a:off x="6074135" y="1329174"/>
            <a:ext cx="497902"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12/02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128" name="Triangle 123">
            <a:extLst>
              <a:ext uri="{FF2B5EF4-FFF2-40B4-BE49-F238E27FC236}">
                <a16:creationId xmlns:a16="http://schemas.microsoft.com/office/drawing/2014/main" id="{590E8835-83BD-4D59-9E2B-0185EC436765}"/>
              </a:ext>
            </a:extLst>
          </p:cNvPr>
          <p:cNvSpPr/>
          <p:nvPr/>
        </p:nvSpPr>
        <p:spPr>
          <a:xfrm>
            <a:off x="6621046" y="3588941"/>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9" name="TextBox 128">
            <a:extLst>
              <a:ext uri="{FF2B5EF4-FFF2-40B4-BE49-F238E27FC236}">
                <a16:creationId xmlns:a16="http://schemas.microsoft.com/office/drawing/2014/main" id="{105A6950-3E60-4093-9976-DC968F968C55}"/>
              </a:ext>
            </a:extLst>
          </p:cNvPr>
          <p:cNvSpPr txBox="1"/>
          <p:nvPr/>
        </p:nvSpPr>
        <p:spPr>
          <a:xfrm>
            <a:off x="6303461" y="3748288"/>
            <a:ext cx="56621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19/02  </a:t>
            </a:r>
            <a:r>
              <a:rPr lang="en-US" sz="600" err="1">
                <a:solidFill>
                  <a:srgbClr val="000000"/>
                </a:solidFill>
                <a:ea typeface="ＭＳ Ｐゴシック" pitchFamily="34" charset="-128"/>
              </a:rPr>
              <a:t>CoMC</a:t>
            </a:r>
            <a:endParaRPr lang="en-US" sz="600">
              <a:solidFill>
                <a:srgbClr val="000000"/>
              </a:solidFill>
              <a:ea typeface="ＭＳ Ｐゴシック" pitchFamily="34" charset="-128"/>
            </a:endParaRPr>
          </a:p>
        </p:txBody>
      </p:sp>
      <p:sp>
        <p:nvSpPr>
          <p:cNvPr id="136" name="Triangle 123">
            <a:extLst>
              <a:ext uri="{FF2B5EF4-FFF2-40B4-BE49-F238E27FC236}">
                <a16:creationId xmlns:a16="http://schemas.microsoft.com/office/drawing/2014/main" id="{1FE54800-7772-4CBF-9303-A0FFA1487597}"/>
              </a:ext>
            </a:extLst>
          </p:cNvPr>
          <p:cNvSpPr/>
          <p:nvPr/>
        </p:nvSpPr>
        <p:spPr>
          <a:xfrm>
            <a:off x="6900800" y="4114482"/>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7" name="TextBox 136">
            <a:extLst>
              <a:ext uri="{FF2B5EF4-FFF2-40B4-BE49-F238E27FC236}">
                <a16:creationId xmlns:a16="http://schemas.microsoft.com/office/drawing/2014/main" id="{125E932C-DBFD-426C-B253-68C24853CAD1}"/>
              </a:ext>
            </a:extLst>
          </p:cNvPr>
          <p:cNvSpPr txBox="1"/>
          <p:nvPr/>
        </p:nvSpPr>
        <p:spPr>
          <a:xfrm>
            <a:off x="6575495" y="4278248"/>
            <a:ext cx="64781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25/02 UIG WG</a:t>
            </a:r>
          </a:p>
        </p:txBody>
      </p:sp>
      <p:sp>
        <p:nvSpPr>
          <p:cNvPr id="77" name="TextBox 76">
            <a:extLst>
              <a:ext uri="{FF2B5EF4-FFF2-40B4-BE49-F238E27FC236}">
                <a16:creationId xmlns:a16="http://schemas.microsoft.com/office/drawing/2014/main" id="{D0AA9294-39B0-4468-B8DB-77116D1113D0}"/>
              </a:ext>
            </a:extLst>
          </p:cNvPr>
          <p:cNvSpPr txBox="1"/>
          <p:nvPr/>
        </p:nvSpPr>
        <p:spPr>
          <a:xfrm>
            <a:off x="5367980" y="2681187"/>
            <a:ext cx="880218" cy="221018"/>
          </a:xfrm>
          <a:prstGeom prst="rect">
            <a:avLst/>
          </a:prstGeom>
          <a:solidFill>
            <a:schemeClr val="accent3">
              <a:lumMod val="40000"/>
              <a:lumOff val="60000"/>
            </a:schemeClr>
          </a:solidFill>
        </p:spPr>
        <p:txBody>
          <a:bodyPr wrap="square" lIns="18000" tIns="18000" rIns="18000" bIns="18000" rtlCol="0" anchor="t">
            <a:spAutoFit/>
          </a:bodyPr>
          <a:lstStyle/>
          <a:p>
            <a:pPr algn="r" defTabSz="457200" fontAlgn="base">
              <a:spcBef>
                <a:spcPct val="0"/>
              </a:spcBef>
              <a:spcAft>
                <a:spcPct val="0"/>
              </a:spcAft>
            </a:pPr>
            <a:r>
              <a:rPr lang="en-US" sz="600">
                <a:solidFill>
                  <a:srgbClr val="000000"/>
                </a:solidFill>
                <a:ea typeface="ＭＳ Ｐゴシック" pitchFamily="34" charset="-128"/>
              </a:rPr>
              <a:t>Final phase of Machine Learning complete</a:t>
            </a:r>
            <a:endParaRPr lang="en-US"/>
          </a:p>
        </p:txBody>
      </p:sp>
      <p:sp>
        <p:nvSpPr>
          <p:cNvPr id="78" name="Diamond 77">
            <a:extLst>
              <a:ext uri="{FF2B5EF4-FFF2-40B4-BE49-F238E27FC236}">
                <a16:creationId xmlns:a16="http://schemas.microsoft.com/office/drawing/2014/main" id="{83D5EB2E-ADAA-40CA-952A-7C055D863608}"/>
              </a:ext>
            </a:extLst>
          </p:cNvPr>
          <p:cNvSpPr/>
          <p:nvPr/>
        </p:nvSpPr>
        <p:spPr>
          <a:xfrm>
            <a:off x="5718085" y="2359095"/>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a:solidFill>
                  <a:schemeClr val="tx1"/>
                </a:solidFill>
                <a:latin typeface="Arial"/>
                <a:ea typeface="ＭＳ Ｐゴシック" pitchFamily="34" charset="-128"/>
              </a:rPr>
              <a:t> </a:t>
            </a:r>
          </a:p>
        </p:txBody>
      </p:sp>
      <p:cxnSp>
        <p:nvCxnSpPr>
          <p:cNvPr id="4" name="Connector: Elbow 3">
            <a:extLst>
              <a:ext uri="{FF2B5EF4-FFF2-40B4-BE49-F238E27FC236}">
                <a16:creationId xmlns:a16="http://schemas.microsoft.com/office/drawing/2014/main" id="{E6FA49DF-570F-469D-A74D-6481C9BC1F0B}"/>
              </a:ext>
            </a:extLst>
          </p:cNvPr>
          <p:cNvCxnSpPr>
            <a:cxnSpLocks/>
            <a:endCxn id="78" idx="2"/>
          </p:cNvCxnSpPr>
          <p:nvPr/>
        </p:nvCxnSpPr>
        <p:spPr>
          <a:xfrm rot="5400000" flipH="1" flipV="1">
            <a:off x="5727755" y="2626585"/>
            <a:ext cx="152123" cy="854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Oval 84">
            <a:extLst>
              <a:ext uri="{FF2B5EF4-FFF2-40B4-BE49-F238E27FC236}">
                <a16:creationId xmlns:a16="http://schemas.microsoft.com/office/drawing/2014/main" id="{1306CCD4-7D29-43F9-A671-F20D7CF6E51F}"/>
              </a:ext>
            </a:extLst>
          </p:cNvPr>
          <p:cNvSpPr>
            <a:spLocks noChangeAspect="1"/>
          </p:cNvSpPr>
          <p:nvPr/>
        </p:nvSpPr>
        <p:spPr bwMode="auto">
          <a:xfrm>
            <a:off x="2328073" y="1898068"/>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86" name="Oval 85">
            <a:extLst>
              <a:ext uri="{FF2B5EF4-FFF2-40B4-BE49-F238E27FC236}">
                <a16:creationId xmlns:a16="http://schemas.microsoft.com/office/drawing/2014/main" id="{7A86C8DE-1A8D-4E76-9F7F-45B254D842A4}"/>
              </a:ext>
            </a:extLst>
          </p:cNvPr>
          <p:cNvSpPr>
            <a:spLocks noChangeAspect="1"/>
          </p:cNvSpPr>
          <p:nvPr/>
        </p:nvSpPr>
        <p:spPr bwMode="auto">
          <a:xfrm>
            <a:off x="3947941" y="1891348"/>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130" name="Triangle 123">
            <a:extLst>
              <a:ext uri="{FF2B5EF4-FFF2-40B4-BE49-F238E27FC236}">
                <a16:creationId xmlns:a16="http://schemas.microsoft.com/office/drawing/2014/main" id="{347D6BCC-6800-47FE-AB1B-7DC2C652ECF3}"/>
              </a:ext>
            </a:extLst>
          </p:cNvPr>
          <p:cNvSpPr/>
          <p:nvPr/>
        </p:nvSpPr>
        <p:spPr>
          <a:xfrm>
            <a:off x="4675831" y="1203598"/>
            <a:ext cx="12232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1" name="TextBox 130">
            <a:extLst>
              <a:ext uri="{FF2B5EF4-FFF2-40B4-BE49-F238E27FC236}">
                <a16:creationId xmlns:a16="http://schemas.microsoft.com/office/drawing/2014/main" id="{59798F47-3DF5-45EE-9B19-45EBF443A5B0}"/>
              </a:ext>
            </a:extLst>
          </p:cNvPr>
          <p:cNvSpPr txBox="1"/>
          <p:nvPr/>
        </p:nvSpPr>
        <p:spPr>
          <a:xfrm>
            <a:off x="4488040" y="1342620"/>
            <a:ext cx="497902"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08/01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88" name="Arrow: Right 87">
            <a:extLst>
              <a:ext uri="{FF2B5EF4-FFF2-40B4-BE49-F238E27FC236}">
                <a16:creationId xmlns:a16="http://schemas.microsoft.com/office/drawing/2014/main" id="{972E3D23-3391-4035-8935-FD19433FAE8D}"/>
              </a:ext>
            </a:extLst>
          </p:cNvPr>
          <p:cNvSpPr/>
          <p:nvPr/>
        </p:nvSpPr>
        <p:spPr>
          <a:xfrm>
            <a:off x="5620983" y="1869692"/>
            <a:ext cx="217720" cy="16442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Arrow: Right 89">
            <a:extLst>
              <a:ext uri="{FF2B5EF4-FFF2-40B4-BE49-F238E27FC236}">
                <a16:creationId xmlns:a16="http://schemas.microsoft.com/office/drawing/2014/main" id="{5ACC3562-777B-4097-BC21-65B5635CD4A8}"/>
              </a:ext>
            </a:extLst>
          </p:cNvPr>
          <p:cNvSpPr/>
          <p:nvPr/>
        </p:nvSpPr>
        <p:spPr>
          <a:xfrm>
            <a:off x="6648711" y="4098690"/>
            <a:ext cx="217720" cy="16442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Triangle 123">
            <a:extLst>
              <a:ext uri="{FF2B5EF4-FFF2-40B4-BE49-F238E27FC236}">
                <a16:creationId xmlns:a16="http://schemas.microsoft.com/office/drawing/2014/main" id="{D9B47B5B-C536-4F61-A7FC-B54A27693345}"/>
              </a:ext>
            </a:extLst>
          </p:cNvPr>
          <p:cNvSpPr/>
          <p:nvPr/>
        </p:nvSpPr>
        <p:spPr>
          <a:xfrm>
            <a:off x="7875855" y="3578969"/>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92" name="TextBox 91">
            <a:extLst>
              <a:ext uri="{FF2B5EF4-FFF2-40B4-BE49-F238E27FC236}">
                <a16:creationId xmlns:a16="http://schemas.microsoft.com/office/drawing/2014/main" id="{140102A6-ADA4-4AA6-A3F9-A6205A933A52}"/>
              </a:ext>
            </a:extLst>
          </p:cNvPr>
          <p:cNvSpPr txBox="1"/>
          <p:nvPr/>
        </p:nvSpPr>
        <p:spPr>
          <a:xfrm>
            <a:off x="7558270" y="3738316"/>
            <a:ext cx="56621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18/03  </a:t>
            </a:r>
            <a:r>
              <a:rPr lang="en-US" sz="600" err="1">
                <a:solidFill>
                  <a:srgbClr val="000000"/>
                </a:solidFill>
                <a:ea typeface="ＭＳ Ｐゴシック" pitchFamily="34" charset="-128"/>
              </a:rPr>
              <a:t>CoMC</a:t>
            </a:r>
            <a:endParaRPr lang="en-US" sz="600">
              <a:solidFill>
                <a:srgbClr val="000000"/>
              </a:solidFill>
              <a:ea typeface="ＭＳ Ｐゴシック" pitchFamily="34" charset="-128"/>
            </a:endParaRPr>
          </a:p>
        </p:txBody>
      </p:sp>
      <p:sp>
        <p:nvSpPr>
          <p:cNvPr id="93" name="Triangle 123">
            <a:extLst>
              <a:ext uri="{FF2B5EF4-FFF2-40B4-BE49-F238E27FC236}">
                <a16:creationId xmlns:a16="http://schemas.microsoft.com/office/drawing/2014/main" id="{91B9CB1A-88D0-4F3C-A954-0F901945DDAB}"/>
              </a:ext>
            </a:extLst>
          </p:cNvPr>
          <p:cNvSpPr/>
          <p:nvPr/>
        </p:nvSpPr>
        <p:spPr>
          <a:xfrm>
            <a:off x="7830867" y="4104510"/>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94" name="TextBox 93">
            <a:extLst>
              <a:ext uri="{FF2B5EF4-FFF2-40B4-BE49-F238E27FC236}">
                <a16:creationId xmlns:a16="http://schemas.microsoft.com/office/drawing/2014/main" id="{5C213C71-F054-49F8-9006-4938CDEE1998}"/>
              </a:ext>
            </a:extLst>
          </p:cNvPr>
          <p:cNvSpPr txBox="1"/>
          <p:nvPr/>
        </p:nvSpPr>
        <p:spPr>
          <a:xfrm>
            <a:off x="7505562" y="4268276"/>
            <a:ext cx="64781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17/03 UIG WG</a:t>
            </a:r>
          </a:p>
        </p:txBody>
      </p:sp>
      <p:sp>
        <p:nvSpPr>
          <p:cNvPr id="96" name="Triangle 123">
            <a:extLst>
              <a:ext uri="{FF2B5EF4-FFF2-40B4-BE49-F238E27FC236}">
                <a16:creationId xmlns:a16="http://schemas.microsoft.com/office/drawing/2014/main" id="{E7D0F991-65B3-4A6E-AC11-6090EFD4AB3C}"/>
              </a:ext>
            </a:extLst>
          </p:cNvPr>
          <p:cNvSpPr/>
          <p:nvPr/>
        </p:nvSpPr>
        <p:spPr>
          <a:xfrm>
            <a:off x="7533663" y="1128461"/>
            <a:ext cx="12232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97" name="TextBox 96">
            <a:extLst>
              <a:ext uri="{FF2B5EF4-FFF2-40B4-BE49-F238E27FC236}">
                <a16:creationId xmlns:a16="http://schemas.microsoft.com/office/drawing/2014/main" id="{5314D031-4222-43E9-BB1E-08DAE21A4C04}"/>
              </a:ext>
            </a:extLst>
          </p:cNvPr>
          <p:cNvSpPr txBox="1"/>
          <p:nvPr/>
        </p:nvSpPr>
        <p:spPr>
          <a:xfrm>
            <a:off x="7345872" y="1267483"/>
            <a:ext cx="497902"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11/03  DSC </a:t>
            </a:r>
            <a:r>
              <a:rPr lang="en-US" sz="600" err="1">
                <a:solidFill>
                  <a:srgbClr val="000000"/>
                </a:solidFill>
                <a:ea typeface="ＭＳ Ｐゴシック" pitchFamily="34" charset="-128"/>
              </a:rPr>
              <a:t>ChMC</a:t>
            </a:r>
            <a:endParaRPr lang="en-US" sz="600">
              <a:solidFill>
                <a:srgbClr val="000000"/>
              </a:solidFill>
              <a:ea typeface="ＭＳ Ｐゴシック" pitchFamily="34" charset="-128"/>
            </a:endParaRPr>
          </a:p>
        </p:txBody>
      </p:sp>
      <p:sp>
        <p:nvSpPr>
          <p:cNvPr id="100" name="TextBox 99">
            <a:extLst>
              <a:ext uri="{FF2B5EF4-FFF2-40B4-BE49-F238E27FC236}">
                <a16:creationId xmlns:a16="http://schemas.microsoft.com/office/drawing/2014/main" id="{F7678062-1F9C-4C23-B392-A15DE4653B59}"/>
              </a:ext>
            </a:extLst>
          </p:cNvPr>
          <p:cNvSpPr txBox="1"/>
          <p:nvPr/>
        </p:nvSpPr>
        <p:spPr>
          <a:xfrm>
            <a:off x="7352496" y="1749062"/>
            <a:ext cx="484655"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Present Close-down Summary</a:t>
            </a:r>
          </a:p>
        </p:txBody>
      </p:sp>
      <p:cxnSp>
        <p:nvCxnSpPr>
          <p:cNvPr id="9" name="Straight Arrow Connector 8">
            <a:extLst>
              <a:ext uri="{FF2B5EF4-FFF2-40B4-BE49-F238E27FC236}">
                <a16:creationId xmlns:a16="http://schemas.microsoft.com/office/drawing/2014/main" id="{86B3FD55-9CD0-4BBF-8423-EF33740B8FBC}"/>
              </a:ext>
            </a:extLst>
          </p:cNvPr>
          <p:cNvCxnSpPr/>
          <p:nvPr/>
        </p:nvCxnSpPr>
        <p:spPr>
          <a:xfrm flipH="1" flipV="1">
            <a:off x="7594823" y="1236461"/>
            <a:ext cx="1" cy="51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81011782-5973-4DDF-B02F-E45C6F5F76E7}"/>
              </a:ext>
            </a:extLst>
          </p:cNvPr>
          <p:cNvCxnSpPr>
            <a:stCxn id="100" idx="2"/>
            <a:endCxn id="91" idx="0"/>
          </p:cNvCxnSpPr>
          <p:nvPr/>
        </p:nvCxnSpPr>
        <p:spPr>
          <a:xfrm rot="16200000" flipH="1">
            <a:off x="6997948" y="2659288"/>
            <a:ext cx="1516557" cy="322804"/>
          </a:xfrm>
          <a:prstGeom prst="bentConnector3">
            <a:avLst>
              <a:gd name="adj1" fmla="val 69006"/>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C3866-6CA9-42CE-BBD3-1C4FC7F605A4}"/>
              </a:ext>
            </a:extLst>
          </p:cNvPr>
          <p:cNvSpPr txBox="1"/>
          <p:nvPr/>
        </p:nvSpPr>
        <p:spPr>
          <a:xfrm>
            <a:off x="8153378" y="4459620"/>
            <a:ext cx="554150" cy="263574"/>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800"/>
              <a:t>Transition to BAU</a:t>
            </a:r>
          </a:p>
        </p:txBody>
      </p:sp>
      <p:sp>
        <p:nvSpPr>
          <p:cNvPr id="104" name="TextBox 103">
            <a:extLst>
              <a:ext uri="{FF2B5EF4-FFF2-40B4-BE49-F238E27FC236}">
                <a16:creationId xmlns:a16="http://schemas.microsoft.com/office/drawing/2014/main" id="{C1C99B5B-B9EE-4B57-AFF4-2A8B5FC32A88}"/>
              </a:ext>
            </a:extLst>
          </p:cNvPr>
          <p:cNvSpPr txBox="1"/>
          <p:nvPr/>
        </p:nvSpPr>
        <p:spPr>
          <a:xfrm>
            <a:off x="8145271" y="2973261"/>
            <a:ext cx="554150" cy="263574"/>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800"/>
              <a:t>Transition to BAU</a:t>
            </a:r>
          </a:p>
        </p:txBody>
      </p:sp>
      <p:sp>
        <p:nvSpPr>
          <p:cNvPr id="105" name="TextBox 104">
            <a:extLst>
              <a:ext uri="{FF2B5EF4-FFF2-40B4-BE49-F238E27FC236}">
                <a16:creationId xmlns:a16="http://schemas.microsoft.com/office/drawing/2014/main" id="{EEEB107D-0B41-4A20-BBB5-97CAFBB38292}"/>
              </a:ext>
            </a:extLst>
          </p:cNvPr>
          <p:cNvSpPr txBox="1"/>
          <p:nvPr/>
        </p:nvSpPr>
        <p:spPr>
          <a:xfrm>
            <a:off x="8153619" y="2028781"/>
            <a:ext cx="554150" cy="263574"/>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800"/>
              <a:t>Transition to BAU</a:t>
            </a:r>
          </a:p>
        </p:txBody>
      </p:sp>
      <p:sp>
        <p:nvSpPr>
          <p:cNvPr id="106" name="TextBox 105">
            <a:extLst>
              <a:ext uri="{FF2B5EF4-FFF2-40B4-BE49-F238E27FC236}">
                <a16:creationId xmlns:a16="http://schemas.microsoft.com/office/drawing/2014/main" id="{62DE9BDE-DD43-4F4C-B069-1ABC69613283}"/>
              </a:ext>
            </a:extLst>
          </p:cNvPr>
          <p:cNvSpPr txBox="1"/>
          <p:nvPr/>
        </p:nvSpPr>
        <p:spPr>
          <a:xfrm>
            <a:off x="7646722" y="2340208"/>
            <a:ext cx="554150" cy="288147"/>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700"/>
              <a:t>Activity Complete</a:t>
            </a:r>
          </a:p>
        </p:txBody>
      </p:sp>
      <p:sp>
        <p:nvSpPr>
          <p:cNvPr id="107" name="TextBox 106">
            <a:extLst>
              <a:ext uri="{FF2B5EF4-FFF2-40B4-BE49-F238E27FC236}">
                <a16:creationId xmlns:a16="http://schemas.microsoft.com/office/drawing/2014/main" id="{5910CC3C-35D0-4312-88E6-25AAF37B7871}"/>
              </a:ext>
            </a:extLst>
          </p:cNvPr>
          <p:cNvSpPr txBox="1"/>
          <p:nvPr/>
        </p:nvSpPr>
        <p:spPr>
          <a:xfrm>
            <a:off x="7646722" y="2641694"/>
            <a:ext cx="554150" cy="288147"/>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700"/>
              <a:t>Activity Complete</a:t>
            </a:r>
          </a:p>
        </p:txBody>
      </p:sp>
      <p:sp>
        <p:nvSpPr>
          <p:cNvPr id="139" name="TextBox 138">
            <a:extLst>
              <a:ext uri="{FF2B5EF4-FFF2-40B4-BE49-F238E27FC236}">
                <a16:creationId xmlns:a16="http://schemas.microsoft.com/office/drawing/2014/main" id="{F70F1066-07D0-449F-A57E-84C4B6C379A9}"/>
              </a:ext>
            </a:extLst>
          </p:cNvPr>
          <p:cNvSpPr txBox="1"/>
          <p:nvPr/>
        </p:nvSpPr>
        <p:spPr>
          <a:xfrm>
            <a:off x="8148583" y="3294624"/>
            <a:ext cx="554150" cy="263574"/>
          </a:xfrm>
          <a:prstGeom prst="rect">
            <a:avLst/>
          </a:prstGeom>
          <a:noFill/>
          <a:ln>
            <a:solidFill>
              <a:schemeClr val="tx1">
                <a:lumMod val="50000"/>
                <a:lumOff val="50000"/>
              </a:schemeClr>
            </a:solidFill>
          </a:ln>
        </p:spPr>
        <p:txBody>
          <a:bodyPr wrap="square" lIns="3600" tIns="36000" rIns="3600" bIns="36000" rtlCol="0">
            <a:spAutoFit/>
          </a:bodyPr>
          <a:lstStyle/>
          <a:p>
            <a:pPr algn="ctr"/>
            <a:r>
              <a:rPr lang="en-GB" sz="800"/>
              <a:t>Transition to BAU</a:t>
            </a:r>
          </a:p>
        </p:txBody>
      </p:sp>
      <p:sp>
        <p:nvSpPr>
          <p:cNvPr id="140" name="TextBox 139">
            <a:extLst>
              <a:ext uri="{FF2B5EF4-FFF2-40B4-BE49-F238E27FC236}">
                <a16:creationId xmlns:a16="http://schemas.microsoft.com/office/drawing/2014/main" id="{25681A36-CC53-48BB-B6EF-BB0C2F6D041A}"/>
              </a:ext>
            </a:extLst>
          </p:cNvPr>
          <p:cNvSpPr txBox="1"/>
          <p:nvPr/>
        </p:nvSpPr>
        <p:spPr>
          <a:xfrm>
            <a:off x="5321845" y="3898905"/>
            <a:ext cx="554150" cy="180425"/>
          </a:xfrm>
          <a:prstGeom prst="rect">
            <a:avLst/>
          </a:prstGeom>
          <a:noFill/>
          <a:ln>
            <a:solidFill>
              <a:schemeClr val="tx1"/>
            </a:solidFill>
          </a:ln>
        </p:spPr>
        <p:txBody>
          <a:bodyPr wrap="square" lIns="3600" tIns="36000" rIns="3600" bIns="36000" rtlCol="0">
            <a:spAutoFit/>
          </a:bodyPr>
          <a:lstStyle/>
          <a:p>
            <a:pPr algn="ctr"/>
            <a:r>
              <a:rPr lang="en-GB" sz="700"/>
              <a:t>Complete</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7311-F3E4-42B3-AA30-2AF0A38B1B8E}"/>
              </a:ext>
            </a:extLst>
          </p:cNvPr>
          <p:cNvSpPr>
            <a:spLocks noGrp="1"/>
          </p:cNvSpPr>
          <p:nvPr>
            <p:ph type="title"/>
          </p:nvPr>
        </p:nvSpPr>
        <p:spPr/>
        <p:txBody>
          <a:bodyPr/>
          <a:lstStyle/>
          <a:p>
            <a:r>
              <a:rPr lang="en-GB"/>
              <a:t>Recommendations - where we are</a:t>
            </a:r>
          </a:p>
        </p:txBody>
      </p:sp>
      <p:sp>
        <p:nvSpPr>
          <p:cNvPr id="7" name="Rectangle 6">
            <a:extLst>
              <a:ext uri="{FF2B5EF4-FFF2-40B4-BE49-F238E27FC236}">
                <a16:creationId xmlns:a16="http://schemas.microsoft.com/office/drawing/2014/main" id="{D6F0E037-6FB1-4DD1-9186-6738117C0268}"/>
              </a:ext>
            </a:extLst>
          </p:cNvPr>
          <p:cNvSpPr/>
          <p:nvPr/>
        </p:nvSpPr>
        <p:spPr>
          <a:xfrm>
            <a:off x="4566073" y="1167974"/>
            <a:ext cx="2180508" cy="369332"/>
          </a:xfrm>
          <a:prstGeom prst="rect">
            <a:avLst/>
          </a:prstGeom>
        </p:spPr>
        <p:txBody>
          <a:bodyPr wrap="square">
            <a:spAutoFit/>
          </a:bodyPr>
          <a:lstStyle/>
          <a:p>
            <a:r>
              <a:rPr lang="en-GB">
                <a:solidFill>
                  <a:srgbClr val="000000"/>
                </a:solidFill>
                <a:latin typeface="Times New Roman" panose="02020603050405020304" pitchFamily="18" charset="0"/>
              </a:rPr>
              <a:t> </a:t>
            </a:r>
            <a:endParaRPr lang="en-GB"/>
          </a:p>
        </p:txBody>
      </p:sp>
      <p:sp>
        <p:nvSpPr>
          <p:cNvPr id="10" name="Down Arrow 36">
            <a:extLst>
              <a:ext uri="{FF2B5EF4-FFF2-40B4-BE49-F238E27FC236}">
                <a16:creationId xmlns:a16="http://schemas.microsoft.com/office/drawing/2014/main" id="{D49F52BB-61CC-4D6B-805B-97A47E7F4C8E}"/>
              </a:ext>
            </a:extLst>
          </p:cNvPr>
          <p:cNvSpPr/>
          <p:nvPr/>
        </p:nvSpPr>
        <p:spPr>
          <a:xfrm>
            <a:off x="5987708"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Down Arrow 56">
            <a:extLst>
              <a:ext uri="{FF2B5EF4-FFF2-40B4-BE49-F238E27FC236}">
                <a16:creationId xmlns:a16="http://schemas.microsoft.com/office/drawing/2014/main" id="{615EA956-0942-4EE9-AD3D-756B46487AA5}"/>
              </a:ext>
            </a:extLst>
          </p:cNvPr>
          <p:cNvSpPr/>
          <p:nvPr/>
        </p:nvSpPr>
        <p:spPr>
          <a:xfrm>
            <a:off x="5046073"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a:extLst>
              <a:ext uri="{FF2B5EF4-FFF2-40B4-BE49-F238E27FC236}">
                <a16:creationId xmlns:a16="http://schemas.microsoft.com/office/drawing/2014/main" id="{A9734C1B-B0F4-4854-A917-813D462C599B}"/>
              </a:ext>
            </a:extLst>
          </p:cNvPr>
          <p:cNvSpPr/>
          <p:nvPr/>
        </p:nvSpPr>
        <p:spPr>
          <a:xfrm>
            <a:off x="3472432" y="2057247"/>
            <a:ext cx="1440160" cy="12244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a:solidFill>
                  <a:prstClr val="white"/>
                </a:solidFill>
              </a:rPr>
              <a:t>4 lines MOD –  (3.2.1) = 3 MODS – 1 sponsored Total  0692*), 2 sponsored British Gas 0690 &amp; 0691</a:t>
            </a:r>
          </a:p>
        </p:txBody>
      </p:sp>
      <p:sp>
        <p:nvSpPr>
          <p:cNvPr id="13" name="Down Arrow 32">
            <a:extLst>
              <a:ext uri="{FF2B5EF4-FFF2-40B4-BE49-F238E27FC236}">
                <a16:creationId xmlns:a16="http://schemas.microsoft.com/office/drawing/2014/main" id="{AF75076A-13BA-4FD7-A12F-621B684697CB}"/>
              </a:ext>
            </a:extLst>
          </p:cNvPr>
          <p:cNvSpPr/>
          <p:nvPr/>
        </p:nvSpPr>
        <p:spPr>
          <a:xfrm>
            <a:off x="726762" y="1580640"/>
            <a:ext cx="732784" cy="2060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Down Arrow 34">
            <a:extLst>
              <a:ext uri="{FF2B5EF4-FFF2-40B4-BE49-F238E27FC236}">
                <a16:creationId xmlns:a16="http://schemas.microsoft.com/office/drawing/2014/main" id="{3166369A-2F5D-4751-A4C4-E674B25EFC8B}"/>
              </a:ext>
            </a:extLst>
          </p:cNvPr>
          <p:cNvSpPr/>
          <p:nvPr/>
        </p:nvSpPr>
        <p:spPr>
          <a:xfrm>
            <a:off x="3826120"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Rectangle 14">
            <a:extLst>
              <a:ext uri="{FF2B5EF4-FFF2-40B4-BE49-F238E27FC236}">
                <a16:creationId xmlns:a16="http://schemas.microsoft.com/office/drawing/2014/main" id="{92E02A65-60F5-4301-954F-0D3C7015CA45}"/>
              </a:ext>
            </a:extLst>
          </p:cNvPr>
          <p:cNvSpPr/>
          <p:nvPr/>
        </p:nvSpPr>
        <p:spPr>
          <a:xfrm>
            <a:off x="604910" y="3641589"/>
            <a:ext cx="4255122" cy="4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4 Future review</a:t>
            </a:r>
          </a:p>
        </p:txBody>
      </p:sp>
      <p:sp>
        <p:nvSpPr>
          <p:cNvPr id="18" name="Rectangle 17">
            <a:extLst>
              <a:ext uri="{FF2B5EF4-FFF2-40B4-BE49-F238E27FC236}">
                <a16:creationId xmlns:a16="http://schemas.microsoft.com/office/drawing/2014/main" id="{B090C52E-C441-49CD-880E-0C51360FA505}"/>
              </a:ext>
            </a:extLst>
          </p:cNvPr>
          <p:cNvSpPr/>
          <p:nvPr/>
        </p:nvSpPr>
        <p:spPr>
          <a:xfrm>
            <a:off x="7760388" y="1882096"/>
            <a:ext cx="1276107" cy="2761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75 CLOSED</a:t>
            </a:r>
            <a:endParaRPr lang="en-GB" sz="1400">
              <a:solidFill>
                <a:prstClr val="white"/>
              </a:solidFill>
            </a:endParaRPr>
          </a:p>
        </p:txBody>
      </p:sp>
      <p:sp>
        <p:nvSpPr>
          <p:cNvPr id="19" name="TextBox 18">
            <a:extLst>
              <a:ext uri="{FF2B5EF4-FFF2-40B4-BE49-F238E27FC236}">
                <a16:creationId xmlns:a16="http://schemas.microsoft.com/office/drawing/2014/main" id="{9B2A574B-6FAD-4ACF-8A8E-9F7808783F4F}"/>
              </a:ext>
            </a:extLst>
          </p:cNvPr>
          <p:cNvSpPr txBox="1"/>
          <p:nvPr/>
        </p:nvSpPr>
        <p:spPr>
          <a:xfrm>
            <a:off x="7691112" y="6267509"/>
            <a:ext cx="1129359" cy="246221"/>
          </a:xfrm>
          <a:prstGeom prst="rect">
            <a:avLst/>
          </a:prstGeom>
          <a:noFill/>
        </p:spPr>
        <p:txBody>
          <a:bodyPr wrap="square" rtlCol="0">
            <a:spAutoFit/>
          </a:bodyPr>
          <a:lstStyle/>
          <a:p>
            <a:r>
              <a:rPr lang="en-GB" sz="1000">
                <a:solidFill>
                  <a:prstClr val="black"/>
                </a:solidFill>
              </a:rPr>
              <a:t>As at 18/12/19</a:t>
            </a:r>
          </a:p>
        </p:txBody>
      </p:sp>
      <p:sp>
        <p:nvSpPr>
          <p:cNvPr id="20" name="Rectangle 19">
            <a:extLst>
              <a:ext uri="{FF2B5EF4-FFF2-40B4-BE49-F238E27FC236}">
                <a16:creationId xmlns:a16="http://schemas.microsoft.com/office/drawing/2014/main" id="{10A50D58-36A8-47D9-B326-BD8489B2CE1D}"/>
              </a:ext>
            </a:extLst>
          </p:cNvPr>
          <p:cNvSpPr/>
          <p:nvPr/>
        </p:nvSpPr>
        <p:spPr>
          <a:xfrm>
            <a:off x="2392958" y="2057247"/>
            <a:ext cx="1007490" cy="122940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a:solidFill>
                  <a:prstClr val="white"/>
                </a:solidFill>
              </a:rPr>
              <a:t>9 lines MOD – Scottish Power (12.2) = 1 MOD – sponsored 0693R</a:t>
            </a:r>
          </a:p>
        </p:txBody>
      </p:sp>
      <p:sp>
        <p:nvSpPr>
          <p:cNvPr id="21" name="Down Arrow 51">
            <a:extLst>
              <a:ext uri="{FF2B5EF4-FFF2-40B4-BE49-F238E27FC236}">
                <a16:creationId xmlns:a16="http://schemas.microsoft.com/office/drawing/2014/main" id="{832D48CB-BB12-4A3B-B9DC-A0C9E3A911E3}"/>
              </a:ext>
            </a:extLst>
          </p:cNvPr>
          <p:cNvSpPr/>
          <p:nvPr/>
        </p:nvSpPr>
        <p:spPr>
          <a:xfrm>
            <a:off x="2540614"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Bent Arrow 3">
            <a:extLst>
              <a:ext uri="{FF2B5EF4-FFF2-40B4-BE49-F238E27FC236}">
                <a16:creationId xmlns:a16="http://schemas.microsoft.com/office/drawing/2014/main" id="{FA88E2AA-DF03-4280-AB28-EE27ADD73474}"/>
              </a:ext>
            </a:extLst>
          </p:cNvPr>
          <p:cNvSpPr/>
          <p:nvPr/>
        </p:nvSpPr>
        <p:spPr>
          <a:xfrm rot="5400000">
            <a:off x="7789377" y="1429980"/>
            <a:ext cx="519186"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22">
            <a:extLst>
              <a:ext uri="{FF2B5EF4-FFF2-40B4-BE49-F238E27FC236}">
                <a16:creationId xmlns:a16="http://schemas.microsoft.com/office/drawing/2014/main" id="{740F4DA1-51C3-4B32-8068-0734D7313BDF}"/>
              </a:ext>
            </a:extLst>
          </p:cNvPr>
          <p:cNvSpPr/>
          <p:nvPr/>
        </p:nvSpPr>
        <p:spPr>
          <a:xfrm>
            <a:off x="7760389" y="2172885"/>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prstClr val="white"/>
                </a:solidFill>
              </a:rPr>
              <a:t>11 do nothing</a:t>
            </a:r>
          </a:p>
        </p:txBody>
      </p:sp>
      <p:sp>
        <p:nvSpPr>
          <p:cNvPr id="24" name="Rectangle 23">
            <a:extLst>
              <a:ext uri="{FF2B5EF4-FFF2-40B4-BE49-F238E27FC236}">
                <a16:creationId xmlns:a16="http://schemas.microsoft.com/office/drawing/2014/main" id="{2448B071-D266-4653-A6AE-CDC309701783}"/>
              </a:ext>
            </a:extLst>
          </p:cNvPr>
          <p:cNvSpPr/>
          <p:nvPr/>
        </p:nvSpPr>
        <p:spPr>
          <a:xfrm>
            <a:off x="7760389" y="2463674"/>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prstClr val="white"/>
                </a:solidFill>
              </a:rPr>
              <a:t>3 BAU</a:t>
            </a:r>
          </a:p>
        </p:txBody>
      </p:sp>
      <p:sp>
        <p:nvSpPr>
          <p:cNvPr id="25" name="Rectangle 24">
            <a:extLst>
              <a:ext uri="{FF2B5EF4-FFF2-40B4-BE49-F238E27FC236}">
                <a16:creationId xmlns:a16="http://schemas.microsoft.com/office/drawing/2014/main" id="{70307D39-81A1-4179-9FE3-3FF63C4E4958}"/>
              </a:ext>
            </a:extLst>
          </p:cNvPr>
          <p:cNvSpPr/>
          <p:nvPr/>
        </p:nvSpPr>
        <p:spPr>
          <a:xfrm>
            <a:off x="7760389" y="2754463"/>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21 completed</a:t>
            </a:r>
          </a:p>
        </p:txBody>
      </p:sp>
      <p:sp>
        <p:nvSpPr>
          <p:cNvPr id="26" name="Rectangle 25">
            <a:extLst>
              <a:ext uri="{FF2B5EF4-FFF2-40B4-BE49-F238E27FC236}">
                <a16:creationId xmlns:a16="http://schemas.microsoft.com/office/drawing/2014/main" id="{EAD7FC23-2614-48A7-A8B8-E6EB7078570A}"/>
              </a:ext>
            </a:extLst>
          </p:cNvPr>
          <p:cNvSpPr/>
          <p:nvPr/>
        </p:nvSpPr>
        <p:spPr>
          <a:xfrm>
            <a:off x="7760389" y="3045253"/>
            <a:ext cx="1276107" cy="63621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40 - other options progressed</a:t>
            </a:r>
          </a:p>
        </p:txBody>
      </p:sp>
      <p:sp>
        <p:nvSpPr>
          <p:cNvPr id="27" name="Rectangle 26">
            <a:extLst>
              <a:ext uri="{FF2B5EF4-FFF2-40B4-BE49-F238E27FC236}">
                <a16:creationId xmlns:a16="http://schemas.microsoft.com/office/drawing/2014/main" id="{AD8D36B8-31F4-40E5-AF69-84610F9CCDF6}"/>
              </a:ext>
            </a:extLst>
          </p:cNvPr>
          <p:cNvSpPr/>
          <p:nvPr/>
        </p:nvSpPr>
        <p:spPr>
          <a:xfrm>
            <a:off x="1734405" y="4447573"/>
            <a:ext cx="758417"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t>3 review February</a:t>
            </a:r>
          </a:p>
        </p:txBody>
      </p:sp>
      <p:sp>
        <p:nvSpPr>
          <p:cNvPr id="28" name="Down Arrow 64">
            <a:extLst>
              <a:ext uri="{FF2B5EF4-FFF2-40B4-BE49-F238E27FC236}">
                <a16:creationId xmlns:a16="http://schemas.microsoft.com/office/drawing/2014/main" id="{B485FEE4-1EE4-4C1D-840E-7B89B479B956}"/>
              </a:ext>
            </a:extLst>
          </p:cNvPr>
          <p:cNvSpPr/>
          <p:nvPr/>
        </p:nvSpPr>
        <p:spPr>
          <a:xfrm>
            <a:off x="1800766" y="4103058"/>
            <a:ext cx="592192" cy="322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9" name="Rectangle 28">
            <a:extLst>
              <a:ext uri="{FF2B5EF4-FFF2-40B4-BE49-F238E27FC236}">
                <a16:creationId xmlns:a16="http://schemas.microsoft.com/office/drawing/2014/main" id="{25B08476-960B-4FCF-894D-2C5CD9F03C64}"/>
              </a:ext>
            </a:extLst>
          </p:cNvPr>
          <p:cNvSpPr/>
          <p:nvPr/>
        </p:nvSpPr>
        <p:spPr>
          <a:xfrm>
            <a:off x="3031890" y="4447573"/>
            <a:ext cx="758417"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rPr>
              <a:t>1 review March</a:t>
            </a:r>
          </a:p>
        </p:txBody>
      </p:sp>
      <p:sp>
        <p:nvSpPr>
          <p:cNvPr id="30" name="Down Arrow 66">
            <a:extLst>
              <a:ext uri="{FF2B5EF4-FFF2-40B4-BE49-F238E27FC236}">
                <a16:creationId xmlns:a16="http://schemas.microsoft.com/office/drawing/2014/main" id="{6AC5EDE0-F030-446B-9BF2-7FF0A930BBE9}"/>
              </a:ext>
            </a:extLst>
          </p:cNvPr>
          <p:cNvSpPr/>
          <p:nvPr/>
        </p:nvSpPr>
        <p:spPr>
          <a:xfrm>
            <a:off x="3098251" y="4103058"/>
            <a:ext cx="592192" cy="322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Rectangle 30">
            <a:extLst>
              <a:ext uri="{FF2B5EF4-FFF2-40B4-BE49-F238E27FC236}">
                <a16:creationId xmlns:a16="http://schemas.microsoft.com/office/drawing/2014/main" id="{74489AA6-C5A5-42FF-B657-1CD7A07212DC}"/>
              </a:ext>
            </a:extLst>
          </p:cNvPr>
          <p:cNvSpPr/>
          <p:nvPr/>
        </p:nvSpPr>
        <p:spPr>
          <a:xfrm>
            <a:off x="279284" y="1038402"/>
            <a:ext cx="7645650" cy="519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prstClr val="white"/>
                </a:solidFill>
              </a:rPr>
              <a:t>14 finding &amp; recommendations = 95 recommendation lines</a:t>
            </a:r>
          </a:p>
        </p:txBody>
      </p:sp>
      <p:sp>
        <p:nvSpPr>
          <p:cNvPr id="32" name="Rectangle 31">
            <a:extLst>
              <a:ext uri="{FF2B5EF4-FFF2-40B4-BE49-F238E27FC236}">
                <a16:creationId xmlns:a16="http://schemas.microsoft.com/office/drawing/2014/main" id="{B3502702-4BCA-48F3-8E9F-27ACB3F5EB85}"/>
              </a:ext>
            </a:extLst>
          </p:cNvPr>
          <p:cNvSpPr/>
          <p:nvPr/>
        </p:nvSpPr>
        <p:spPr>
          <a:xfrm>
            <a:off x="4974065" y="2057245"/>
            <a:ext cx="876800" cy="9733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a:solidFill>
                  <a:prstClr val="white"/>
                </a:solidFill>
              </a:rPr>
              <a:t>2 lines Xoserve drafted MODs 3.2.5</a:t>
            </a:r>
          </a:p>
        </p:txBody>
      </p:sp>
      <p:sp>
        <p:nvSpPr>
          <p:cNvPr id="33" name="Rectangle 32">
            <a:extLst>
              <a:ext uri="{FF2B5EF4-FFF2-40B4-BE49-F238E27FC236}">
                <a16:creationId xmlns:a16="http://schemas.microsoft.com/office/drawing/2014/main" id="{51166422-76BA-428D-A4DD-1A7E53929A17}"/>
              </a:ext>
            </a:extLst>
          </p:cNvPr>
          <p:cNvSpPr/>
          <p:nvPr/>
        </p:nvSpPr>
        <p:spPr>
          <a:xfrm>
            <a:off x="5915000" y="2057245"/>
            <a:ext cx="878201" cy="9733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a:solidFill>
                  <a:prstClr val="white"/>
                </a:solidFill>
              </a:rPr>
              <a:t>1 line MOD 0699 Scottish Power</a:t>
            </a:r>
          </a:p>
        </p:txBody>
      </p:sp>
      <p:sp>
        <p:nvSpPr>
          <p:cNvPr id="37" name="Rectangle 36">
            <a:extLst>
              <a:ext uri="{FF2B5EF4-FFF2-40B4-BE49-F238E27FC236}">
                <a16:creationId xmlns:a16="http://schemas.microsoft.com/office/drawing/2014/main" id="{1878A28D-4609-4288-AC76-8C06CDA1F707}"/>
              </a:ext>
            </a:extLst>
          </p:cNvPr>
          <p:cNvSpPr/>
          <p:nvPr/>
        </p:nvSpPr>
        <p:spPr>
          <a:xfrm>
            <a:off x="7691112" y="4468671"/>
            <a:ext cx="1345383" cy="51918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i="1">
                <a:solidFill>
                  <a:prstClr val="white"/>
                </a:solidFill>
              </a:rPr>
              <a:t>* UNC Mod 0692 now approved, awaiting UKLink Release</a:t>
            </a:r>
          </a:p>
        </p:txBody>
      </p:sp>
    </p:spTree>
    <p:extLst>
      <p:ext uri="{BB962C8B-B14F-4D97-AF65-F5344CB8AC3E}">
        <p14:creationId xmlns:p14="http://schemas.microsoft.com/office/powerpoint/2010/main" val="144376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Overview Of Task Force Funding</a:t>
            </a:r>
          </a:p>
        </p:txBody>
      </p:sp>
      <p:pic>
        <p:nvPicPr>
          <p:cNvPr id="3" name="Picture 2">
            <a:extLst>
              <a:ext uri="{FF2B5EF4-FFF2-40B4-BE49-F238E27FC236}">
                <a16:creationId xmlns:a16="http://schemas.microsoft.com/office/drawing/2014/main" id="{7CAC527A-81A4-4FE8-906E-845D5DF916BD}"/>
              </a:ext>
            </a:extLst>
          </p:cNvPr>
          <p:cNvPicPr>
            <a:picLocks noChangeAspect="1"/>
          </p:cNvPicPr>
          <p:nvPr/>
        </p:nvPicPr>
        <p:blipFill>
          <a:blip r:embed="rId3"/>
          <a:stretch>
            <a:fillRect/>
          </a:stretch>
        </p:blipFill>
        <p:spPr>
          <a:xfrm>
            <a:off x="633492" y="674292"/>
            <a:ext cx="7877016" cy="4094663"/>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094" y="87475"/>
            <a:ext cx="6380466" cy="432048"/>
          </a:xfrm>
        </p:spPr>
        <p:txBody>
          <a:bodyPr vert="horz" lIns="68580" tIns="34290" rIns="68580" bIns="34290" rtlCol="0" anchor="ctr">
            <a:normAutofit fontScale="90000"/>
          </a:bodyPr>
          <a:lstStyle/>
          <a:p>
            <a:pPr algn="l"/>
            <a:r>
              <a:rPr lang="en-GB" sz="1800"/>
              <a:t>Reminder – UIG Task Force Activities migration post October 19</a:t>
            </a:r>
          </a:p>
        </p:txBody>
      </p:sp>
      <p:graphicFrame>
        <p:nvGraphicFramePr>
          <p:cNvPr id="5" name="Table 4"/>
          <p:cNvGraphicFramePr>
            <a:graphicFrameLocks noGrp="1"/>
          </p:cNvGraphicFramePr>
          <p:nvPr>
            <p:extLst>
              <p:ext uri="{D42A27DB-BD31-4B8C-83A1-F6EECF244321}">
                <p14:modId xmlns:p14="http://schemas.microsoft.com/office/powerpoint/2010/main" val="2863502895"/>
              </p:ext>
            </p:extLst>
          </p:nvPr>
        </p:nvGraphicFramePr>
        <p:xfrm>
          <a:off x="683568" y="602136"/>
          <a:ext cx="7632848" cy="4316730"/>
        </p:xfrm>
        <a:graphic>
          <a:graphicData uri="http://schemas.openxmlformats.org/drawingml/2006/table">
            <a:tbl>
              <a:tblPr firstRow="1" bandRow="1">
                <a:tableStyleId>{5940675A-B579-460E-94D1-54222C63F5DA}</a:tableStyleId>
              </a:tblPr>
              <a:tblGrid>
                <a:gridCol w="2544283">
                  <a:extLst>
                    <a:ext uri="{9D8B030D-6E8A-4147-A177-3AD203B41FA5}">
                      <a16:colId xmlns:a16="http://schemas.microsoft.com/office/drawing/2014/main" val="20000"/>
                    </a:ext>
                  </a:extLst>
                </a:gridCol>
                <a:gridCol w="2609521">
                  <a:extLst>
                    <a:ext uri="{9D8B030D-6E8A-4147-A177-3AD203B41FA5}">
                      <a16:colId xmlns:a16="http://schemas.microsoft.com/office/drawing/2014/main" val="20001"/>
                    </a:ext>
                  </a:extLst>
                </a:gridCol>
                <a:gridCol w="2479044">
                  <a:extLst>
                    <a:ext uri="{9D8B030D-6E8A-4147-A177-3AD203B41FA5}">
                      <a16:colId xmlns:a16="http://schemas.microsoft.com/office/drawing/2014/main" val="20003"/>
                    </a:ext>
                  </a:extLst>
                </a:gridCol>
              </a:tblGrid>
              <a:tr h="537210">
                <a:tc>
                  <a:txBody>
                    <a:bodyPr/>
                    <a:lstStyle/>
                    <a:p>
                      <a:pPr algn="ctr"/>
                      <a:r>
                        <a:rPr lang="en-GB" sz="1000" b="1" u="sng">
                          <a:solidFill>
                            <a:schemeClr val="bg1"/>
                          </a:solidFill>
                        </a:rPr>
                        <a:t>Pre</a:t>
                      </a:r>
                      <a:r>
                        <a:rPr lang="en-GB" sz="1000" b="1" u="sng" baseline="0">
                          <a:solidFill>
                            <a:schemeClr val="bg1"/>
                          </a:solidFill>
                        </a:rPr>
                        <a:t> November Task Force</a:t>
                      </a:r>
                      <a:endParaRPr lang="en-GB" sz="1000" b="1" u="sng">
                        <a:solidFill>
                          <a:schemeClr val="bg1"/>
                        </a:solidFill>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October Customer</a:t>
                      </a:r>
                      <a:r>
                        <a:rPr lang="en-GB" sz="1000" b="1" u="sng" kern="1200" baseline="0">
                          <a:solidFill>
                            <a:schemeClr val="bg1"/>
                          </a:solidFill>
                          <a:latin typeface="+mn-lt"/>
                          <a:ea typeface="+mn-ea"/>
                          <a:cs typeface="+mn-cs"/>
                        </a:rPr>
                        <a:t> Support Services Team</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a:t>
                      </a:r>
                      <a:r>
                        <a:rPr lang="en-GB" sz="1000" b="1" u="sng" kern="1200" baseline="0">
                          <a:solidFill>
                            <a:schemeClr val="bg1"/>
                          </a:solidFill>
                          <a:latin typeface="+mn-lt"/>
                          <a:ea typeface="+mn-ea"/>
                          <a:cs typeface="+mn-cs"/>
                        </a:rPr>
                        <a:t> Customer Change Team </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760470">
                <a:tc>
                  <a:txBody>
                    <a:bodyPr/>
                    <a:lstStyle/>
                    <a:p>
                      <a:pPr marL="0" lvl="0" indent="0">
                        <a:spcAft>
                          <a:spcPts val="400"/>
                        </a:spcAft>
                        <a:buFont typeface="Arial" panose="020B0604020202020204" pitchFamily="34" charset="0"/>
                        <a:buNone/>
                      </a:pPr>
                      <a:r>
                        <a:rPr lang="en-GB" sz="700" b="1" baseline="0"/>
                        <a:t>Existing activities which will migrate</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Daily UIG Box account management</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a:t>Monthly UIG Executive Summary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a:t>Creation of UIG monthly dashboard stats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Web page ownership updates &amp; maintenance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UIG Work Group attendance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UIG Work Group Task Force recommendation tracking</a:t>
                      </a:r>
                    </a:p>
                    <a:p>
                      <a:pPr marL="72000" lvl="0" indent="-72000">
                        <a:spcAft>
                          <a:spcPts val="400"/>
                        </a:spcAft>
                        <a:buFont typeface="Arial" panose="020B0604020202020204" pitchFamily="34" charset="0"/>
                        <a:buChar char="•"/>
                      </a:pPr>
                      <a:r>
                        <a:rPr lang="en-GB" sz="700" baseline="0"/>
                        <a:t>UIG data sources creation</a:t>
                      </a:r>
                    </a:p>
                    <a:p>
                      <a:pPr marL="72000" lvl="0" indent="-72000">
                        <a:spcAft>
                          <a:spcPts val="400"/>
                        </a:spcAft>
                        <a:buFont typeface="Arial" panose="020B0604020202020204" pitchFamily="34" charset="0"/>
                        <a:buChar char="•"/>
                      </a:pPr>
                      <a:r>
                        <a:rPr lang="en-GB" sz="700" baseline="0"/>
                        <a:t>UIG modification alignment creation &amp; publication</a:t>
                      </a:r>
                    </a:p>
                    <a:p>
                      <a:pPr marL="72000" lvl="0" indent="-72000">
                        <a:spcAft>
                          <a:spcPts val="400"/>
                        </a:spcAft>
                        <a:buFont typeface="Arial" panose="020B0604020202020204" pitchFamily="34" charset="0"/>
                        <a:buChar char="•"/>
                      </a:pPr>
                      <a:r>
                        <a:rPr lang="en-GB" sz="700" baseline="0"/>
                        <a:t>Machine Learning new analysis</a:t>
                      </a:r>
                    </a:p>
                    <a:p>
                      <a:pPr marL="71755" lvl="0" indent="-71755">
                        <a:spcAft>
                          <a:spcPts val="400"/>
                        </a:spcAft>
                        <a:buFont typeface="Arial" panose="020B0604020202020204" pitchFamily="34" charset="0"/>
                        <a:buChar char="•"/>
                      </a:pPr>
                      <a:r>
                        <a:rPr lang="en-GB" sz="700" baseline="0"/>
                        <a:t>Budget mapping and forecast</a:t>
                      </a:r>
                    </a:p>
                    <a:p>
                      <a:pPr marL="0" marR="0" lvl="0" indent="0" algn="l" rtl="0" eaLnBrk="1" fontAlgn="auto" latinLnBrk="0" hangingPunct="1">
                        <a:lnSpc>
                          <a:spcPct val="100000"/>
                        </a:lnSpc>
                        <a:spcBef>
                          <a:spcPts val="0"/>
                        </a:spcBef>
                        <a:spcAft>
                          <a:spcPts val="400"/>
                        </a:spcAft>
                        <a:buFont typeface="Arial" panose="020B0604020202020204" pitchFamily="34" charset="0"/>
                        <a:buNone/>
                      </a:pPr>
                      <a:r>
                        <a:rPr lang="en-GB" sz="700" b="1"/>
                        <a:t>.</a:t>
                      </a:r>
                      <a:r>
                        <a:rPr lang="en-GB" sz="700" b="0"/>
                        <a:t> Support development of new online UIG interactive reporting</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baseline="0"/>
                        <a:t>Activities which will cease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aseline="0"/>
                        <a:t>Representation at </a:t>
                      </a:r>
                      <a:r>
                        <a:rPr lang="en-GB" sz="700" baseline="0" err="1"/>
                        <a:t>ChMC</a:t>
                      </a:r>
                      <a:r>
                        <a:rPr lang="en-GB" sz="700" baseline="0"/>
                        <a:t> &amp; </a:t>
                      </a:r>
                      <a:r>
                        <a:rPr lang="en-GB" sz="700" baseline="0" err="1"/>
                        <a:t>CoMC</a:t>
                      </a:r>
                      <a:r>
                        <a:rPr lang="en-GB" sz="700" baseline="0"/>
                        <a:t> </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GB" sz="700" baseline="0"/>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endParaRPr lang="en-GB" sz="700" baseline="0"/>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baseline="0">
                          <a:solidFill>
                            <a:schemeClr val="tx1"/>
                          </a:solidFill>
                          <a:latin typeface="+mn-lt"/>
                          <a:ea typeface="+mn-ea"/>
                          <a:cs typeface="+mn-cs"/>
                        </a:rPr>
                        <a:t>Existing activities which will be migrated</a:t>
                      </a:r>
                    </a:p>
                    <a:p>
                      <a:pPr marL="71755" lvl="0" indent="-71755"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Daily UIG Box account management</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Monthly UIG Executive Summary</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Creation of UIG monthly dashboard stats</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Web page ownership updates &amp;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Work Group attendance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Work Group Task Force recommendation tracking</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data sources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modification alignment pack maintenance</a:t>
                      </a:r>
                    </a:p>
                    <a:p>
                      <a:pPr marL="72000" lvl="0" indent="-72000" algn="l" defTabSz="914400" rtl="0" eaLnBrk="1" latinLnBrk="0" hangingPunct="1">
                        <a:spcAft>
                          <a:spcPts val="400"/>
                        </a:spcAft>
                        <a:buFont typeface="Arial" panose="020B0604020202020204" pitchFamily="34" charset="0"/>
                        <a:buChar char="•"/>
                      </a:pPr>
                      <a:r>
                        <a:rPr lang="en-GB" sz="700" baseline="0"/>
                        <a:t>Machine Learning</a:t>
                      </a:r>
                      <a:r>
                        <a:rPr lang="en-GB" sz="700" kern="1200" baseline="0">
                          <a:solidFill>
                            <a:schemeClr val="tx1"/>
                          </a:solidFill>
                          <a:latin typeface="+mn-lt"/>
                          <a:ea typeface="+mn-ea"/>
                          <a:cs typeface="+mn-cs"/>
                        </a:rPr>
                        <a:t> outstanding analysis</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Budget monitoring for UIG activities</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kern="1200" baseline="0">
                          <a:solidFill>
                            <a:schemeClr val="tx1"/>
                          </a:solidFill>
                          <a:latin typeface="+mn-lt"/>
                          <a:ea typeface="+mn-ea"/>
                          <a:cs typeface="+mn-cs"/>
                        </a:rPr>
                        <a:t>Outstanding CP 4853 Interim process to monitor and manually load rejected reads into UK Link where the read was rejected for reason MRE00458 only.  Manual work around to be closed out end of October 19.</a:t>
                      </a:r>
                      <a:endParaRPr lang="en-GB" sz="700" kern="120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UIG brochure version 2 creation &amp; publication</a:t>
                      </a:r>
                      <a:r>
                        <a:rPr lang="en-GB" sz="700" kern="1200" baseline="0">
                          <a:solidFill>
                            <a:schemeClr val="tx1"/>
                          </a:solidFill>
                          <a:latin typeface="+mn-lt"/>
                          <a:ea typeface="+mn-ea"/>
                          <a:cs typeface="+mn-cs"/>
                        </a:rPr>
                        <a:t> </a:t>
                      </a: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Re-purpose the existing "Lines of investigation tracker" </a:t>
                      </a:r>
                      <a:endParaRPr lang="en-GB" sz="700" kern="1200" baseline="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Work with Customer Change team to develop formal project close down</a:t>
                      </a:r>
                    </a:p>
                    <a:p>
                      <a:pPr marL="0" marR="0" lvl="0" indent="0" algn="l">
                        <a:lnSpc>
                          <a:spcPct val="100000"/>
                        </a:lnSpc>
                        <a:spcBef>
                          <a:spcPts val="0"/>
                        </a:spcBef>
                        <a:spcAft>
                          <a:spcPts val="400"/>
                        </a:spcAft>
                        <a:buNone/>
                      </a:pPr>
                      <a:r>
                        <a:rPr lang="en-GB" sz="700" b="1" kern="1200" baseline="0">
                          <a:solidFill>
                            <a:schemeClr val="tx1"/>
                          </a:solidFill>
                          <a:latin typeface="+mn-lt"/>
                          <a:ea typeface="+mn-ea"/>
                          <a:cs typeface="+mn-cs"/>
                        </a:rPr>
                        <a:t>New activities which will commence</a:t>
                      </a:r>
                    </a:p>
                    <a:p>
                      <a:pPr marL="171450" marR="0" lvl="0" indent="-171450" algn="l">
                        <a:lnSpc>
                          <a:spcPct val="100000"/>
                        </a:lnSpc>
                        <a:spcBef>
                          <a:spcPts val="0"/>
                        </a:spcBef>
                        <a:spcAft>
                          <a:spcPts val="400"/>
                        </a:spcAft>
                        <a:buFont typeface="Arial"/>
                        <a:buChar char="•"/>
                      </a:pPr>
                      <a:r>
                        <a:rPr lang="en-GB" sz="700" b="0" i="0" u="none" strike="noStrike" kern="1200" baseline="0" noProof="0">
                          <a:solidFill>
                            <a:schemeClr val="tx1"/>
                          </a:solidFill>
                          <a:latin typeface="Arial"/>
                        </a:rPr>
                        <a:t>Support maintenance of new online UIG interactive reporting</a:t>
                      </a:r>
                      <a:endParaRPr lang="en-GB" sz="140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err="1">
                          <a:solidFill>
                            <a:schemeClr val="tx1"/>
                          </a:solidFill>
                          <a:latin typeface="+mn-lt"/>
                          <a:ea typeface="+mn-ea"/>
                          <a:cs typeface="+mn-cs"/>
                        </a:rPr>
                        <a:t>Adhoc</a:t>
                      </a:r>
                      <a:r>
                        <a:rPr lang="en-GB" sz="700" b="1" kern="1200">
                          <a:solidFill>
                            <a:schemeClr val="tx1"/>
                          </a:solidFill>
                          <a:latin typeface="+mn-lt"/>
                          <a:ea typeface="+mn-ea"/>
                          <a:cs typeface="+mn-cs"/>
                        </a:rPr>
                        <a:t> new UIG related requests</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a:solidFill>
                            <a:schemeClr val="tx1"/>
                          </a:solidFill>
                          <a:latin typeface="+mn-lt"/>
                          <a:ea typeface="+mn-ea"/>
                          <a:cs typeface="+mn-cs"/>
                        </a:rPr>
                        <a:t>One</a:t>
                      </a:r>
                      <a:r>
                        <a:rPr lang="en-GB" sz="700" kern="1200" baseline="0">
                          <a:solidFill>
                            <a:schemeClr val="tx1"/>
                          </a:solidFill>
                          <a:latin typeface="+mn-lt"/>
                          <a:ea typeface="+mn-ea"/>
                          <a:cs typeface="+mn-cs"/>
                        </a:rPr>
                        <a:t> off activities e.g. simulations/</a:t>
                      </a:r>
                      <a:r>
                        <a:rPr lang="en-GB" sz="700" kern="1200" baseline="0" err="1">
                          <a:solidFill>
                            <a:schemeClr val="tx1"/>
                          </a:solidFill>
                          <a:latin typeface="+mn-lt"/>
                          <a:ea typeface="+mn-ea"/>
                          <a:cs typeface="+mn-cs"/>
                        </a:rPr>
                        <a:t>adhoc</a:t>
                      </a:r>
                      <a:r>
                        <a:rPr lang="en-GB" sz="700" kern="1200" baseline="0">
                          <a:solidFill>
                            <a:schemeClr val="tx1"/>
                          </a:solidFill>
                          <a:latin typeface="+mn-lt"/>
                          <a:ea typeface="+mn-ea"/>
                          <a:cs typeface="+mn-cs"/>
                        </a:rPr>
                        <a:t> UIG reporting requests – considered by Customer Support Services and/or directed to raise CP</a:t>
                      </a:r>
                      <a:endParaRPr lang="en-GB" sz="700" kern="120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Live CP4866 Removal of validation on uncorrected read due November release</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i="0" kern="1200" baseline="0">
                          <a:solidFill>
                            <a:schemeClr val="tx1"/>
                          </a:solidFill>
                          <a:latin typeface="+mn-lt"/>
                          <a:ea typeface="+mn-ea"/>
                          <a:cs typeface="+mn-cs"/>
                        </a:rPr>
                        <a:t>Work with Customer Team complete outstanding UIG related CR's.</a:t>
                      </a:r>
                    </a:p>
                    <a:p>
                      <a:pPr marL="71755" marR="0" lvl="0" indent="-71755" algn="l">
                        <a:lnSpc>
                          <a:spcPct val="100000"/>
                        </a:lnSpc>
                        <a:spcBef>
                          <a:spcPts val="0"/>
                        </a:spcBef>
                        <a:spcAft>
                          <a:spcPts val="400"/>
                        </a:spcAft>
                        <a:buFont typeface="Arial" panose="020B0604020202020204" pitchFamily="34" charset="0"/>
                        <a:buChar char="•"/>
                      </a:pPr>
                      <a:r>
                        <a:rPr lang="en-GB" sz="700" kern="1200" baseline="0">
                          <a:solidFill>
                            <a:schemeClr val="tx1"/>
                          </a:solidFill>
                          <a:latin typeface="+mn-lt"/>
                          <a:ea typeface="+mn-ea"/>
                          <a:cs typeface="+mn-cs"/>
                        </a:rPr>
                        <a:t>Newly identified Modifications &amp; CRs</a:t>
                      </a:r>
                      <a:endParaRPr lang="en-GB" sz="1400"/>
                    </a:p>
                    <a:p>
                      <a:pPr marL="0" marR="0" lvl="0" indent="0" algn="l" defTabSz="914400" rtl="0" eaLnBrk="1" fontAlgn="auto" latinLnBrk="0" hangingPunct="1">
                        <a:lnSpc>
                          <a:spcPct val="100000"/>
                        </a:lnSpc>
                        <a:spcBef>
                          <a:spcPts val="0"/>
                        </a:spcBef>
                        <a:spcAft>
                          <a:spcPts val="400"/>
                        </a:spcAft>
                        <a:buClrTx/>
                        <a:buSzTx/>
                        <a:buNone/>
                        <a:tabLst/>
                        <a:defRPr/>
                      </a:pPr>
                      <a:endParaRPr lang="en-GB" sz="700" kern="1200" baseline="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79185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Hallam-Jones, James</DisplayName>
        <AccountId>15</AccountId>
        <AccountType/>
      </UserInfo>
      <UserInfo>
        <DisplayName>Jackson, Leanne</DisplayName>
        <AccountId>50</AccountId>
        <AccountType/>
      </UserInfo>
      <UserInfo>
        <DisplayName>LeResche, Jaimee</DisplayName>
        <AccountId>244</AccountId>
        <AccountType/>
      </UserInfo>
      <UserInfo>
        <DisplayName>Clarke, Angela</DisplayName>
        <AccountId>238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3092569d-7549-4f1f-b838-122d264c6bd8"/>
    <ds:schemaRef ds:uri="01f7a547-d57a-44ce-a211-81869c79743b"/>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88183E5-4A3D-4C53-B014-13DDA0FA0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838</Words>
  <Application>Microsoft Office PowerPoint</Application>
  <PresentationFormat>On-screen Show (16:9)</PresentationFormat>
  <Paragraphs>232</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Times New Roman</vt:lpstr>
      <vt:lpstr>Wingdings</vt:lpstr>
      <vt:lpstr>Office Theme</vt:lpstr>
      <vt:lpstr>xoserve templates</vt:lpstr>
      <vt:lpstr>UIG Task Force Progress Report</vt:lpstr>
      <vt:lpstr>Background</vt:lpstr>
      <vt:lpstr>UIG Task Force: Dashboard</vt:lpstr>
      <vt:lpstr>Plan on Page Updated</vt:lpstr>
      <vt:lpstr>Recommendations - where we are</vt:lpstr>
      <vt:lpstr>Overview Of Task Force Funding</vt:lpstr>
      <vt:lpstr>Reminder – UIG Task Force Activities migration post October 19</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9</cp:revision>
  <cp:lastPrinted>2020-01-31T14:59:17Z</cp:lastPrinted>
  <dcterms:created xsi:type="dcterms:W3CDTF">2018-09-02T17:12:15Z</dcterms:created>
  <dcterms:modified xsi:type="dcterms:W3CDTF">2020-02-06T16:16:04Z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0x01010041A7FD4F90B5DA4788FF0464472C409F</vt:lpwstr>
  </property>
</Properties>
</file>