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sldIdLst>
    <p:sldId id="288" r:id="rId5"/>
    <p:sldId id="289" r:id="rId6"/>
    <p:sldId id="295" r:id="rId7"/>
    <p:sldId id="362" r:id="rId8"/>
    <p:sldId id="290" r:id="rId9"/>
    <p:sldId id="344" r:id="rId10"/>
    <p:sldId id="361" r:id="rId11"/>
    <p:sldId id="360" r:id="rId12"/>
    <p:sldId id="363" r:id="rId13"/>
    <p:sldId id="291" r:id="rId14"/>
    <p:sldId id="293" r:id="rId15"/>
    <p:sldId id="322" r:id="rId16"/>
    <p:sldId id="352" r:id="rId17"/>
    <p:sldId id="357" r:id="rId18"/>
    <p:sldId id="358" r:id="rId19"/>
    <p:sldId id="359" r:id="rId20"/>
    <p:sldId id="941" r:id="rId21"/>
    <p:sldId id="260" r:id="rId22"/>
    <p:sldId id="261" r:id="rId23"/>
    <p:sldId id="262" r:id="rId24"/>
    <p:sldId id="263" r:id="rId25"/>
    <p:sldId id="354" r:id="rId26"/>
    <p:sldId id="306" r:id="rId27"/>
    <p:sldId id="332" r:id="rId28"/>
    <p:sldId id="323" r:id="rId29"/>
    <p:sldId id="304" r:id="rId30"/>
    <p:sldId id="936" r:id="rId31"/>
    <p:sldId id="884" r:id="rId32"/>
    <p:sldId id="880" r:id="rId33"/>
    <p:sldId id="883" r:id="rId34"/>
    <p:sldId id="882" r:id="rId35"/>
    <p:sldId id="881" r:id="rId36"/>
    <p:sldId id="879" r:id="rId37"/>
    <p:sldId id="871" r:id="rId38"/>
    <p:sldId id="885" r:id="rId39"/>
    <p:sldId id="300" r:id="rId40"/>
    <p:sldId id="297" r:id="rId41"/>
    <p:sldId id="298" r:id="rId42"/>
    <p:sldId id="887" r:id="rId43"/>
    <p:sldId id="888" r:id="rId44"/>
    <p:sldId id="889" r:id="rId45"/>
    <p:sldId id="878" r:id="rId46"/>
    <p:sldId id="890" r:id="rId47"/>
    <p:sldId id="919" r:id="rId48"/>
    <p:sldId id="640" r:id="rId49"/>
    <p:sldId id="869" r:id="rId50"/>
    <p:sldId id="924" r:id="rId51"/>
    <p:sldId id="937" r:id="rId52"/>
    <p:sldId id="374" r:id="rId53"/>
    <p:sldId id="372" r:id="rId54"/>
    <p:sldId id="373" r:id="rId55"/>
    <p:sldId id="938" r:id="rId56"/>
    <p:sldId id="939" r:id="rId57"/>
    <p:sldId id="940" r:id="rId58"/>
    <p:sldId id="369" r:id="rId59"/>
    <p:sldId id="370" r:id="rId60"/>
    <p:sldId id="892" r:id="rId61"/>
    <p:sldId id="935" r:id="rId62"/>
    <p:sldId id="339" r:id="rId63"/>
    <p:sldId id="340" r:id="rId64"/>
    <p:sldId id="313" r:id="rId65"/>
    <p:sldId id="325" r:id="rId66"/>
    <p:sldId id="324" r:id="rId67"/>
    <p:sldId id="259" r:id="rId68"/>
    <p:sldId id="277" r:id="rId69"/>
    <p:sldId id="278" r:id="rId70"/>
    <p:sldId id="279" r:id="rId71"/>
    <p:sldId id="931" r:id="rId72"/>
    <p:sldId id="299" r:id="rId73"/>
    <p:sldId id="356" r:id="rId74"/>
    <p:sldId id="355" r:id="rId75"/>
    <p:sldId id="364" r:id="rId76"/>
    <p:sldId id="932" r:id="rId77"/>
    <p:sldId id="257" r:id="rId78"/>
    <p:sldId id="896" r:id="rId79"/>
    <p:sldId id="897" r:id="rId80"/>
    <p:sldId id="898" r:id="rId81"/>
    <p:sldId id="909" r:id="rId82"/>
    <p:sldId id="526" r:id="rId83"/>
    <p:sldId id="532" r:id="rId84"/>
    <p:sldId id="533" r:id="rId85"/>
    <p:sldId id="926" r:id="rId86"/>
    <p:sldId id="927" r:id="rId87"/>
    <p:sldId id="296" r:id="rId88"/>
    <p:sldId id="320" r:id="rId89"/>
    <p:sldId id="928" r:id="rId90"/>
    <p:sldId id="933" r:id="rId91"/>
    <p:sldId id="934" r:id="rId92"/>
    <p:sldId id="310" r:id="rId93"/>
    <p:sldId id="312"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E8"/>
    <a:srgbClr val="CCFF99"/>
    <a:srgbClr val="9CCB3B"/>
    <a:srgbClr val="FFBF00"/>
    <a:srgbClr val="40D1F5"/>
    <a:srgbClr val="FFFFFF"/>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113" d="100"/>
          <a:sy n="113" d="100"/>
        </p:scale>
        <p:origin x="34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xoserve.com\Filedata\Shares\Shared\NGSRV51H003\TEAMDATA\Xoserve_Industry_Engagement_Team\XEC%20Slide\Customer%20Satisfaction%20Grap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file:///\\xoserve.com\Filedata\Shares\Shared\NGSRV51H003\TEAMDATA\Xoserve_Industry_Engagement_Team\KVI%20Survey\Reporting\Xoserve%20KVI%20-%20Change%20Management%20Survey%20Collat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xoserve.com\Filedata\Shares\Shared\NGSRV51H003\TEAMDATA\Xoserve_Industry_Engagement_Team\KVI%20Survey\Reporting\Xoserve%20KVI%20-%20Change%20Management%20Survey%20Collat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xoserve.com\Filedata\Shares\Shared\NGSRV51H003\TEAMDATA\Xoserve_Industry_Engagement_Team\KVI%20Survey\Reporting\Xoserve%20KVI%20-%20Change%20Management%20Survey%20Collated.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oleObject" Target="file:///\\uk.corporg.net\ngdfs\Shared\NGSRV51H003\TeamData\Xoserve_Industry_Engagement_Team\KVI%20Survey\Reporting\Xoserve%20KVI%20-%20Change%20Management%20Survey%20Collat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k.corporg.net\ngdfs\Shared\NGSRV51H003\TeamData\Xoserve_Industry_Engagement_Team\KVI%20Survey\Reporting\Xoserve%20KVI%20-%20Change%20Management%20Survey%20Collated.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xoserve.com\Filedata\Shares\Shared\NGSRV51H003\TEAMDATA\Xoserve_Industry_Engagement_Team\KVI%20Survey\Reporting\Xoserve%20KVI%20-%20Change%20Management%20Survey%20Colla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xoserve.com\Filedata\Shares\Shared\NGSRV51H003\TEAMDATA\Xoserve_Industry_Engagement_Team\KVI%20Survey\Reporting\Xoserve%20KVI%20-%20Change%20Management%20Survey%20Collated.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[Customer Satisfaction Graph.xlsx]Sheet2!PivotTable3</c:name>
    <c:fmtId val="6"/>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cat>
            <c:strRef>
              <c:f>Sheet2!$A$4:$A$10</c:f>
              <c:strCache>
                <c:ptCount val="6"/>
                <c:pt idx="0">
                  <c:v>Apr 2019</c:v>
                </c:pt>
                <c:pt idx="1">
                  <c:v>Jan 2019</c:v>
                </c:pt>
                <c:pt idx="2">
                  <c:v>July 2019</c:v>
                </c:pt>
                <c:pt idx="3">
                  <c:v>Oct 2018</c:v>
                </c:pt>
                <c:pt idx="4">
                  <c:v>Oct 2019</c:v>
                </c:pt>
                <c:pt idx="5">
                  <c:v>Jan 2020</c:v>
                </c:pt>
              </c:strCache>
            </c:strRef>
          </c:cat>
          <c:val>
            <c:numRef>
              <c:f>Sheet2!$B$4:$B$10</c:f>
              <c:numCache>
                <c:formatCode>0.00%</c:formatCode>
                <c:ptCount val="6"/>
                <c:pt idx="0">
                  <c:v>0.95</c:v>
                </c:pt>
                <c:pt idx="1">
                  <c:v>0.86699999999999999</c:v>
                </c:pt>
                <c:pt idx="2">
                  <c:v>0.89700000000000002</c:v>
                </c:pt>
                <c:pt idx="3">
                  <c:v>0.67800000000000005</c:v>
                </c:pt>
                <c:pt idx="4">
                  <c:v>1</c:v>
                </c:pt>
                <c:pt idx="5">
                  <c:v>0.873</c:v>
                </c:pt>
              </c:numCache>
            </c:numRef>
          </c:val>
          <c:extLst>
            <c:ext xmlns:c16="http://schemas.microsoft.com/office/drawing/2014/chart" uri="{C3380CC4-5D6E-409C-BE32-E72D297353CC}">
              <c16:uniqueId val="{00000000-44FF-4578-A7E7-152AA012EA07}"/>
            </c:ext>
          </c:extLst>
        </c:ser>
        <c:dLbls>
          <c:showLegendKey val="0"/>
          <c:showVal val="0"/>
          <c:showCatName val="0"/>
          <c:showSerName val="0"/>
          <c:showPercent val="0"/>
          <c:showBubbleSize val="0"/>
        </c:dLbls>
        <c:gapWidth val="219"/>
        <c:overlap val="-27"/>
        <c:axId val="1441900224"/>
        <c:axId val="1451719008"/>
      </c:barChart>
      <c:catAx>
        <c:axId val="144190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1719008"/>
        <c:crosses val="autoZero"/>
        <c:auto val="1"/>
        <c:lblAlgn val="ctr"/>
        <c:lblOffset val="100"/>
        <c:noMultiLvlLbl val="0"/>
      </c:catAx>
      <c:valAx>
        <c:axId val="14517190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1900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2 Pivot!PivotTable7</c:name>
    <c:fmtId val="80"/>
  </c:pivotSource>
  <c:chart>
    <c:autoTitleDeleted val="1"/>
    <c:pivotFmts>
      <c:pivotFmt>
        <c:idx val="0"/>
        <c:marker>
          <c:symbol val="none"/>
        </c:marker>
      </c:pivotFmt>
      <c:pivotFmt>
        <c:idx val="1"/>
        <c:marker>
          <c:symbol val="none"/>
        </c:marker>
      </c:pivotFmt>
      <c:pivotFmt>
        <c:idx val="2"/>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6"/>
          </a:solidFill>
          <a:ln>
            <a:solidFill>
              <a:schemeClr val="accent6"/>
            </a:solidFill>
          </a:ln>
        </c:spPr>
      </c:pivotFmt>
      <c:pivotFmt>
        <c:idx val="4"/>
        <c:spPr>
          <a:solidFill>
            <a:schemeClr val="accent1"/>
          </a:solidFill>
          <a:ln>
            <a:solidFill>
              <a:srgbClr val="0070C0"/>
            </a:solidFill>
          </a:ln>
        </c:spPr>
      </c:pivotFmt>
      <c:pivotFmt>
        <c:idx val="5"/>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6"/>
          </a:solidFill>
          <a:ln>
            <a:solidFill>
              <a:schemeClr val="accent6"/>
            </a:solidFill>
          </a:ln>
        </c:spPr>
      </c:pivotFmt>
      <c:pivotFmt>
        <c:idx val="7"/>
        <c:spPr>
          <a:solidFill>
            <a:schemeClr val="accent1"/>
          </a:solidFill>
          <a:ln>
            <a:solidFill>
              <a:srgbClr val="0070C0"/>
            </a:solidFill>
          </a:ln>
        </c:spPr>
      </c:pivotFmt>
      <c:pivotFmt>
        <c:idx val="8"/>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6"/>
          </a:solidFill>
          <a:ln>
            <a:solidFill>
              <a:schemeClr val="accent6"/>
            </a:solidFill>
          </a:ln>
        </c:spPr>
      </c:pivotFmt>
      <c:pivotFmt>
        <c:idx val="10"/>
        <c:spPr>
          <a:solidFill>
            <a:schemeClr val="accent1"/>
          </a:solidFill>
          <a:ln>
            <a:solidFill>
              <a:srgbClr val="0070C0"/>
            </a:solidFill>
          </a:ln>
        </c:spPr>
      </c:pivotFmt>
    </c:pivotFmts>
    <c:plotArea>
      <c:layout>
        <c:manualLayout>
          <c:layoutTarget val="inner"/>
          <c:xMode val="edge"/>
          <c:yMode val="edge"/>
          <c:x val="0.13050873213810837"/>
          <c:y val="0.14522869847270234"/>
          <c:w val="0.65422293776458496"/>
          <c:h val="0.85477130152729763"/>
        </c:manualLayout>
      </c:layout>
      <c:pieChart>
        <c:varyColors val="1"/>
        <c:ser>
          <c:idx val="0"/>
          <c:order val="0"/>
          <c:tx>
            <c:strRef>
              <c:f>'Question 2 Pivot'!$B$4</c:f>
              <c:strCache>
                <c:ptCount val="1"/>
                <c:pt idx="0">
                  <c:v>Total</c:v>
                </c:pt>
              </c:strCache>
            </c:strRef>
          </c:tx>
          <c:spPr>
            <a:ln>
              <a:solidFill>
                <a:srgbClr val="0070C0"/>
              </a:solidFill>
            </a:ln>
          </c:spPr>
          <c:dPt>
            <c:idx val="0"/>
            <c:bubble3D val="0"/>
            <c:spPr>
              <a:solidFill>
                <a:srgbClr val="00B050"/>
              </a:solidFill>
              <a:ln>
                <a:solidFill>
                  <a:schemeClr val="accent6"/>
                </a:solidFill>
              </a:ln>
            </c:spPr>
            <c:extLst>
              <c:ext xmlns:c16="http://schemas.microsoft.com/office/drawing/2014/chart" uri="{C3380CC4-5D6E-409C-BE32-E72D297353CC}">
                <c16:uniqueId val="{00000001-EC72-49AD-9DB2-24A8DA6E5B0B}"/>
              </c:ext>
            </c:extLst>
          </c:dPt>
          <c:dPt>
            <c:idx val="1"/>
            <c:bubble3D val="0"/>
            <c:spPr>
              <a:solidFill>
                <a:schemeClr val="accent1"/>
              </a:solidFill>
              <a:ln>
                <a:solidFill>
                  <a:srgbClr val="0070C0"/>
                </a:solidFill>
              </a:ln>
            </c:spPr>
            <c:extLst>
              <c:ext xmlns:c16="http://schemas.microsoft.com/office/drawing/2014/chart" uri="{C3380CC4-5D6E-409C-BE32-E72D297353CC}">
                <c16:uniqueId val="{00000003-EC72-49AD-9DB2-24A8DA6E5B0B}"/>
              </c:ext>
            </c:extLst>
          </c:dPt>
          <c:dLbls>
            <c:dLbl>
              <c:idx val="0"/>
              <c:layout>
                <c:manualLayout>
                  <c:x val="-9.5361788936505543E-2"/>
                  <c:y val="-0.16961218456599803"/>
                </c:manualLayout>
              </c:layout>
              <c:showLegendKey val="0"/>
              <c:showVal val="0"/>
              <c:showCatName val="1"/>
              <c:showSerName val="0"/>
              <c:showPercent val="1"/>
              <c:showBubbleSize val="0"/>
              <c:extLst>
                <c:ext xmlns:c15="http://schemas.microsoft.com/office/drawing/2012/chart" uri="{CE6537A1-D6FC-4f65-9D91-7224C49458BB}">
                  <c15:layout>
                    <c:manualLayout>
                      <c:w val="0.25170943339469598"/>
                      <c:h val="0.24375376186908085"/>
                    </c:manualLayout>
                  </c15:layout>
                </c:ext>
                <c:ext xmlns:c16="http://schemas.microsoft.com/office/drawing/2014/chart" uri="{C3380CC4-5D6E-409C-BE32-E72D297353CC}">
                  <c16:uniqueId val="{00000001-EC72-49AD-9DB2-24A8DA6E5B0B}"/>
                </c:ext>
              </c:extLst>
            </c:dLbl>
            <c:dLbl>
              <c:idx val="1"/>
              <c:layout>
                <c:manualLayout>
                  <c:x val="0.13349214183880337"/>
                  <c:y val="0.18850290917875584"/>
                </c:manualLayout>
              </c:layout>
              <c:spPr>
                <a:noFill/>
                <a:ln>
                  <a:noFill/>
                </a:ln>
                <a:effectLst/>
              </c:spPr>
              <c:txPr>
                <a:bodyPr/>
                <a:lstStyle/>
                <a:p>
                  <a:pPr>
                    <a:defRPr sz="90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72-49AD-9DB2-24A8DA6E5B0B}"/>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2 Pivot'!$A$5:$A$7</c:f>
              <c:strCache>
                <c:ptCount val="2"/>
                <c:pt idx="0">
                  <c:v>Usually</c:v>
                </c:pt>
                <c:pt idx="1">
                  <c:v>Always</c:v>
                </c:pt>
              </c:strCache>
            </c:strRef>
          </c:cat>
          <c:val>
            <c:numRef>
              <c:f>'Question 2 Pivot'!$B$5:$B$7</c:f>
              <c:numCache>
                <c:formatCode>General</c:formatCode>
                <c:ptCount val="2"/>
                <c:pt idx="0">
                  <c:v>7</c:v>
                </c:pt>
                <c:pt idx="1">
                  <c:v>1</c:v>
                </c:pt>
              </c:numCache>
            </c:numRef>
          </c:val>
          <c:extLst>
            <c:ext xmlns:c16="http://schemas.microsoft.com/office/drawing/2014/chart" uri="{C3380CC4-5D6E-409C-BE32-E72D297353CC}">
              <c16:uniqueId val="{00000004-EC72-49AD-9DB2-24A8DA6E5B0B}"/>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3 Pivot!PivotTable8</c:name>
    <c:fmtId val="72"/>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4"/>
          </a:solidFill>
        </c:spPr>
      </c:pivotFmt>
      <c:pivotFmt>
        <c:idx val="11"/>
        <c:spPr>
          <a:solidFill>
            <a:schemeClr val="accent6"/>
          </a:solidFill>
        </c:spPr>
      </c:pivotFmt>
    </c:pivotFmts>
    <c:plotArea>
      <c:layout>
        <c:manualLayout>
          <c:layoutTarget val="inner"/>
          <c:xMode val="edge"/>
          <c:yMode val="edge"/>
          <c:x val="0.24406205120586338"/>
          <c:y val="0.28945712689807873"/>
          <c:w val="0.45841702570197596"/>
          <c:h val="0.68803108948856717"/>
        </c:manualLayout>
      </c:layout>
      <c:pieChart>
        <c:varyColors val="1"/>
        <c:ser>
          <c:idx val="0"/>
          <c:order val="0"/>
          <c:tx>
            <c:strRef>
              <c:f>'Question 3 Pivot'!$B$4</c:f>
              <c:strCache>
                <c:ptCount val="1"/>
                <c:pt idx="0">
                  <c:v>Total</c:v>
                </c:pt>
              </c:strCache>
            </c:strRef>
          </c:tx>
          <c:dPt>
            <c:idx val="0"/>
            <c:bubble3D val="0"/>
            <c:extLst>
              <c:ext xmlns:c16="http://schemas.microsoft.com/office/drawing/2014/chart" uri="{C3380CC4-5D6E-409C-BE32-E72D297353CC}">
                <c16:uniqueId val="{00000000-9BF0-4A03-A63C-177CFCC07ED0}"/>
              </c:ext>
            </c:extLst>
          </c:dPt>
          <c:dPt>
            <c:idx val="1"/>
            <c:bubble3D val="0"/>
            <c:spPr>
              <a:solidFill>
                <a:schemeClr val="accent4"/>
              </a:solidFill>
            </c:spPr>
            <c:extLst>
              <c:ext xmlns:c16="http://schemas.microsoft.com/office/drawing/2014/chart" uri="{C3380CC4-5D6E-409C-BE32-E72D297353CC}">
                <c16:uniqueId val="{00000002-9BF0-4A03-A63C-177CFCC07ED0}"/>
              </c:ext>
            </c:extLst>
          </c:dPt>
          <c:dPt>
            <c:idx val="2"/>
            <c:bubble3D val="0"/>
            <c:spPr>
              <a:solidFill>
                <a:srgbClr val="00B050"/>
              </a:solidFill>
            </c:spPr>
            <c:extLst>
              <c:ext xmlns:c16="http://schemas.microsoft.com/office/drawing/2014/chart" uri="{C3380CC4-5D6E-409C-BE32-E72D297353CC}">
                <c16:uniqueId val="{00000004-9BF0-4A03-A63C-177CFCC07ED0}"/>
              </c:ext>
            </c:extLst>
          </c:dPt>
          <c:dLbls>
            <c:dLbl>
              <c:idx val="0"/>
              <c:layout>
                <c:manualLayout>
                  <c:x val="-9.513539503364174E-2"/>
                  <c:y val="0.14243151593507175"/>
                </c:manualLayout>
              </c:layout>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BF0-4A03-A63C-177CFCC07ED0}"/>
                </c:ext>
              </c:extLst>
            </c:dLbl>
            <c:dLbl>
              <c:idx val="1"/>
              <c:layout>
                <c:manualLayout>
                  <c:x val="-0.13992270739296411"/>
                  <c:y val="7.1722887917237646E-2"/>
                </c:manualLayout>
              </c:layout>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BF0-4A03-A63C-177CFCC07ED0}"/>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3 Pivot'!$A$5:$A$8</c:f>
              <c:strCache>
                <c:ptCount val="3"/>
                <c:pt idx="0">
                  <c:v>Always</c:v>
                </c:pt>
                <c:pt idx="1">
                  <c:v>Rarely</c:v>
                </c:pt>
                <c:pt idx="2">
                  <c:v>Usually</c:v>
                </c:pt>
              </c:strCache>
            </c:strRef>
          </c:cat>
          <c:val>
            <c:numRef>
              <c:f>'Question 3 Pivot'!$B$5:$B$8</c:f>
              <c:numCache>
                <c:formatCode>General</c:formatCode>
                <c:ptCount val="3"/>
                <c:pt idx="0">
                  <c:v>1</c:v>
                </c:pt>
                <c:pt idx="1">
                  <c:v>1</c:v>
                </c:pt>
                <c:pt idx="2">
                  <c:v>6</c:v>
                </c:pt>
              </c:numCache>
            </c:numRef>
          </c:val>
          <c:extLst>
            <c:ext xmlns:c16="http://schemas.microsoft.com/office/drawing/2014/chart" uri="{C3380CC4-5D6E-409C-BE32-E72D297353CC}">
              <c16:uniqueId val="{00000005-9BF0-4A03-A63C-177CFCC07ED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4 pivot!PivotTable9</c:name>
    <c:fmtId val="69"/>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4"/>
          </a:solidFill>
        </c:spPr>
      </c:pivotFmt>
      <c:pivotFmt>
        <c:idx val="11"/>
        <c:spPr>
          <a:solidFill>
            <a:schemeClr val="accent6"/>
          </a:solidFill>
        </c:spPr>
      </c:pivotFmt>
    </c:pivotFmts>
    <c:plotArea>
      <c:layout>
        <c:manualLayout>
          <c:layoutTarget val="inner"/>
          <c:xMode val="edge"/>
          <c:yMode val="edge"/>
          <c:x val="0.15116474926615481"/>
          <c:y val="0.11821694791963804"/>
          <c:w val="0.61911344734726403"/>
          <c:h val="0.70334406162517071"/>
        </c:manualLayout>
      </c:layout>
      <c:pieChart>
        <c:varyColors val="1"/>
        <c:ser>
          <c:idx val="0"/>
          <c:order val="0"/>
          <c:tx>
            <c:strRef>
              <c:f>'Question 4 pivot'!$B$4</c:f>
              <c:strCache>
                <c:ptCount val="1"/>
                <c:pt idx="0">
                  <c:v>Total</c:v>
                </c:pt>
              </c:strCache>
            </c:strRef>
          </c:tx>
          <c:dPt>
            <c:idx val="1"/>
            <c:bubble3D val="0"/>
            <c:spPr>
              <a:solidFill>
                <a:schemeClr val="accent4"/>
              </a:solidFill>
            </c:spPr>
            <c:extLst>
              <c:ext xmlns:c16="http://schemas.microsoft.com/office/drawing/2014/chart" uri="{C3380CC4-5D6E-409C-BE32-E72D297353CC}">
                <c16:uniqueId val="{00000001-E86B-4B4B-A5EE-4ACC253303DB}"/>
              </c:ext>
            </c:extLst>
          </c:dPt>
          <c:dPt>
            <c:idx val="2"/>
            <c:bubble3D val="0"/>
            <c:spPr>
              <a:solidFill>
                <a:srgbClr val="00B050"/>
              </a:solidFill>
            </c:spPr>
            <c:extLst>
              <c:ext xmlns:c16="http://schemas.microsoft.com/office/drawing/2014/chart" uri="{C3380CC4-5D6E-409C-BE32-E72D297353CC}">
                <c16:uniqueId val="{00000003-E86B-4B4B-A5EE-4ACC253303DB}"/>
              </c:ext>
            </c:extLst>
          </c:dPt>
          <c:dLbls>
            <c:dLbl>
              <c:idx val="0"/>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4-71DA-4BA3-BFC5-604C8CF14129}"/>
                </c:ext>
              </c:extLst>
            </c:dLbl>
            <c:dLbl>
              <c:idx val="1"/>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E86B-4B4B-A5EE-4ACC253303DB}"/>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4 pivot'!$A$5:$A$8</c:f>
              <c:strCache>
                <c:ptCount val="3"/>
                <c:pt idx="0">
                  <c:v>Always</c:v>
                </c:pt>
                <c:pt idx="1">
                  <c:v>Rarely</c:v>
                </c:pt>
                <c:pt idx="2">
                  <c:v>Usually</c:v>
                </c:pt>
              </c:strCache>
            </c:strRef>
          </c:cat>
          <c:val>
            <c:numRef>
              <c:f>'Question 4 pivot'!$B$5:$B$8</c:f>
              <c:numCache>
                <c:formatCode>General</c:formatCode>
                <c:ptCount val="3"/>
                <c:pt idx="0">
                  <c:v>2</c:v>
                </c:pt>
                <c:pt idx="1">
                  <c:v>1</c:v>
                </c:pt>
                <c:pt idx="2">
                  <c:v>5</c:v>
                </c:pt>
              </c:numCache>
            </c:numRef>
          </c:val>
          <c:extLst>
            <c:ext xmlns:c16="http://schemas.microsoft.com/office/drawing/2014/chart" uri="{C3380CC4-5D6E-409C-BE32-E72D297353CC}">
              <c16:uniqueId val="{00000004-E86B-4B4B-A5EE-4ACC253303DB}"/>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5 pivot!PivotTable10</c:name>
    <c:fmtId val="63"/>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4"/>
          </a:solidFill>
        </c:spPr>
      </c:pivotFmt>
      <c:pivotFmt>
        <c:idx val="9"/>
        <c:spPr>
          <a:solidFill>
            <a:schemeClr val="accent6"/>
          </a:solidFill>
        </c:spPr>
      </c:pivotFmt>
      <c:pivotFmt>
        <c:idx val="1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4"/>
          </a:solidFill>
        </c:spPr>
      </c:pivotFmt>
      <c:pivotFmt>
        <c:idx val="12"/>
        <c:spPr>
          <a:solidFill>
            <a:schemeClr val="accent6"/>
          </a:solidFill>
        </c:spPr>
      </c:pivotFmt>
    </c:pivotFmts>
    <c:plotArea>
      <c:layout>
        <c:manualLayout>
          <c:layoutTarget val="inner"/>
          <c:xMode val="edge"/>
          <c:yMode val="edge"/>
          <c:x val="0.24547840610832736"/>
          <c:y val="0.28474333153820364"/>
          <c:w val="0.58532120096897233"/>
          <c:h val="0.71525673322145877"/>
        </c:manualLayout>
      </c:layout>
      <c:pieChart>
        <c:varyColors val="1"/>
        <c:ser>
          <c:idx val="0"/>
          <c:order val="0"/>
          <c:tx>
            <c:strRef>
              <c:f>'Question 5 pivot'!$B$4</c:f>
              <c:strCache>
                <c:ptCount val="1"/>
                <c:pt idx="0">
                  <c:v>Total</c:v>
                </c:pt>
              </c:strCache>
            </c:strRef>
          </c:tx>
          <c:dPt>
            <c:idx val="0"/>
            <c:bubble3D val="0"/>
            <c:spPr>
              <a:solidFill>
                <a:schemeClr val="accent4"/>
              </a:solidFill>
            </c:spPr>
            <c:extLst>
              <c:ext xmlns:c16="http://schemas.microsoft.com/office/drawing/2014/chart" uri="{C3380CC4-5D6E-409C-BE32-E72D297353CC}">
                <c16:uniqueId val="{00000001-95C8-4269-942F-D63AB446FF27}"/>
              </c:ext>
            </c:extLst>
          </c:dPt>
          <c:dPt>
            <c:idx val="1"/>
            <c:bubble3D val="0"/>
            <c:spPr>
              <a:solidFill>
                <a:srgbClr val="00B050"/>
              </a:solidFill>
            </c:spPr>
            <c:extLst>
              <c:ext xmlns:c16="http://schemas.microsoft.com/office/drawing/2014/chart" uri="{C3380CC4-5D6E-409C-BE32-E72D297353CC}">
                <c16:uniqueId val="{00000003-95C8-4269-942F-D63AB446FF27}"/>
              </c:ext>
            </c:extLst>
          </c:dPt>
          <c:dPt>
            <c:idx val="2"/>
            <c:bubble3D val="0"/>
            <c:extLst>
              <c:ext xmlns:c16="http://schemas.microsoft.com/office/drawing/2014/chart" uri="{C3380CC4-5D6E-409C-BE32-E72D297353CC}">
                <c16:uniqueId val="{00000004-95C8-4269-942F-D63AB446FF27}"/>
              </c:ext>
            </c:extLst>
          </c:dPt>
          <c:dLbls>
            <c:dLbl>
              <c:idx val="0"/>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95C8-4269-942F-D63AB446FF27}"/>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5 pivot'!$A$5:$A$7</c:f>
              <c:strCache>
                <c:ptCount val="2"/>
                <c:pt idx="0">
                  <c:v>Rarely</c:v>
                </c:pt>
                <c:pt idx="1">
                  <c:v>Usually</c:v>
                </c:pt>
              </c:strCache>
            </c:strRef>
          </c:cat>
          <c:val>
            <c:numRef>
              <c:f>'Question 5 pivot'!$B$5:$B$7</c:f>
              <c:numCache>
                <c:formatCode>General</c:formatCode>
                <c:ptCount val="2"/>
                <c:pt idx="0">
                  <c:v>3</c:v>
                </c:pt>
                <c:pt idx="1">
                  <c:v>5</c:v>
                </c:pt>
              </c:numCache>
            </c:numRef>
          </c:val>
          <c:extLst>
            <c:ext xmlns:c16="http://schemas.microsoft.com/office/drawing/2014/chart" uri="{C3380CC4-5D6E-409C-BE32-E72D297353CC}">
              <c16:uniqueId val="{00000005-95C8-4269-942F-D63AB446FF27}"/>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c:spPr>
      </c:pivotFmt>
      <c:pivotFmt>
        <c:idx val="6"/>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6154315816905868"/>
          <c:y val="0.25083521208817317"/>
          <c:w val="0.53506971203067699"/>
          <c:h val="0.7084018047875964"/>
        </c:manualLayout>
      </c:layout>
      <c:pieChart>
        <c:varyColors val="1"/>
        <c:ser>
          <c:idx val="0"/>
          <c:order val="0"/>
          <c:tx>
            <c:strRef>
              <c:f>'Question 1 Pivot'!$B$4</c:f>
              <c:strCache>
                <c:ptCount val="1"/>
                <c:pt idx="0">
                  <c:v>Total</c:v>
                </c:pt>
              </c:strCache>
            </c:strRef>
          </c:tx>
          <c:spPr>
            <a:solidFill>
              <a:srgbClr val="70AD47"/>
            </a:solidFill>
          </c:spPr>
          <c:dPt>
            <c:idx val="0"/>
            <c:bubble3D val="0"/>
            <c:spPr>
              <a:solidFill>
                <a:srgbClr val="00B050"/>
              </a:solidFill>
            </c:spPr>
            <c:extLst>
              <c:ext xmlns:c16="http://schemas.microsoft.com/office/drawing/2014/chart" uri="{C3380CC4-5D6E-409C-BE32-E72D297353CC}">
                <c16:uniqueId val="{00000000-1213-4AED-944D-956C034412BB}"/>
              </c:ext>
            </c:extLst>
          </c:dPt>
          <c:dPt>
            <c:idx val="1"/>
            <c:bubble3D val="0"/>
            <c:extLst>
              <c:ext xmlns:c16="http://schemas.microsoft.com/office/drawing/2014/chart" uri="{C3380CC4-5D6E-409C-BE32-E72D297353CC}">
                <c16:uniqueId val="{00000001-1213-4AED-944D-956C034412BB}"/>
              </c:ext>
            </c:extLst>
          </c:dPt>
          <c:dPt>
            <c:idx val="2"/>
            <c:bubble3D val="0"/>
            <c:extLst>
              <c:ext xmlns:c16="http://schemas.microsoft.com/office/drawing/2014/chart" uri="{C3380CC4-5D6E-409C-BE32-E72D297353CC}">
                <c16:uniqueId val="{00000002-1213-4AED-944D-956C034412BB}"/>
              </c:ext>
            </c:extLst>
          </c:dPt>
          <c:dPt>
            <c:idx val="3"/>
            <c:bubble3D val="0"/>
            <c:extLst>
              <c:ext xmlns:c16="http://schemas.microsoft.com/office/drawing/2014/chart" uri="{C3380CC4-5D6E-409C-BE32-E72D297353CC}">
                <c16:uniqueId val="{00000003-1213-4AED-944D-956C034412BB}"/>
              </c:ext>
            </c:extLst>
          </c:dPt>
          <c:dLbls>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213-4AED-944D-956C034412BB}"/>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1 Pivot'!$A$5:$A$6</c:f>
              <c:strCache>
                <c:ptCount val="1"/>
                <c:pt idx="0">
                  <c:v>Usually</c:v>
                </c:pt>
              </c:strCache>
            </c:strRef>
          </c:cat>
          <c:val>
            <c:numRef>
              <c:f>'Question 1 Pivot'!$B$5:$B$6</c:f>
              <c:numCache>
                <c:formatCode>General</c:formatCode>
                <c:ptCount val="1"/>
                <c:pt idx="0">
                  <c:v>6</c:v>
                </c:pt>
              </c:numCache>
            </c:numRef>
          </c:val>
          <c:extLst>
            <c:ext xmlns:c16="http://schemas.microsoft.com/office/drawing/2014/chart" uri="{C3380CC4-5D6E-409C-BE32-E72D297353CC}">
              <c16:uniqueId val="{00000004-1213-4AED-944D-956C034412BB}"/>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[Book1]Sheet1!PivotTable2</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col"/>
        <c:grouping val="stacked"/>
        <c:varyColors val="0"/>
        <c:ser>
          <c:idx val="0"/>
          <c:order val="0"/>
          <c:tx>
            <c:strRef>
              <c:f>Sheet1!$G$22:$G$23</c:f>
              <c:strCache>
                <c:ptCount val="1"/>
                <c:pt idx="0">
                  <c:v>British Gas</c:v>
                </c:pt>
              </c:strCache>
            </c:strRef>
          </c:tx>
          <c:spPr>
            <a:solidFill>
              <a:schemeClr val="accent1"/>
            </a:solidFill>
            <a:ln>
              <a:noFill/>
            </a:ln>
            <a:effectLst/>
          </c:spPr>
          <c:invertIfNegative val="0"/>
          <c:cat>
            <c:strRef>
              <c:f>Sheet1!$F$24:$F$27</c:f>
              <c:strCache>
                <c:ptCount val="3"/>
                <c:pt idx="0">
                  <c:v>GT</c:v>
                </c:pt>
                <c:pt idx="1">
                  <c:v>Other</c:v>
                </c:pt>
                <c:pt idx="2">
                  <c:v>Shipper</c:v>
                </c:pt>
              </c:strCache>
            </c:strRef>
          </c:cat>
          <c:val>
            <c:numRef>
              <c:f>Sheet1!$G$24:$G$27</c:f>
              <c:numCache>
                <c:formatCode>General</c:formatCode>
                <c:ptCount val="3"/>
                <c:pt idx="2">
                  <c:v>1</c:v>
                </c:pt>
              </c:numCache>
            </c:numRef>
          </c:val>
          <c:extLst>
            <c:ext xmlns:c16="http://schemas.microsoft.com/office/drawing/2014/chart" uri="{C3380CC4-5D6E-409C-BE32-E72D297353CC}">
              <c16:uniqueId val="{00000000-30F5-431B-91AE-27BC2B55FFA1}"/>
            </c:ext>
          </c:extLst>
        </c:ser>
        <c:ser>
          <c:idx val="1"/>
          <c:order val="1"/>
          <c:tx>
            <c:strRef>
              <c:f>Sheet1!$H$22:$H$23</c:f>
              <c:strCache>
                <c:ptCount val="1"/>
                <c:pt idx="0">
                  <c:v>Generis</c:v>
                </c:pt>
              </c:strCache>
            </c:strRef>
          </c:tx>
          <c:spPr>
            <a:solidFill>
              <a:schemeClr val="accent2"/>
            </a:solidFill>
            <a:ln>
              <a:noFill/>
            </a:ln>
            <a:effectLst/>
          </c:spPr>
          <c:invertIfNegative val="0"/>
          <c:cat>
            <c:strRef>
              <c:f>Sheet1!$F$24:$F$27</c:f>
              <c:strCache>
                <c:ptCount val="3"/>
                <c:pt idx="0">
                  <c:v>GT</c:v>
                </c:pt>
                <c:pt idx="1">
                  <c:v>Other</c:v>
                </c:pt>
                <c:pt idx="2">
                  <c:v>Shipper</c:v>
                </c:pt>
              </c:strCache>
            </c:strRef>
          </c:cat>
          <c:val>
            <c:numRef>
              <c:f>Sheet1!$H$24:$H$27</c:f>
              <c:numCache>
                <c:formatCode>General</c:formatCode>
                <c:ptCount val="3"/>
                <c:pt idx="1">
                  <c:v>1</c:v>
                </c:pt>
              </c:numCache>
            </c:numRef>
          </c:val>
          <c:extLst>
            <c:ext xmlns:c16="http://schemas.microsoft.com/office/drawing/2014/chart" uri="{C3380CC4-5D6E-409C-BE32-E72D297353CC}">
              <c16:uniqueId val="{00000001-30F5-431B-91AE-27BC2B55FFA1}"/>
            </c:ext>
          </c:extLst>
        </c:ser>
        <c:ser>
          <c:idx val="2"/>
          <c:order val="2"/>
          <c:tx>
            <c:strRef>
              <c:f>Sheet1!$I$22:$I$23</c:f>
              <c:strCache>
                <c:ptCount val="1"/>
                <c:pt idx="0">
                  <c:v>NGN</c:v>
                </c:pt>
              </c:strCache>
            </c:strRef>
          </c:tx>
          <c:spPr>
            <a:solidFill>
              <a:schemeClr val="accent3"/>
            </a:solidFill>
            <a:ln>
              <a:noFill/>
            </a:ln>
            <a:effectLst/>
          </c:spPr>
          <c:invertIfNegative val="0"/>
          <c:cat>
            <c:strRef>
              <c:f>Sheet1!$F$24:$F$27</c:f>
              <c:strCache>
                <c:ptCount val="3"/>
                <c:pt idx="0">
                  <c:v>GT</c:v>
                </c:pt>
                <c:pt idx="1">
                  <c:v>Other</c:v>
                </c:pt>
                <c:pt idx="2">
                  <c:v>Shipper</c:v>
                </c:pt>
              </c:strCache>
            </c:strRef>
          </c:cat>
          <c:val>
            <c:numRef>
              <c:f>Sheet1!$I$24:$I$27</c:f>
              <c:numCache>
                <c:formatCode>General</c:formatCode>
                <c:ptCount val="3"/>
                <c:pt idx="0">
                  <c:v>1</c:v>
                </c:pt>
              </c:numCache>
            </c:numRef>
          </c:val>
          <c:extLst>
            <c:ext xmlns:c16="http://schemas.microsoft.com/office/drawing/2014/chart" uri="{C3380CC4-5D6E-409C-BE32-E72D297353CC}">
              <c16:uniqueId val="{00000002-30F5-431B-91AE-27BC2B55FFA1}"/>
            </c:ext>
          </c:extLst>
        </c:ser>
        <c:ser>
          <c:idx val="3"/>
          <c:order val="3"/>
          <c:tx>
            <c:strRef>
              <c:f>Sheet1!$J$22:$J$23</c:f>
              <c:strCache>
                <c:ptCount val="1"/>
                <c:pt idx="0">
                  <c:v>Npower</c:v>
                </c:pt>
              </c:strCache>
            </c:strRef>
          </c:tx>
          <c:spPr>
            <a:solidFill>
              <a:schemeClr val="accent4"/>
            </a:solidFill>
            <a:ln>
              <a:noFill/>
            </a:ln>
            <a:effectLst/>
          </c:spPr>
          <c:invertIfNegative val="0"/>
          <c:cat>
            <c:strRef>
              <c:f>Sheet1!$F$24:$F$27</c:f>
              <c:strCache>
                <c:ptCount val="3"/>
                <c:pt idx="0">
                  <c:v>GT</c:v>
                </c:pt>
                <c:pt idx="1">
                  <c:v>Other</c:v>
                </c:pt>
                <c:pt idx="2">
                  <c:v>Shipper</c:v>
                </c:pt>
              </c:strCache>
            </c:strRef>
          </c:cat>
          <c:val>
            <c:numRef>
              <c:f>Sheet1!$J$24:$J$27</c:f>
              <c:numCache>
                <c:formatCode>General</c:formatCode>
                <c:ptCount val="3"/>
                <c:pt idx="2">
                  <c:v>1</c:v>
                </c:pt>
              </c:numCache>
            </c:numRef>
          </c:val>
          <c:extLst>
            <c:ext xmlns:c16="http://schemas.microsoft.com/office/drawing/2014/chart" uri="{C3380CC4-5D6E-409C-BE32-E72D297353CC}">
              <c16:uniqueId val="{00000003-30F5-431B-91AE-27BC2B55FFA1}"/>
            </c:ext>
          </c:extLst>
        </c:ser>
        <c:ser>
          <c:idx val="4"/>
          <c:order val="4"/>
          <c:tx>
            <c:strRef>
              <c:f>Sheet1!$K$22:$K$23</c:f>
              <c:strCache>
                <c:ptCount val="1"/>
                <c:pt idx="0">
                  <c:v>OVO</c:v>
                </c:pt>
              </c:strCache>
            </c:strRef>
          </c:tx>
          <c:spPr>
            <a:solidFill>
              <a:schemeClr val="accent5"/>
            </a:solidFill>
            <a:ln>
              <a:noFill/>
            </a:ln>
            <a:effectLst/>
          </c:spPr>
          <c:invertIfNegative val="0"/>
          <c:cat>
            <c:strRef>
              <c:f>Sheet1!$F$24:$F$27</c:f>
              <c:strCache>
                <c:ptCount val="3"/>
                <c:pt idx="0">
                  <c:v>GT</c:v>
                </c:pt>
                <c:pt idx="1">
                  <c:v>Other</c:v>
                </c:pt>
                <c:pt idx="2">
                  <c:v>Shipper</c:v>
                </c:pt>
              </c:strCache>
            </c:strRef>
          </c:cat>
          <c:val>
            <c:numRef>
              <c:f>Sheet1!$K$24:$K$27</c:f>
              <c:numCache>
                <c:formatCode>General</c:formatCode>
                <c:ptCount val="3"/>
                <c:pt idx="2">
                  <c:v>1</c:v>
                </c:pt>
              </c:numCache>
            </c:numRef>
          </c:val>
          <c:extLst>
            <c:ext xmlns:c16="http://schemas.microsoft.com/office/drawing/2014/chart" uri="{C3380CC4-5D6E-409C-BE32-E72D297353CC}">
              <c16:uniqueId val="{00000004-30F5-431B-91AE-27BC2B55FFA1}"/>
            </c:ext>
          </c:extLst>
        </c:ser>
        <c:ser>
          <c:idx val="5"/>
          <c:order val="5"/>
          <c:tx>
            <c:strRef>
              <c:f>Sheet1!$L$22:$L$23</c:f>
              <c:strCache>
                <c:ptCount val="1"/>
                <c:pt idx="0">
                  <c:v>SGN</c:v>
                </c:pt>
              </c:strCache>
            </c:strRef>
          </c:tx>
          <c:spPr>
            <a:solidFill>
              <a:schemeClr val="accent6"/>
            </a:solidFill>
            <a:ln>
              <a:noFill/>
            </a:ln>
            <a:effectLst/>
          </c:spPr>
          <c:invertIfNegative val="0"/>
          <c:cat>
            <c:strRef>
              <c:f>Sheet1!$F$24:$F$27</c:f>
              <c:strCache>
                <c:ptCount val="3"/>
                <c:pt idx="0">
                  <c:v>GT</c:v>
                </c:pt>
                <c:pt idx="1">
                  <c:v>Other</c:v>
                </c:pt>
                <c:pt idx="2">
                  <c:v>Shipper</c:v>
                </c:pt>
              </c:strCache>
            </c:strRef>
          </c:cat>
          <c:val>
            <c:numRef>
              <c:f>Sheet1!$L$24:$L$27</c:f>
              <c:numCache>
                <c:formatCode>General</c:formatCode>
                <c:ptCount val="3"/>
                <c:pt idx="0">
                  <c:v>1</c:v>
                </c:pt>
              </c:numCache>
            </c:numRef>
          </c:val>
          <c:extLst>
            <c:ext xmlns:c16="http://schemas.microsoft.com/office/drawing/2014/chart" uri="{C3380CC4-5D6E-409C-BE32-E72D297353CC}">
              <c16:uniqueId val="{00000005-30F5-431B-91AE-27BC2B55FFA1}"/>
            </c:ext>
          </c:extLst>
        </c:ser>
        <c:ser>
          <c:idx val="6"/>
          <c:order val="6"/>
          <c:tx>
            <c:strRef>
              <c:f>Sheet1!$M$22:$M$23</c:f>
              <c:strCache>
                <c:ptCount val="1"/>
                <c:pt idx="0">
                  <c:v>Shell Energy</c:v>
                </c:pt>
              </c:strCache>
            </c:strRef>
          </c:tx>
          <c:spPr>
            <a:solidFill>
              <a:schemeClr val="accent1">
                <a:lumMod val="60000"/>
              </a:schemeClr>
            </a:solidFill>
            <a:ln>
              <a:noFill/>
            </a:ln>
            <a:effectLst/>
          </c:spPr>
          <c:invertIfNegative val="0"/>
          <c:cat>
            <c:strRef>
              <c:f>Sheet1!$F$24:$F$27</c:f>
              <c:strCache>
                <c:ptCount val="3"/>
                <c:pt idx="0">
                  <c:v>GT</c:v>
                </c:pt>
                <c:pt idx="1">
                  <c:v>Other</c:v>
                </c:pt>
                <c:pt idx="2">
                  <c:v>Shipper</c:v>
                </c:pt>
              </c:strCache>
            </c:strRef>
          </c:cat>
          <c:val>
            <c:numRef>
              <c:f>Sheet1!$M$24:$M$27</c:f>
              <c:numCache>
                <c:formatCode>General</c:formatCode>
                <c:ptCount val="3"/>
                <c:pt idx="2">
                  <c:v>1</c:v>
                </c:pt>
              </c:numCache>
            </c:numRef>
          </c:val>
          <c:extLst>
            <c:ext xmlns:c16="http://schemas.microsoft.com/office/drawing/2014/chart" uri="{C3380CC4-5D6E-409C-BE32-E72D297353CC}">
              <c16:uniqueId val="{00000006-30F5-431B-91AE-27BC2B55FFA1}"/>
            </c:ext>
          </c:extLst>
        </c:ser>
        <c:ser>
          <c:idx val="7"/>
          <c:order val="7"/>
          <c:tx>
            <c:strRef>
              <c:f>Sheet1!$N$22:$N$23</c:f>
              <c:strCache>
                <c:ptCount val="1"/>
                <c:pt idx="0">
                  <c:v>Utiligroup</c:v>
                </c:pt>
              </c:strCache>
            </c:strRef>
          </c:tx>
          <c:spPr>
            <a:solidFill>
              <a:schemeClr val="accent2">
                <a:lumMod val="60000"/>
              </a:schemeClr>
            </a:solidFill>
            <a:ln>
              <a:noFill/>
            </a:ln>
            <a:effectLst/>
          </c:spPr>
          <c:invertIfNegative val="0"/>
          <c:cat>
            <c:strRef>
              <c:f>Sheet1!$F$24:$F$27</c:f>
              <c:strCache>
                <c:ptCount val="3"/>
                <c:pt idx="0">
                  <c:v>GT</c:v>
                </c:pt>
                <c:pt idx="1">
                  <c:v>Other</c:v>
                </c:pt>
                <c:pt idx="2">
                  <c:v>Shipper</c:v>
                </c:pt>
              </c:strCache>
            </c:strRef>
          </c:cat>
          <c:val>
            <c:numRef>
              <c:f>Sheet1!$N$24:$N$27</c:f>
              <c:numCache>
                <c:formatCode>General</c:formatCode>
                <c:ptCount val="3"/>
                <c:pt idx="1">
                  <c:v>1</c:v>
                </c:pt>
              </c:numCache>
            </c:numRef>
          </c:val>
          <c:extLst>
            <c:ext xmlns:c16="http://schemas.microsoft.com/office/drawing/2014/chart" uri="{C3380CC4-5D6E-409C-BE32-E72D297353CC}">
              <c16:uniqueId val="{00000007-30F5-431B-91AE-27BC2B55FFA1}"/>
            </c:ext>
          </c:extLst>
        </c:ser>
        <c:dLbls>
          <c:showLegendKey val="0"/>
          <c:showVal val="0"/>
          <c:showCatName val="0"/>
          <c:showSerName val="0"/>
          <c:showPercent val="0"/>
          <c:showBubbleSize val="0"/>
        </c:dLbls>
        <c:gapWidth val="150"/>
        <c:overlap val="100"/>
        <c:axId val="251230768"/>
        <c:axId val="302318512"/>
      </c:barChart>
      <c:catAx>
        <c:axId val="25123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318512"/>
        <c:crosses val="autoZero"/>
        <c:auto val="1"/>
        <c:lblAlgn val="ctr"/>
        <c:lblOffset val="100"/>
        <c:noMultiLvlLbl val="0"/>
      </c:catAx>
      <c:valAx>
        <c:axId val="302318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230768"/>
        <c:crosses val="autoZero"/>
        <c:crossBetween val="between"/>
        <c:majorUnit val="1"/>
      </c:valAx>
      <c:spPr>
        <a:noFill/>
        <a:ln>
          <a:noFill/>
        </a:ln>
        <a:effectLst/>
      </c:spPr>
    </c:plotArea>
    <c:legend>
      <c:legendPos val="r"/>
      <c:layout>
        <c:manualLayout>
          <c:xMode val="edge"/>
          <c:yMode val="edge"/>
          <c:x val="0.85150008545657152"/>
          <c:y val="0.26517887822665132"/>
          <c:w val="0.14160904074919761"/>
          <c:h val="0.469642028384612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1 Pivot!PivotTable6</c:name>
    <c:fmtId val="65"/>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c:spPr>
      </c:pivotFmt>
      <c:pivotFmt>
        <c:idx val="6"/>
        <c:spPr>
          <a:solidFill>
            <a:schemeClr val="accent6"/>
          </a:solidFill>
        </c:spPr>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c:spPr>
      </c:pivotFmt>
      <c:pivotFmt>
        <c:idx val="11"/>
        <c:spPr>
          <a:solidFill>
            <a:schemeClr val="accent6"/>
          </a:solidFill>
        </c:spPr>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Lst>
        </c:dLbl>
      </c:pivotFmt>
      <c:pivotFmt>
        <c:idx val="1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c:spPr>
      </c:pivotFmt>
      <c:pivotFmt>
        <c:idx val="14"/>
        <c:spPr>
          <a:solidFill>
            <a:schemeClr val="accent6"/>
          </a:solidFill>
        </c:spPr>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5893039965748957E-2"/>
          <c:y val="0.13189943346546229"/>
          <c:w val="0.61544796262169355"/>
          <c:h val="0.81481802776581136"/>
        </c:manualLayout>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5 pivot!PivotTable10</c:name>
    <c:fmtId val="42"/>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4"/>
          </a:solidFill>
        </c:spPr>
      </c:pivotFmt>
      <c:pivotFmt>
        <c:idx val="9"/>
        <c:spPr>
          <a:solidFill>
            <a:schemeClr val="accent6"/>
          </a:solidFill>
        </c:spPr>
      </c:pivotFmt>
      <c:pivotFmt>
        <c:idx val="1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4"/>
          </a:solidFill>
        </c:spPr>
      </c:pivotFmt>
      <c:pivotFmt>
        <c:idx val="12"/>
        <c:spPr>
          <a:solidFill>
            <a:schemeClr val="accent6"/>
          </a:solidFill>
        </c:spPr>
      </c:pivotFmt>
    </c:pivotFmts>
    <c:plotArea>
      <c:layout>
        <c:manualLayout>
          <c:layoutTarget val="inner"/>
          <c:xMode val="edge"/>
          <c:yMode val="edge"/>
          <c:x val="0.17523394518485286"/>
          <c:y val="0.14059931755968258"/>
          <c:w val="0.65483454780178163"/>
          <c:h val="0.84629667271652309"/>
        </c:manualLayout>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c:spPr>
      </c:pivotFmt>
      <c:pivotFmt>
        <c:idx val="6"/>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6154315816905868"/>
          <c:y val="0.25083521208817317"/>
          <c:w val="0.53506971203067699"/>
          <c:h val="0.7084018047875964"/>
        </c:manualLayout>
      </c:layout>
      <c:pieChart>
        <c:varyColors val="1"/>
        <c:ser>
          <c:idx val="0"/>
          <c:order val="0"/>
          <c:tx>
            <c:strRef>
              <c:f>'Question 1 Pivot'!$B$4</c:f>
              <c:strCache>
                <c:ptCount val="1"/>
                <c:pt idx="0">
                  <c:v>Total</c:v>
                </c:pt>
              </c:strCache>
            </c:strRef>
          </c:tx>
          <c:spPr>
            <a:solidFill>
              <a:srgbClr val="70AD47"/>
            </a:solidFill>
          </c:spPr>
          <c:dPt>
            <c:idx val="0"/>
            <c:bubble3D val="0"/>
            <c:spPr>
              <a:solidFill>
                <a:srgbClr val="00B050"/>
              </a:solidFill>
            </c:spPr>
            <c:extLst>
              <c:ext xmlns:c16="http://schemas.microsoft.com/office/drawing/2014/chart" uri="{C3380CC4-5D6E-409C-BE32-E72D297353CC}">
                <c16:uniqueId val="{00000001-F49E-4ECE-8763-4790C8E28412}"/>
              </c:ext>
            </c:extLst>
          </c:dPt>
          <c:dPt>
            <c:idx val="1"/>
            <c:bubble3D val="0"/>
            <c:extLst>
              <c:ext xmlns:c16="http://schemas.microsoft.com/office/drawing/2014/chart" uri="{C3380CC4-5D6E-409C-BE32-E72D297353CC}">
                <c16:uniqueId val="{00000002-F49E-4ECE-8763-4790C8E28412}"/>
              </c:ext>
            </c:extLst>
          </c:dPt>
          <c:dPt>
            <c:idx val="2"/>
            <c:bubble3D val="0"/>
            <c:extLst>
              <c:ext xmlns:c16="http://schemas.microsoft.com/office/drawing/2014/chart" uri="{C3380CC4-5D6E-409C-BE32-E72D297353CC}">
                <c16:uniqueId val="{00000003-F49E-4ECE-8763-4790C8E28412}"/>
              </c:ext>
            </c:extLst>
          </c:dPt>
          <c:dPt>
            <c:idx val="3"/>
            <c:bubble3D val="0"/>
            <c:extLst>
              <c:ext xmlns:c16="http://schemas.microsoft.com/office/drawing/2014/chart" uri="{C3380CC4-5D6E-409C-BE32-E72D297353CC}">
                <c16:uniqueId val="{00000004-F49E-4ECE-8763-4790C8E28412}"/>
              </c:ext>
            </c:extLst>
          </c:dPt>
          <c:dLbls>
            <c:dLbl>
              <c:idx val="0"/>
              <c:layout>
                <c:manualLayout>
                  <c:x val="-7.0803311748193635E-3"/>
                  <c:y val="-0.2386574861771410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9E-4ECE-8763-4790C8E28412}"/>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1 Pivot'!$A$5:$A$6</c:f>
              <c:strCache>
                <c:ptCount val="1"/>
                <c:pt idx="0">
                  <c:v>Usually</c:v>
                </c:pt>
              </c:strCache>
            </c:strRef>
          </c:cat>
          <c:val>
            <c:numRef>
              <c:f>'Question 1 Pivot'!$B$5:$B$6</c:f>
              <c:numCache>
                <c:formatCode>General</c:formatCode>
                <c:ptCount val="1"/>
                <c:pt idx="0">
                  <c:v>6</c:v>
                </c:pt>
              </c:numCache>
            </c:numRef>
          </c:val>
          <c:extLst>
            <c:ext xmlns:c16="http://schemas.microsoft.com/office/drawing/2014/chart" uri="{C3380CC4-5D6E-409C-BE32-E72D297353CC}">
              <c16:uniqueId val="{00000005-F49E-4ECE-8763-4790C8E28412}"/>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2 Pivot!PivotTable7</c:name>
    <c:fmtId val="-1"/>
  </c:pivotSource>
  <c:chart>
    <c:autoTitleDeleted val="1"/>
    <c:pivotFmts>
      <c:pivotFmt>
        <c:idx val="0"/>
        <c:marker>
          <c:symbol val="none"/>
        </c:marker>
      </c:pivotFmt>
      <c:pivotFmt>
        <c:idx val="1"/>
        <c:marker>
          <c:symbol val="none"/>
        </c:marker>
      </c:pivotFmt>
      <c:pivotFmt>
        <c:idx val="2"/>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6"/>
          </a:solidFill>
          <a:ln>
            <a:solidFill>
              <a:schemeClr val="accent6"/>
            </a:solidFill>
          </a:ln>
        </c:spPr>
      </c:pivotFmt>
      <c:pivotFmt>
        <c:idx val="4"/>
        <c:spPr>
          <a:solidFill>
            <a:schemeClr val="accent1"/>
          </a:solidFill>
          <a:ln>
            <a:solidFill>
              <a:srgbClr val="0070C0"/>
            </a:solidFill>
          </a:ln>
        </c:spPr>
      </c:pivotFmt>
      <c:pivotFmt>
        <c:idx val="5"/>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6"/>
          </a:solidFill>
          <a:ln>
            <a:solidFill>
              <a:schemeClr val="accent6"/>
            </a:solidFill>
          </a:ln>
        </c:spPr>
      </c:pivotFmt>
      <c:pivotFmt>
        <c:idx val="7"/>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6"/>
          </a:solidFill>
          <a:ln>
            <a:solidFill>
              <a:schemeClr val="accent6"/>
            </a:solidFill>
          </a:ln>
        </c:spPr>
      </c:pivotFmt>
    </c:pivotFmts>
    <c:plotArea>
      <c:layout>
        <c:manualLayout>
          <c:layoutTarget val="inner"/>
          <c:xMode val="edge"/>
          <c:yMode val="edge"/>
          <c:x val="0.13050873213810837"/>
          <c:y val="0.14522869847270234"/>
          <c:w val="0.65422293776458496"/>
          <c:h val="0.85477130152729763"/>
        </c:manualLayout>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3 Pivot!PivotTable8</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6"/>
          </a:solidFill>
        </c:spPr>
      </c:pivotFmt>
      <c:pivotFmt>
        <c:idx val="8"/>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6"/>
          </a:solidFill>
        </c:spPr>
      </c:pivotFmt>
    </c:pivotFmts>
    <c:plotArea>
      <c:layout>
        <c:manualLayout>
          <c:layoutTarget val="inner"/>
          <c:xMode val="edge"/>
          <c:yMode val="edge"/>
          <c:x val="0.24406205120586338"/>
          <c:y val="0.30754112343295231"/>
          <c:w val="0.44306500122091863"/>
          <c:h val="0.52190840922941983"/>
        </c:manualLayout>
      </c:layout>
      <c:pieChart>
        <c:varyColors val="1"/>
        <c:ser>
          <c:idx val="0"/>
          <c:order val="0"/>
          <c:tx>
            <c:strRef>
              <c:f>'Question 3 Pivot'!$B$4</c:f>
              <c:strCache>
                <c:ptCount val="1"/>
                <c:pt idx="0">
                  <c:v>Total</c:v>
                </c:pt>
              </c:strCache>
            </c:strRef>
          </c:tx>
          <c:spPr>
            <a:solidFill>
              <a:schemeClr val="accent6"/>
            </a:solidFill>
          </c:spPr>
          <c:dPt>
            <c:idx val="0"/>
            <c:bubble3D val="0"/>
            <c:spPr>
              <a:solidFill>
                <a:srgbClr val="00B050"/>
              </a:solidFill>
            </c:spPr>
            <c:extLst>
              <c:ext xmlns:c16="http://schemas.microsoft.com/office/drawing/2014/chart" uri="{C3380CC4-5D6E-409C-BE32-E72D297353CC}">
                <c16:uniqueId val="{00000001-6660-4C11-8824-243980284E34}"/>
              </c:ext>
            </c:extLst>
          </c:dPt>
          <c:dPt>
            <c:idx val="1"/>
            <c:bubble3D val="0"/>
            <c:extLst>
              <c:ext xmlns:c16="http://schemas.microsoft.com/office/drawing/2014/chart" uri="{C3380CC4-5D6E-409C-BE32-E72D297353CC}">
                <c16:uniqueId val="{00000002-6660-4C11-8824-243980284E34}"/>
              </c:ext>
            </c:extLst>
          </c:dPt>
          <c:dPt>
            <c:idx val="2"/>
            <c:bubble3D val="0"/>
            <c:extLst>
              <c:ext xmlns:c16="http://schemas.microsoft.com/office/drawing/2014/chart" uri="{C3380CC4-5D6E-409C-BE32-E72D297353CC}">
                <c16:uniqueId val="{00000003-6660-4C11-8824-243980284E34}"/>
              </c:ext>
            </c:extLst>
          </c:dPt>
          <c:dLbls>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3 Pivot'!$A$5:$A$6</c:f>
              <c:strCache>
                <c:ptCount val="1"/>
                <c:pt idx="0">
                  <c:v>Usually</c:v>
                </c:pt>
              </c:strCache>
            </c:strRef>
          </c:cat>
          <c:val>
            <c:numRef>
              <c:f>'Question 3 Pivot'!$B$5:$B$6</c:f>
              <c:numCache>
                <c:formatCode>General</c:formatCode>
                <c:ptCount val="1"/>
                <c:pt idx="0">
                  <c:v>6</c:v>
                </c:pt>
              </c:numCache>
            </c:numRef>
          </c:val>
          <c:extLst>
            <c:ext xmlns:c16="http://schemas.microsoft.com/office/drawing/2014/chart" uri="{C3380CC4-5D6E-409C-BE32-E72D297353CC}">
              <c16:uniqueId val="{00000004-6660-4C11-8824-243980284E34}"/>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6"/>
          </a:solidFill>
        </c:spPr>
      </c:pivotFmt>
      <c:pivotFmt>
        <c:idx val="8"/>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6"/>
          </a:solidFill>
        </c:spPr>
      </c:pivotFmt>
    </c:pivotFmts>
    <c:plotArea>
      <c:layout>
        <c:manualLayout>
          <c:layoutTarget val="inner"/>
          <c:xMode val="edge"/>
          <c:yMode val="edge"/>
          <c:x val="0.15116474926615481"/>
          <c:y val="0.13181375656788424"/>
          <c:w val="0.54813746412539555"/>
          <c:h val="0.75678282497141647"/>
        </c:manualLayout>
      </c:layout>
      <c:pieChart>
        <c:varyColors val="1"/>
        <c:ser>
          <c:idx val="0"/>
          <c:order val="0"/>
          <c:tx>
            <c:strRef>
              <c:f>'Question 4 pivot'!$B$4</c:f>
              <c:strCache>
                <c:ptCount val="1"/>
                <c:pt idx="0">
                  <c:v>Total</c:v>
                </c:pt>
              </c:strCache>
            </c:strRef>
          </c:tx>
          <c:dPt>
            <c:idx val="0"/>
            <c:bubble3D val="0"/>
            <c:spPr>
              <a:solidFill>
                <a:srgbClr val="3E5AA8">
                  <a:lumMod val="75000"/>
                </a:srgbClr>
              </a:solidFill>
            </c:spPr>
            <c:extLst>
              <c:ext xmlns:c16="http://schemas.microsoft.com/office/drawing/2014/chart" uri="{C3380CC4-5D6E-409C-BE32-E72D297353CC}">
                <c16:uniqueId val="{00000003-7FAE-44B1-95C5-4F69E8FDBE08}"/>
              </c:ext>
            </c:extLst>
          </c:dPt>
          <c:dPt>
            <c:idx val="1"/>
            <c:bubble3D val="0"/>
            <c:spPr>
              <a:solidFill>
                <a:srgbClr val="00B050"/>
              </a:solidFill>
            </c:spPr>
            <c:extLst>
              <c:ext xmlns:c16="http://schemas.microsoft.com/office/drawing/2014/chart" uri="{C3380CC4-5D6E-409C-BE32-E72D297353CC}">
                <c16:uniqueId val="{00000001-594B-4FD9-82E8-93868FF66778}"/>
              </c:ext>
            </c:extLst>
          </c:dPt>
          <c:dPt>
            <c:idx val="2"/>
            <c:bubble3D val="0"/>
            <c:extLst>
              <c:ext xmlns:c16="http://schemas.microsoft.com/office/drawing/2014/chart" uri="{C3380CC4-5D6E-409C-BE32-E72D297353CC}">
                <c16:uniqueId val="{00000002-594B-4FD9-82E8-93868FF66778}"/>
              </c:ext>
            </c:extLst>
          </c:dPt>
          <c:dLbls>
            <c:dLbl>
              <c:idx val="1"/>
              <c:layout>
                <c:manualLayout>
                  <c:x val="0.10720215114987224"/>
                  <c:y val="-0.1914663350663631"/>
                </c:manualLayout>
              </c:layout>
              <c:spPr>
                <a:noFill/>
                <a:ln>
                  <a:noFill/>
                </a:ln>
                <a:effectLst/>
              </c:spPr>
              <c:txPr>
                <a:bodyPr/>
                <a:lstStyle/>
                <a:p>
                  <a:pPr>
                    <a:defRPr>
                      <a:solidFill>
                        <a:schemeClr val="tx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94B-4FD9-82E8-93868FF66778}"/>
                </c:ext>
              </c:extLst>
            </c:dLbl>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4 pivot'!$A$5:$A$7</c:f>
              <c:strCache>
                <c:ptCount val="2"/>
                <c:pt idx="0">
                  <c:v>Always</c:v>
                </c:pt>
                <c:pt idx="1">
                  <c:v>Usually</c:v>
                </c:pt>
              </c:strCache>
            </c:strRef>
          </c:cat>
          <c:val>
            <c:numRef>
              <c:f>'Question 4 pivot'!$B$5:$B$7</c:f>
              <c:numCache>
                <c:formatCode>General</c:formatCode>
                <c:ptCount val="2"/>
                <c:pt idx="0">
                  <c:v>1</c:v>
                </c:pt>
                <c:pt idx="1">
                  <c:v>5</c:v>
                </c:pt>
              </c:numCache>
            </c:numRef>
          </c:val>
          <c:extLst>
            <c:ext xmlns:c16="http://schemas.microsoft.com/office/drawing/2014/chart" uri="{C3380CC4-5D6E-409C-BE32-E72D297353CC}">
              <c16:uniqueId val="{00000003-594B-4FD9-82E8-93868FF66778}"/>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5 pivot!PivotTable10</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6"/>
          </a:solidFill>
        </c:spPr>
      </c:pivotFmt>
    </c:pivotFmts>
    <c:plotArea>
      <c:layout>
        <c:manualLayout>
          <c:layoutTarget val="inner"/>
          <c:xMode val="edge"/>
          <c:yMode val="edge"/>
          <c:x val="0.24547840610832736"/>
          <c:y val="0.28474333153820364"/>
          <c:w val="0.58532120096897233"/>
          <c:h val="0.71525673322145877"/>
        </c:manualLayout>
      </c:layout>
      <c:pieChart>
        <c:varyColors val="1"/>
        <c:ser>
          <c:idx val="0"/>
          <c:order val="0"/>
          <c:tx>
            <c:strRef>
              <c:f>'Question 5 pivot'!$B$4</c:f>
              <c:strCache>
                <c:ptCount val="1"/>
                <c:pt idx="0">
                  <c:v>Total</c:v>
                </c:pt>
              </c:strCache>
            </c:strRef>
          </c:tx>
          <c:spPr>
            <a:solidFill>
              <a:schemeClr val="accent6"/>
            </a:solidFill>
          </c:spPr>
          <c:dPt>
            <c:idx val="0"/>
            <c:bubble3D val="0"/>
            <c:spPr>
              <a:solidFill>
                <a:srgbClr val="00B050"/>
              </a:solidFill>
            </c:spPr>
            <c:extLst>
              <c:ext xmlns:c16="http://schemas.microsoft.com/office/drawing/2014/chart" uri="{C3380CC4-5D6E-409C-BE32-E72D297353CC}">
                <c16:uniqueId val="{00000001-3F5D-4D6C-B164-C113EF0DDC99}"/>
              </c:ext>
            </c:extLst>
          </c:dPt>
          <c:dPt>
            <c:idx val="1"/>
            <c:bubble3D val="0"/>
            <c:extLst>
              <c:ext xmlns:c16="http://schemas.microsoft.com/office/drawing/2014/chart" uri="{C3380CC4-5D6E-409C-BE32-E72D297353CC}">
                <c16:uniqueId val="{00000002-3F5D-4D6C-B164-C113EF0DDC99}"/>
              </c:ext>
            </c:extLst>
          </c:dPt>
          <c:dPt>
            <c:idx val="2"/>
            <c:bubble3D val="0"/>
            <c:extLst>
              <c:ext xmlns:c16="http://schemas.microsoft.com/office/drawing/2014/chart" uri="{C3380CC4-5D6E-409C-BE32-E72D297353CC}">
                <c16:uniqueId val="{00000003-3F5D-4D6C-B164-C113EF0DDC99}"/>
              </c:ext>
            </c:extLst>
          </c:dPt>
          <c:dLbls>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5 pivot'!$A$5:$A$6</c:f>
              <c:strCache>
                <c:ptCount val="1"/>
                <c:pt idx="0">
                  <c:v>Usually</c:v>
                </c:pt>
              </c:strCache>
            </c:strRef>
          </c:cat>
          <c:val>
            <c:numRef>
              <c:f>'Question 5 pivot'!$B$5:$B$6</c:f>
              <c:numCache>
                <c:formatCode>General</c:formatCode>
                <c:ptCount val="1"/>
                <c:pt idx="0">
                  <c:v>6</c:v>
                </c:pt>
              </c:numCache>
            </c:numRef>
          </c:val>
          <c:extLst>
            <c:ext xmlns:c16="http://schemas.microsoft.com/office/drawing/2014/chart" uri="{C3380CC4-5D6E-409C-BE32-E72D297353CC}">
              <c16:uniqueId val="{00000004-3F5D-4D6C-B164-C113EF0DDC99}"/>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[Xoserve KVI - Change Management Survey Collated.xlsx]Question 1 Pivot!PivotTable6</c:name>
    <c:fmtId val="99"/>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c:spPr>
      </c:pivotFmt>
      <c:pivotFmt>
        <c:idx val="6"/>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c:spPr>
      </c:pivotFmt>
      <c:pivotFmt>
        <c:idx val="11"/>
        <c:spPr>
          <a:solidFill>
            <a:schemeClr val="accent4"/>
          </a:solidFill>
        </c:spPr>
      </c:pivotFmt>
      <c:pivotFmt>
        <c:idx val="12"/>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3"/>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c:spPr>
      </c:pivotFmt>
      <c:pivotFmt>
        <c:idx val="15"/>
        <c:spPr>
          <a:solidFill>
            <a:schemeClr val="accent4"/>
          </a:solidFill>
        </c:spPr>
      </c:pivotFmt>
      <c:pivotFmt>
        <c:idx val="16"/>
        <c:spPr>
          <a:solidFill>
            <a:schemeClr val="accent6"/>
          </a:solidFill>
        </c:spPr>
        <c:dLbl>
          <c:idx val="0"/>
          <c:layout>
            <c:manualLayout>
              <c:x val="-7.0803311748193635E-3"/>
              <c:y val="-0.23865748617714108"/>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6154315816905868"/>
          <c:y val="0.25083521208817317"/>
          <c:w val="0.53506971203067699"/>
          <c:h val="0.7084018047875964"/>
        </c:manualLayout>
      </c:layout>
      <c:pieChart>
        <c:varyColors val="1"/>
        <c:ser>
          <c:idx val="0"/>
          <c:order val="0"/>
          <c:tx>
            <c:strRef>
              <c:f>'Question 1 Pivot'!$B$4</c:f>
              <c:strCache>
                <c:ptCount val="1"/>
                <c:pt idx="0">
                  <c:v>Total</c:v>
                </c:pt>
              </c:strCache>
            </c:strRef>
          </c:tx>
          <c:dPt>
            <c:idx val="0"/>
            <c:bubble3D val="0"/>
            <c:spPr>
              <a:solidFill>
                <a:schemeClr val="accent1"/>
              </a:solidFill>
            </c:spPr>
            <c:extLst>
              <c:ext xmlns:c16="http://schemas.microsoft.com/office/drawing/2014/chart" uri="{C3380CC4-5D6E-409C-BE32-E72D297353CC}">
                <c16:uniqueId val="{00000001-81A7-43B8-B875-41AE087860DE}"/>
              </c:ext>
            </c:extLst>
          </c:dPt>
          <c:dPt>
            <c:idx val="1"/>
            <c:bubble3D val="0"/>
            <c:spPr>
              <a:solidFill>
                <a:schemeClr val="accent4"/>
              </a:solidFill>
            </c:spPr>
            <c:extLst>
              <c:ext xmlns:c16="http://schemas.microsoft.com/office/drawing/2014/chart" uri="{C3380CC4-5D6E-409C-BE32-E72D297353CC}">
                <c16:uniqueId val="{00000003-81A7-43B8-B875-41AE087860DE}"/>
              </c:ext>
            </c:extLst>
          </c:dPt>
          <c:dPt>
            <c:idx val="2"/>
            <c:bubble3D val="0"/>
            <c:spPr>
              <a:solidFill>
                <a:srgbClr val="00B050"/>
              </a:solidFill>
            </c:spPr>
            <c:extLst>
              <c:ext xmlns:c16="http://schemas.microsoft.com/office/drawing/2014/chart" uri="{C3380CC4-5D6E-409C-BE32-E72D297353CC}">
                <c16:uniqueId val="{00000005-81A7-43B8-B875-41AE087860DE}"/>
              </c:ext>
            </c:extLst>
          </c:dPt>
          <c:dPt>
            <c:idx val="3"/>
            <c:bubble3D val="0"/>
            <c:extLst>
              <c:ext xmlns:c16="http://schemas.microsoft.com/office/drawing/2014/chart" uri="{C3380CC4-5D6E-409C-BE32-E72D297353CC}">
                <c16:uniqueId val="{00000006-81A7-43B8-B875-41AE087860DE}"/>
              </c:ext>
            </c:extLst>
          </c:dPt>
          <c:dLbls>
            <c:dLbl>
              <c:idx val="0"/>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81A7-43B8-B875-41AE087860DE}"/>
                </c:ext>
              </c:extLst>
            </c:dLbl>
            <c:dLbl>
              <c:idx val="1"/>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3-81A7-43B8-B875-41AE087860DE}"/>
                </c:ext>
              </c:extLst>
            </c:dLbl>
            <c:dLbl>
              <c:idx val="2"/>
              <c:layout>
                <c:manualLayout>
                  <c:x val="0.21041380465739654"/>
                  <c:y val="-0.1864210187526414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1A7-43B8-B875-41AE087860DE}"/>
                </c:ext>
              </c:extLst>
            </c:dLbl>
            <c:spPr>
              <a:noFill/>
              <a:ln>
                <a:noFill/>
              </a:ln>
              <a:effectLst/>
            </c:spPr>
            <c:txPr>
              <a:bodyPr/>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'Question 1 Pivot'!$A$5:$A$8</c:f>
              <c:strCache>
                <c:ptCount val="3"/>
                <c:pt idx="0">
                  <c:v>Always</c:v>
                </c:pt>
                <c:pt idx="1">
                  <c:v>Rarely</c:v>
                </c:pt>
                <c:pt idx="2">
                  <c:v>Usually</c:v>
                </c:pt>
              </c:strCache>
            </c:strRef>
          </c:cat>
          <c:val>
            <c:numRef>
              <c:f>'Question 1 Pivot'!$B$5:$B$8</c:f>
              <c:numCache>
                <c:formatCode>General</c:formatCode>
                <c:ptCount val="3"/>
                <c:pt idx="0">
                  <c:v>2</c:v>
                </c:pt>
                <c:pt idx="1">
                  <c:v>1</c:v>
                </c:pt>
                <c:pt idx="2">
                  <c:v>5</c:v>
                </c:pt>
              </c:numCache>
            </c:numRef>
          </c:val>
          <c:extLst>
            <c:ext xmlns:c16="http://schemas.microsoft.com/office/drawing/2014/chart" uri="{C3380CC4-5D6E-409C-BE32-E72D297353CC}">
              <c16:uniqueId val="{00000007-81A7-43B8-B875-41AE087860DE}"/>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2-04T11:07:26.144" idx="1">
    <p:pos x="10" y="10"/>
    <p:text>Would it be better to group these changes by rediness as opposed to by XRN? We can focus the conversation of actula and potenital candidates for Nov 20 and not waste time talking about non candidayes.</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C31E3-CE54-4380-A712-50B34CDA2969}" type="doc">
      <dgm:prSet loTypeId="urn:microsoft.com/office/officeart/2005/8/layout/process1" loCatId="process" qsTypeId="urn:microsoft.com/office/officeart/2005/8/quickstyle/simple1" qsCatId="simple" csTypeId="urn:microsoft.com/office/officeart/2005/8/colors/accent1_2" csCatId="accent1" phldr="1"/>
      <dgm:spPr/>
    </dgm:pt>
    <dgm:pt modelId="{9F98B83E-15FE-4E64-8FC3-48066761B7D5}">
      <dgm:prSet phldrT="[Text]" custT="1"/>
      <dgm:spPr>
        <a:solidFill>
          <a:schemeClr val="accent6"/>
        </a:solidFill>
      </dgm:spPr>
      <dgm:t>
        <a:bodyPr/>
        <a:lstStyle/>
        <a:p>
          <a:r>
            <a:rPr lang="en-GB" sz="1000" dirty="0"/>
            <a:t>Preparation</a:t>
          </a:r>
        </a:p>
      </dgm:t>
    </dgm:pt>
    <dgm:pt modelId="{EB0F6582-EA69-4666-8BBC-3D4B76F22F63}" type="parTrans" cxnId="{885F0C33-7022-4A04-8132-658E2A693F74}">
      <dgm:prSet/>
      <dgm:spPr/>
      <dgm:t>
        <a:bodyPr/>
        <a:lstStyle/>
        <a:p>
          <a:endParaRPr lang="en-GB"/>
        </a:p>
      </dgm:t>
    </dgm:pt>
    <dgm:pt modelId="{E23C236C-FCFD-4F95-B743-4EF00ED8E1BA}" type="sibTrans" cxnId="{885F0C33-7022-4A04-8132-658E2A693F74}">
      <dgm:prSet/>
      <dgm:spPr/>
      <dgm:t>
        <a:bodyPr/>
        <a:lstStyle/>
        <a:p>
          <a:endParaRPr lang="en-GB"/>
        </a:p>
      </dgm:t>
    </dgm:pt>
    <dgm:pt modelId="{F87C66A2-3B58-4A31-82EF-966469BFDF5A}">
      <dgm:prSet phldrT="[Text]" custT="1"/>
      <dgm:spPr>
        <a:solidFill>
          <a:srgbClr val="00B050"/>
        </a:solidFill>
      </dgm:spPr>
      <dgm:t>
        <a:bodyPr/>
        <a:lstStyle/>
        <a:p>
          <a:r>
            <a:rPr lang="en-GB" sz="1000" dirty="0"/>
            <a:t>Test Execution</a:t>
          </a:r>
        </a:p>
      </dgm:t>
    </dgm:pt>
    <dgm:pt modelId="{FDD3DC23-80AD-4E49-A163-DFE22DB5DE42}" type="parTrans" cxnId="{8C284452-6862-49C8-B39A-00FC646ED3D9}">
      <dgm:prSet/>
      <dgm:spPr/>
      <dgm:t>
        <a:bodyPr/>
        <a:lstStyle/>
        <a:p>
          <a:endParaRPr lang="en-GB"/>
        </a:p>
      </dgm:t>
    </dgm:pt>
    <dgm:pt modelId="{B03F8E4E-B63D-480B-BF45-4E02C2CDDFCB}" type="sibTrans" cxnId="{8C284452-6862-49C8-B39A-00FC646ED3D9}">
      <dgm:prSet/>
      <dgm:spPr/>
      <dgm:t>
        <a:bodyPr/>
        <a:lstStyle/>
        <a:p>
          <a:endParaRPr lang="en-GB"/>
        </a:p>
      </dgm:t>
    </dgm:pt>
    <dgm:pt modelId="{63ECDC18-5819-4800-A62A-D4110CE2D683}">
      <dgm:prSet phldrT="[Text]" custT="1"/>
      <dgm:spPr/>
      <dgm:t>
        <a:bodyPr/>
        <a:lstStyle/>
        <a:p>
          <a:r>
            <a:rPr lang="en-GB" sz="1000" dirty="0"/>
            <a:t>Re-test</a:t>
          </a:r>
        </a:p>
      </dgm:t>
    </dgm:pt>
    <dgm:pt modelId="{F674D998-8685-42B3-9AE4-DDB27E440394}" type="parTrans" cxnId="{4E7D6D56-A150-4970-B104-B1D9005267F5}">
      <dgm:prSet/>
      <dgm:spPr/>
      <dgm:t>
        <a:bodyPr/>
        <a:lstStyle/>
        <a:p>
          <a:endParaRPr lang="en-GB"/>
        </a:p>
      </dgm:t>
    </dgm:pt>
    <dgm:pt modelId="{52BAC5F1-AA32-4258-8178-9693B1B6454F}" type="sibTrans" cxnId="{4E7D6D56-A150-4970-B104-B1D9005267F5}">
      <dgm:prSet/>
      <dgm:spPr/>
      <dgm:t>
        <a:bodyPr/>
        <a:lstStyle/>
        <a:p>
          <a:endParaRPr lang="en-GB"/>
        </a:p>
      </dgm:t>
    </dgm:pt>
    <dgm:pt modelId="{70762EB6-9E88-4393-8132-E94438F13C10}" type="pres">
      <dgm:prSet presAssocID="{B40C31E3-CE54-4380-A712-50B34CDA2969}" presName="Name0" presStyleCnt="0">
        <dgm:presLayoutVars>
          <dgm:dir/>
          <dgm:resizeHandles val="exact"/>
        </dgm:presLayoutVars>
      </dgm:prSet>
      <dgm:spPr/>
    </dgm:pt>
    <dgm:pt modelId="{089B6D46-562F-44D3-95C7-B35C05B1A11D}" type="pres">
      <dgm:prSet presAssocID="{9F98B83E-15FE-4E64-8FC3-48066761B7D5}" presName="node" presStyleLbl="node1" presStyleIdx="0" presStyleCnt="3">
        <dgm:presLayoutVars>
          <dgm:bulletEnabled val="1"/>
        </dgm:presLayoutVars>
      </dgm:prSet>
      <dgm:spPr/>
    </dgm:pt>
    <dgm:pt modelId="{C9304280-E466-4002-B3FF-B0A60B5CE0D2}" type="pres">
      <dgm:prSet presAssocID="{E23C236C-FCFD-4F95-B743-4EF00ED8E1BA}" presName="sibTrans" presStyleLbl="sibTrans2D1" presStyleIdx="0" presStyleCnt="2"/>
      <dgm:spPr/>
    </dgm:pt>
    <dgm:pt modelId="{85A17689-715A-49BC-839C-1F89ECF88D07}" type="pres">
      <dgm:prSet presAssocID="{E23C236C-FCFD-4F95-B743-4EF00ED8E1BA}" presName="connectorText" presStyleLbl="sibTrans2D1" presStyleIdx="0" presStyleCnt="2"/>
      <dgm:spPr/>
    </dgm:pt>
    <dgm:pt modelId="{8073168D-C2F1-4C24-86E5-09FDDEB1A8BF}" type="pres">
      <dgm:prSet presAssocID="{F87C66A2-3B58-4A31-82EF-966469BFDF5A}" presName="node" presStyleLbl="node1" presStyleIdx="1" presStyleCnt="3">
        <dgm:presLayoutVars>
          <dgm:bulletEnabled val="1"/>
        </dgm:presLayoutVars>
      </dgm:prSet>
      <dgm:spPr/>
    </dgm:pt>
    <dgm:pt modelId="{573F8C48-7B47-46C6-AE8D-D35DC034456E}" type="pres">
      <dgm:prSet presAssocID="{B03F8E4E-B63D-480B-BF45-4E02C2CDDFCB}" presName="sibTrans" presStyleLbl="sibTrans2D1" presStyleIdx="1" presStyleCnt="2"/>
      <dgm:spPr/>
    </dgm:pt>
    <dgm:pt modelId="{C06FA0B2-C9EA-4BB3-8B94-B1DB47E16E2B}" type="pres">
      <dgm:prSet presAssocID="{B03F8E4E-B63D-480B-BF45-4E02C2CDDFCB}" presName="connectorText" presStyleLbl="sibTrans2D1" presStyleIdx="1" presStyleCnt="2"/>
      <dgm:spPr/>
    </dgm:pt>
    <dgm:pt modelId="{6F392AAB-1AA9-4D38-999E-921D95F68B69}" type="pres">
      <dgm:prSet presAssocID="{63ECDC18-5819-4800-A62A-D4110CE2D683}" presName="node" presStyleLbl="node1" presStyleIdx="2" presStyleCnt="3">
        <dgm:presLayoutVars>
          <dgm:bulletEnabled val="1"/>
        </dgm:presLayoutVars>
      </dgm:prSet>
      <dgm:spPr/>
    </dgm:pt>
  </dgm:ptLst>
  <dgm:cxnLst>
    <dgm:cxn modelId="{3E043420-1F05-4204-8E2B-BD13BF1609B7}" type="presOf" srcId="{63ECDC18-5819-4800-A62A-D4110CE2D683}" destId="{6F392AAB-1AA9-4D38-999E-921D95F68B69}" srcOrd="0" destOrd="0" presId="urn:microsoft.com/office/officeart/2005/8/layout/process1"/>
    <dgm:cxn modelId="{885F0C33-7022-4A04-8132-658E2A693F74}" srcId="{B40C31E3-CE54-4380-A712-50B34CDA2969}" destId="{9F98B83E-15FE-4E64-8FC3-48066761B7D5}" srcOrd="0" destOrd="0" parTransId="{EB0F6582-EA69-4666-8BBC-3D4B76F22F63}" sibTransId="{E23C236C-FCFD-4F95-B743-4EF00ED8E1BA}"/>
    <dgm:cxn modelId="{A16C9760-A439-4A1B-822F-B6A0CA533986}" type="presOf" srcId="{B40C31E3-CE54-4380-A712-50B34CDA2969}" destId="{70762EB6-9E88-4393-8132-E94438F13C10}" srcOrd="0" destOrd="0" presId="urn:microsoft.com/office/officeart/2005/8/layout/process1"/>
    <dgm:cxn modelId="{F156C861-189C-4B75-A006-DF46324337D9}" type="presOf" srcId="{E23C236C-FCFD-4F95-B743-4EF00ED8E1BA}" destId="{C9304280-E466-4002-B3FF-B0A60B5CE0D2}" srcOrd="0" destOrd="0" presId="urn:microsoft.com/office/officeart/2005/8/layout/process1"/>
    <dgm:cxn modelId="{5749204C-ADA7-4D3D-A6E3-7FEB86806B32}" type="presOf" srcId="{B03F8E4E-B63D-480B-BF45-4E02C2CDDFCB}" destId="{573F8C48-7B47-46C6-AE8D-D35DC034456E}" srcOrd="0" destOrd="0" presId="urn:microsoft.com/office/officeart/2005/8/layout/process1"/>
    <dgm:cxn modelId="{8C284452-6862-49C8-B39A-00FC646ED3D9}" srcId="{B40C31E3-CE54-4380-A712-50B34CDA2969}" destId="{F87C66A2-3B58-4A31-82EF-966469BFDF5A}" srcOrd="1" destOrd="0" parTransId="{FDD3DC23-80AD-4E49-A163-DFE22DB5DE42}" sibTransId="{B03F8E4E-B63D-480B-BF45-4E02C2CDDFCB}"/>
    <dgm:cxn modelId="{4E7D6D56-A150-4970-B104-B1D9005267F5}" srcId="{B40C31E3-CE54-4380-A712-50B34CDA2969}" destId="{63ECDC18-5819-4800-A62A-D4110CE2D683}" srcOrd="2" destOrd="0" parTransId="{F674D998-8685-42B3-9AE4-DDB27E440394}" sibTransId="{52BAC5F1-AA32-4258-8178-9693B1B6454F}"/>
    <dgm:cxn modelId="{66229793-C04C-4C76-8FA5-C02BB0D825CA}" type="presOf" srcId="{B03F8E4E-B63D-480B-BF45-4E02C2CDDFCB}" destId="{C06FA0B2-C9EA-4BB3-8B94-B1DB47E16E2B}" srcOrd="1" destOrd="0" presId="urn:microsoft.com/office/officeart/2005/8/layout/process1"/>
    <dgm:cxn modelId="{7E640B99-9491-4808-A9D4-85FC77686378}" type="presOf" srcId="{9F98B83E-15FE-4E64-8FC3-48066761B7D5}" destId="{089B6D46-562F-44D3-95C7-B35C05B1A11D}" srcOrd="0" destOrd="0" presId="urn:microsoft.com/office/officeart/2005/8/layout/process1"/>
    <dgm:cxn modelId="{54331DF9-FCAF-44BF-AC7E-58A117629EAC}" type="presOf" srcId="{E23C236C-FCFD-4F95-B743-4EF00ED8E1BA}" destId="{85A17689-715A-49BC-839C-1F89ECF88D07}" srcOrd="1" destOrd="0" presId="urn:microsoft.com/office/officeart/2005/8/layout/process1"/>
    <dgm:cxn modelId="{D3FF8CF9-63B0-4B69-8B5E-2096C9144E59}" type="presOf" srcId="{F87C66A2-3B58-4A31-82EF-966469BFDF5A}" destId="{8073168D-C2F1-4C24-86E5-09FDDEB1A8BF}" srcOrd="0" destOrd="0" presId="urn:microsoft.com/office/officeart/2005/8/layout/process1"/>
    <dgm:cxn modelId="{0FF2E60F-CAC2-46B8-A3C0-46ECA505D2D6}" type="presParOf" srcId="{70762EB6-9E88-4393-8132-E94438F13C10}" destId="{089B6D46-562F-44D3-95C7-B35C05B1A11D}" srcOrd="0" destOrd="0" presId="urn:microsoft.com/office/officeart/2005/8/layout/process1"/>
    <dgm:cxn modelId="{5A403E7A-236A-4179-8F79-6B4A866C9665}" type="presParOf" srcId="{70762EB6-9E88-4393-8132-E94438F13C10}" destId="{C9304280-E466-4002-B3FF-B0A60B5CE0D2}" srcOrd="1" destOrd="0" presId="urn:microsoft.com/office/officeart/2005/8/layout/process1"/>
    <dgm:cxn modelId="{7959782F-5828-4069-8A18-1E3661098147}" type="presParOf" srcId="{C9304280-E466-4002-B3FF-B0A60B5CE0D2}" destId="{85A17689-715A-49BC-839C-1F89ECF88D07}" srcOrd="0" destOrd="0" presId="urn:microsoft.com/office/officeart/2005/8/layout/process1"/>
    <dgm:cxn modelId="{F50D68D9-A813-4D87-BFA7-3F725CDA5614}" type="presParOf" srcId="{70762EB6-9E88-4393-8132-E94438F13C10}" destId="{8073168D-C2F1-4C24-86E5-09FDDEB1A8BF}" srcOrd="2" destOrd="0" presId="urn:microsoft.com/office/officeart/2005/8/layout/process1"/>
    <dgm:cxn modelId="{AEB90BC7-F98A-4CC9-81CF-8E7FF42EA313}" type="presParOf" srcId="{70762EB6-9E88-4393-8132-E94438F13C10}" destId="{573F8C48-7B47-46C6-AE8D-D35DC034456E}" srcOrd="3" destOrd="0" presId="urn:microsoft.com/office/officeart/2005/8/layout/process1"/>
    <dgm:cxn modelId="{A4A83CE4-FF3D-4680-9050-2614D28C2B3A}" type="presParOf" srcId="{573F8C48-7B47-46C6-AE8D-D35DC034456E}" destId="{C06FA0B2-C9EA-4BB3-8B94-B1DB47E16E2B}" srcOrd="0" destOrd="0" presId="urn:microsoft.com/office/officeart/2005/8/layout/process1"/>
    <dgm:cxn modelId="{6F25ADE6-3D9A-42F7-8FBD-8A84507551F7}" type="presParOf" srcId="{70762EB6-9E88-4393-8132-E94438F13C10}" destId="{6F392AAB-1AA9-4D38-999E-921D95F68B6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51E88-DC0E-4600-AD4B-3696FC099F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A295C59-DF25-409A-899C-74BBDB5A1D1B}">
      <dgm:prSet phldrT="[Text]"/>
      <dgm:spPr/>
      <dgm:t>
        <a:bodyPr/>
        <a:lstStyle/>
        <a:p>
          <a:r>
            <a:rPr lang="en-GB" dirty="0"/>
            <a:t>PAFA Sprint</a:t>
          </a:r>
        </a:p>
      </dgm:t>
    </dgm:pt>
    <dgm:pt modelId="{3E70326A-AE7A-47CF-BED3-FA6E80648356}" type="parTrans" cxnId="{E34E6949-8AEC-4633-ABB2-127B9C1F3022}">
      <dgm:prSet/>
      <dgm:spPr/>
      <dgm:t>
        <a:bodyPr/>
        <a:lstStyle/>
        <a:p>
          <a:endParaRPr lang="en-GB"/>
        </a:p>
      </dgm:t>
    </dgm:pt>
    <dgm:pt modelId="{7F5C35AB-6E0A-4B5C-9816-EB05A25A604A}" type="sibTrans" cxnId="{E34E6949-8AEC-4633-ABB2-127B9C1F3022}">
      <dgm:prSet/>
      <dgm:spPr/>
      <dgm:t>
        <a:bodyPr/>
        <a:lstStyle/>
        <a:p>
          <a:endParaRPr lang="en-GB"/>
        </a:p>
      </dgm:t>
    </dgm:pt>
    <dgm:pt modelId="{7482C832-EEC5-445E-89DA-16ABC4067CB5}">
      <dgm:prSet phldrT="[Text]" custT="1"/>
      <dgm:spPr/>
      <dgm:t>
        <a:bodyPr/>
        <a:lstStyle/>
        <a:p>
          <a:r>
            <a:rPr lang="en-GB" sz="1200" dirty="0"/>
            <a:t>Delivered as planned on the 17</a:t>
          </a:r>
          <a:r>
            <a:rPr lang="en-GB" sz="1200" baseline="30000" dirty="0"/>
            <a:t>th</a:t>
          </a:r>
          <a:r>
            <a:rPr lang="en-GB" sz="1200" dirty="0"/>
            <a:t> January</a:t>
          </a:r>
        </a:p>
      </dgm:t>
    </dgm:pt>
    <dgm:pt modelId="{7E02EDFC-8151-425D-9612-252D63BDBA78}" type="parTrans" cxnId="{0BB9BC68-518E-4979-A1AB-7E8CB6BC61AE}">
      <dgm:prSet/>
      <dgm:spPr/>
      <dgm:t>
        <a:bodyPr/>
        <a:lstStyle/>
        <a:p>
          <a:endParaRPr lang="en-GB"/>
        </a:p>
      </dgm:t>
    </dgm:pt>
    <dgm:pt modelId="{CC20C3EE-A142-411D-BF25-4A3D41AE1B55}" type="sibTrans" cxnId="{0BB9BC68-518E-4979-A1AB-7E8CB6BC61AE}">
      <dgm:prSet/>
      <dgm:spPr/>
      <dgm:t>
        <a:bodyPr/>
        <a:lstStyle/>
        <a:p>
          <a:endParaRPr lang="en-GB"/>
        </a:p>
      </dgm:t>
    </dgm:pt>
    <dgm:pt modelId="{61C2A2E3-A912-4BBE-8317-F8D5641BBE1C}">
      <dgm:prSet phldrT="[Text]"/>
      <dgm:spPr/>
      <dgm:t>
        <a:bodyPr/>
        <a:lstStyle/>
        <a:p>
          <a:r>
            <a:rPr lang="en-GB" dirty="0"/>
            <a:t>Shipper Sprint 3</a:t>
          </a:r>
        </a:p>
      </dgm:t>
    </dgm:pt>
    <dgm:pt modelId="{87248BF0-B883-443B-B752-D9E2CF7F650E}" type="parTrans" cxnId="{C31FDFFB-AB51-4BDD-BA8B-9FABE43EFB51}">
      <dgm:prSet/>
      <dgm:spPr/>
      <dgm:t>
        <a:bodyPr/>
        <a:lstStyle/>
        <a:p>
          <a:endParaRPr lang="en-GB"/>
        </a:p>
      </dgm:t>
    </dgm:pt>
    <dgm:pt modelId="{E4508C3E-FCA4-4ABC-804F-7C461BC9C191}" type="sibTrans" cxnId="{C31FDFFB-AB51-4BDD-BA8B-9FABE43EFB51}">
      <dgm:prSet/>
      <dgm:spPr/>
      <dgm:t>
        <a:bodyPr/>
        <a:lstStyle/>
        <a:p>
          <a:endParaRPr lang="en-GB"/>
        </a:p>
      </dgm:t>
    </dgm:pt>
    <dgm:pt modelId="{BB8A0238-896F-41DA-9CBB-082A1D28D349}">
      <dgm:prSet phldrT="[Text]" custT="1"/>
      <dgm:spPr/>
      <dgm:t>
        <a:bodyPr/>
        <a:lstStyle/>
        <a:p>
          <a:r>
            <a:rPr lang="en-GB" sz="1200" dirty="0">
              <a:solidFill>
                <a:prstClr val="black">
                  <a:hueOff val="0"/>
                  <a:satOff val="0"/>
                  <a:lumOff val="0"/>
                  <a:alphaOff val="0"/>
                </a:prstClr>
              </a:solidFill>
              <a:latin typeface="Arial"/>
              <a:ea typeface="+mn-ea"/>
              <a:cs typeface="+mn-cs"/>
            </a:rPr>
            <a:t>The sprint is on schedule to implement by COB 31</a:t>
          </a:r>
          <a:r>
            <a:rPr lang="en-GB" sz="1200" baseline="30000" dirty="0">
              <a:solidFill>
                <a:prstClr val="black">
                  <a:hueOff val="0"/>
                  <a:satOff val="0"/>
                  <a:lumOff val="0"/>
                  <a:alphaOff val="0"/>
                </a:prstClr>
              </a:solidFill>
              <a:latin typeface="Arial"/>
              <a:ea typeface="+mn-ea"/>
              <a:cs typeface="+mn-cs"/>
            </a:rPr>
            <a:t>st</a:t>
          </a:r>
          <a:r>
            <a:rPr lang="en-GB" sz="1200" dirty="0">
              <a:solidFill>
                <a:prstClr val="black">
                  <a:hueOff val="0"/>
                  <a:satOff val="0"/>
                  <a:lumOff val="0"/>
                  <a:alphaOff val="0"/>
                </a:prstClr>
              </a:solidFill>
              <a:latin typeface="Arial"/>
              <a:ea typeface="+mn-ea"/>
              <a:cs typeface="+mn-cs"/>
            </a:rPr>
            <a:t> January as planned. </a:t>
          </a:r>
          <a:endParaRPr lang="en-GB" sz="1200" dirty="0"/>
        </a:p>
      </dgm:t>
    </dgm:pt>
    <dgm:pt modelId="{083645DE-2BDA-4ECE-B994-85E724EDCD23}" type="parTrans" cxnId="{4BAD9F0D-F400-4791-A1FC-4A2B698D7B74}">
      <dgm:prSet/>
      <dgm:spPr/>
      <dgm:t>
        <a:bodyPr/>
        <a:lstStyle/>
        <a:p>
          <a:endParaRPr lang="en-GB"/>
        </a:p>
      </dgm:t>
    </dgm:pt>
    <dgm:pt modelId="{FF4FC542-FB2F-4753-A0D4-35DA9DF03FE6}" type="sibTrans" cxnId="{4BAD9F0D-F400-4791-A1FC-4A2B698D7B74}">
      <dgm:prSet/>
      <dgm:spPr/>
      <dgm:t>
        <a:bodyPr/>
        <a:lstStyle/>
        <a:p>
          <a:endParaRPr lang="en-GB"/>
        </a:p>
      </dgm:t>
    </dgm:pt>
    <dgm:pt modelId="{6FA23CDF-7D28-4565-945F-F088996109BB}">
      <dgm:prSet phldrT="[Text]"/>
      <dgm:spPr/>
      <dgm:t>
        <a:bodyPr/>
        <a:lstStyle/>
        <a:p>
          <a:r>
            <a:rPr lang="en-GB" dirty="0"/>
            <a:t>Shipper stretch targets</a:t>
          </a:r>
        </a:p>
      </dgm:t>
    </dgm:pt>
    <dgm:pt modelId="{728399D4-4477-460D-846E-E2895588E6CF}" type="parTrans" cxnId="{A9E25707-E265-4B94-8296-7DC2E7FE21DE}">
      <dgm:prSet/>
      <dgm:spPr/>
      <dgm:t>
        <a:bodyPr/>
        <a:lstStyle/>
        <a:p>
          <a:endParaRPr lang="en-GB"/>
        </a:p>
      </dgm:t>
    </dgm:pt>
    <dgm:pt modelId="{4DEB6862-3FB2-4688-912B-5A836CB37433}" type="sibTrans" cxnId="{A9E25707-E265-4B94-8296-7DC2E7FE21DE}">
      <dgm:prSet/>
      <dgm:spPr/>
      <dgm:t>
        <a:bodyPr/>
        <a:lstStyle/>
        <a:p>
          <a:endParaRPr lang="en-GB"/>
        </a:p>
      </dgm:t>
    </dgm:pt>
    <dgm:pt modelId="{11201FEF-4351-4DD7-B504-4EA429F6A70C}">
      <dgm:prSet phldrT="[Text]" custT="1"/>
      <dgm:spPr/>
      <dgm:t>
        <a:bodyPr/>
        <a:lstStyle/>
        <a:p>
          <a:r>
            <a:rPr lang="en-GB" sz="1200" dirty="0">
              <a:solidFill>
                <a:prstClr val="black">
                  <a:hueOff val="0"/>
                  <a:satOff val="0"/>
                  <a:lumOff val="0"/>
                  <a:alphaOff val="0"/>
                </a:prstClr>
              </a:solidFill>
            </a:rPr>
            <a:t>Increase download limit to 500k – to all customers</a:t>
          </a:r>
          <a:endParaRPr lang="en-GB" sz="1200" dirty="0"/>
        </a:p>
      </dgm:t>
    </dgm:pt>
    <dgm:pt modelId="{50F8BE71-059A-4368-AB0B-9E1DB68FA918}" type="parTrans" cxnId="{2F23472C-1BCD-4649-B879-DE4B11C2B257}">
      <dgm:prSet/>
      <dgm:spPr/>
      <dgm:t>
        <a:bodyPr/>
        <a:lstStyle/>
        <a:p>
          <a:endParaRPr lang="en-GB"/>
        </a:p>
      </dgm:t>
    </dgm:pt>
    <dgm:pt modelId="{BF43C828-3537-4B01-B8E3-0F5CBBFFDEDA}" type="sibTrans" cxnId="{2F23472C-1BCD-4649-B879-DE4B11C2B257}">
      <dgm:prSet/>
      <dgm:spPr/>
      <dgm:t>
        <a:bodyPr/>
        <a:lstStyle/>
        <a:p>
          <a:endParaRPr lang="en-GB"/>
        </a:p>
      </dgm:t>
    </dgm:pt>
    <dgm:pt modelId="{C5E89771-BF02-4717-9EAA-D383D045DA76}">
      <dgm:prSet custT="1"/>
      <dgm:spPr/>
      <dgm:t>
        <a:bodyPr/>
        <a:lstStyle/>
        <a:p>
          <a:r>
            <a:rPr lang="en-GB" sz="1200" dirty="0">
              <a:solidFill>
                <a:prstClr val="black">
                  <a:hueOff val="0"/>
                  <a:satOff val="0"/>
                  <a:lumOff val="0"/>
                  <a:alphaOff val="0"/>
                </a:prstClr>
              </a:solidFill>
            </a:rPr>
            <a:t>Rebrand of Portfolio dashboard</a:t>
          </a:r>
        </a:p>
      </dgm:t>
    </dgm:pt>
    <dgm:pt modelId="{0A0D9B23-F60E-46CF-9EBE-32B147835F4C}" type="parTrans" cxnId="{E8E64D3F-7405-4FB3-8C9B-FCA1559D0EC9}">
      <dgm:prSet/>
      <dgm:spPr/>
      <dgm:t>
        <a:bodyPr/>
        <a:lstStyle/>
        <a:p>
          <a:endParaRPr lang="en-GB"/>
        </a:p>
      </dgm:t>
    </dgm:pt>
    <dgm:pt modelId="{497B38D1-BFB9-4ECD-B3E1-75CC677155AF}" type="sibTrans" cxnId="{E8E64D3F-7405-4FB3-8C9B-FCA1559D0EC9}">
      <dgm:prSet/>
      <dgm:spPr/>
      <dgm:t>
        <a:bodyPr/>
        <a:lstStyle/>
        <a:p>
          <a:endParaRPr lang="en-GB"/>
        </a:p>
      </dgm:t>
    </dgm:pt>
    <dgm:pt modelId="{2F2F6970-70FE-45EB-BC07-9343B2351441}">
      <dgm:prSet custT="1"/>
      <dgm:spPr/>
      <dgm:t>
        <a:bodyPr/>
        <a:lstStyle/>
        <a:p>
          <a:r>
            <a:rPr lang="en-GB" sz="1200" dirty="0">
              <a:solidFill>
                <a:prstClr val="black">
                  <a:hueOff val="0"/>
                  <a:satOff val="0"/>
                  <a:lumOff val="0"/>
                  <a:alphaOff val="0"/>
                </a:prstClr>
              </a:solidFill>
            </a:rPr>
            <a:t>Enhanced Warband reports</a:t>
          </a:r>
        </a:p>
      </dgm:t>
    </dgm:pt>
    <dgm:pt modelId="{7E0F95FE-E866-4CB2-8008-F6220186EC63}" type="parTrans" cxnId="{69D302CE-D813-46E9-BCEF-A7F1CC56BB8B}">
      <dgm:prSet/>
      <dgm:spPr/>
      <dgm:t>
        <a:bodyPr/>
        <a:lstStyle/>
        <a:p>
          <a:endParaRPr lang="en-GB"/>
        </a:p>
      </dgm:t>
    </dgm:pt>
    <dgm:pt modelId="{151168FA-0D62-41AF-AE59-56A711833A42}" type="sibTrans" cxnId="{69D302CE-D813-46E9-BCEF-A7F1CC56BB8B}">
      <dgm:prSet/>
      <dgm:spPr/>
      <dgm:t>
        <a:bodyPr/>
        <a:lstStyle/>
        <a:p>
          <a:endParaRPr lang="en-GB"/>
        </a:p>
      </dgm:t>
    </dgm:pt>
    <dgm:pt modelId="{21538FCC-E75E-475E-8DA7-312F2CD98062}">
      <dgm:prSet custT="1"/>
      <dgm:spPr/>
      <dgm:t>
        <a:bodyPr/>
        <a:lstStyle/>
        <a:p>
          <a:r>
            <a:rPr lang="en-GB" sz="1200" dirty="0">
              <a:solidFill>
                <a:prstClr val="black">
                  <a:hueOff val="0"/>
                  <a:satOff val="0"/>
                  <a:lumOff val="0"/>
                  <a:alphaOff val="0"/>
                </a:prstClr>
              </a:solidFill>
            </a:rPr>
            <a:t>Enhancements to existing read dashboards</a:t>
          </a:r>
        </a:p>
      </dgm:t>
    </dgm:pt>
    <dgm:pt modelId="{070BC0CC-50F5-4664-9DF3-9EB59C637DFE}" type="parTrans" cxnId="{E14B78C4-C828-490A-BD9A-F4E096A68225}">
      <dgm:prSet/>
      <dgm:spPr/>
      <dgm:t>
        <a:bodyPr/>
        <a:lstStyle/>
        <a:p>
          <a:endParaRPr lang="en-GB"/>
        </a:p>
      </dgm:t>
    </dgm:pt>
    <dgm:pt modelId="{2BB6728C-42D9-49AF-B844-674FEB7A21C4}" type="sibTrans" cxnId="{E14B78C4-C828-490A-BD9A-F4E096A68225}">
      <dgm:prSet/>
      <dgm:spPr/>
      <dgm:t>
        <a:bodyPr/>
        <a:lstStyle/>
        <a:p>
          <a:endParaRPr lang="en-GB"/>
        </a:p>
      </dgm:t>
    </dgm:pt>
    <dgm:pt modelId="{D9678557-4B40-4272-B8A4-060CE27F8E09}">
      <dgm:prSet custT="1"/>
      <dgm:spPr/>
      <dgm:t>
        <a:bodyPr/>
        <a:lstStyle/>
        <a:p>
          <a:r>
            <a:rPr lang="en-GB" sz="1200" dirty="0">
              <a:solidFill>
                <a:prstClr val="black">
                  <a:hueOff val="0"/>
                  <a:satOff val="0"/>
                  <a:lumOff val="0"/>
                  <a:alphaOff val="0"/>
                </a:prstClr>
              </a:solidFill>
              <a:latin typeface="Arial"/>
              <a:ea typeface="+mn-ea"/>
              <a:cs typeface="+mn-cs"/>
            </a:rPr>
            <a:t>Beta Team have signed off the dashboards and we are in the process of implementation</a:t>
          </a:r>
        </a:p>
      </dgm:t>
    </dgm:pt>
    <dgm:pt modelId="{FB4DBE46-8B5C-495B-8860-094FAF98DB9B}" type="parTrans" cxnId="{024153B8-033D-46C1-8AE7-82D424BBA507}">
      <dgm:prSet/>
      <dgm:spPr/>
      <dgm:t>
        <a:bodyPr/>
        <a:lstStyle/>
        <a:p>
          <a:endParaRPr lang="en-GB"/>
        </a:p>
      </dgm:t>
    </dgm:pt>
    <dgm:pt modelId="{5FD6D9B4-66B9-4547-9BE0-0BCDF11E6F67}" type="sibTrans" cxnId="{024153B8-033D-46C1-8AE7-82D424BBA507}">
      <dgm:prSet/>
      <dgm:spPr/>
      <dgm:t>
        <a:bodyPr/>
        <a:lstStyle/>
        <a:p>
          <a:endParaRPr lang="en-GB"/>
        </a:p>
      </dgm:t>
    </dgm:pt>
    <dgm:pt modelId="{E334C4D5-1DAD-4D40-981C-0F333CB3CA0E}">
      <dgm:prSet custT="1"/>
      <dgm:spPr/>
      <dgm:t>
        <a:bodyPr/>
        <a:lstStyle/>
        <a:p>
          <a:r>
            <a:rPr lang="en-GB" sz="1200" dirty="0"/>
            <a:t>PAFA access goes to MOD panel in February, post approval their access will be switched on</a:t>
          </a:r>
        </a:p>
      </dgm:t>
    </dgm:pt>
    <dgm:pt modelId="{70E17F23-A986-4587-9BAB-80703154E68D}" type="parTrans" cxnId="{C7BCB92D-094A-4E29-B1E4-1D8C9A7498CE}">
      <dgm:prSet/>
      <dgm:spPr/>
      <dgm:t>
        <a:bodyPr/>
        <a:lstStyle/>
        <a:p>
          <a:endParaRPr lang="en-GB"/>
        </a:p>
      </dgm:t>
    </dgm:pt>
    <dgm:pt modelId="{039656C1-2E12-4E32-8541-CC5DE40EC362}" type="sibTrans" cxnId="{C7BCB92D-094A-4E29-B1E4-1D8C9A7498CE}">
      <dgm:prSet/>
      <dgm:spPr/>
      <dgm:t>
        <a:bodyPr/>
        <a:lstStyle/>
        <a:p>
          <a:endParaRPr lang="en-GB"/>
        </a:p>
      </dgm:t>
    </dgm:pt>
    <dgm:pt modelId="{05BDC4FE-328F-49BB-9421-5F845B0F7533}">
      <dgm:prSet phldrT="[Text]" custT="1"/>
      <dgm:spPr/>
      <dgm:t>
        <a:bodyPr/>
        <a:lstStyle/>
        <a:p>
          <a:r>
            <a:rPr lang="en-GB" sz="1200" dirty="0"/>
            <a:t>All scope delivered and signed off by PAFA.</a:t>
          </a:r>
        </a:p>
      </dgm:t>
    </dgm:pt>
    <dgm:pt modelId="{80F43729-E245-49F6-92E9-752F43DAB4EB}" type="parTrans" cxnId="{F711A677-C583-454B-8182-7410AA44F61C}">
      <dgm:prSet/>
      <dgm:spPr/>
      <dgm:t>
        <a:bodyPr/>
        <a:lstStyle/>
        <a:p>
          <a:endParaRPr lang="en-GB"/>
        </a:p>
      </dgm:t>
    </dgm:pt>
    <dgm:pt modelId="{C9A977C5-2755-4959-B75D-4042422CC239}" type="sibTrans" cxnId="{F711A677-C583-454B-8182-7410AA44F61C}">
      <dgm:prSet/>
      <dgm:spPr/>
      <dgm:t>
        <a:bodyPr/>
        <a:lstStyle/>
        <a:p>
          <a:endParaRPr lang="en-GB"/>
        </a:p>
      </dgm:t>
    </dgm:pt>
    <dgm:pt modelId="{9E021D55-7768-4C33-A5ED-F64FC3079B6E}" type="pres">
      <dgm:prSet presAssocID="{41F51E88-DC0E-4600-AD4B-3696FC099FE2}" presName="Name0" presStyleCnt="0">
        <dgm:presLayoutVars>
          <dgm:dir/>
          <dgm:animLvl val="lvl"/>
          <dgm:resizeHandles val="exact"/>
        </dgm:presLayoutVars>
      </dgm:prSet>
      <dgm:spPr/>
    </dgm:pt>
    <dgm:pt modelId="{9096FBA8-9193-41EA-B92A-7FD2BC3F050D}" type="pres">
      <dgm:prSet presAssocID="{2A295C59-DF25-409A-899C-74BBDB5A1D1B}" presName="composite" presStyleCnt="0"/>
      <dgm:spPr/>
    </dgm:pt>
    <dgm:pt modelId="{07847DD6-3741-4528-84C7-578506D1E43C}" type="pres">
      <dgm:prSet presAssocID="{2A295C59-DF25-409A-899C-74BBDB5A1D1B}" presName="parTx" presStyleLbl="alignNode1" presStyleIdx="0" presStyleCnt="3">
        <dgm:presLayoutVars>
          <dgm:chMax val="0"/>
          <dgm:chPref val="0"/>
          <dgm:bulletEnabled val="1"/>
        </dgm:presLayoutVars>
      </dgm:prSet>
      <dgm:spPr/>
    </dgm:pt>
    <dgm:pt modelId="{62C934C9-E92C-4241-93F4-2478E23FF46C}" type="pres">
      <dgm:prSet presAssocID="{2A295C59-DF25-409A-899C-74BBDB5A1D1B}" presName="desTx" presStyleLbl="alignAccFollowNode1" presStyleIdx="0" presStyleCnt="3">
        <dgm:presLayoutVars>
          <dgm:bulletEnabled val="1"/>
        </dgm:presLayoutVars>
      </dgm:prSet>
      <dgm:spPr/>
    </dgm:pt>
    <dgm:pt modelId="{CD7731BB-ECAD-4E3D-83E2-0CA65A4E9631}" type="pres">
      <dgm:prSet presAssocID="{7F5C35AB-6E0A-4B5C-9816-EB05A25A604A}" presName="space" presStyleCnt="0"/>
      <dgm:spPr/>
    </dgm:pt>
    <dgm:pt modelId="{03F02D4D-8A10-4856-8CB6-54EE967D93A5}" type="pres">
      <dgm:prSet presAssocID="{61C2A2E3-A912-4BBE-8317-F8D5641BBE1C}" presName="composite" presStyleCnt="0"/>
      <dgm:spPr/>
    </dgm:pt>
    <dgm:pt modelId="{7B7B2A78-E202-4A5C-AFFD-11AF0F8AB5D1}" type="pres">
      <dgm:prSet presAssocID="{61C2A2E3-A912-4BBE-8317-F8D5641BBE1C}" presName="parTx" presStyleLbl="alignNode1" presStyleIdx="1" presStyleCnt="3">
        <dgm:presLayoutVars>
          <dgm:chMax val="0"/>
          <dgm:chPref val="0"/>
          <dgm:bulletEnabled val="1"/>
        </dgm:presLayoutVars>
      </dgm:prSet>
      <dgm:spPr/>
    </dgm:pt>
    <dgm:pt modelId="{A7FBB55A-C202-48C6-B053-F54ADF2A1C5D}" type="pres">
      <dgm:prSet presAssocID="{61C2A2E3-A912-4BBE-8317-F8D5641BBE1C}" presName="desTx" presStyleLbl="alignAccFollowNode1" presStyleIdx="1" presStyleCnt="3">
        <dgm:presLayoutVars>
          <dgm:bulletEnabled val="1"/>
        </dgm:presLayoutVars>
      </dgm:prSet>
      <dgm:spPr/>
    </dgm:pt>
    <dgm:pt modelId="{40AE56E8-506D-434A-A356-2D3B6BA8412C}" type="pres">
      <dgm:prSet presAssocID="{E4508C3E-FCA4-4ABC-804F-7C461BC9C191}" presName="space" presStyleCnt="0"/>
      <dgm:spPr/>
    </dgm:pt>
    <dgm:pt modelId="{CEDFBBB9-B9F0-429B-9E4B-4C394698097A}" type="pres">
      <dgm:prSet presAssocID="{6FA23CDF-7D28-4565-945F-F088996109BB}" presName="composite" presStyleCnt="0"/>
      <dgm:spPr/>
    </dgm:pt>
    <dgm:pt modelId="{5B9E3FBB-A522-427F-9249-AFB55AD840B9}" type="pres">
      <dgm:prSet presAssocID="{6FA23CDF-7D28-4565-945F-F088996109BB}" presName="parTx" presStyleLbl="alignNode1" presStyleIdx="2" presStyleCnt="3">
        <dgm:presLayoutVars>
          <dgm:chMax val="0"/>
          <dgm:chPref val="0"/>
          <dgm:bulletEnabled val="1"/>
        </dgm:presLayoutVars>
      </dgm:prSet>
      <dgm:spPr/>
    </dgm:pt>
    <dgm:pt modelId="{3E8AB7DE-AE73-4D37-947F-93C0472EC36E}" type="pres">
      <dgm:prSet presAssocID="{6FA23CDF-7D28-4565-945F-F088996109BB}" presName="desTx" presStyleLbl="alignAccFollowNode1" presStyleIdx="2" presStyleCnt="3">
        <dgm:presLayoutVars>
          <dgm:bulletEnabled val="1"/>
        </dgm:presLayoutVars>
      </dgm:prSet>
      <dgm:spPr/>
    </dgm:pt>
  </dgm:ptLst>
  <dgm:cxnLst>
    <dgm:cxn modelId="{A9E25707-E265-4B94-8296-7DC2E7FE21DE}" srcId="{41F51E88-DC0E-4600-AD4B-3696FC099FE2}" destId="{6FA23CDF-7D28-4565-945F-F088996109BB}" srcOrd="2" destOrd="0" parTransId="{728399D4-4477-460D-846E-E2895588E6CF}" sibTransId="{4DEB6862-3FB2-4688-912B-5A836CB37433}"/>
    <dgm:cxn modelId="{4BAD9F0D-F400-4791-A1FC-4A2B698D7B74}" srcId="{61C2A2E3-A912-4BBE-8317-F8D5641BBE1C}" destId="{BB8A0238-896F-41DA-9CBB-082A1D28D349}" srcOrd="0" destOrd="0" parTransId="{083645DE-2BDA-4ECE-B994-85E724EDCD23}" sibTransId="{FF4FC542-FB2F-4753-A0D4-35DA9DF03FE6}"/>
    <dgm:cxn modelId="{5D694922-1A89-4FF6-AA05-E5CB05256920}" type="presOf" srcId="{E334C4D5-1DAD-4D40-981C-0F333CB3CA0E}" destId="{62C934C9-E92C-4241-93F4-2478E23FF46C}" srcOrd="0" destOrd="2" presId="urn:microsoft.com/office/officeart/2005/8/layout/hList1"/>
    <dgm:cxn modelId="{2F23472C-1BCD-4649-B879-DE4B11C2B257}" srcId="{6FA23CDF-7D28-4565-945F-F088996109BB}" destId="{11201FEF-4351-4DD7-B504-4EA429F6A70C}" srcOrd="0" destOrd="0" parTransId="{50F8BE71-059A-4368-AB0B-9E1DB68FA918}" sibTransId="{BF43C828-3537-4B01-B8E3-0F5CBBFFDEDA}"/>
    <dgm:cxn modelId="{C7BCB92D-094A-4E29-B1E4-1D8C9A7498CE}" srcId="{2A295C59-DF25-409A-899C-74BBDB5A1D1B}" destId="{E334C4D5-1DAD-4D40-981C-0F333CB3CA0E}" srcOrd="2" destOrd="0" parTransId="{70E17F23-A986-4587-9BAB-80703154E68D}" sibTransId="{039656C1-2E12-4E32-8541-CC5DE40EC362}"/>
    <dgm:cxn modelId="{E8E64D3F-7405-4FB3-8C9B-FCA1559D0EC9}" srcId="{6FA23CDF-7D28-4565-945F-F088996109BB}" destId="{C5E89771-BF02-4717-9EAA-D383D045DA76}" srcOrd="1" destOrd="0" parTransId="{0A0D9B23-F60E-46CF-9EBE-32B147835F4C}" sibTransId="{497B38D1-BFB9-4ECD-B3E1-75CC677155AF}"/>
    <dgm:cxn modelId="{0ADEBB5C-8CEF-4236-8A18-C8205C43C83B}" type="presOf" srcId="{21538FCC-E75E-475E-8DA7-312F2CD98062}" destId="{3E8AB7DE-AE73-4D37-947F-93C0472EC36E}" srcOrd="0" destOrd="3" presId="urn:microsoft.com/office/officeart/2005/8/layout/hList1"/>
    <dgm:cxn modelId="{C6B86D44-9C30-4456-9281-4A0860D0835A}" type="presOf" srcId="{C5E89771-BF02-4717-9EAA-D383D045DA76}" destId="{3E8AB7DE-AE73-4D37-947F-93C0472EC36E}" srcOrd="0" destOrd="1" presId="urn:microsoft.com/office/officeart/2005/8/layout/hList1"/>
    <dgm:cxn modelId="{3D135048-E642-42F6-988A-E909112EDDDD}" type="presOf" srcId="{2F2F6970-70FE-45EB-BC07-9343B2351441}" destId="{3E8AB7DE-AE73-4D37-947F-93C0472EC36E}" srcOrd="0" destOrd="2" presId="urn:microsoft.com/office/officeart/2005/8/layout/hList1"/>
    <dgm:cxn modelId="{0BB9BC68-518E-4979-A1AB-7E8CB6BC61AE}" srcId="{2A295C59-DF25-409A-899C-74BBDB5A1D1B}" destId="{7482C832-EEC5-445E-89DA-16ABC4067CB5}" srcOrd="0" destOrd="0" parTransId="{7E02EDFC-8151-425D-9612-252D63BDBA78}" sibTransId="{CC20C3EE-A142-411D-BF25-4A3D41AE1B55}"/>
    <dgm:cxn modelId="{E34E6949-8AEC-4633-ABB2-127B9C1F3022}" srcId="{41F51E88-DC0E-4600-AD4B-3696FC099FE2}" destId="{2A295C59-DF25-409A-899C-74BBDB5A1D1B}" srcOrd="0" destOrd="0" parTransId="{3E70326A-AE7A-47CF-BED3-FA6E80648356}" sibTransId="{7F5C35AB-6E0A-4B5C-9816-EB05A25A604A}"/>
    <dgm:cxn modelId="{F711A677-C583-454B-8182-7410AA44F61C}" srcId="{2A295C59-DF25-409A-899C-74BBDB5A1D1B}" destId="{05BDC4FE-328F-49BB-9421-5F845B0F7533}" srcOrd="1" destOrd="0" parTransId="{80F43729-E245-49F6-92E9-752F43DAB4EB}" sibTransId="{C9A977C5-2755-4959-B75D-4042422CC239}"/>
    <dgm:cxn modelId="{2222AA77-23AD-473E-B52A-3B023BB137A9}" type="presOf" srcId="{BB8A0238-896F-41DA-9CBB-082A1D28D349}" destId="{A7FBB55A-C202-48C6-B053-F54ADF2A1C5D}" srcOrd="0" destOrd="0" presId="urn:microsoft.com/office/officeart/2005/8/layout/hList1"/>
    <dgm:cxn modelId="{8AE71958-6ABC-41B8-A812-F9E7831F461B}" type="presOf" srcId="{61C2A2E3-A912-4BBE-8317-F8D5641BBE1C}" destId="{7B7B2A78-E202-4A5C-AFFD-11AF0F8AB5D1}" srcOrd="0" destOrd="0" presId="urn:microsoft.com/office/officeart/2005/8/layout/hList1"/>
    <dgm:cxn modelId="{CDBDEA81-101E-4359-9A84-879D1754A790}" type="presOf" srcId="{2A295C59-DF25-409A-899C-74BBDB5A1D1B}" destId="{07847DD6-3741-4528-84C7-578506D1E43C}" srcOrd="0" destOrd="0" presId="urn:microsoft.com/office/officeart/2005/8/layout/hList1"/>
    <dgm:cxn modelId="{80AC6593-3F98-42F7-A84D-51F0B9B4441F}" type="presOf" srcId="{41F51E88-DC0E-4600-AD4B-3696FC099FE2}" destId="{9E021D55-7768-4C33-A5ED-F64FC3079B6E}" srcOrd="0" destOrd="0" presId="urn:microsoft.com/office/officeart/2005/8/layout/hList1"/>
    <dgm:cxn modelId="{8D4EC7AD-A5D9-4247-A44E-A9C6D2027668}" type="presOf" srcId="{7482C832-EEC5-445E-89DA-16ABC4067CB5}" destId="{62C934C9-E92C-4241-93F4-2478E23FF46C}" srcOrd="0" destOrd="0" presId="urn:microsoft.com/office/officeart/2005/8/layout/hList1"/>
    <dgm:cxn modelId="{024153B8-033D-46C1-8AE7-82D424BBA507}" srcId="{61C2A2E3-A912-4BBE-8317-F8D5641BBE1C}" destId="{D9678557-4B40-4272-B8A4-060CE27F8E09}" srcOrd="1" destOrd="0" parTransId="{FB4DBE46-8B5C-495B-8860-094FAF98DB9B}" sibTransId="{5FD6D9B4-66B9-4547-9BE0-0BCDF11E6F67}"/>
    <dgm:cxn modelId="{D130CFBA-86DF-4468-AA0D-B0A8A39A12A6}" type="presOf" srcId="{11201FEF-4351-4DD7-B504-4EA429F6A70C}" destId="{3E8AB7DE-AE73-4D37-947F-93C0472EC36E}" srcOrd="0" destOrd="0" presId="urn:microsoft.com/office/officeart/2005/8/layout/hList1"/>
    <dgm:cxn modelId="{E14B78C4-C828-490A-BD9A-F4E096A68225}" srcId="{6FA23CDF-7D28-4565-945F-F088996109BB}" destId="{21538FCC-E75E-475E-8DA7-312F2CD98062}" srcOrd="3" destOrd="0" parTransId="{070BC0CC-50F5-4664-9DF3-9EB59C637DFE}" sibTransId="{2BB6728C-42D9-49AF-B844-674FEB7A21C4}"/>
    <dgm:cxn modelId="{69D302CE-D813-46E9-BCEF-A7F1CC56BB8B}" srcId="{6FA23CDF-7D28-4565-945F-F088996109BB}" destId="{2F2F6970-70FE-45EB-BC07-9343B2351441}" srcOrd="2" destOrd="0" parTransId="{7E0F95FE-E866-4CB2-8008-F6220186EC63}" sibTransId="{151168FA-0D62-41AF-AE59-56A711833A42}"/>
    <dgm:cxn modelId="{DE22A1D4-ADC6-4B6C-B732-C35B88427C82}" type="presOf" srcId="{D9678557-4B40-4272-B8A4-060CE27F8E09}" destId="{A7FBB55A-C202-48C6-B053-F54ADF2A1C5D}" srcOrd="0" destOrd="1" presId="urn:microsoft.com/office/officeart/2005/8/layout/hList1"/>
    <dgm:cxn modelId="{2A13A3DE-D003-4AC6-9018-5DA60F1EA29C}" type="presOf" srcId="{6FA23CDF-7D28-4565-945F-F088996109BB}" destId="{5B9E3FBB-A522-427F-9249-AFB55AD840B9}" srcOrd="0" destOrd="0" presId="urn:microsoft.com/office/officeart/2005/8/layout/hList1"/>
    <dgm:cxn modelId="{D08F10E8-FD81-4F2A-A001-8588E1EECB42}" type="presOf" srcId="{05BDC4FE-328F-49BB-9421-5F845B0F7533}" destId="{62C934C9-E92C-4241-93F4-2478E23FF46C}" srcOrd="0" destOrd="1" presId="urn:microsoft.com/office/officeart/2005/8/layout/hList1"/>
    <dgm:cxn modelId="{C31FDFFB-AB51-4BDD-BA8B-9FABE43EFB51}" srcId="{41F51E88-DC0E-4600-AD4B-3696FC099FE2}" destId="{61C2A2E3-A912-4BBE-8317-F8D5641BBE1C}" srcOrd="1" destOrd="0" parTransId="{87248BF0-B883-443B-B752-D9E2CF7F650E}" sibTransId="{E4508C3E-FCA4-4ABC-804F-7C461BC9C191}"/>
    <dgm:cxn modelId="{2C7F4F2C-3830-4F7E-A524-2C4A809E18FD}" type="presParOf" srcId="{9E021D55-7768-4C33-A5ED-F64FC3079B6E}" destId="{9096FBA8-9193-41EA-B92A-7FD2BC3F050D}" srcOrd="0" destOrd="0" presId="urn:microsoft.com/office/officeart/2005/8/layout/hList1"/>
    <dgm:cxn modelId="{FAA67452-1AAF-486F-96C9-4C1048E98B1F}" type="presParOf" srcId="{9096FBA8-9193-41EA-B92A-7FD2BC3F050D}" destId="{07847DD6-3741-4528-84C7-578506D1E43C}" srcOrd="0" destOrd="0" presId="urn:microsoft.com/office/officeart/2005/8/layout/hList1"/>
    <dgm:cxn modelId="{735669F4-A12E-450E-892F-58A8204B1288}" type="presParOf" srcId="{9096FBA8-9193-41EA-B92A-7FD2BC3F050D}" destId="{62C934C9-E92C-4241-93F4-2478E23FF46C}" srcOrd="1" destOrd="0" presId="urn:microsoft.com/office/officeart/2005/8/layout/hList1"/>
    <dgm:cxn modelId="{FA076E00-D76C-49B3-8BC1-5FD9C4B2AA1F}" type="presParOf" srcId="{9E021D55-7768-4C33-A5ED-F64FC3079B6E}" destId="{CD7731BB-ECAD-4E3D-83E2-0CA65A4E9631}" srcOrd="1" destOrd="0" presId="urn:microsoft.com/office/officeart/2005/8/layout/hList1"/>
    <dgm:cxn modelId="{5C353DA5-B7F2-4EB2-97B8-99B27D9A3010}" type="presParOf" srcId="{9E021D55-7768-4C33-A5ED-F64FC3079B6E}" destId="{03F02D4D-8A10-4856-8CB6-54EE967D93A5}" srcOrd="2" destOrd="0" presId="urn:microsoft.com/office/officeart/2005/8/layout/hList1"/>
    <dgm:cxn modelId="{FE140555-4D91-480C-8A3C-44A77FB8265D}" type="presParOf" srcId="{03F02D4D-8A10-4856-8CB6-54EE967D93A5}" destId="{7B7B2A78-E202-4A5C-AFFD-11AF0F8AB5D1}" srcOrd="0" destOrd="0" presId="urn:microsoft.com/office/officeart/2005/8/layout/hList1"/>
    <dgm:cxn modelId="{EBED3DCF-7F22-499F-9106-95FEAE63D86D}" type="presParOf" srcId="{03F02D4D-8A10-4856-8CB6-54EE967D93A5}" destId="{A7FBB55A-C202-48C6-B053-F54ADF2A1C5D}" srcOrd="1" destOrd="0" presId="urn:microsoft.com/office/officeart/2005/8/layout/hList1"/>
    <dgm:cxn modelId="{8DAA7281-5885-48D8-B498-869336CF3941}" type="presParOf" srcId="{9E021D55-7768-4C33-A5ED-F64FC3079B6E}" destId="{40AE56E8-506D-434A-A356-2D3B6BA8412C}" srcOrd="3" destOrd="0" presId="urn:microsoft.com/office/officeart/2005/8/layout/hList1"/>
    <dgm:cxn modelId="{766ECDD6-70DE-4E98-AB67-6A8DCB9BED6C}" type="presParOf" srcId="{9E021D55-7768-4C33-A5ED-F64FC3079B6E}" destId="{CEDFBBB9-B9F0-429B-9E4B-4C394698097A}" srcOrd="4" destOrd="0" presId="urn:microsoft.com/office/officeart/2005/8/layout/hList1"/>
    <dgm:cxn modelId="{11493FEA-7BC3-46B8-9EFC-6220D03C2D99}" type="presParOf" srcId="{CEDFBBB9-B9F0-429B-9E4B-4C394698097A}" destId="{5B9E3FBB-A522-427F-9249-AFB55AD840B9}" srcOrd="0" destOrd="0" presId="urn:microsoft.com/office/officeart/2005/8/layout/hList1"/>
    <dgm:cxn modelId="{F49D3844-D579-44B9-84C3-93EC08C40B56}" type="presParOf" srcId="{CEDFBBB9-B9F0-429B-9E4B-4C394698097A}" destId="{3E8AB7DE-AE73-4D37-947F-93C0472EC3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BFD05-516C-4D32-92FA-846F00B30C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EC7F8AE0-AE38-4B05-8A6D-5A847B01C9D8}">
      <dgm:prSet phldrT="[Text]"/>
      <dgm:spPr>
        <a:solidFill>
          <a:srgbClr val="00B050"/>
        </a:solidFill>
      </dgm:spPr>
      <dgm:t>
        <a:bodyPr/>
        <a:lstStyle/>
        <a:p>
          <a:r>
            <a:rPr lang="en-GB" dirty="0"/>
            <a:t>New XRN</a:t>
          </a:r>
        </a:p>
      </dgm:t>
    </dgm:pt>
    <dgm:pt modelId="{7A008B2E-BBFE-4AAD-9CE3-4DF0FC8938D6}" type="parTrans" cxnId="{4243CBDB-6280-485F-A3F8-6980F2D13ACD}">
      <dgm:prSet/>
      <dgm:spPr/>
      <dgm:t>
        <a:bodyPr/>
        <a:lstStyle/>
        <a:p>
          <a:endParaRPr lang="en-GB"/>
        </a:p>
      </dgm:t>
    </dgm:pt>
    <dgm:pt modelId="{4B1CEEDF-7A98-4877-AEF7-402DF48EFF3B}" type="sibTrans" cxnId="{4243CBDB-6280-485F-A3F8-6980F2D13ACD}">
      <dgm:prSet/>
      <dgm:spPr/>
      <dgm:t>
        <a:bodyPr/>
        <a:lstStyle/>
        <a:p>
          <a:endParaRPr lang="en-GB"/>
        </a:p>
      </dgm:t>
    </dgm:pt>
    <dgm:pt modelId="{24AE6BD3-8748-4550-98EC-D302C7E139B1}">
      <dgm:prSet phldrT="[Text]"/>
      <dgm:spPr/>
      <dgm:t>
        <a:bodyPr/>
        <a:lstStyle/>
        <a:p>
          <a:r>
            <a:rPr lang="en-GB" dirty="0"/>
            <a:t>Approval into capture</a:t>
          </a:r>
        </a:p>
      </dgm:t>
    </dgm:pt>
    <dgm:pt modelId="{CD989AD0-2D11-445A-ACB4-9E47397A6EFC}" type="parTrans" cxnId="{A7B12913-F160-4861-B1B8-8092A1909727}">
      <dgm:prSet/>
      <dgm:spPr/>
      <dgm:t>
        <a:bodyPr/>
        <a:lstStyle/>
        <a:p>
          <a:endParaRPr lang="en-GB"/>
        </a:p>
      </dgm:t>
    </dgm:pt>
    <dgm:pt modelId="{0BCF0151-21E4-4968-9282-E6AF0F81646E}" type="sibTrans" cxnId="{A7B12913-F160-4861-B1B8-8092A1909727}">
      <dgm:prSet/>
      <dgm:spPr/>
      <dgm:t>
        <a:bodyPr/>
        <a:lstStyle/>
        <a:p>
          <a:endParaRPr lang="en-GB"/>
        </a:p>
      </dgm:t>
    </dgm:pt>
    <dgm:pt modelId="{53554898-2B1B-4622-BEDD-7D8C9754B714}">
      <dgm:prSet phldrT="[Text]"/>
      <dgm:spPr>
        <a:solidFill>
          <a:srgbClr val="00B050"/>
        </a:solidFill>
      </dgm:spPr>
      <dgm:t>
        <a:bodyPr/>
        <a:lstStyle/>
        <a:p>
          <a:r>
            <a:rPr lang="en-GB" dirty="0"/>
            <a:t>Solution Review</a:t>
          </a:r>
        </a:p>
      </dgm:t>
    </dgm:pt>
    <dgm:pt modelId="{E071F155-2DFE-4A2F-9BE0-1B28EFDCB52D}" type="parTrans" cxnId="{348C73B3-4EAA-4E03-9CD9-8FC927F011BD}">
      <dgm:prSet/>
      <dgm:spPr/>
      <dgm:t>
        <a:bodyPr/>
        <a:lstStyle/>
        <a:p>
          <a:endParaRPr lang="en-GB"/>
        </a:p>
      </dgm:t>
    </dgm:pt>
    <dgm:pt modelId="{20B46986-1D5B-4796-BFE9-13779179B49A}" type="sibTrans" cxnId="{348C73B3-4EAA-4E03-9CD9-8FC927F011BD}">
      <dgm:prSet/>
      <dgm:spPr/>
      <dgm:t>
        <a:bodyPr/>
        <a:lstStyle/>
        <a:p>
          <a:endParaRPr lang="en-GB"/>
        </a:p>
      </dgm:t>
    </dgm:pt>
    <dgm:pt modelId="{64181F64-CACF-40C0-AEDE-8B3562E53E9F}">
      <dgm:prSet phldrT="[Text]"/>
      <dgm:spPr/>
      <dgm:t>
        <a:bodyPr/>
        <a:lstStyle/>
        <a:p>
          <a:r>
            <a:rPr lang="en-GB" dirty="0"/>
            <a:t>Review of solution options</a:t>
          </a:r>
        </a:p>
      </dgm:t>
    </dgm:pt>
    <dgm:pt modelId="{4878769B-4214-4E2F-B53C-CAFA7A9EB26D}" type="parTrans" cxnId="{CA99BCF6-2A2F-4C67-A95C-D93A8325E5ED}">
      <dgm:prSet/>
      <dgm:spPr/>
      <dgm:t>
        <a:bodyPr/>
        <a:lstStyle/>
        <a:p>
          <a:endParaRPr lang="en-GB"/>
        </a:p>
      </dgm:t>
    </dgm:pt>
    <dgm:pt modelId="{75750DE1-27E2-4AAD-B488-7AB0514D74A6}" type="sibTrans" cxnId="{CA99BCF6-2A2F-4C67-A95C-D93A8325E5ED}">
      <dgm:prSet/>
      <dgm:spPr/>
      <dgm:t>
        <a:bodyPr/>
        <a:lstStyle/>
        <a:p>
          <a:endParaRPr lang="en-GB"/>
        </a:p>
      </dgm:t>
    </dgm:pt>
    <dgm:pt modelId="{9205D1C9-9C6F-40C2-8F31-9BC91F464413}">
      <dgm:prSet phldrT="[Text]"/>
      <dgm:spPr>
        <a:solidFill>
          <a:srgbClr val="00B050"/>
        </a:solidFill>
      </dgm:spPr>
      <dgm:t>
        <a:bodyPr/>
        <a:lstStyle/>
        <a:p>
          <a:r>
            <a:rPr lang="en-GB" dirty="0"/>
            <a:t>Implementation Plan 	</a:t>
          </a:r>
        </a:p>
      </dgm:t>
    </dgm:pt>
    <dgm:pt modelId="{3539C064-9426-4852-A27F-BD61231CEF67}" type="parTrans" cxnId="{47EEFD2D-C757-4562-B942-A32388D16BF4}">
      <dgm:prSet/>
      <dgm:spPr/>
      <dgm:t>
        <a:bodyPr/>
        <a:lstStyle/>
        <a:p>
          <a:endParaRPr lang="en-GB"/>
        </a:p>
      </dgm:t>
    </dgm:pt>
    <dgm:pt modelId="{F2410B82-1705-49EA-BD73-CAD8FE42B5BE}" type="sibTrans" cxnId="{47EEFD2D-C757-4562-B942-A32388D16BF4}">
      <dgm:prSet/>
      <dgm:spPr/>
      <dgm:t>
        <a:bodyPr/>
        <a:lstStyle/>
        <a:p>
          <a:endParaRPr lang="en-GB"/>
        </a:p>
      </dgm:t>
    </dgm:pt>
    <dgm:pt modelId="{DCA91B35-93B5-439B-9D9C-A8C84F9749E1}">
      <dgm:prSet phldrT="[Text]"/>
      <dgm:spPr/>
      <dgm:t>
        <a:bodyPr/>
        <a:lstStyle/>
        <a:p>
          <a:r>
            <a:rPr lang="en-GB" dirty="0"/>
            <a:t>Approval of solution</a:t>
          </a:r>
        </a:p>
      </dgm:t>
    </dgm:pt>
    <dgm:pt modelId="{20EF484C-2D4A-4BE0-872D-665A9E35E4AB}" type="parTrans" cxnId="{EA7D935D-2D68-4FB7-ABC2-29AA64EF0737}">
      <dgm:prSet/>
      <dgm:spPr/>
      <dgm:t>
        <a:bodyPr/>
        <a:lstStyle/>
        <a:p>
          <a:endParaRPr lang="en-GB"/>
        </a:p>
      </dgm:t>
    </dgm:pt>
    <dgm:pt modelId="{F98E39E5-5ED6-416E-865E-381563023569}" type="sibTrans" cxnId="{EA7D935D-2D68-4FB7-ABC2-29AA64EF0737}">
      <dgm:prSet/>
      <dgm:spPr/>
      <dgm:t>
        <a:bodyPr/>
        <a:lstStyle/>
        <a:p>
          <a:endParaRPr lang="en-GB"/>
        </a:p>
      </dgm:t>
    </dgm:pt>
    <dgm:pt modelId="{468EBFC9-49D2-4674-ADD2-EED45DDC25E9}">
      <dgm:prSet phldrT="[Text]"/>
      <dgm:spPr>
        <a:solidFill>
          <a:srgbClr val="00B050"/>
        </a:solidFill>
      </dgm:spPr>
      <dgm:t>
        <a:bodyPr/>
        <a:lstStyle/>
        <a:p>
          <a:r>
            <a:rPr lang="en-GB" dirty="0"/>
            <a:t>BER</a:t>
          </a:r>
        </a:p>
      </dgm:t>
    </dgm:pt>
    <dgm:pt modelId="{045F1254-C6DE-442B-9ACD-34DBA0BB8E77}" type="parTrans" cxnId="{44F792AE-4208-446C-9854-68E290D15DD2}">
      <dgm:prSet/>
      <dgm:spPr/>
      <dgm:t>
        <a:bodyPr/>
        <a:lstStyle/>
        <a:p>
          <a:endParaRPr lang="en-GB"/>
        </a:p>
      </dgm:t>
    </dgm:pt>
    <dgm:pt modelId="{381F7231-9B9C-48C0-99F1-76B58388774C}" type="sibTrans" cxnId="{44F792AE-4208-446C-9854-68E290D15DD2}">
      <dgm:prSet/>
      <dgm:spPr/>
      <dgm:t>
        <a:bodyPr/>
        <a:lstStyle/>
        <a:p>
          <a:endParaRPr lang="en-GB"/>
        </a:p>
      </dgm:t>
    </dgm:pt>
    <dgm:pt modelId="{C7D0318B-F0FC-4377-8617-99623B5CB83D}">
      <dgm:prSet phldrT="[Text]"/>
      <dgm:spPr/>
      <dgm:t>
        <a:bodyPr/>
        <a:lstStyle/>
        <a:p>
          <a:r>
            <a:rPr lang="en-GB" dirty="0"/>
            <a:t>Approval of design costs </a:t>
          </a:r>
        </a:p>
      </dgm:t>
    </dgm:pt>
    <dgm:pt modelId="{2E9232E4-B579-4B52-B6DB-10FCB53D07BC}" type="parTrans" cxnId="{ED1E36FA-F675-4A08-AF6B-800E84E89D64}">
      <dgm:prSet/>
      <dgm:spPr/>
      <dgm:t>
        <a:bodyPr/>
        <a:lstStyle/>
        <a:p>
          <a:endParaRPr lang="en-GB"/>
        </a:p>
      </dgm:t>
    </dgm:pt>
    <dgm:pt modelId="{CA2601E7-2E24-4FA4-A918-0FB140823625}" type="sibTrans" cxnId="{ED1E36FA-F675-4A08-AF6B-800E84E89D64}">
      <dgm:prSet/>
      <dgm:spPr/>
      <dgm:t>
        <a:bodyPr/>
        <a:lstStyle/>
        <a:p>
          <a:endParaRPr lang="en-GB"/>
        </a:p>
      </dgm:t>
    </dgm:pt>
    <dgm:pt modelId="{43927A41-875F-45D3-A90D-5F53D7A08BEA}">
      <dgm:prSet phldrT="[Text]"/>
      <dgm:spPr>
        <a:solidFill>
          <a:srgbClr val="00B050"/>
        </a:solidFill>
      </dgm:spPr>
      <dgm:t>
        <a:bodyPr/>
        <a:lstStyle/>
        <a:p>
          <a:r>
            <a:rPr lang="en-GB" dirty="0"/>
            <a:t>CCR</a:t>
          </a:r>
        </a:p>
      </dgm:t>
    </dgm:pt>
    <dgm:pt modelId="{702FB05E-B4CB-4DD6-A32B-CE8EB9DF05FB}" type="parTrans" cxnId="{D458AFDA-3127-47DF-92E0-ADBDC89415D2}">
      <dgm:prSet/>
      <dgm:spPr/>
      <dgm:t>
        <a:bodyPr/>
        <a:lstStyle/>
        <a:p>
          <a:endParaRPr lang="en-GB"/>
        </a:p>
      </dgm:t>
    </dgm:pt>
    <dgm:pt modelId="{C63D24F4-59DD-4133-B827-46FC43D80E7D}" type="sibTrans" cxnId="{D458AFDA-3127-47DF-92E0-ADBDC89415D2}">
      <dgm:prSet/>
      <dgm:spPr/>
      <dgm:t>
        <a:bodyPr/>
        <a:lstStyle/>
        <a:p>
          <a:endParaRPr lang="en-GB"/>
        </a:p>
      </dgm:t>
    </dgm:pt>
    <dgm:pt modelId="{5A078640-4347-441D-AEE2-4AB6D15B764A}">
      <dgm:prSet phldrT="[Text]"/>
      <dgm:spPr/>
      <dgm:t>
        <a:bodyPr/>
        <a:lstStyle/>
        <a:p>
          <a:r>
            <a:rPr lang="en-GB" dirty="0"/>
            <a:t>Approval to close project down</a:t>
          </a:r>
        </a:p>
      </dgm:t>
    </dgm:pt>
    <dgm:pt modelId="{4C547B69-DD48-4C5C-A062-257AE7A9E514}" type="parTrans" cxnId="{82A4AE1E-C44C-4FD4-B06F-9563665FC4F6}">
      <dgm:prSet/>
      <dgm:spPr/>
      <dgm:t>
        <a:bodyPr/>
        <a:lstStyle/>
        <a:p>
          <a:endParaRPr lang="en-GB"/>
        </a:p>
      </dgm:t>
    </dgm:pt>
    <dgm:pt modelId="{95B4C78A-81ED-406D-B2F6-847CD75FCEBE}" type="sibTrans" cxnId="{82A4AE1E-C44C-4FD4-B06F-9563665FC4F6}">
      <dgm:prSet/>
      <dgm:spPr/>
      <dgm:t>
        <a:bodyPr/>
        <a:lstStyle/>
        <a:p>
          <a:endParaRPr lang="en-GB"/>
        </a:p>
      </dgm:t>
    </dgm:pt>
    <dgm:pt modelId="{5BBEE4BF-F8F3-4E2F-8715-A3BFF438619A}" type="pres">
      <dgm:prSet presAssocID="{A9BBFD05-516C-4D32-92FA-846F00B30C84}" presName="linearFlow" presStyleCnt="0">
        <dgm:presLayoutVars>
          <dgm:dir/>
          <dgm:animLvl val="lvl"/>
          <dgm:resizeHandles val="exact"/>
        </dgm:presLayoutVars>
      </dgm:prSet>
      <dgm:spPr/>
    </dgm:pt>
    <dgm:pt modelId="{7AA77AFE-A7A0-4EF8-A0E1-0F029D9EAF73}" type="pres">
      <dgm:prSet presAssocID="{EC7F8AE0-AE38-4B05-8A6D-5A847B01C9D8}" presName="composite" presStyleCnt="0"/>
      <dgm:spPr/>
    </dgm:pt>
    <dgm:pt modelId="{ADFFD56A-C9E8-4EB6-AB7F-23DB5F2D41EF}" type="pres">
      <dgm:prSet presAssocID="{EC7F8AE0-AE38-4B05-8A6D-5A847B01C9D8}" presName="parTx" presStyleLbl="node1" presStyleIdx="0" presStyleCnt="5">
        <dgm:presLayoutVars>
          <dgm:chMax val="0"/>
          <dgm:chPref val="0"/>
          <dgm:bulletEnabled val="1"/>
        </dgm:presLayoutVars>
      </dgm:prSet>
      <dgm:spPr/>
    </dgm:pt>
    <dgm:pt modelId="{DA1AD867-B850-4571-B034-DE0433799A14}" type="pres">
      <dgm:prSet presAssocID="{EC7F8AE0-AE38-4B05-8A6D-5A847B01C9D8}" presName="parSh" presStyleLbl="node1" presStyleIdx="0" presStyleCnt="5"/>
      <dgm:spPr/>
    </dgm:pt>
    <dgm:pt modelId="{123EDF00-A35E-497B-8436-BFD78DA48ADC}" type="pres">
      <dgm:prSet presAssocID="{EC7F8AE0-AE38-4B05-8A6D-5A847B01C9D8}" presName="desTx" presStyleLbl="fgAcc1" presStyleIdx="0" presStyleCnt="5">
        <dgm:presLayoutVars>
          <dgm:bulletEnabled val="1"/>
        </dgm:presLayoutVars>
      </dgm:prSet>
      <dgm:spPr/>
    </dgm:pt>
    <dgm:pt modelId="{30FE2FDF-157E-4B2D-AECE-F24849DE523B}" type="pres">
      <dgm:prSet presAssocID="{4B1CEEDF-7A98-4877-AEF7-402DF48EFF3B}" presName="sibTrans" presStyleLbl="sibTrans2D1" presStyleIdx="0" presStyleCnt="4"/>
      <dgm:spPr/>
    </dgm:pt>
    <dgm:pt modelId="{546F0E8B-64B8-4ED9-8498-F768B0A65ACC}" type="pres">
      <dgm:prSet presAssocID="{4B1CEEDF-7A98-4877-AEF7-402DF48EFF3B}" presName="connTx" presStyleLbl="sibTrans2D1" presStyleIdx="0" presStyleCnt="4"/>
      <dgm:spPr/>
    </dgm:pt>
    <dgm:pt modelId="{1C74A663-EDE5-41AD-8E53-12F87603543D}" type="pres">
      <dgm:prSet presAssocID="{53554898-2B1B-4622-BEDD-7D8C9754B714}" presName="composite" presStyleCnt="0"/>
      <dgm:spPr/>
    </dgm:pt>
    <dgm:pt modelId="{E31F95FF-5E64-4006-8C40-C996588F3757}" type="pres">
      <dgm:prSet presAssocID="{53554898-2B1B-4622-BEDD-7D8C9754B714}" presName="parTx" presStyleLbl="node1" presStyleIdx="0" presStyleCnt="5">
        <dgm:presLayoutVars>
          <dgm:chMax val="0"/>
          <dgm:chPref val="0"/>
          <dgm:bulletEnabled val="1"/>
        </dgm:presLayoutVars>
      </dgm:prSet>
      <dgm:spPr/>
    </dgm:pt>
    <dgm:pt modelId="{EF85A340-C3A8-417A-8226-2F4511EEE685}" type="pres">
      <dgm:prSet presAssocID="{53554898-2B1B-4622-BEDD-7D8C9754B714}" presName="parSh" presStyleLbl="node1" presStyleIdx="1" presStyleCnt="5"/>
      <dgm:spPr/>
    </dgm:pt>
    <dgm:pt modelId="{603D0631-4030-4704-9D72-C23A654C1F8E}" type="pres">
      <dgm:prSet presAssocID="{53554898-2B1B-4622-BEDD-7D8C9754B714}" presName="desTx" presStyleLbl="fgAcc1" presStyleIdx="1" presStyleCnt="5">
        <dgm:presLayoutVars>
          <dgm:bulletEnabled val="1"/>
        </dgm:presLayoutVars>
      </dgm:prSet>
      <dgm:spPr/>
    </dgm:pt>
    <dgm:pt modelId="{263CF0B1-CE50-4CC2-9C32-17BEBB784E6A}" type="pres">
      <dgm:prSet presAssocID="{20B46986-1D5B-4796-BFE9-13779179B49A}" presName="sibTrans" presStyleLbl="sibTrans2D1" presStyleIdx="1" presStyleCnt="4"/>
      <dgm:spPr/>
    </dgm:pt>
    <dgm:pt modelId="{F4EAC7C0-FF03-4508-8E0D-DC12324E67DD}" type="pres">
      <dgm:prSet presAssocID="{20B46986-1D5B-4796-BFE9-13779179B49A}" presName="connTx" presStyleLbl="sibTrans2D1" presStyleIdx="1" presStyleCnt="4"/>
      <dgm:spPr/>
    </dgm:pt>
    <dgm:pt modelId="{59168D6A-5912-40B4-BA93-EEBE348569B7}" type="pres">
      <dgm:prSet presAssocID="{9205D1C9-9C6F-40C2-8F31-9BC91F464413}" presName="composite" presStyleCnt="0"/>
      <dgm:spPr/>
    </dgm:pt>
    <dgm:pt modelId="{6B7D832D-5953-43C5-B7CE-6B1C65B161F5}" type="pres">
      <dgm:prSet presAssocID="{9205D1C9-9C6F-40C2-8F31-9BC91F464413}" presName="parTx" presStyleLbl="node1" presStyleIdx="1" presStyleCnt="5">
        <dgm:presLayoutVars>
          <dgm:chMax val="0"/>
          <dgm:chPref val="0"/>
          <dgm:bulletEnabled val="1"/>
        </dgm:presLayoutVars>
      </dgm:prSet>
      <dgm:spPr/>
    </dgm:pt>
    <dgm:pt modelId="{D3EE7F4D-8B29-417C-AFFF-43ED5C304199}" type="pres">
      <dgm:prSet presAssocID="{9205D1C9-9C6F-40C2-8F31-9BC91F464413}" presName="parSh" presStyleLbl="node1" presStyleIdx="2" presStyleCnt="5"/>
      <dgm:spPr/>
    </dgm:pt>
    <dgm:pt modelId="{8124907D-5399-4EF8-8855-40542E8E9F54}" type="pres">
      <dgm:prSet presAssocID="{9205D1C9-9C6F-40C2-8F31-9BC91F464413}" presName="desTx" presStyleLbl="fgAcc1" presStyleIdx="2" presStyleCnt="5">
        <dgm:presLayoutVars>
          <dgm:bulletEnabled val="1"/>
        </dgm:presLayoutVars>
      </dgm:prSet>
      <dgm:spPr/>
    </dgm:pt>
    <dgm:pt modelId="{1AD0BBCE-FC5B-4D98-9671-3BE1DD450402}" type="pres">
      <dgm:prSet presAssocID="{F2410B82-1705-49EA-BD73-CAD8FE42B5BE}" presName="sibTrans" presStyleLbl="sibTrans2D1" presStyleIdx="2" presStyleCnt="4"/>
      <dgm:spPr/>
    </dgm:pt>
    <dgm:pt modelId="{D335FD5A-269A-4900-BE75-BF5FC03716CF}" type="pres">
      <dgm:prSet presAssocID="{F2410B82-1705-49EA-BD73-CAD8FE42B5BE}" presName="connTx" presStyleLbl="sibTrans2D1" presStyleIdx="2" presStyleCnt="4"/>
      <dgm:spPr/>
    </dgm:pt>
    <dgm:pt modelId="{7E267B06-E3E9-4B70-8D77-E3E88E795841}" type="pres">
      <dgm:prSet presAssocID="{468EBFC9-49D2-4674-ADD2-EED45DDC25E9}" presName="composite" presStyleCnt="0"/>
      <dgm:spPr/>
    </dgm:pt>
    <dgm:pt modelId="{6CCCDDAF-3731-4A16-A0B9-9DE9DBDA85AC}" type="pres">
      <dgm:prSet presAssocID="{468EBFC9-49D2-4674-ADD2-EED45DDC25E9}" presName="parTx" presStyleLbl="node1" presStyleIdx="2" presStyleCnt="5">
        <dgm:presLayoutVars>
          <dgm:chMax val="0"/>
          <dgm:chPref val="0"/>
          <dgm:bulletEnabled val="1"/>
        </dgm:presLayoutVars>
      </dgm:prSet>
      <dgm:spPr/>
    </dgm:pt>
    <dgm:pt modelId="{C8A0E25D-4199-407B-BECE-D144AF6A5AD9}" type="pres">
      <dgm:prSet presAssocID="{468EBFC9-49D2-4674-ADD2-EED45DDC25E9}" presName="parSh" presStyleLbl="node1" presStyleIdx="3" presStyleCnt="5"/>
      <dgm:spPr/>
    </dgm:pt>
    <dgm:pt modelId="{A1F88E31-7B33-45AC-BE66-447A1723F320}" type="pres">
      <dgm:prSet presAssocID="{468EBFC9-49D2-4674-ADD2-EED45DDC25E9}" presName="desTx" presStyleLbl="fgAcc1" presStyleIdx="3" presStyleCnt="5">
        <dgm:presLayoutVars>
          <dgm:bulletEnabled val="1"/>
        </dgm:presLayoutVars>
      </dgm:prSet>
      <dgm:spPr/>
    </dgm:pt>
    <dgm:pt modelId="{657FF44A-912B-4343-A3D9-61E62DDF4821}" type="pres">
      <dgm:prSet presAssocID="{381F7231-9B9C-48C0-99F1-76B58388774C}" presName="sibTrans" presStyleLbl="sibTrans2D1" presStyleIdx="3" presStyleCnt="4"/>
      <dgm:spPr/>
    </dgm:pt>
    <dgm:pt modelId="{27CE5A39-5E86-4017-80C2-30A235887EDD}" type="pres">
      <dgm:prSet presAssocID="{381F7231-9B9C-48C0-99F1-76B58388774C}" presName="connTx" presStyleLbl="sibTrans2D1" presStyleIdx="3" presStyleCnt="4"/>
      <dgm:spPr/>
    </dgm:pt>
    <dgm:pt modelId="{797689FC-D6D7-4B0E-A86B-0277EC55CB25}" type="pres">
      <dgm:prSet presAssocID="{43927A41-875F-45D3-A90D-5F53D7A08BEA}" presName="composite" presStyleCnt="0"/>
      <dgm:spPr/>
    </dgm:pt>
    <dgm:pt modelId="{F8168A64-17EE-483E-8DD7-EA3278172FE0}" type="pres">
      <dgm:prSet presAssocID="{43927A41-875F-45D3-A90D-5F53D7A08BEA}" presName="parTx" presStyleLbl="node1" presStyleIdx="3" presStyleCnt="5">
        <dgm:presLayoutVars>
          <dgm:chMax val="0"/>
          <dgm:chPref val="0"/>
          <dgm:bulletEnabled val="1"/>
        </dgm:presLayoutVars>
      </dgm:prSet>
      <dgm:spPr/>
    </dgm:pt>
    <dgm:pt modelId="{E37FA2BB-6E7A-44D9-B25C-57FC04A1476E}" type="pres">
      <dgm:prSet presAssocID="{43927A41-875F-45D3-A90D-5F53D7A08BEA}" presName="parSh" presStyleLbl="node1" presStyleIdx="4" presStyleCnt="5"/>
      <dgm:spPr/>
    </dgm:pt>
    <dgm:pt modelId="{6B4D888D-4695-48ED-AA8B-6EB2FCD1015C}" type="pres">
      <dgm:prSet presAssocID="{43927A41-875F-45D3-A90D-5F53D7A08BEA}" presName="desTx" presStyleLbl="fgAcc1" presStyleIdx="4" presStyleCnt="5">
        <dgm:presLayoutVars>
          <dgm:bulletEnabled val="1"/>
        </dgm:presLayoutVars>
      </dgm:prSet>
      <dgm:spPr/>
    </dgm:pt>
  </dgm:ptLst>
  <dgm:cxnLst>
    <dgm:cxn modelId="{19A7C107-C3E0-4AA3-AB28-9D2701AB5CAC}" type="presOf" srcId="{4B1CEEDF-7A98-4877-AEF7-402DF48EFF3B}" destId="{546F0E8B-64B8-4ED9-8498-F768B0A65ACC}" srcOrd="1" destOrd="0" presId="urn:microsoft.com/office/officeart/2005/8/layout/process3"/>
    <dgm:cxn modelId="{5B5C790B-AA50-414B-BCA7-847B478965B9}" type="presOf" srcId="{381F7231-9B9C-48C0-99F1-76B58388774C}" destId="{27CE5A39-5E86-4017-80C2-30A235887EDD}" srcOrd="1" destOrd="0" presId="urn:microsoft.com/office/officeart/2005/8/layout/process3"/>
    <dgm:cxn modelId="{4B459C12-5630-45D1-805E-63555BC713F5}" type="presOf" srcId="{20B46986-1D5B-4796-BFE9-13779179B49A}" destId="{F4EAC7C0-FF03-4508-8E0D-DC12324E67DD}" srcOrd="1" destOrd="0" presId="urn:microsoft.com/office/officeart/2005/8/layout/process3"/>
    <dgm:cxn modelId="{A7B12913-F160-4861-B1B8-8092A1909727}" srcId="{EC7F8AE0-AE38-4B05-8A6D-5A847B01C9D8}" destId="{24AE6BD3-8748-4550-98EC-D302C7E139B1}" srcOrd="0" destOrd="0" parTransId="{CD989AD0-2D11-445A-ACB4-9E47397A6EFC}" sibTransId="{0BCF0151-21E4-4968-9282-E6AF0F81646E}"/>
    <dgm:cxn modelId="{82A4AE1E-C44C-4FD4-B06F-9563665FC4F6}" srcId="{43927A41-875F-45D3-A90D-5F53D7A08BEA}" destId="{5A078640-4347-441D-AEE2-4AB6D15B764A}" srcOrd="0" destOrd="0" parTransId="{4C547B69-DD48-4C5C-A062-257AE7A9E514}" sibTransId="{95B4C78A-81ED-406D-B2F6-847CD75FCEBE}"/>
    <dgm:cxn modelId="{7BB7872A-4131-4EFC-BBCC-406937927FCD}" type="presOf" srcId="{24AE6BD3-8748-4550-98EC-D302C7E139B1}" destId="{123EDF00-A35E-497B-8436-BFD78DA48ADC}" srcOrd="0" destOrd="0" presId="urn:microsoft.com/office/officeart/2005/8/layout/process3"/>
    <dgm:cxn modelId="{D51DCE2B-48EF-4476-8CD0-0A761C6E0CB1}" type="presOf" srcId="{53554898-2B1B-4622-BEDD-7D8C9754B714}" destId="{E31F95FF-5E64-4006-8C40-C996588F3757}" srcOrd="0" destOrd="0" presId="urn:microsoft.com/office/officeart/2005/8/layout/process3"/>
    <dgm:cxn modelId="{47EEFD2D-C757-4562-B942-A32388D16BF4}" srcId="{A9BBFD05-516C-4D32-92FA-846F00B30C84}" destId="{9205D1C9-9C6F-40C2-8F31-9BC91F464413}" srcOrd="2" destOrd="0" parTransId="{3539C064-9426-4852-A27F-BD61231CEF67}" sibTransId="{F2410B82-1705-49EA-BD73-CAD8FE42B5BE}"/>
    <dgm:cxn modelId="{9815EF2F-BD5B-4209-BDFB-E4C8CE9A536D}" type="presOf" srcId="{F2410B82-1705-49EA-BD73-CAD8FE42B5BE}" destId="{1AD0BBCE-FC5B-4D98-9671-3BE1DD450402}" srcOrd="0" destOrd="0" presId="urn:microsoft.com/office/officeart/2005/8/layout/process3"/>
    <dgm:cxn modelId="{D3E2F439-9B9F-489A-8A23-5C9EA80A3282}" type="presOf" srcId="{F2410B82-1705-49EA-BD73-CAD8FE42B5BE}" destId="{D335FD5A-269A-4900-BE75-BF5FC03716CF}" srcOrd="1" destOrd="0" presId="urn:microsoft.com/office/officeart/2005/8/layout/process3"/>
    <dgm:cxn modelId="{EA7D935D-2D68-4FB7-ABC2-29AA64EF0737}" srcId="{9205D1C9-9C6F-40C2-8F31-9BC91F464413}" destId="{DCA91B35-93B5-439B-9D9C-A8C84F9749E1}" srcOrd="0" destOrd="0" parTransId="{20EF484C-2D4A-4BE0-872D-665A9E35E4AB}" sibTransId="{F98E39E5-5ED6-416E-865E-381563023569}"/>
    <dgm:cxn modelId="{9130E741-301A-4480-87F6-D65FC5289890}" type="presOf" srcId="{A9BBFD05-516C-4D32-92FA-846F00B30C84}" destId="{5BBEE4BF-F8F3-4E2F-8715-A3BFF438619A}" srcOrd="0" destOrd="0" presId="urn:microsoft.com/office/officeart/2005/8/layout/process3"/>
    <dgm:cxn modelId="{5529CB66-5491-4B06-9F16-2A900FDA1C07}" type="presOf" srcId="{64181F64-CACF-40C0-AEDE-8B3562E53E9F}" destId="{603D0631-4030-4704-9D72-C23A654C1F8E}" srcOrd="0" destOrd="0" presId="urn:microsoft.com/office/officeart/2005/8/layout/process3"/>
    <dgm:cxn modelId="{8141CF68-772F-4124-A1FE-CA7F3F50F843}" type="presOf" srcId="{9205D1C9-9C6F-40C2-8F31-9BC91F464413}" destId="{6B7D832D-5953-43C5-B7CE-6B1C65B161F5}" srcOrd="0" destOrd="0" presId="urn:microsoft.com/office/officeart/2005/8/layout/process3"/>
    <dgm:cxn modelId="{E9368C56-CB2B-4869-92AD-70D01D05B7A6}" type="presOf" srcId="{43927A41-875F-45D3-A90D-5F53D7A08BEA}" destId="{F8168A64-17EE-483E-8DD7-EA3278172FE0}" srcOrd="0" destOrd="0" presId="urn:microsoft.com/office/officeart/2005/8/layout/process3"/>
    <dgm:cxn modelId="{043BAD77-ECFF-4BFD-AC28-65DD368E551F}" type="presOf" srcId="{EC7F8AE0-AE38-4B05-8A6D-5A847B01C9D8}" destId="{DA1AD867-B850-4571-B034-DE0433799A14}" srcOrd="1" destOrd="0" presId="urn:microsoft.com/office/officeart/2005/8/layout/process3"/>
    <dgm:cxn modelId="{5FCC0C88-D352-48A1-BB28-EB4B1A1A837A}" type="presOf" srcId="{468EBFC9-49D2-4674-ADD2-EED45DDC25E9}" destId="{C8A0E25D-4199-407B-BECE-D144AF6A5AD9}" srcOrd="1" destOrd="0" presId="urn:microsoft.com/office/officeart/2005/8/layout/process3"/>
    <dgm:cxn modelId="{1809878B-4E80-46A8-861C-2F7E2DDA4E8E}" type="presOf" srcId="{381F7231-9B9C-48C0-99F1-76B58388774C}" destId="{657FF44A-912B-4343-A3D9-61E62DDF4821}" srcOrd="0" destOrd="0" presId="urn:microsoft.com/office/officeart/2005/8/layout/process3"/>
    <dgm:cxn modelId="{B77B3290-C084-492E-BADE-B6AF80293F72}" type="presOf" srcId="{9205D1C9-9C6F-40C2-8F31-9BC91F464413}" destId="{D3EE7F4D-8B29-417C-AFFF-43ED5C304199}" srcOrd="1" destOrd="0" presId="urn:microsoft.com/office/officeart/2005/8/layout/process3"/>
    <dgm:cxn modelId="{655E2E9A-7506-41B8-9D49-0395DCBC366B}" type="presOf" srcId="{C7D0318B-F0FC-4377-8617-99623B5CB83D}" destId="{A1F88E31-7B33-45AC-BE66-447A1723F320}" srcOrd="0" destOrd="0" presId="urn:microsoft.com/office/officeart/2005/8/layout/process3"/>
    <dgm:cxn modelId="{A21F06AE-F954-4486-8979-410315B8B084}" type="presOf" srcId="{EC7F8AE0-AE38-4B05-8A6D-5A847B01C9D8}" destId="{ADFFD56A-C9E8-4EB6-AB7F-23DB5F2D41EF}" srcOrd="0" destOrd="0" presId="urn:microsoft.com/office/officeart/2005/8/layout/process3"/>
    <dgm:cxn modelId="{44F792AE-4208-446C-9854-68E290D15DD2}" srcId="{A9BBFD05-516C-4D32-92FA-846F00B30C84}" destId="{468EBFC9-49D2-4674-ADD2-EED45DDC25E9}" srcOrd="3" destOrd="0" parTransId="{045F1254-C6DE-442B-9ACD-34DBA0BB8E77}" sibTransId="{381F7231-9B9C-48C0-99F1-76B58388774C}"/>
    <dgm:cxn modelId="{348C73B3-4EAA-4E03-9CD9-8FC927F011BD}" srcId="{A9BBFD05-516C-4D32-92FA-846F00B30C84}" destId="{53554898-2B1B-4622-BEDD-7D8C9754B714}" srcOrd="1" destOrd="0" parTransId="{E071F155-2DFE-4A2F-9BE0-1B28EFDCB52D}" sibTransId="{20B46986-1D5B-4796-BFE9-13779179B49A}"/>
    <dgm:cxn modelId="{180841B6-1854-4F7D-897A-50A762B78AD8}" type="presOf" srcId="{53554898-2B1B-4622-BEDD-7D8C9754B714}" destId="{EF85A340-C3A8-417A-8226-2F4511EEE685}" srcOrd="1" destOrd="0" presId="urn:microsoft.com/office/officeart/2005/8/layout/process3"/>
    <dgm:cxn modelId="{20D459C4-FACD-4B82-AFAC-412BE317E2C3}" type="presOf" srcId="{DCA91B35-93B5-439B-9D9C-A8C84F9749E1}" destId="{8124907D-5399-4EF8-8855-40542E8E9F54}" srcOrd="0" destOrd="0" presId="urn:microsoft.com/office/officeart/2005/8/layout/process3"/>
    <dgm:cxn modelId="{F2B943D3-3424-4FF2-83EF-A4A19334D72E}" type="presOf" srcId="{20B46986-1D5B-4796-BFE9-13779179B49A}" destId="{263CF0B1-CE50-4CC2-9C32-17BEBB784E6A}" srcOrd="0" destOrd="0" presId="urn:microsoft.com/office/officeart/2005/8/layout/process3"/>
    <dgm:cxn modelId="{D458AFDA-3127-47DF-92E0-ADBDC89415D2}" srcId="{A9BBFD05-516C-4D32-92FA-846F00B30C84}" destId="{43927A41-875F-45D3-A90D-5F53D7A08BEA}" srcOrd="4" destOrd="0" parTransId="{702FB05E-B4CB-4DD6-A32B-CE8EB9DF05FB}" sibTransId="{C63D24F4-59DD-4133-B827-46FC43D80E7D}"/>
    <dgm:cxn modelId="{4243CBDB-6280-485F-A3F8-6980F2D13ACD}" srcId="{A9BBFD05-516C-4D32-92FA-846F00B30C84}" destId="{EC7F8AE0-AE38-4B05-8A6D-5A847B01C9D8}" srcOrd="0" destOrd="0" parTransId="{7A008B2E-BBFE-4AAD-9CE3-4DF0FC8938D6}" sibTransId="{4B1CEEDF-7A98-4877-AEF7-402DF48EFF3B}"/>
    <dgm:cxn modelId="{7AE5D6DC-F291-4C7D-84C5-F0CBE239F039}" type="presOf" srcId="{43927A41-875F-45D3-A90D-5F53D7A08BEA}" destId="{E37FA2BB-6E7A-44D9-B25C-57FC04A1476E}" srcOrd="1" destOrd="0" presId="urn:microsoft.com/office/officeart/2005/8/layout/process3"/>
    <dgm:cxn modelId="{171EFFDF-4BCC-4EC9-8CE6-F235485A25DC}" type="presOf" srcId="{5A078640-4347-441D-AEE2-4AB6D15B764A}" destId="{6B4D888D-4695-48ED-AA8B-6EB2FCD1015C}" srcOrd="0" destOrd="0" presId="urn:microsoft.com/office/officeart/2005/8/layout/process3"/>
    <dgm:cxn modelId="{BF0B77F5-D2E4-482C-8533-D8658D4DBDB2}" type="presOf" srcId="{468EBFC9-49D2-4674-ADD2-EED45DDC25E9}" destId="{6CCCDDAF-3731-4A16-A0B9-9DE9DBDA85AC}" srcOrd="0" destOrd="0" presId="urn:microsoft.com/office/officeart/2005/8/layout/process3"/>
    <dgm:cxn modelId="{CA99BCF6-2A2F-4C67-A95C-D93A8325E5ED}" srcId="{53554898-2B1B-4622-BEDD-7D8C9754B714}" destId="{64181F64-CACF-40C0-AEDE-8B3562E53E9F}" srcOrd="0" destOrd="0" parTransId="{4878769B-4214-4E2F-B53C-CAFA7A9EB26D}" sibTransId="{75750DE1-27E2-4AAD-B488-7AB0514D74A6}"/>
    <dgm:cxn modelId="{ED1E36FA-F675-4A08-AF6B-800E84E89D64}" srcId="{468EBFC9-49D2-4674-ADD2-EED45DDC25E9}" destId="{C7D0318B-F0FC-4377-8617-99623B5CB83D}" srcOrd="0" destOrd="0" parTransId="{2E9232E4-B579-4B52-B6DB-10FCB53D07BC}" sibTransId="{CA2601E7-2E24-4FA4-A918-0FB140823625}"/>
    <dgm:cxn modelId="{31B3E7FD-6409-4C8D-BB2E-307E21872617}" type="presOf" srcId="{4B1CEEDF-7A98-4877-AEF7-402DF48EFF3B}" destId="{30FE2FDF-157E-4B2D-AECE-F24849DE523B}" srcOrd="0" destOrd="0" presId="urn:microsoft.com/office/officeart/2005/8/layout/process3"/>
    <dgm:cxn modelId="{521128F6-B843-4291-B43B-8F4FD4C65A1A}" type="presParOf" srcId="{5BBEE4BF-F8F3-4E2F-8715-A3BFF438619A}" destId="{7AA77AFE-A7A0-4EF8-A0E1-0F029D9EAF73}" srcOrd="0" destOrd="0" presId="urn:microsoft.com/office/officeart/2005/8/layout/process3"/>
    <dgm:cxn modelId="{772D9AA2-CA20-4EAA-9590-34AB002F0FED}" type="presParOf" srcId="{7AA77AFE-A7A0-4EF8-A0E1-0F029D9EAF73}" destId="{ADFFD56A-C9E8-4EB6-AB7F-23DB5F2D41EF}" srcOrd="0" destOrd="0" presId="urn:microsoft.com/office/officeart/2005/8/layout/process3"/>
    <dgm:cxn modelId="{64A64978-454D-4C7D-8DBE-BEBD139B6BB5}" type="presParOf" srcId="{7AA77AFE-A7A0-4EF8-A0E1-0F029D9EAF73}" destId="{DA1AD867-B850-4571-B034-DE0433799A14}" srcOrd="1" destOrd="0" presId="urn:microsoft.com/office/officeart/2005/8/layout/process3"/>
    <dgm:cxn modelId="{B50E1699-37CE-46DD-ACA9-B4AB8F111709}" type="presParOf" srcId="{7AA77AFE-A7A0-4EF8-A0E1-0F029D9EAF73}" destId="{123EDF00-A35E-497B-8436-BFD78DA48ADC}" srcOrd="2" destOrd="0" presId="urn:microsoft.com/office/officeart/2005/8/layout/process3"/>
    <dgm:cxn modelId="{66F2C9D6-39CE-4D36-B13C-C16314E30B76}" type="presParOf" srcId="{5BBEE4BF-F8F3-4E2F-8715-A3BFF438619A}" destId="{30FE2FDF-157E-4B2D-AECE-F24849DE523B}" srcOrd="1" destOrd="0" presId="urn:microsoft.com/office/officeart/2005/8/layout/process3"/>
    <dgm:cxn modelId="{04B34443-D75D-4077-83CE-38E73979CEE1}" type="presParOf" srcId="{30FE2FDF-157E-4B2D-AECE-F24849DE523B}" destId="{546F0E8B-64B8-4ED9-8498-F768B0A65ACC}" srcOrd="0" destOrd="0" presId="urn:microsoft.com/office/officeart/2005/8/layout/process3"/>
    <dgm:cxn modelId="{2CB0C08B-ED42-4029-A0C7-0EE4FA4CEF7A}" type="presParOf" srcId="{5BBEE4BF-F8F3-4E2F-8715-A3BFF438619A}" destId="{1C74A663-EDE5-41AD-8E53-12F87603543D}" srcOrd="2" destOrd="0" presId="urn:microsoft.com/office/officeart/2005/8/layout/process3"/>
    <dgm:cxn modelId="{C1F54348-814C-45F4-A6AB-F61374A986F2}" type="presParOf" srcId="{1C74A663-EDE5-41AD-8E53-12F87603543D}" destId="{E31F95FF-5E64-4006-8C40-C996588F3757}" srcOrd="0" destOrd="0" presId="urn:microsoft.com/office/officeart/2005/8/layout/process3"/>
    <dgm:cxn modelId="{BDDAEAAD-DA58-48B2-93D3-A1912F05CDDC}" type="presParOf" srcId="{1C74A663-EDE5-41AD-8E53-12F87603543D}" destId="{EF85A340-C3A8-417A-8226-2F4511EEE685}" srcOrd="1" destOrd="0" presId="urn:microsoft.com/office/officeart/2005/8/layout/process3"/>
    <dgm:cxn modelId="{F47AB22C-EA1C-4677-A89E-D354E62157B1}" type="presParOf" srcId="{1C74A663-EDE5-41AD-8E53-12F87603543D}" destId="{603D0631-4030-4704-9D72-C23A654C1F8E}" srcOrd="2" destOrd="0" presId="urn:microsoft.com/office/officeart/2005/8/layout/process3"/>
    <dgm:cxn modelId="{3D5AC870-D47D-4700-93D0-E9CDA14F1434}" type="presParOf" srcId="{5BBEE4BF-F8F3-4E2F-8715-A3BFF438619A}" destId="{263CF0B1-CE50-4CC2-9C32-17BEBB784E6A}" srcOrd="3" destOrd="0" presId="urn:microsoft.com/office/officeart/2005/8/layout/process3"/>
    <dgm:cxn modelId="{A1A88B75-0996-4F91-85FD-EB64AD4FE187}" type="presParOf" srcId="{263CF0B1-CE50-4CC2-9C32-17BEBB784E6A}" destId="{F4EAC7C0-FF03-4508-8E0D-DC12324E67DD}" srcOrd="0" destOrd="0" presId="urn:microsoft.com/office/officeart/2005/8/layout/process3"/>
    <dgm:cxn modelId="{B98807D0-CD41-48C5-8982-1383B0F02AC2}" type="presParOf" srcId="{5BBEE4BF-F8F3-4E2F-8715-A3BFF438619A}" destId="{59168D6A-5912-40B4-BA93-EEBE348569B7}" srcOrd="4" destOrd="0" presId="urn:microsoft.com/office/officeart/2005/8/layout/process3"/>
    <dgm:cxn modelId="{0C2EEDE7-AE14-419F-B2F0-1504AFFADAF2}" type="presParOf" srcId="{59168D6A-5912-40B4-BA93-EEBE348569B7}" destId="{6B7D832D-5953-43C5-B7CE-6B1C65B161F5}" srcOrd="0" destOrd="0" presId="urn:microsoft.com/office/officeart/2005/8/layout/process3"/>
    <dgm:cxn modelId="{CA68C63E-1C44-4D59-9B6D-E2191B4202D9}" type="presParOf" srcId="{59168D6A-5912-40B4-BA93-EEBE348569B7}" destId="{D3EE7F4D-8B29-417C-AFFF-43ED5C304199}" srcOrd="1" destOrd="0" presId="urn:microsoft.com/office/officeart/2005/8/layout/process3"/>
    <dgm:cxn modelId="{F2439DEC-158E-40FF-8E0B-91B14D4746BB}" type="presParOf" srcId="{59168D6A-5912-40B4-BA93-EEBE348569B7}" destId="{8124907D-5399-4EF8-8855-40542E8E9F54}" srcOrd="2" destOrd="0" presId="urn:microsoft.com/office/officeart/2005/8/layout/process3"/>
    <dgm:cxn modelId="{2E17CDD6-FD07-4C10-A637-95FB2884DB5A}" type="presParOf" srcId="{5BBEE4BF-F8F3-4E2F-8715-A3BFF438619A}" destId="{1AD0BBCE-FC5B-4D98-9671-3BE1DD450402}" srcOrd="5" destOrd="0" presId="urn:microsoft.com/office/officeart/2005/8/layout/process3"/>
    <dgm:cxn modelId="{C6584575-77ED-4993-B218-D67938E0FC61}" type="presParOf" srcId="{1AD0BBCE-FC5B-4D98-9671-3BE1DD450402}" destId="{D335FD5A-269A-4900-BE75-BF5FC03716CF}" srcOrd="0" destOrd="0" presId="urn:microsoft.com/office/officeart/2005/8/layout/process3"/>
    <dgm:cxn modelId="{DC98934D-9DFA-486B-A90D-9D475CCE6C59}" type="presParOf" srcId="{5BBEE4BF-F8F3-4E2F-8715-A3BFF438619A}" destId="{7E267B06-E3E9-4B70-8D77-E3E88E795841}" srcOrd="6" destOrd="0" presId="urn:microsoft.com/office/officeart/2005/8/layout/process3"/>
    <dgm:cxn modelId="{3E11683F-0468-4D61-ACD6-04837903E0DC}" type="presParOf" srcId="{7E267B06-E3E9-4B70-8D77-E3E88E795841}" destId="{6CCCDDAF-3731-4A16-A0B9-9DE9DBDA85AC}" srcOrd="0" destOrd="0" presId="urn:microsoft.com/office/officeart/2005/8/layout/process3"/>
    <dgm:cxn modelId="{03565BC7-D940-4103-953F-049FDC393C3F}" type="presParOf" srcId="{7E267B06-E3E9-4B70-8D77-E3E88E795841}" destId="{C8A0E25D-4199-407B-BECE-D144AF6A5AD9}" srcOrd="1" destOrd="0" presId="urn:microsoft.com/office/officeart/2005/8/layout/process3"/>
    <dgm:cxn modelId="{291E69C7-A3B3-4C10-872A-D2FE605E749E}" type="presParOf" srcId="{7E267B06-E3E9-4B70-8D77-E3E88E795841}" destId="{A1F88E31-7B33-45AC-BE66-447A1723F320}" srcOrd="2" destOrd="0" presId="urn:microsoft.com/office/officeart/2005/8/layout/process3"/>
    <dgm:cxn modelId="{E93E4F7E-7131-49DF-A193-C4FF82BA08ED}" type="presParOf" srcId="{5BBEE4BF-F8F3-4E2F-8715-A3BFF438619A}" destId="{657FF44A-912B-4343-A3D9-61E62DDF4821}" srcOrd="7" destOrd="0" presId="urn:microsoft.com/office/officeart/2005/8/layout/process3"/>
    <dgm:cxn modelId="{D6C24BC9-1BBA-48C6-9F02-B9CCC66F173A}" type="presParOf" srcId="{657FF44A-912B-4343-A3D9-61E62DDF4821}" destId="{27CE5A39-5E86-4017-80C2-30A235887EDD}" srcOrd="0" destOrd="0" presId="urn:microsoft.com/office/officeart/2005/8/layout/process3"/>
    <dgm:cxn modelId="{30842671-CAA6-4702-9CF8-0077891CB045}" type="presParOf" srcId="{5BBEE4BF-F8F3-4E2F-8715-A3BFF438619A}" destId="{797689FC-D6D7-4B0E-A86B-0277EC55CB25}" srcOrd="8" destOrd="0" presId="urn:microsoft.com/office/officeart/2005/8/layout/process3"/>
    <dgm:cxn modelId="{6949644C-F056-4FD1-8B58-6E6970E2CE08}" type="presParOf" srcId="{797689FC-D6D7-4B0E-A86B-0277EC55CB25}" destId="{F8168A64-17EE-483E-8DD7-EA3278172FE0}" srcOrd="0" destOrd="0" presId="urn:microsoft.com/office/officeart/2005/8/layout/process3"/>
    <dgm:cxn modelId="{EA41C856-0D53-41C2-A8C1-8EEC6A4FB6CC}" type="presParOf" srcId="{797689FC-D6D7-4B0E-A86B-0277EC55CB25}" destId="{E37FA2BB-6E7A-44D9-B25C-57FC04A1476E}" srcOrd="1" destOrd="0" presId="urn:microsoft.com/office/officeart/2005/8/layout/process3"/>
    <dgm:cxn modelId="{0EE7B1DE-30E7-4FD0-BE35-BC0F90F6C109}" type="presParOf" srcId="{797689FC-D6D7-4B0E-A86B-0277EC55CB25}" destId="{6B4D888D-4695-48ED-AA8B-6EB2FCD1015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BFD05-516C-4D32-92FA-846F00B30C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EC7F8AE0-AE38-4B05-8A6D-5A847B01C9D8}">
      <dgm:prSet phldrT="[Text]"/>
      <dgm:spPr>
        <a:solidFill>
          <a:srgbClr val="00B050"/>
        </a:solidFill>
      </dgm:spPr>
      <dgm:t>
        <a:bodyPr/>
        <a:lstStyle/>
        <a:p>
          <a:r>
            <a:rPr lang="en-GB" dirty="0"/>
            <a:t>New XRN</a:t>
          </a:r>
        </a:p>
      </dgm:t>
    </dgm:pt>
    <dgm:pt modelId="{7A008B2E-BBFE-4AAD-9CE3-4DF0FC8938D6}" type="parTrans" cxnId="{4243CBDB-6280-485F-A3F8-6980F2D13ACD}">
      <dgm:prSet/>
      <dgm:spPr/>
      <dgm:t>
        <a:bodyPr/>
        <a:lstStyle/>
        <a:p>
          <a:endParaRPr lang="en-GB"/>
        </a:p>
      </dgm:t>
    </dgm:pt>
    <dgm:pt modelId="{4B1CEEDF-7A98-4877-AEF7-402DF48EFF3B}" type="sibTrans" cxnId="{4243CBDB-6280-485F-A3F8-6980F2D13ACD}">
      <dgm:prSet/>
      <dgm:spPr/>
      <dgm:t>
        <a:bodyPr/>
        <a:lstStyle/>
        <a:p>
          <a:endParaRPr lang="en-GB"/>
        </a:p>
      </dgm:t>
    </dgm:pt>
    <dgm:pt modelId="{24AE6BD3-8748-4550-98EC-D302C7E139B1}">
      <dgm:prSet phldrT="[Text]"/>
      <dgm:spPr/>
      <dgm:t>
        <a:bodyPr/>
        <a:lstStyle/>
        <a:p>
          <a:r>
            <a:rPr lang="en-GB" dirty="0"/>
            <a:t>Approval into capture</a:t>
          </a:r>
        </a:p>
      </dgm:t>
    </dgm:pt>
    <dgm:pt modelId="{CD989AD0-2D11-445A-ACB4-9E47397A6EFC}" type="parTrans" cxnId="{A7B12913-F160-4861-B1B8-8092A1909727}">
      <dgm:prSet/>
      <dgm:spPr/>
      <dgm:t>
        <a:bodyPr/>
        <a:lstStyle/>
        <a:p>
          <a:endParaRPr lang="en-GB"/>
        </a:p>
      </dgm:t>
    </dgm:pt>
    <dgm:pt modelId="{0BCF0151-21E4-4968-9282-E6AF0F81646E}" type="sibTrans" cxnId="{A7B12913-F160-4861-B1B8-8092A1909727}">
      <dgm:prSet/>
      <dgm:spPr/>
      <dgm:t>
        <a:bodyPr/>
        <a:lstStyle/>
        <a:p>
          <a:endParaRPr lang="en-GB"/>
        </a:p>
      </dgm:t>
    </dgm:pt>
    <dgm:pt modelId="{53554898-2B1B-4622-BEDD-7D8C9754B714}">
      <dgm:prSet phldrT="[Text]"/>
      <dgm:spPr>
        <a:solidFill>
          <a:srgbClr val="00B050"/>
        </a:solidFill>
      </dgm:spPr>
      <dgm:t>
        <a:bodyPr/>
        <a:lstStyle/>
        <a:p>
          <a:r>
            <a:rPr lang="en-GB" dirty="0"/>
            <a:t>Solution Review</a:t>
          </a:r>
        </a:p>
      </dgm:t>
    </dgm:pt>
    <dgm:pt modelId="{E071F155-2DFE-4A2F-9BE0-1B28EFDCB52D}" type="parTrans" cxnId="{348C73B3-4EAA-4E03-9CD9-8FC927F011BD}">
      <dgm:prSet/>
      <dgm:spPr/>
      <dgm:t>
        <a:bodyPr/>
        <a:lstStyle/>
        <a:p>
          <a:endParaRPr lang="en-GB"/>
        </a:p>
      </dgm:t>
    </dgm:pt>
    <dgm:pt modelId="{20B46986-1D5B-4796-BFE9-13779179B49A}" type="sibTrans" cxnId="{348C73B3-4EAA-4E03-9CD9-8FC927F011BD}">
      <dgm:prSet/>
      <dgm:spPr/>
      <dgm:t>
        <a:bodyPr/>
        <a:lstStyle/>
        <a:p>
          <a:endParaRPr lang="en-GB"/>
        </a:p>
      </dgm:t>
    </dgm:pt>
    <dgm:pt modelId="{64181F64-CACF-40C0-AEDE-8B3562E53E9F}">
      <dgm:prSet phldrT="[Text]"/>
      <dgm:spPr/>
      <dgm:t>
        <a:bodyPr/>
        <a:lstStyle/>
        <a:p>
          <a:r>
            <a:rPr lang="en-GB" dirty="0"/>
            <a:t>Review of solution options</a:t>
          </a:r>
        </a:p>
      </dgm:t>
    </dgm:pt>
    <dgm:pt modelId="{4878769B-4214-4E2F-B53C-CAFA7A9EB26D}" type="parTrans" cxnId="{CA99BCF6-2A2F-4C67-A95C-D93A8325E5ED}">
      <dgm:prSet/>
      <dgm:spPr/>
      <dgm:t>
        <a:bodyPr/>
        <a:lstStyle/>
        <a:p>
          <a:endParaRPr lang="en-GB"/>
        </a:p>
      </dgm:t>
    </dgm:pt>
    <dgm:pt modelId="{75750DE1-27E2-4AAD-B488-7AB0514D74A6}" type="sibTrans" cxnId="{CA99BCF6-2A2F-4C67-A95C-D93A8325E5ED}">
      <dgm:prSet/>
      <dgm:spPr/>
      <dgm:t>
        <a:bodyPr/>
        <a:lstStyle/>
        <a:p>
          <a:endParaRPr lang="en-GB"/>
        </a:p>
      </dgm:t>
    </dgm:pt>
    <dgm:pt modelId="{9205D1C9-9C6F-40C2-8F31-9BC91F464413}">
      <dgm:prSet phldrT="[Text]"/>
      <dgm:spPr>
        <a:solidFill>
          <a:srgbClr val="00B050"/>
        </a:solidFill>
      </dgm:spPr>
      <dgm:t>
        <a:bodyPr/>
        <a:lstStyle/>
        <a:p>
          <a:r>
            <a:rPr lang="en-GB" dirty="0"/>
            <a:t>Implementation Plan 	</a:t>
          </a:r>
        </a:p>
      </dgm:t>
    </dgm:pt>
    <dgm:pt modelId="{3539C064-9426-4852-A27F-BD61231CEF67}" type="parTrans" cxnId="{47EEFD2D-C757-4562-B942-A32388D16BF4}">
      <dgm:prSet/>
      <dgm:spPr/>
      <dgm:t>
        <a:bodyPr/>
        <a:lstStyle/>
        <a:p>
          <a:endParaRPr lang="en-GB"/>
        </a:p>
      </dgm:t>
    </dgm:pt>
    <dgm:pt modelId="{F2410B82-1705-49EA-BD73-CAD8FE42B5BE}" type="sibTrans" cxnId="{47EEFD2D-C757-4562-B942-A32388D16BF4}">
      <dgm:prSet/>
      <dgm:spPr/>
      <dgm:t>
        <a:bodyPr/>
        <a:lstStyle/>
        <a:p>
          <a:endParaRPr lang="en-GB"/>
        </a:p>
      </dgm:t>
    </dgm:pt>
    <dgm:pt modelId="{DCA91B35-93B5-439B-9D9C-A8C84F9749E1}">
      <dgm:prSet phldrT="[Text]"/>
      <dgm:spPr/>
      <dgm:t>
        <a:bodyPr/>
        <a:lstStyle/>
        <a:p>
          <a:r>
            <a:rPr lang="en-GB" dirty="0"/>
            <a:t>Approval of solution</a:t>
          </a:r>
        </a:p>
      </dgm:t>
    </dgm:pt>
    <dgm:pt modelId="{20EF484C-2D4A-4BE0-872D-665A9E35E4AB}" type="parTrans" cxnId="{EA7D935D-2D68-4FB7-ABC2-29AA64EF0737}">
      <dgm:prSet/>
      <dgm:spPr/>
      <dgm:t>
        <a:bodyPr/>
        <a:lstStyle/>
        <a:p>
          <a:endParaRPr lang="en-GB"/>
        </a:p>
      </dgm:t>
    </dgm:pt>
    <dgm:pt modelId="{F98E39E5-5ED6-416E-865E-381563023569}" type="sibTrans" cxnId="{EA7D935D-2D68-4FB7-ABC2-29AA64EF0737}">
      <dgm:prSet/>
      <dgm:spPr/>
      <dgm:t>
        <a:bodyPr/>
        <a:lstStyle/>
        <a:p>
          <a:endParaRPr lang="en-GB"/>
        </a:p>
      </dgm:t>
    </dgm:pt>
    <dgm:pt modelId="{468EBFC9-49D2-4674-ADD2-EED45DDC25E9}">
      <dgm:prSet phldrT="[Text]"/>
      <dgm:spPr>
        <a:solidFill>
          <a:srgbClr val="FF0000"/>
        </a:solidFill>
      </dgm:spPr>
      <dgm:t>
        <a:bodyPr/>
        <a:lstStyle/>
        <a:p>
          <a:r>
            <a:rPr lang="en-GB" dirty="0"/>
            <a:t>BER</a:t>
          </a:r>
        </a:p>
      </dgm:t>
    </dgm:pt>
    <dgm:pt modelId="{045F1254-C6DE-442B-9ACD-34DBA0BB8E77}" type="parTrans" cxnId="{44F792AE-4208-446C-9854-68E290D15DD2}">
      <dgm:prSet/>
      <dgm:spPr/>
      <dgm:t>
        <a:bodyPr/>
        <a:lstStyle/>
        <a:p>
          <a:endParaRPr lang="en-GB"/>
        </a:p>
      </dgm:t>
    </dgm:pt>
    <dgm:pt modelId="{381F7231-9B9C-48C0-99F1-76B58388774C}" type="sibTrans" cxnId="{44F792AE-4208-446C-9854-68E290D15DD2}">
      <dgm:prSet/>
      <dgm:spPr/>
      <dgm:t>
        <a:bodyPr/>
        <a:lstStyle/>
        <a:p>
          <a:endParaRPr lang="en-GB"/>
        </a:p>
      </dgm:t>
    </dgm:pt>
    <dgm:pt modelId="{C7D0318B-F0FC-4377-8617-99623B5CB83D}">
      <dgm:prSet phldrT="[Text]"/>
      <dgm:spPr/>
      <dgm:t>
        <a:bodyPr/>
        <a:lstStyle/>
        <a:p>
          <a:r>
            <a:rPr lang="en-GB" dirty="0"/>
            <a:t>Approval of design costs </a:t>
          </a:r>
        </a:p>
      </dgm:t>
    </dgm:pt>
    <dgm:pt modelId="{2E9232E4-B579-4B52-B6DB-10FCB53D07BC}" type="parTrans" cxnId="{ED1E36FA-F675-4A08-AF6B-800E84E89D64}">
      <dgm:prSet/>
      <dgm:spPr/>
      <dgm:t>
        <a:bodyPr/>
        <a:lstStyle/>
        <a:p>
          <a:endParaRPr lang="en-GB"/>
        </a:p>
      </dgm:t>
    </dgm:pt>
    <dgm:pt modelId="{CA2601E7-2E24-4FA4-A918-0FB140823625}" type="sibTrans" cxnId="{ED1E36FA-F675-4A08-AF6B-800E84E89D64}">
      <dgm:prSet/>
      <dgm:spPr/>
      <dgm:t>
        <a:bodyPr/>
        <a:lstStyle/>
        <a:p>
          <a:endParaRPr lang="en-GB"/>
        </a:p>
      </dgm:t>
    </dgm:pt>
    <dgm:pt modelId="{43927A41-875F-45D3-A90D-5F53D7A08BEA}">
      <dgm:prSet phldrT="[Text]"/>
      <dgm:spPr>
        <a:solidFill>
          <a:srgbClr val="FF0000"/>
        </a:solidFill>
      </dgm:spPr>
      <dgm:t>
        <a:bodyPr/>
        <a:lstStyle/>
        <a:p>
          <a:r>
            <a:rPr lang="en-GB" dirty="0"/>
            <a:t>CCR</a:t>
          </a:r>
        </a:p>
      </dgm:t>
    </dgm:pt>
    <dgm:pt modelId="{702FB05E-B4CB-4DD6-A32B-CE8EB9DF05FB}" type="parTrans" cxnId="{D458AFDA-3127-47DF-92E0-ADBDC89415D2}">
      <dgm:prSet/>
      <dgm:spPr/>
      <dgm:t>
        <a:bodyPr/>
        <a:lstStyle/>
        <a:p>
          <a:endParaRPr lang="en-GB"/>
        </a:p>
      </dgm:t>
    </dgm:pt>
    <dgm:pt modelId="{C63D24F4-59DD-4133-B827-46FC43D80E7D}" type="sibTrans" cxnId="{D458AFDA-3127-47DF-92E0-ADBDC89415D2}">
      <dgm:prSet/>
      <dgm:spPr/>
      <dgm:t>
        <a:bodyPr/>
        <a:lstStyle/>
        <a:p>
          <a:endParaRPr lang="en-GB"/>
        </a:p>
      </dgm:t>
    </dgm:pt>
    <dgm:pt modelId="{5A078640-4347-441D-AEE2-4AB6D15B764A}">
      <dgm:prSet phldrT="[Text]"/>
      <dgm:spPr/>
      <dgm:t>
        <a:bodyPr/>
        <a:lstStyle/>
        <a:p>
          <a:r>
            <a:rPr lang="en-GB" dirty="0"/>
            <a:t>Approval to close project down</a:t>
          </a:r>
        </a:p>
      </dgm:t>
    </dgm:pt>
    <dgm:pt modelId="{4C547B69-DD48-4C5C-A062-257AE7A9E514}" type="parTrans" cxnId="{82A4AE1E-C44C-4FD4-B06F-9563665FC4F6}">
      <dgm:prSet/>
      <dgm:spPr/>
      <dgm:t>
        <a:bodyPr/>
        <a:lstStyle/>
        <a:p>
          <a:endParaRPr lang="en-GB"/>
        </a:p>
      </dgm:t>
    </dgm:pt>
    <dgm:pt modelId="{95B4C78A-81ED-406D-B2F6-847CD75FCEBE}" type="sibTrans" cxnId="{82A4AE1E-C44C-4FD4-B06F-9563665FC4F6}">
      <dgm:prSet/>
      <dgm:spPr/>
      <dgm:t>
        <a:bodyPr/>
        <a:lstStyle/>
        <a:p>
          <a:endParaRPr lang="en-GB"/>
        </a:p>
      </dgm:t>
    </dgm:pt>
    <dgm:pt modelId="{5BBEE4BF-F8F3-4E2F-8715-A3BFF438619A}" type="pres">
      <dgm:prSet presAssocID="{A9BBFD05-516C-4D32-92FA-846F00B30C84}" presName="linearFlow" presStyleCnt="0">
        <dgm:presLayoutVars>
          <dgm:dir/>
          <dgm:animLvl val="lvl"/>
          <dgm:resizeHandles val="exact"/>
        </dgm:presLayoutVars>
      </dgm:prSet>
      <dgm:spPr/>
    </dgm:pt>
    <dgm:pt modelId="{7AA77AFE-A7A0-4EF8-A0E1-0F029D9EAF73}" type="pres">
      <dgm:prSet presAssocID="{EC7F8AE0-AE38-4B05-8A6D-5A847B01C9D8}" presName="composite" presStyleCnt="0"/>
      <dgm:spPr/>
    </dgm:pt>
    <dgm:pt modelId="{ADFFD56A-C9E8-4EB6-AB7F-23DB5F2D41EF}" type="pres">
      <dgm:prSet presAssocID="{EC7F8AE0-AE38-4B05-8A6D-5A847B01C9D8}" presName="parTx" presStyleLbl="node1" presStyleIdx="0" presStyleCnt="5">
        <dgm:presLayoutVars>
          <dgm:chMax val="0"/>
          <dgm:chPref val="0"/>
          <dgm:bulletEnabled val="1"/>
        </dgm:presLayoutVars>
      </dgm:prSet>
      <dgm:spPr/>
    </dgm:pt>
    <dgm:pt modelId="{DA1AD867-B850-4571-B034-DE0433799A14}" type="pres">
      <dgm:prSet presAssocID="{EC7F8AE0-AE38-4B05-8A6D-5A847B01C9D8}" presName="parSh" presStyleLbl="node1" presStyleIdx="0" presStyleCnt="5"/>
      <dgm:spPr/>
    </dgm:pt>
    <dgm:pt modelId="{123EDF00-A35E-497B-8436-BFD78DA48ADC}" type="pres">
      <dgm:prSet presAssocID="{EC7F8AE0-AE38-4B05-8A6D-5A847B01C9D8}" presName="desTx" presStyleLbl="fgAcc1" presStyleIdx="0" presStyleCnt="5">
        <dgm:presLayoutVars>
          <dgm:bulletEnabled val="1"/>
        </dgm:presLayoutVars>
      </dgm:prSet>
      <dgm:spPr/>
    </dgm:pt>
    <dgm:pt modelId="{30FE2FDF-157E-4B2D-AECE-F24849DE523B}" type="pres">
      <dgm:prSet presAssocID="{4B1CEEDF-7A98-4877-AEF7-402DF48EFF3B}" presName="sibTrans" presStyleLbl="sibTrans2D1" presStyleIdx="0" presStyleCnt="4"/>
      <dgm:spPr/>
    </dgm:pt>
    <dgm:pt modelId="{546F0E8B-64B8-4ED9-8498-F768B0A65ACC}" type="pres">
      <dgm:prSet presAssocID="{4B1CEEDF-7A98-4877-AEF7-402DF48EFF3B}" presName="connTx" presStyleLbl="sibTrans2D1" presStyleIdx="0" presStyleCnt="4"/>
      <dgm:spPr/>
    </dgm:pt>
    <dgm:pt modelId="{1C74A663-EDE5-41AD-8E53-12F87603543D}" type="pres">
      <dgm:prSet presAssocID="{53554898-2B1B-4622-BEDD-7D8C9754B714}" presName="composite" presStyleCnt="0"/>
      <dgm:spPr/>
    </dgm:pt>
    <dgm:pt modelId="{E31F95FF-5E64-4006-8C40-C996588F3757}" type="pres">
      <dgm:prSet presAssocID="{53554898-2B1B-4622-BEDD-7D8C9754B714}" presName="parTx" presStyleLbl="node1" presStyleIdx="0" presStyleCnt="5">
        <dgm:presLayoutVars>
          <dgm:chMax val="0"/>
          <dgm:chPref val="0"/>
          <dgm:bulletEnabled val="1"/>
        </dgm:presLayoutVars>
      </dgm:prSet>
      <dgm:spPr/>
    </dgm:pt>
    <dgm:pt modelId="{EF85A340-C3A8-417A-8226-2F4511EEE685}" type="pres">
      <dgm:prSet presAssocID="{53554898-2B1B-4622-BEDD-7D8C9754B714}" presName="parSh" presStyleLbl="node1" presStyleIdx="1" presStyleCnt="5"/>
      <dgm:spPr/>
    </dgm:pt>
    <dgm:pt modelId="{603D0631-4030-4704-9D72-C23A654C1F8E}" type="pres">
      <dgm:prSet presAssocID="{53554898-2B1B-4622-BEDD-7D8C9754B714}" presName="desTx" presStyleLbl="fgAcc1" presStyleIdx="1" presStyleCnt="5">
        <dgm:presLayoutVars>
          <dgm:bulletEnabled val="1"/>
        </dgm:presLayoutVars>
      </dgm:prSet>
      <dgm:spPr/>
    </dgm:pt>
    <dgm:pt modelId="{263CF0B1-CE50-4CC2-9C32-17BEBB784E6A}" type="pres">
      <dgm:prSet presAssocID="{20B46986-1D5B-4796-BFE9-13779179B49A}" presName="sibTrans" presStyleLbl="sibTrans2D1" presStyleIdx="1" presStyleCnt="4"/>
      <dgm:spPr/>
    </dgm:pt>
    <dgm:pt modelId="{F4EAC7C0-FF03-4508-8E0D-DC12324E67DD}" type="pres">
      <dgm:prSet presAssocID="{20B46986-1D5B-4796-BFE9-13779179B49A}" presName="connTx" presStyleLbl="sibTrans2D1" presStyleIdx="1" presStyleCnt="4"/>
      <dgm:spPr/>
    </dgm:pt>
    <dgm:pt modelId="{59168D6A-5912-40B4-BA93-EEBE348569B7}" type="pres">
      <dgm:prSet presAssocID="{9205D1C9-9C6F-40C2-8F31-9BC91F464413}" presName="composite" presStyleCnt="0"/>
      <dgm:spPr/>
    </dgm:pt>
    <dgm:pt modelId="{6B7D832D-5953-43C5-B7CE-6B1C65B161F5}" type="pres">
      <dgm:prSet presAssocID="{9205D1C9-9C6F-40C2-8F31-9BC91F464413}" presName="parTx" presStyleLbl="node1" presStyleIdx="1" presStyleCnt="5">
        <dgm:presLayoutVars>
          <dgm:chMax val="0"/>
          <dgm:chPref val="0"/>
          <dgm:bulletEnabled val="1"/>
        </dgm:presLayoutVars>
      </dgm:prSet>
      <dgm:spPr/>
    </dgm:pt>
    <dgm:pt modelId="{D3EE7F4D-8B29-417C-AFFF-43ED5C304199}" type="pres">
      <dgm:prSet presAssocID="{9205D1C9-9C6F-40C2-8F31-9BC91F464413}" presName="parSh" presStyleLbl="node1" presStyleIdx="2" presStyleCnt="5"/>
      <dgm:spPr/>
    </dgm:pt>
    <dgm:pt modelId="{8124907D-5399-4EF8-8855-40542E8E9F54}" type="pres">
      <dgm:prSet presAssocID="{9205D1C9-9C6F-40C2-8F31-9BC91F464413}" presName="desTx" presStyleLbl="fgAcc1" presStyleIdx="2" presStyleCnt="5">
        <dgm:presLayoutVars>
          <dgm:bulletEnabled val="1"/>
        </dgm:presLayoutVars>
      </dgm:prSet>
      <dgm:spPr/>
    </dgm:pt>
    <dgm:pt modelId="{1AD0BBCE-FC5B-4D98-9671-3BE1DD450402}" type="pres">
      <dgm:prSet presAssocID="{F2410B82-1705-49EA-BD73-CAD8FE42B5BE}" presName="sibTrans" presStyleLbl="sibTrans2D1" presStyleIdx="2" presStyleCnt="4"/>
      <dgm:spPr/>
    </dgm:pt>
    <dgm:pt modelId="{D335FD5A-269A-4900-BE75-BF5FC03716CF}" type="pres">
      <dgm:prSet presAssocID="{F2410B82-1705-49EA-BD73-CAD8FE42B5BE}" presName="connTx" presStyleLbl="sibTrans2D1" presStyleIdx="2" presStyleCnt="4"/>
      <dgm:spPr/>
    </dgm:pt>
    <dgm:pt modelId="{7E267B06-E3E9-4B70-8D77-E3E88E795841}" type="pres">
      <dgm:prSet presAssocID="{468EBFC9-49D2-4674-ADD2-EED45DDC25E9}" presName="composite" presStyleCnt="0"/>
      <dgm:spPr/>
    </dgm:pt>
    <dgm:pt modelId="{6CCCDDAF-3731-4A16-A0B9-9DE9DBDA85AC}" type="pres">
      <dgm:prSet presAssocID="{468EBFC9-49D2-4674-ADD2-EED45DDC25E9}" presName="parTx" presStyleLbl="node1" presStyleIdx="2" presStyleCnt="5">
        <dgm:presLayoutVars>
          <dgm:chMax val="0"/>
          <dgm:chPref val="0"/>
          <dgm:bulletEnabled val="1"/>
        </dgm:presLayoutVars>
      </dgm:prSet>
      <dgm:spPr/>
    </dgm:pt>
    <dgm:pt modelId="{C8A0E25D-4199-407B-BECE-D144AF6A5AD9}" type="pres">
      <dgm:prSet presAssocID="{468EBFC9-49D2-4674-ADD2-EED45DDC25E9}" presName="parSh" presStyleLbl="node1" presStyleIdx="3" presStyleCnt="5"/>
      <dgm:spPr/>
    </dgm:pt>
    <dgm:pt modelId="{A1F88E31-7B33-45AC-BE66-447A1723F320}" type="pres">
      <dgm:prSet presAssocID="{468EBFC9-49D2-4674-ADD2-EED45DDC25E9}" presName="desTx" presStyleLbl="fgAcc1" presStyleIdx="3" presStyleCnt="5">
        <dgm:presLayoutVars>
          <dgm:bulletEnabled val="1"/>
        </dgm:presLayoutVars>
      </dgm:prSet>
      <dgm:spPr/>
    </dgm:pt>
    <dgm:pt modelId="{657FF44A-912B-4343-A3D9-61E62DDF4821}" type="pres">
      <dgm:prSet presAssocID="{381F7231-9B9C-48C0-99F1-76B58388774C}" presName="sibTrans" presStyleLbl="sibTrans2D1" presStyleIdx="3" presStyleCnt="4"/>
      <dgm:spPr/>
    </dgm:pt>
    <dgm:pt modelId="{27CE5A39-5E86-4017-80C2-30A235887EDD}" type="pres">
      <dgm:prSet presAssocID="{381F7231-9B9C-48C0-99F1-76B58388774C}" presName="connTx" presStyleLbl="sibTrans2D1" presStyleIdx="3" presStyleCnt="4"/>
      <dgm:spPr/>
    </dgm:pt>
    <dgm:pt modelId="{797689FC-D6D7-4B0E-A86B-0277EC55CB25}" type="pres">
      <dgm:prSet presAssocID="{43927A41-875F-45D3-A90D-5F53D7A08BEA}" presName="composite" presStyleCnt="0"/>
      <dgm:spPr/>
    </dgm:pt>
    <dgm:pt modelId="{F8168A64-17EE-483E-8DD7-EA3278172FE0}" type="pres">
      <dgm:prSet presAssocID="{43927A41-875F-45D3-A90D-5F53D7A08BEA}" presName="parTx" presStyleLbl="node1" presStyleIdx="3" presStyleCnt="5">
        <dgm:presLayoutVars>
          <dgm:chMax val="0"/>
          <dgm:chPref val="0"/>
          <dgm:bulletEnabled val="1"/>
        </dgm:presLayoutVars>
      </dgm:prSet>
      <dgm:spPr/>
    </dgm:pt>
    <dgm:pt modelId="{E37FA2BB-6E7A-44D9-B25C-57FC04A1476E}" type="pres">
      <dgm:prSet presAssocID="{43927A41-875F-45D3-A90D-5F53D7A08BEA}" presName="parSh" presStyleLbl="node1" presStyleIdx="4" presStyleCnt="5"/>
      <dgm:spPr/>
    </dgm:pt>
    <dgm:pt modelId="{6B4D888D-4695-48ED-AA8B-6EB2FCD1015C}" type="pres">
      <dgm:prSet presAssocID="{43927A41-875F-45D3-A90D-5F53D7A08BEA}" presName="desTx" presStyleLbl="fgAcc1" presStyleIdx="4" presStyleCnt="5">
        <dgm:presLayoutVars>
          <dgm:bulletEnabled val="1"/>
        </dgm:presLayoutVars>
      </dgm:prSet>
      <dgm:spPr/>
    </dgm:pt>
  </dgm:ptLst>
  <dgm:cxnLst>
    <dgm:cxn modelId="{19A7C107-C3E0-4AA3-AB28-9D2701AB5CAC}" type="presOf" srcId="{4B1CEEDF-7A98-4877-AEF7-402DF48EFF3B}" destId="{546F0E8B-64B8-4ED9-8498-F768B0A65ACC}" srcOrd="1" destOrd="0" presId="urn:microsoft.com/office/officeart/2005/8/layout/process3"/>
    <dgm:cxn modelId="{5B5C790B-AA50-414B-BCA7-847B478965B9}" type="presOf" srcId="{381F7231-9B9C-48C0-99F1-76B58388774C}" destId="{27CE5A39-5E86-4017-80C2-30A235887EDD}" srcOrd="1" destOrd="0" presId="urn:microsoft.com/office/officeart/2005/8/layout/process3"/>
    <dgm:cxn modelId="{4B459C12-5630-45D1-805E-63555BC713F5}" type="presOf" srcId="{20B46986-1D5B-4796-BFE9-13779179B49A}" destId="{F4EAC7C0-FF03-4508-8E0D-DC12324E67DD}" srcOrd="1" destOrd="0" presId="urn:microsoft.com/office/officeart/2005/8/layout/process3"/>
    <dgm:cxn modelId="{A7B12913-F160-4861-B1B8-8092A1909727}" srcId="{EC7F8AE0-AE38-4B05-8A6D-5A847B01C9D8}" destId="{24AE6BD3-8748-4550-98EC-D302C7E139B1}" srcOrd="0" destOrd="0" parTransId="{CD989AD0-2D11-445A-ACB4-9E47397A6EFC}" sibTransId="{0BCF0151-21E4-4968-9282-E6AF0F81646E}"/>
    <dgm:cxn modelId="{82A4AE1E-C44C-4FD4-B06F-9563665FC4F6}" srcId="{43927A41-875F-45D3-A90D-5F53D7A08BEA}" destId="{5A078640-4347-441D-AEE2-4AB6D15B764A}" srcOrd="0" destOrd="0" parTransId="{4C547B69-DD48-4C5C-A062-257AE7A9E514}" sibTransId="{95B4C78A-81ED-406D-B2F6-847CD75FCEBE}"/>
    <dgm:cxn modelId="{7BB7872A-4131-4EFC-BBCC-406937927FCD}" type="presOf" srcId="{24AE6BD3-8748-4550-98EC-D302C7E139B1}" destId="{123EDF00-A35E-497B-8436-BFD78DA48ADC}" srcOrd="0" destOrd="0" presId="urn:microsoft.com/office/officeart/2005/8/layout/process3"/>
    <dgm:cxn modelId="{D51DCE2B-48EF-4476-8CD0-0A761C6E0CB1}" type="presOf" srcId="{53554898-2B1B-4622-BEDD-7D8C9754B714}" destId="{E31F95FF-5E64-4006-8C40-C996588F3757}" srcOrd="0" destOrd="0" presId="urn:microsoft.com/office/officeart/2005/8/layout/process3"/>
    <dgm:cxn modelId="{47EEFD2D-C757-4562-B942-A32388D16BF4}" srcId="{A9BBFD05-516C-4D32-92FA-846F00B30C84}" destId="{9205D1C9-9C6F-40C2-8F31-9BC91F464413}" srcOrd="2" destOrd="0" parTransId="{3539C064-9426-4852-A27F-BD61231CEF67}" sibTransId="{F2410B82-1705-49EA-BD73-CAD8FE42B5BE}"/>
    <dgm:cxn modelId="{9815EF2F-BD5B-4209-BDFB-E4C8CE9A536D}" type="presOf" srcId="{F2410B82-1705-49EA-BD73-CAD8FE42B5BE}" destId="{1AD0BBCE-FC5B-4D98-9671-3BE1DD450402}" srcOrd="0" destOrd="0" presId="urn:microsoft.com/office/officeart/2005/8/layout/process3"/>
    <dgm:cxn modelId="{D3E2F439-9B9F-489A-8A23-5C9EA80A3282}" type="presOf" srcId="{F2410B82-1705-49EA-BD73-CAD8FE42B5BE}" destId="{D335FD5A-269A-4900-BE75-BF5FC03716CF}" srcOrd="1" destOrd="0" presId="urn:microsoft.com/office/officeart/2005/8/layout/process3"/>
    <dgm:cxn modelId="{EA7D935D-2D68-4FB7-ABC2-29AA64EF0737}" srcId="{9205D1C9-9C6F-40C2-8F31-9BC91F464413}" destId="{DCA91B35-93B5-439B-9D9C-A8C84F9749E1}" srcOrd="0" destOrd="0" parTransId="{20EF484C-2D4A-4BE0-872D-665A9E35E4AB}" sibTransId="{F98E39E5-5ED6-416E-865E-381563023569}"/>
    <dgm:cxn modelId="{9130E741-301A-4480-87F6-D65FC5289890}" type="presOf" srcId="{A9BBFD05-516C-4D32-92FA-846F00B30C84}" destId="{5BBEE4BF-F8F3-4E2F-8715-A3BFF438619A}" srcOrd="0" destOrd="0" presId="urn:microsoft.com/office/officeart/2005/8/layout/process3"/>
    <dgm:cxn modelId="{5529CB66-5491-4B06-9F16-2A900FDA1C07}" type="presOf" srcId="{64181F64-CACF-40C0-AEDE-8B3562E53E9F}" destId="{603D0631-4030-4704-9D72-C23A654C1F8E}" srcOrd="0" destOrd="0" presId="urn:microsoft.com/office/officeart/2005/8/layout/process3"/>
    <dgm:cxn modelId="{8141CF68-772F-4124-A1FE-CA7F3F50F843}" type="presOf" srcId="{9205D1C9-9C6F-40C2-8F31-9BC91F464413}" destId="{6B7D832D-5953-43C5-B7CE-6B1C65B161F5}" srcOrd="0" destOrd="0" presId="urn:microsoft.com/office/officeart/2005/8/layout/process3"/>
    <dgm:cxn modelId="{E9368C56-CB2B-4869-92AD-70D01D05B7A6}" type="presOf" srcId="{43927A41-875F-45D3-A90D-5F53D7A08BEA}" destId="{F8168A64-17EE-483E-8DD7-EA3278172FE0}" srcOrd="0" destOrd="0" presId="urn:microsoft.com/office/officeart/2005/8/layout/process3"/>
    <dgm:cxn modelId="{043BAD77-ECFF-4BFD-AC28-65DD368E551F}" type="presOf" srcId="{EC7F8AE0-AE38-4B05-8A6D-5A847B01C9D8}" destId="{DA1AD867-B850-4571-B034-DE0433799A14}" srcOrd="1" destOrd="0" presId="urn:microsoft.com/office/officeart/2005/8/layout/process3"/>
    <dgm:cxn modelId="{5FCC0C88-D352-48A1-BB28-EB4B1A1A837A}" type="presOf" srcId="{468EBFC9-49D2-4674-ADD2-EED45DDC25E9}" destId="{C8A0E25D-4199-407B-BECE-D144AF6A5AD9}" srcOrd="1" destOrd="0" presId="urn:microsoft.com/office/officeart/2005/8/layout/process3"/>
    <dgm:cxn modelId="{1809878B-4E80-46A8-861C-2F7E2DDA4E8E}" type="presOf" srcId="{381F7231-9B9C-48C0-99F1-76B58388774C}" destId="{657FF44A-912B-4343-A3D9-61E62DDF4821}" srcOrd="0" destOrd="0" presId="urn:microsoft.com/office/officeart/2005/8/layout/process3"/>
    <dgm:cxn modelId="{B77B3290-C084-492E-BADE-B6AF80293F72}" type="presOf" srcId="{9205D1C9-9C6F-40C2-8F31-9BC91F464413}" destId="{D3EE7F4D-8B29-417C-AFFF-43ED5C304199}" srcOrd="1" destOrd="0" presId="urn:microsoft.com/office/officeart/2005/8/layout/process3"/>
    <dgm:cxn modelId="{655E2E9A-7506-41B8-9D49-0395DCBC366B}" type="presOf" srcId="{C7D0318B-F0FC-4377-8617-99623B5CB83D}" destId="{A1F88E31-7B33-45AC-BE66-447A1723F320}" srcOrd="0" destOrd="0" presId="urn:microsoft.com/office/officeart/2005/8/layout/process3"/>
    <dgm:cxn modelId="{A21F06AE-F954-4486-8979-410315B8B084}" type="presOf" srcId="{EC7F8AE0-AE38-4B05-8A6D-5A847B01C9D8}" destId="{ADFFD56A-C9E8-4EB6-AB7F-23DB5F2D41EF}" srcOrd="0" destOrd="0" presId="urn:microsoft.com/office/officeart/2005/8/layout/process3"/>
    <dgm:cxn modelId="{44F792AE-4208-446C-9854-68E290D15DD2}" srcId="{A9BBFD05-516C-4D32-92FA-846F00B30C84}" destId="{468EBFC9-49D2-4674-ADD2-EED45DDC25E9}" srcOrd="3" destOrd="0" parTransId="{045F1254-C6DE-442B-9ACD-34DBA0BB8E77}" sibTransId="{381F7231-9B9C-48C0-99F1-76B58388774C}"/>
    <dgm:cxn modelId="{348C73B3-4EAA-4E03-9CD9-8FC927F011BD}" srcId="{A9BBFD05-516C-4D32-92FA-846F00B30C84}" destId="{53554898-2B1B-4622-BEDD-7D8C9754B714}" srcOrd="1" destOrd="0" parTransId="{E071F155-2DFE-4A2F-9BE0-1B28EFDCB52D}" sibTransId="{20B46986-1D5B-4796-BFE9-13779179B49A}"/>
    <dgm:cxn modelId="{180841B6-1854-4F7D-897A-50A762B78AD8}" type="presOf" srcId="{53554898-2B1B-4622-BEDD-7D8C9754B714}" destId="{EF85A340-C3A8-417A-8226-2F4511EEE685}" srcOrd="1" destOrd="0" presId="urn:microsoft.com/office/officeart/2005/8/layout/process3"/>
    <dgm:cxn modelId="{20D459C4-FACD-4B82-AFAC-412BE317E2C3}" type="presOf" srcId="{DCA91B35-93B5-439B-9D9C-A8C84F9749E1}" destId="{8124907D-5399-4EF8-8855-40542E8E9F54}" srcOrd="0" destOrd="0" presId="urn:microsoft.com/office/officeart/2005/8/layout/process3"/>
    <dgm:cxn modelId="{F2B943D3-3424-4FF2-83EF-A4A19334D72E}" type="presOf" srcId="{20B46986-1D5B-4796-BFE9-13779179B49A}" destId="{263CF0B1-CE50-4CC2-9C32-17BEBB784E6A}" srcOrd="0" destOrd="0" presId="urn:microsoft.com/office/officeart/2005/8/layout/process3"/>
    <dgm:cxn modelId="{D458AFDA-3127-47DF-92E0-ADBDC89415D2}" srcId="{A9BBFD05-516C-4D32-92FA-846F00B30C84}" destId="{43927A41-875F-45D3-A90D-5F53D7A08BEA}" srcOrd="4" destOrd="0" parTransId="{702FB05E-B4CB-4DD6-A32B-CE8EB9DF05FB}" sibTransId="{C63D24F4-59DD-4133-B827-46FC43D80E7D}"/>
    <dgm:cxn modelId="{4243CBDB-6280-485F-A3F8-6980F2D13ACD}" srcId="{A9BBFD05-516C-4D32-92FA-846F00B30C84}" destId="{EC7F8AE0-AE38-4B05-8A6D-5A847B01C9D8}" srcOrd="0" destOrd="0" parTransId="{7A008B2E-BBFE-4AAD-9CE3-4DF0FC8938D6}" sibTransId="{4B1CEEDF-7A98-4877-AEF7-402DF48EFF3B}"/>
    <dgm:cxn modelId="{7AE5D6DC-F291-4C7D-84C5-F0CBE239F039}" type="presOf" srcId="{43927A41-875F-45D3-A90D-5F53D7A08BEA}" destId="{E37FA2BB-6E7A-44D9-B25C-57FC04A1476E}" srcOrd="1" destOrd="0" presId="urn:microsoft.com/office/officeart/2005/8/layout/process3"/>
    <dgm:cxn modelId="{171EFFDF-4BCC-4EC9-8CE6-F235485A25DC}" type="presOf" srcId="{5A078640-4347-441D-AEE2-4AB6D15B764A}" destId="{6B4D888D-4695-48ED-AA8B-6EB2FCD1015C}" srcOrd="0" destOrd="0" presId="urn:microsoft.com/office/officeart/2005/8/layout/process3"/>
    <dgm:cxn modelId="{BF0B77F5-D2E4-482C-8533-D8658D4DBDB2}" type="presOf" srcId="{468EBFC9-49D2-4674-ADD2-EED45DDC25E9}" destId="{6CCCDDAF-3731-4A16-A0B9-9DE9DBDA85AC}" srcOrd="0" destOrd="0" presId="urn:microsoft.com/office/officeart/2005/8/layout/process3"/>
    <dgm:cxn modelId="{CA99BCF6-2A2F-4C67-A95C-D93A8325E5ED}" srcId="{53554898-2B1B-4622-BEDD-7D8C9754B714}" destId="{64181F64-CACF-40C0-AEDE-8B3562E53E9F}" srcOrd="0" destOrd="0" parTransId="{4878769B-4214-4E2F-B53C-CAFA7A9EB26D}" sibTransId="{75750DE1-27E2-4AAD-B488-7AB0514D74A6}"/>
    <dgm:cxn modelId="{ED1E36FA-F675-4A08-AF6B-800E84E89D64}" srcId="{468EBFC9-49D2-4674-ADD2-EED45DDC25E9}" destId="{C7D0318B-F0FC-4377-8617-99623B5CB83D}" srcOrd="0" destOrd="0" parTransId="{2E9232E4-B579-4B52-B6DB-10FCB53D07BC}" sibTransId="{CA2601E7-2E24-4FA4-A918-0FB140823625}"/>
    <dgm:cxn modelId="{31B3E7FD-6409-4C8D-BB2E-307E21872617}" type="presOf" srcId="{4B1CEEDF-7A98-4877-AEF7-402DF48EFF3B}" destId="{30FE2FDF-157E-4B2D-AECE-F24849DE523B}" srcOrd="0" destOrd="0" presId="urn:microsoft.com/office/officeart/2005/8/layout/process3"/>
    <dgm:cxn modelId="{521128F6-B843-4291-B43B-8F4FD4C65A1A}" type="presParOf" srcId="{5BBEE4BF-F8F3-4E2F-8715-A3BFF438619A}" destId="{7AA77AFE-A7A0-4EF8-A0E1-0F029D9EAF73}" srcOrd="0" destOrd="0" presId="urn:microsoft.com/office/officeart/2005/8/layout/process3"/>
    <dgm:cxn modelId="{772D9AA2-CA20-4EAA-9590-34AB002F0FED}" type="presParOf" srcId="{7AA77AFE-A7A0-4EF8-A0E1-0F029D9EAF73}" destId="{ADFFD56A-C9E8-4EB6-AB7F-23DB5F2D41EF}" srcOrd="0" destOrd="0" presId="urn:microsoft.com/office/officeart/2005/8/layout/process3"/>
    <dgm:cxn modelId="{64A64978-454D-4C7D-8DBE-BEBD139B6BB5}" type="presParOf" srcId="{7AA77AFE-A7A0-4EF8-A0E1-0F029D9EAF73}" destId="{DA1AD867-B850-4571-B034-DE0433799A14}" srcOrd="1" destOrd="0" presId="urn:microsoft.com/office/officeart/2005/8/layout/process3"/>
    <dgm:cxn modelId="{B50E1699-37CE-46DD-ACA9-B4AB8F111709}" type="presParOf" srcId="{7AA77AFE-A7A0-4EF8-A0E1-0F029D9EAF73}" destId="{123EDF00-A35E-497B-8436-BFD78DA48ADC}" srcOrd="2" destOrd="0" presId="urn:microsoft.com/office/officeart/2005/8/layout/process3"/>
    <dgm:cxn modelId="{66F2C9D6-39CE-4D36-B13C-C16314E30B76}" type="presParOf" srcId="{5BBEE4BF-F8F3-4E2F-8715-A3BFF438619A}" destId="{30FE2FDF-157E-4B2D-AECE-F24849DE523B}" srcOrd="1" destOrd="0" presId="urn:microsoft.com/office/officeart/2005/8/layout/process3"/>
    <dgm:cxn modelId="{04B34443-D75D-4077-83CE-38E73979CEE1}" type="presParOf" srcId="{30FE2FDF-157E-4B2D-AECE-F24849DE523B}" destId="{546F0E8B-64B8-4ED9-8498-F768B0A65ACC}" srcOrd="0" destOrd="0" presId="urn:microsoft.com/office/officeart/2005/8/layout/process3"/>
    <dgm:cxn modelId="{2CB0C08B-ED42-4029-A0C7-0EE4FA4CEF7A}" type="presParOf" srcId="{5BBEE4BF-F8F3-4E2F-8715-A3BFF438619A}" destId="{1C74A663-EDE5-41AD-8E53-12F87603543D}" srcOrd="2" destOrd="0" presId="urn:microsoft.com/office/officeart/2005/8/layout/process3"/>
    <dgm:cxn modelId="{C1F54348-814C-45F4-A6AB-F61374A986F2}" type="presParOf" srcId="{1C74A663-EDE5-41AD-8E53-12F87603543D}" destId="{E31F95FF-5E64-4006-8C40-C996588F3757}" srcOrd="0" destOrd="0" presId="urn:microsoft.com/office/officeart/2005/8/layout/process3"/>
    <dgm:cxn modelId="{BDDAEAAD-DA58-48B2-93D3-A1912F05CDDC}" type="presParOf" srcId="{1C74A663-EDE5-41AD-8E53-12F87603543D}" destId="{EF85A340-C3A8-417A-8226-2F4511EEE685}" srcOrd="1" destOrd="0" presId="urn:microsoft.com/office/officeart/2005/8/layout/process3"/>
    <dgm:cxn modelId="{F47AB22C-EA1C-4677-A89E-D354E62157B1}" type="presParOf" srcId="{1C74A663-EDE5-41AD-8E53-12F87603543D}" destId="{603D0631-4030-4704-9D72-C23A654C1F8E}" srcOrd="2" destOrd="0" presId="urn:microsoft.com/office/officeart/2005/8/layout/process3"/>
    <dgm:cxn modelId="{3D5AC870-D47D-4700-93D0-E9CDA14F1434}" type="presParOf" srcId="{5BBEE4BF-F8F3-4E2F-8715-A3BFF438619A}" destId="{263CF0B1-CE50-4CC2-9C32-17BEBB784E6A}" srcOrd="3" destOrd="0" presId="urn:microsoft.com/office/officeart/2005/8/layout/process3"/>
    <dgm:cxn modelId="{A1A88B75-0996-4F91-85FD-EB64AD4FE187}" type="presParOf" srcId="{263CF0B1-CE50-4CC2-9C32-17BEBB784E6A}" destId="{F4EAC7C0-FF03-4508-8E0D-DC12324E67DD}" srcOrd="0" destOrd="0" presId="urn:microsoft.com/office/officeart/2005/8/layout/process3"/>
    <dgm:cxn modelId="{B98807D0-CD41-48C5-8982-1383B0F02AC2}" type="presParOf" srcId="{5BBEE4BF-F8F3-4E2F-8715-A3BFF438619A}" destId="{59168D6A-5912-40B4-BA93-EEBE348569B7}" srcOrd="4" destOrd="0" presId="urn:microsoft.com/office/officeart/2005/8/layout/process3"/>
    <dgm:cxn modelId="{0C2EEDE7-AE14-419F-B2F0-1504AFFADAF2}" type="presParOf" srcId="{59168D6A-5912-40B4-BA93-EEBE348569B7}" destId="{6B7D832D-5953-43C5-B7CE-6B1C65B161F5}" srcOrd="0" destOrd="0" presId="urn:microsoft.com/office/officeart/2005/8/layout/process3"/>
    <dgm:cxn modelId="{CA68C63E-1C44-4D59-9B6D-E2191B4202D9}" type="presParOf" srcId="{59168D6A-5912-40B4-BA93-EEBE348569B7}" destId="{D3EE7F4D-8B29-417C-AFFF-43ED5C304199}" srcOrd="1" destOrd="0" presId="urn:microsoft.com/office/officeart/2005/8/layout/process3"/>
    <dgm:cxn modelId="{F2439DEC-158E-40FF-8E0B-91B14D4746BB}" type="presParOf" srcId="{59168D6A-5912-40B4-BA93-EEBE348569B7}" destId="{8124907D-5399-4EF8-8855-40542E8E9F54}" srcOrd="2" destOrd="0" presId="urn:microsoft.com/office/officeart/2005/8/layout/process3"/>
    <dgm:cxn modelId="{2E17CDD6-FD07-4C10-A637-95FB2884DB5A}" type="presParOf" srcId="{5BBEE4BF-F8F3-4E2F-8715-A3BFF438619A}" destId="{1AD0BBCE-FC5B-4D98-9671-3BE1DD450402}" srcOrd="5" destOrd="0" presId="urn:microsoft.com/office/officeart/2005/8/layout/process3"/>
    <dgm:cxn modelId="{C6584575-77ED-4993-B218-D67938E0FC61}" type="presParOf" srcId="{1AD0BBCE-FC5B-4D98-9671-3BE1DD450402}" destId="{D335FD5A-269A-4900-BE75-BF5FC03716CF}" srcOrd="0" destOrd="0" presId="urn:microsoft.com/office/officeart/2005/8/layout/process3"/>
    <dgm:cxn modelId="{DC98934D-9DFA-486B-A90D-9D475CCE6C59}" type="presParOf" srcId="{5BBEE4BF-F8F3-4E2F-8715-A3BFF438619A}" destId="{7E267B06-E3E9-4B70-8D77-E3E88E795841}" srcOrd="6" destOrd="0" presId="urn:microsoft.com/office/officeart/2005/8/layout/process3"/>
    <dgm:cxn modelId="{3E11683F-0468-4D61-ACD6-04837903E0DC}" type="presParOf" srcId="{7E267B06-E3E9-4B70-8D77-E3E88E795841}" destId="{6CCCDDAF-3731-4A16-A0B9-9DE9DBDA85AC}" srcOrd="0" destOrd="0" presId="urn:microsoft.com/office/officeart/2005/8/layout/process3"/>
    <dgm:cxn modelId="{03565BC7-D940-4103-953F-049FDC393C3F}" type="presParOf" srcId="{7E267B06-E3E9-4B70-8D77-E3E88E795841}" destId="{C8A0E25D-4199-407B-BECE-D144AF6A5AD9}" srcOrd="1" destOrd="0" presId="urn:microsoft.com/office/officeart/2005/8/layout/process3"/>
    <dgm:cxn modelId="{291E69C7-A3B3-4C10-872A-D2FE605E749E}" type="presParOf" srcId="{7E267B06-E3E9-4B70-8D77-E3E88E795841}" destId="{A1F88E31-7B33-45AC-BE66-447A1723F320}" srcOrd="2" destOrd="0" presId="urn:microsoft.com/office/officeart/2005/8/layout/process3"/>
    <dgm:cxn modelId="{E93E4F7E-7131-49DF-A193-C4FF82BA08ED}" type="presParOf" srcId="{5BBEE4BF-F8F3-4E2F-8715-A3BFF438619A}" destId="{657FF44A-912B-4343-A3D9-61E62DDF4821}" srcOrd="7" destOrd="0" presId="urn:microsoft.com/office/officeart/2005/8/layout/process3"/>
    <dgm:cxn modelId="{D6C24BC9-1BBA-48C6-9F02-B9CCC66F173A}" type="presParOf" srcId="{657FF44A-912B-4343-A3D9-61E62DDF4821}" destId="{27CE5A39-5E86-4017-80C2-30A235887EDD}" srcOrd="0" destOrd="0" presId="urn:microsoft.com/office/officeart/2005/8/layout/process3"/>
    <dgm:cxn modelId="{30842671-CAA6-4702-9CF8-0077891CB045}" type="presParOf" srcId="{5BBEE4BF-F8F3-4E2F-8715-A3BFF438619A}" destId="{797689FC-D6D7-4B0E-A86B-0277EC55CB25}" srcOrd="8" destOrd="0" presId="urn:microsoft.com/office/officeart/2005/8/layout/process3"/>
    <dgm:cxn modelId="{6949644C-F056-4FD1-8B58-6E6970E2CE08}" type="presParOf" srcId="{797689FC-D6D7-4B0E-A86B-0277EC55CB25}" destId="{F8168A64-17EE-483E-8DD7-EA3278172FE0}" srcOrd="0" destOrd="0" presId="urn:microsoft.com/office/officeart/2005/8/layout/process3"/>
    <dgm:cxn modelId="{EA41C856-0D53-41C2-A8C1-8EEC6A4FB6CC}" type="presParOf" srcId="{797689FC-D6D7-4B0E-A86B-0277EC55CB25}" destId="{E37FA2BB-6E7A-44D9-B25C-57FC04A1476E}" srcOrd="1" destOrd="0" presId="urn:microsoft.com/office/officeart/2005/8/layout/process3"/>
    <dgm:cxn modelId="{0EE7B1DE-30E7-4FD0-BE35-BC0F90F6C109}" type="presParOf" srcId="{797689FC-D6D7-4B0E-A86B-0277EC55CB25}" destId="{6B4D888D-4695-48ED-AA8B-6EB2FCD1015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B6D46-562F-44D3-95C7-B35C05B1A11D}">
      <dsp:nvSpPr>
        <dsp:cNvPr id="0" name=""/>
        <dsp:cNvSpPr/>
      </dsp:nvSpPr>
      <dsp:spPr>
        <a:xfrm>
          <a:off x="3417" y="0"/>
          <a:ext cx="1021472" cy="38114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Preparation</a:t>
          </a:r>
        </a:p>
      </dsp:txBody>
      <dsp:txXfrm>
        <a:off x="14580" y="11163"/>
        <a:ext cx="999146" cy="358818"/>
      </dsp:txXfrm>
    </dsp:sp>
    <dsp:sp modelId="{C9304280-E466-4002-B3FF-B0A60B5CE0D2}">
      <dsp:nvSpPr>
        <dsp:cNvPr id="0" name=""/>
        <dsp:cNvSpPr/>
      </dsp:nvSpPr>
      <dsp:spPr>
        <a:xfrm>
          <a:off x="1127037" y="63909"/>
          <a:ext cx="216552" cy="2533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27037" y="114574"/>
        <a:ext cx="151586" cy="151995"/>
      </dsp:txXfrm>
    </dsp:sp>
    <dsp:sp modelId="{8073168D-C2F1-4C24-86E5-09FDDEB1A8BF}">
      <dsp:nvSpPr>
        <dsp:cNvPr id="0" name=""/>
        <dsp:cNvSpPr/>
      </dsp:nvSpPr>
      <dsp:spPr>
        <a:xfrm>
          <a:off x="1433479" y="0"/>
          <a:ext cx="1021472" cy="38114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Test Execution</a:t>
          </a:r>
        </a:p>
      </dsp:txBody>
      <dsp:txXfrm>
        <a:off x="1444642" y="11163"/>
        <a:ext cx="999146" cy="358818"/>
      </dsp:txXfrm>
    </dsp:sp>
    <dsp:sp modelId="{573F8C48-7B47-46C6-AE8D-D35DC034456E}">
      <dsp:nvSpPr>
        <dsp:cNvPr id="0" name=""/>
        <dsp:cNvSpPr/>
      </dsp:nvSpPr>
      <dsp:spPr>
        <a:xfrm>
          <a:off x="2557099" y="63909"/>
          <a:ext cx="216552" cy="2533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557099" y="114574"/>
        <a:ext cx="151586" cy="151995"/>
      </dsp:txXfrm>
    </dsp:sp>
    <dsp:sp modelId="{6F392AAB-1AA9-4D38-999E-921D95F68B69}">
      <dsp:nvSpPr>
        <dsp:cNvPr id="0" name=""/>
        <dsp:cNvSpPr/>
      </dsp:nvSpPr>
      <dsp:spPr>
        <a:xfrm>
          <a:off x="2863541" y="0"/>
          <a:ext cx="1021472" cy="3811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Re-test</a:t>
          </a:r>
        </a:p>
      </dsp:txBody>
      <dsp:txXfrm>
        <a:off x="2874704" y="11163"/>
        <a:ext cx="999146" cy="358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47DD6-3741-4528-84C7-578506D1E43C}">
      <dsp:nvSpPr>
        <dsp:cNvPr id="0" name=""/>
        <dsp:cNvSpPr/>
      </dsp:nvSpPr>
      <dsp:spPr>
        <a:xfrm>
          <a:off x="1905" y="779223"/>
          <a:ext cx="1857374" cy="657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PAFA Sprint</a:t>
          </a:r>
        </a:p>
      </dsp:txBody>
      <dsp:txXfrm>
        <a:off x="1905" y="779223"/>
        <a:ext cx="1857374" cy="657309"/>
      </dsp:txXfrm>
    </dsp:sp>
    <dsp:sp modelId="{62C934C9-E92C-4241-93F4-2478E23FF46C}">
      <dsp:nvSpPr>
        <dsp:cNvPr id="0" name=""/>
        <dsp:cNvSpPr/>
      </dsp:nvSpPr>
      <dsp:spPr>
        <a:xfrm>
          <a:off x="1905" y="1436533"/>
          <a:ext cx="1857374" cy="18482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Delivered as planned on the 17</a:t>
          </a:r>
          <a:r>
            <a:rPr lang="en-GB" sz="1200" kern="1200" baseline="30000" dirty="0"/>
            <a:t>th</a:t>
          </a:r>
          <a:r>
            <a:rPr lang="en-GB" sz="1200" kern="1200" dirty="0"/>
            <a:t> January</a:t>
          </a:r>
        </a:p>
        <a:p>
          <a:pPr marL="114300" lvl="1" indent="-114300" algn="l" defTabSz="533400">
            <a:lnSpc>
              <a:spcPct val="90000"/>
            </a:lnSpc>
            <a:spcBef>
              <a:spcPct val="0"/>
            </a:spcBef>
            <a:spcAft>
              <a:spcPct val="15000"/>
            </a:spcAft>
            <a:buChar char="•"/>
          </a:pPr>
          <a:r>
            <a:rPr lang="en-GB" sz="1200" kern="1200" dirty="0"/>
            <a:t>All scope delivered and signed off by PAFA.</a:t>
          </a:r>
        </a:p>
        <a:p>
          <a:pPr marL="114300" lvl="1" indent="-114300" algn="l" defTabSz="533400">
            <a:lnSpc>
              <a:spcPct val="90000"/>
            </a:lnSpc>
            <a:spcBef>
              <a:spcPct val="0"/>
            </a:spcBef>
            <a:spcAft>
              <a:spcPct val="15000"/>
            </a:spcAft>
            <a:buChar char="•"/>
          </a:pPr>
          <a:r>
            <a:rPr lang="en-GB" sz="1200" kern="1200" dirty="0"/>
            <a:t>PAFA access goes to MOD panel in February, post approval their access will be switched on</a:t>
          </a:r>
        </a:p>
      </dsp:txBody>
      <dsp:txXfrm>
        <a:off x="1905" y="1436533"/>
        <a:ext cx="1857374" cy="1848242"/>
      </dsp:txXfrm>
    </dsp:sp>
    <dsp:sp modelId="{7B7B2A78-E202-4A5C-AFFD-11AF0F8AB5D1}">
      <dsp:nvSpPr>
        <dsp:cNvPr id="0" name=""/>
        <dsp:cNvSpPr/>
      </dsp:nvSpPr>
      <dsp:spPr>
        <a:xfrm>
          <a:off x="2119312" y="779223"/>
          <a:ext cx="1857374" cy="657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Shipper Sprint 3</a:t>
          </a:r>
        </a:p>
      </dsp:txBody>
      <dsp:txXfrm>
        <a:off x="2119312" y="779223"/>
        <a:ext cx="1857374" cy="657309"/>
      </dsp:txXfrm>
    </dsp:sp>
    <dsp:sp modelId="{A7FBB55A-C202-48C6-B053-F54ADF2A1C5D}">
      <dsp:nvSpPr>
        <dsp:cNvPr id="0" name=""/>
        <dsp:cNvSpPr/>
      </dsp:nvSpPr>
      <dsp:spPr>
        <a:xfrm>
          <a:off x="2119312" y="1436533"/>
          <a:ext cx="1857374" cy="18482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prstClr val="black">
                  <a:hueOff val="0"/>
                  <a:satOff val="0"/>
                  <a:lumOff val="0"/>
                  <a:alphaOff val="0"/>
                </a:prstClr>
              </a:solidFill>
              <a:latin typeface="Arial"/>
              <a:ea typeface="+mn-ea"/>
              <a:cs typeface="+mn-cs"/>
            </a:rPr>
            <a:t>The sprint is on schedule to implement by COB 31</a:t>
          </a:r>
          <a:r>
            <a:rPr lang="en-GB" sz="1200" kern="1200" baseline="30000" dirty="0">
              <a:solidFill>
                <a:prstClr val="black">
                  <a:hueOff val="0"/>
                  <a:satOff val="0"/>
                  <a:lumOff val="0"/>
                  <a:alphaOff val="0"/>
                </a:prstClr>
              </a:solidFill>
              <a:latin typeface="Arial"/>
              <a:ea typeface="+mn-ea"/>
              <a:cs typeface="+mn-cs"/>
            </a:rPr>
            <a:t>st</a:t>
          </a:r>
          <a:r>
            <a:rPr lang="en-GB" sz="1200" kern="1200" dirty="0">
              <a:solidFill>
                <a:prstClr val="black">
                  <a:hueOff val="0"/>
                  <a:satOff val="0"/>
                  <a:lumOff val="0"/>
                  <a:alphaOff val="0"/>
                </a:prstClr>
              </a:solidFill>
              <a:latin typeface="Arial"/>
              <a:ea typeface="+mn-ea"/>
              <a:cs typeface="+mn-cs"/>
            </a:rPr>
            <a:t> January as planned. </a:t>
          </a:r>
          <a:endParaRPr lang="en-GB" sz="1200" kern="1200" dirty="0"/>
        </a:p>
        <a:p>
          <a:pPr marL="114300" lvl="1" indent="-114300" algn="l" defTabSz="533400">
            <a:lnSpc>
              <a:spcPct val="90000"/>
            </a:lnSpc>
            <a:spcBef>
              <a:spcPct val="0"/>
            </a:spcBef>
            <a:spcAft>
              <a:spcPct val="15000"/>
            </a:spcAft>
            <a:buChar char="•"/>
          </a:pPr>
          <a:r>
            <a:rPr lang="en-GB" sz="1200" kern="1200" dirty="0">
              <a:solidFill>
                <a:prstClr val="black">
                  <a:hueOff val="0"/>
                  <a:satOff val="0"/>
                  <a:lumOff val="0"/>
                  <a:alphaOff val="0"/>
                </a:prstClr>
              </a:solidFill>
              <a:latin typeface="Arial"/>
              <a:ea typeface="+mn-ea"/>
              <a:cs typeface="+mn-cs"/>
            </a:rPr>
            <a:t>Beta Team have signed off the dashboards and we are in the process of implementation</a:t>
          </a:r>
        </a:p>
      </dsp:txBody>
      <dsp:txXfrm>
        <a:off x="2119312" y="1436533"/>
        <a:ext cx="1857374" cy="1848242"/>
      </dsp:txXfrm>
    </dsp:sp>
    <dsp:sp modelId="{5B9E3FBB-A522-427F-9249-AFB55AD840B9}">
      <dsp:nvSpPr>
        <dsp:cNvPr id="0" name=""/>
        <dsp:cNvSpPr/>
      </dsp:nvSpPr>
      <dsp:spPr>
        <a:xfrm>
          <a:off x="4236719" y="779223"/>
          <a:ext cx="1857374" cy="657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Shipper stretch targets</a:t>
          </a:r>
        </a:p>
      </dsp:txBody>
      <dsp:txXfrm>
        <a:off x="4236719" y="779223"/>
        <a:ext cx="1857374" cy="657309"/>
      </dsp:txXfrm>
    </dsp:sp>
    <dsp:sp modelId="{3E8AB7DE-AE73-4D37-947F-93C0472EC36E}">
      <dsp:nvSpPr>
        <dsp:cNvPr id="0" name=""/>
        <dsp:cNvSpPr/>
      </dsp:nvSpPr>
      <dsp:spPr>
        <a:xfrm>
          <a:off x="4236719" y="1436533"/>
          <a:ext cx="1857374" cy="18482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prstClr val="black">
                  <a:hueOff val="0"/>
                  <a:satOff val="0"/>
                  <a:lumOff val="0"/>
                  <a:alphaOff val="0"/>
                </a:prstClr>
              </a:solidFill>
            </a:rPr>
            <a:t>Increase download limit to 500k – to all customers</a:t>
          </a:r>
          <a:endParaRPr lang="en-GB" sz="1200" kern="1200" dirty="0"/>
        </a:p>
        <a:p>
          <a:pPr marL="114300" lvl="1" indent="-114300" algn="l" defTabSz="533400">
            <a:lnSpc>
              <a:spcPct val="90000"/>
            </a:lnSpc>
            <a:spcBef>
              <a:spcPct val="0"/>
            </a:spcBef>
            <a:spcAft>
              <a:spcPct val="15000"/>
            </a:spcAft>
            <a:buChar char="•"/>
          </a:pPr>
          <a:r>
            <a:rPr lang="en-GB" sz="1200" kern="1200" dirty="0">
              <a:solidFill>
                <a:prstClr val="black">
                  <a:hueOff val="0"/>
                  <a:satOff val="0"/>
                  <a:lumOff val="0"/>
                  <a:alphaOff val="0"/>
                </a:prstClr>
              </a:solidFill>
            </a:rPr>
            <a:t>Rebrand of Portfolio dashboard</a:t>
          </a:r>
        </a:p>
        <a:p>
          <a:pPr marL="114300" lvl="1" indent="-114300" algn="l" defTabSz="533400">
            <a:lnSpc>
              <a:spcPct val="90000"/>
            </a:lnSpc>
            <a:spcBef>
              <a:spcPct val="0"/>
            </a:spcBef>
            <a:spcAft>
              <a:spcPct val="15000"/>
            </a:spcAft>
            <a:buChar char="•"/>
          </a:pPr>
          <a:r>
            <a:rPr lang="en-GB" sz="1200" kern="1200" dirty="0">
              <a:solidFill>
                <a:prstClr val="black">
                  <a:hueOff val="0"/>
                  <a:satOff val="0"/>
                  <a:lumOff val="0"/>
                  <a:alphaOff val="0"/>
                </a:prstClr>
              </a:solidFill>
            </a:rPr>
            <a:t>Enhanced Warband reports</a:t>
          </a:r>
        </a:p>
        <a:p>
          <a:pPr marL="114300" lvl="1" indent="-114300" algn="l" defTabSz="533400">
            <a:lnSpc>
              <a:spcPct val="90000"/>
            </a:lnSpc>
            <a:spcBef>
              <a:spcPct val="0"/>
            </a:spcBef>
            <a:spcAft>
              <a:spcPct val="15000"/>
            </a:spcAft>
            <a:buChar char="•"/>
          </a:pPr>
          <a:r>
            <a:rPr lang="en-GB" sz="1200" kern="1200" dirty="0">
              <a:solidFill>
                <a:prstClr val="black">
                  <a:hueOff val="0"/>
                  <a:satOff val="0"/>
                  <a:lumOff val="0"/>
                  <a:alphaOff val="0"/>
                </a:prstClr>
              </a:solidFill>
            </a:rPr>
            <a:t>Enhancements to existing read dashboards</a:t>
          </a:r>
        </a:p>
      </dsp:txBody>
      <dsp:txXfrm>
        <a:off x="4236719" y="1436533"/>
        <a:ext cx="1857374" cy="1848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AD867-B850-4571-B034-DE0433799A14}">
      <dsp:nvSpPr>
        <dsp:cNvPr id="0" name=""/>
        <dsp:cNvSpPr/>
      </dsp:nvSpPr>
      <dsp:spPr>
        <a:xfrm>
          <a:off x="4720"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New XRN</a:t>
          </a:r>
        </a:p>
      </dsp:txBody>
      <dsp:txXfrm>
        <a:off x="4720" y="1728988"/>
        <a:ext cx="1065147" cy="374286"/>
      </dsp:txXfrm>
    </dsp:sp>
    <dsp:sp modelId="{123EDF00-A35E-497B-8436-BFD78DA48ADC}">
      <dsp:nvSpPr>
        <dsp:cNvPr id="0" name=""/>
        <dsp:cNvSpPr/>
      </dsp:nvSpPr>
      <dsp:spPr>
        <a:xfrm>
          <a:off x="222883"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into capture</a:t>
          </a:r>
        </a:p>
      </dsp:txBody>
      <dsp:txXfrm>
        <a:off x="239753" y="2120145"/>
        <a:ext cx="1031407" cy="542260"/>
      </dsp:txXfrm>
    </dsp:sp>
    <dsp:sp modelId="{30FE2FDF-157E-4B2D-AECE-F24849DE523B}">
      <dsp:nvSpPr>
        <dsp:cNvPr id="0" name=""/>
        <dsp:cNvSpPr/>
      </dsp:nvSpPr>
      <dsp:spPr>
        <a:xfrm>
          <a:off x="1231341"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231341" y="1836574"/>
        <a:ext cx="262764" cy="159114"/>
      </dsp:txXfrm>
    </dsp:sp>
    <dsp:sp modelId="{EF85A340-C3A8-417A-8226-2F4511EEE685}">
      <dsp:nvSpPr>
        <dsp:cNvPr id="0" name=""/>
        <dsp:cNvSpPr/>
      </dsp:nvSpPr>
      <dsp:spPr>
        <a:xfrm>
          <a:off x="1715758"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Solution Review</a:t>
          </a:r>
        </a:p>
      </dsp:txBody>
      <dsp:txXfrm>
        <a:off x="1715758" y="1728988"/>
        <a:ext cx="1065147" cy="374286"/>
      </dsp:txXfrm>
    </dsp:sp>
    <dsp:sp modelId="{603D0631-4030-4704-9D72-C23A654C1F8E}">
      <dsp:nvSpPr>
        <dsp:cNvPr id="0" name=""/>
        <dsp:cNvSpPr/>
      </dsp:nvSpPr>
      <dsp:spPr>
        <a:xfrm>
          <a:off x="1933921"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Review of solution options</a:t>
          </a:r>
        </a:p>
      </dsp:txBody>
      <dsp:txXfrm>
        <a:off x="1950791" y="2120145"/>
        <a:ext cx="1031407" cy="542260"/>
      </dsp:txXfrm>
    </dsp:sp>
    <dsp:sp modelId="{263CF0B1-CE50-4CC2-9C32-17BEBB784E6A}">
      <dsp:nvSpPr>
        <dsp:cNvPr id="0" name=""/>
        <dsp:cNvSpPr/>
      </dsp:nvSpPr>
      <dsp:spPr>
        <a:xfrm>
          <a:off x="2942379"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942379" y="1836574"/>
        <a:ext cx="262764" cy="159114"/>
      </dsp:txXfrm>
    </dsp:sp>
    <dsp:sp modelId="{D3EE7F4D-8B29-417C-AFFF-43ED5C304199}">
      <dsp:nvSpPr>
        <dsp:cNvPr id="0" name=""/>
        <dsp:cNvSpPr/>
      </dsp:nvSpPr>
      <dsp:spPr>
        <a:xfrm>
          <a:off x="3426796"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Implementation Plan 	</a:t>
          </a:r>
        </a:p>
      </dsp:txBody>
      <dsp:txXfrm>
        <a:off x="3426796" y="1728988"/>
        <a:ext cx="1065147" cy="374286"/>
      </dsp:txXfrm>
    </dsp:sp>
    <dsp:sp modelId="{8124907D-5399-4EF8-8855-40542E8E9F54}">
      <dsp:nvSpPr>
        <dsp:cNvPr id="0" name=""/>
        <dsp:cNvSpPr/>
      </dsp:nvSpPr>
      <dsp:spPr>
        <a:xfrm>
          <a:off x="3644959"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of solution</a:t>
          </a:r>
        </a:p>
      </dsp:txBody>
      <dsp:txXfrm>
        <a:off x="3661829" y="2120145"/>
        <a:ext cx="1031407" cy="542260"/>
      </dsp:txXfrm>
    </dsp:sp>
    <dsp:sp modelId="{1AD0BBCE-FC5B-4D98-9671-3BE1DD450402}">
      <dsp:nvSpPr>
        <dsp:cNvPr id="0" name=""/>
        <dsp:cNvSpPr/>
      </dsp:nvSpPr>
      <dsp:spPr>
        <a:xfrm>
          <a:off x="4653417"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53417" y="1836574"/>
        <a:ext cx="262764" cy="159114"/>
      </dsp:txXfrm>
    </dsp:sp>
    <dsp:sp modelId="{C8A0E25D-4199-407B-BECE-D144AF6A5AD9}">
      <dsp:nvSpPr>
        <dsp:cNvPr id="0" name=""/>
        <dsp:cNvSpPr/>
      </dsp:nvSpPr>
      <dsp:spPr>
        <a:xfrm>
          <a:off x="5137834"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BER</a:t>
          </a:r>
        </a:p>
      </dsp:txBody>
      <dsp:txXfrm>
        <a:off x="5137834" y="1728988"/>
        <a:ext cx="1065147" cy="374286"/>
      </dsp:txXfrm>
    </dsp:sp>
    <dsp:sp modelId="{A1F88E31-7B33-45AC-BE66-447A1723F320}">
      <dsp:nvSpPr>
        <dsp:cNvPr id="0" name=""/>
        <dsp:cNvSpPr/>
      </dsp:nvSpPr>
      <dsp:spPr>
        <a:xfrm>
          <a:off x="5355997"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of design costs </a:t>
          </a:r>
        </a:p>
      </dsp:txBody>
      <dsp:txXfrm>
        <a:off x="5372867" y="2120145"/>
        <a:ext cx="1031407" cy="542260"/>
      </dsp:txXfrm>
    </dsp:sp>
    <dsp:sp modelId="{657FF44A-912B-4343-A3D9-61E62DDF4821}">
      <dsp:nvSpPr>
        <dsp:cNvPr id="0" name=""/>
        <dsp:cNvSpPr/>
      </dsp:nvSpPr>
      <dsp:spPr>
        <a:xfrm>
          <a:off x="6364454"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6364454" y="1836574"/>
        <a:ext cx="262764" cy="159114"/>
      </dsp:txXfrm>
    </dsp:sp>
    <dsp:sp modelId="{E37FA2BB-6E7A-44D9-B25C-57FC04A1476E}">
      <dsp:nvSpPr>
        <dsp:cNvPr id="0" name=""/>
        <dsp:cNvSpPr/>
      </dsp:nvSpPr>
      <dsp:spPr>
        <a:xfrm>
          <a:off x="6848872"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CCR</a:t>
          </a:r>
        </a:p>
      </dsp:txBody>
      <dsp:txXfrm>
        <a:off x="6848872" y="1728988"/>
        <a:ext cx="1065147" cy="374286"/>
      </dsp:txXfrm>
    </dsp:sp>
    <dsp:sp modelId="{6B4D888D-4695-48ED-AA8B-6EB2FCD1015C}">
      <dsp:nvSpPr>
        <dsp:cNvPr id="0" name=""/>
        <dsp:cNvSpPr/>
      </dsp:nvSpPr>
      <dsp:spPr>
        <a:xfrm>
          <a:off x="7067035"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to close project down</a:t>
          </a:r>
        </a:p>
      </dsp:txBody>
      <dsp:txXfrm>
        <a:off x="7083905" y="2120145"/>
        <a:ext cx="1031407" cy="542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AD867-B850-4571-B034-DE0433799A14}">
      <dsp:nvSpPr>
        <dsp:cNvPr id="0" name=""/>
        <dsp:cNvSpPr/>
      </dsp:nvSpPr>
      <dsp:spPr>
        <a:xfrm>
          <a:off x="4720"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New XRN</a:t>
          </a:r>
        </a:p>
      </dsp:txBody>
      <dsp:txXfrm>
        <a:off x="4720" y="1728988"/>
        <a:ext cx="1065147" cy="374286"/>
      </dsp:txXfrm>
    </dsp:sp>
    <dsp:sp modelId="{123EDF00-A35E-497B-8436-BFD78DA48ADC}">
      <dsp:nvSpPr>
        <dsp:cNvPr id="0" name=""/>
        <dsp:cNvSpPr/>
      </dsp:nvSpPr>
      <dsp:spPr>
        <a:xfrm>
          <a:off x="222883"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into capture</a:t>
          </a:r>
        </a:p>
      </dsp:txBody>
      <dsp:txXfrm>
        <a:off x="239753" y="2120145"/>
        <a:ext cx="1031407" cy="542260"/>
      </dsp:txXfrm>
    </dsp:sp>
    <dsp:sp modelId="{30FE2FDF-157E-4B2D-AECE-F24849DE523B}">
      <dsp:nvSpPr>
        <dsp:cNvPr id="0" name=""/>
        <dsp:cNvSpPr/>
      </dsp:nvSpPr>
      <dsp:spPr>
        <a:xfrm>
          <a:off x="1231341"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231341" y="1836574"/>
        <a:ext cx="262764" cy="159114"/>
      </dsp:txXfrm>
    </dsp:sp>
    <dsp:sp modelId="{EF85A340-C3A8-417A-8226-2F4511EEE685}">
      <dsp:nvSpPr>
        <dsp:cNvPr id="0" name=""/>
        <dsp:cNvSpPr/>
      </dsp:nvSpPr>
      <dsp:spPr>
        <a:xfrm>
          <a:off x="1715758"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Solution Review</a:t>
          </a:r>
        </a:p>
      </dsp:txBody>
      <dsp:txXfrm>
        <a:off x="1715758" y="1728988"/>
        <a:ext cx="1065147" cy="374286"/>
      </dsp:txXfrm>
    </dsp:sp>
    <dsp:sp modelId="{603D0631-4030-4704-9D72-C23A654C1F8E}">
      <dsp:nvSpPr>
        <dsp:cNvPr id="0" name=""/>
        <dsp:cNvSpPr/>
      </dsp:nvSpPr>
      <dsp:spPr>
        <a:xfrm>
          <a:off x="1933921"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Review of solution options</a:t>
          </a:r>
        </a:p>
      </dsp:txBody>
      <dsp:txXfrm>
        <a:off x="1950791" y="2120145"/>
        <a:ext cx="1031407" cy="542260"/>
      </dsp:txXfrm>
    </dsp:sp>
    <dsp:sp modelId="{263CF0B1-CE50-4CC2-9C32-17BEBB784E6A}">
      <dsp:nvSpPr>
        <dsp:cNvPr id="0" name=""/>
        <dsp:cNvSpPr/>
      </dsp:nvSpPr>
      <dsp:spPr>
        <a:xfrm>
          <a:off x="2942379"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942379" y="1836574"/>
        <a:ext cx="262764" cy="159114"/>
      </dsp:txXfrm>
    </dsp:sp>
    <dsp:sp modelId="{D3EE7F4D-8B29-417C-AFFF-43ED5C304199}">
      <dsp:nvSpPr>
        <dsp:cNvPr id="0" name=""/>
        <dsp:cNvSpPr/>
      </dsp:nvSpPr>
      <dsp:spPr>
        <a:xfrm>
          <a:off x="3426796" y="1728988"/>
          <a:ext cx="1065147" cy="56143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Implementation Plan 	</a:t>
          </a:r>
        </a:p>
      </dsp:txBody>
      <dsp:txXfrm>
        <a:off x="3426796" y="1728988"/>
        <a:ext cx="1065147" cy="374286"/>
      </dsp:txXfrm>
    </dsp:sp>
    <dsp:sp modelId="{8124907D-5399-4EF8-8855-40542E8E9F54}">
      <dsp:nvSpPr>
        <dsp:cNvPr id="0" name=""/>
        <dsp:cNvSpPr/>
      </dsp:nvSpPr>
      <dsp:spPr>
        <a:xfrm>
          <a:off x="3644959"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of solution</a:t>
          </a:r>
        </a:p>
      </dsp:txBody>
      <dsp:txXfrm>
        <a:off x="3661829" y="2120145"/>
        <a:ext cx="1031407" cy="542260"/>
      </dsp:txXfrm>
    </dsp:sp>
    <dsp:sp modelId="{1AD0BBCE-FC5B-4D98-9671-3BE1DD450402}">
      <dsp:nvSpPr>
        <dsp:cNvPr id="0" name=""/>
        <dsp:cNvSpPr/>
      </dsp:nvSpPr>
      <dsp:spPr>
        <a:xfrm>
          <a:off x="4653417"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53417" y="1836574"/>
        <a:ext cx="262764" cy="159114"/>
      </dsp:txXfrm>
    </dsp:sp>
    <dsp:sp modelId="{C8A0E25D-4199-407B-BECE-D144AF6A5AD9}">
      <dsp:nvSpPr>
        <dsp:cNvPr id="0" name=""/>
        <dsp:cNvSpPr/>
      </dsp:nvSpPr>
      <dsp:spPr>
        <a:xfrm>
          <a:off x="5137834" y="1728988"/>
          <a:ext cx="1065147" cy="56143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BER</a:t>
          </a:r>
        </a:p>
      </dsp:txBody>
      <dsp:txXfrm>
        <a:off x="5137834" y="1728988"/>
        <a:ext cx="1065147" cy="374286"/>
      </dsp:txXfrm>
    </dsp:sp>
    <dsp:sp modelId="{A1F88E31-7B33-45AC-BE66-447A1723F320}">
      <dsp:nvSpPr>
        <dsp:cNvPr id="0" name=""/>
        <dsp:cNvSpPr/>
      </dsp:nvSpPr>
      <dsp:spPr>
        <a:xfrm>
          <a:off x="5355997"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of design costs </a:t>
          </a:r>
        </a:p>
      </dsp:txBody>
      <dsp:txXfrm>
        <a:off x="5372867" y="2120145"/>
        <a:ext cx="1031407" cy="542260"/>
      </dsp:txXfrm>
    </dsp:sp>
    <dsp:sp modelId="{657FF44A-912B-4343-A3D9-61E62DDF4821}">
      <dsp:nvSpPr>
        <dsp:cNvPr id="0" name=""/>
        <dsp:cNvSpPr/>
      </dsp:nvSpPr>
      <dsp:spPr>
        <a:xfrm>
          <a:off x="6364454" y="1783536"/>
          <a:ext cx="342321" cy="265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6364454" y="1836574"/>
        <a:ext cx="262764" cy="159114"/>
      </dsp:txXfrm>
    </dsp:sp>
    <dsp:sp modelId="{E37FA2BB-6E7A-44D9-B25C-57FC04A1476E}">
      <dsp:nvSpPr>
        <dsp:cNvPr id="0" name=""/>
        <dsp:cNvSpPr/>
      </dsp:nvSpPr>
      <dsp:spPr>
        <a:xfrm>
          <a:off x="6848872" y="1728988"/>
          <a:ext cx="1065147" cy="56143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GB" sz="1000" kern="1200" dirty="0"/>
            <a:t>CCR</a:t>
          </a:r>
        </a:p>
      </dsp:txBody>
      <dsp:txXfrm>
        <a:off x="6848872" y="1728988"/>
        <a:ext cx="1065147" cy="374286"/>
      </dsp:txXfrm>
    </dsp:sp>
    <dsp:sp modelId="{6B4D888D-4695-48ED-AA8B-6EB2FCD1015C}">
      <dsp:nvSpPr>
        <dsp:cNvPr id="0" name=""/>
        <dsp:cNvSpPr/>
      </dsp:nvSpPr>
      <dsp:spPr>
        <a:xfrm>
          <a:off x="7067035" y="2103275"/>
          <a:ext cx="1065147" cy="57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GB" sz="1000" kern="1200" dirty="0"/>
            <a:t>Approval to close project down</a:t>
          </a:r>
        </a:p>
      </dsp:txBody>
      <dsp:txXfrm>
        <a:off x="7083905" y="2120145"/>
        <a:ext cx="1031407" cy="542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11/02/2020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i="1" dirty="0">
                <a:latin typeface="Arial"/>
                <a:cs typeface="Arial"/>
              </a:rPr>
              <a:t>For information;</a:t>
            </a:r>
          </a:p>
          <a:p>
            <a:r>
              <a:rPr lang="en-US" sz="1200" i="1" dirty="0">
                <a:latin typeface="Arial"/>
                <a:cs typeface="Arial"/>
              </a:rPr>
              <a:t>As a baseline we are recommending delivery of all the changes, using E-Learning. As our E-learning tools enable; interactive and engaging content creation including a mix of audio, video, textual and visual content. </a:t>
            </a:r>
            <a:r>
              <a:rPr lang="en-US" i="1" dirty="0">
                <a:latin typeface="Arial"/>
                <a:cs typeface="Arial"/>
              </a:rPr>
              <a:t> </a:t>
            </a:r>
          </a:p>
          <a:p>
            <a:r>
              <a:rPr lang="en-US" sz="1200" i="1" dirty="0">
                <a:latin typeface="Arial"/>
                <a:cs typeface="Arial"/>
              </a:rPr>
              <a:t>Training delivery is scheduled for April 2020</a:t>
            </a:r>
            <a:r>
              <a:rPr lang="en-US" sz="1200" dirty="0">
                <a:latin typeface="Arial"/>
                <a:cs typeface="Arial"/>
              </a:rPr>
              <a:t> </a:t>
            </a:r>
          </a:p>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362394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60</a:t>
            </a:fld>
            <a:endParaRPr lang="en-GB" dirty="0"/>
          </a:p>
        </p:txBody>
      </p:sp>
    </p:spTree>
    <p:extLst>
      <p:ext uri="{BB962C8B-B14F-4D97-AF65-F5344CB8AC3E}">
        <p14:creationId xmlns:p14="http://schemas.microsoft.com/office/powerpoint/2010/main" val="138759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63</a:t>
            </a:fld>
            <a:endParaRPr lang="en-GB" dirty="0"/>
          </a:p>
        </p:txBody>
      </p:sp>
    </p:spTree>
    <p:extLst>
      <p:ext uri="{BB962C8B-B14F-4D97-AF65-F5344CB8AC3E}">
        <p14:creationId xmlns:p14="http://schemas.microsoft.com/office/powerpoint/2010/main" val="113549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68</a:t>
            </a:fld>
            <a:endParaRPr lang="en-GB"/>
          </a:p>
        </p:txBody>
      </p:sp>
    </p:spTree>
    <p:extLst>
      <p:ext uri="{BB962C8B-B14F-4D97-AF65-F5344CB8AC3E}">
        <p14:creationId xmlns:p14="http://schemas.microsoft.com/office/powerpoint/2010/main" val="257038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69</a:t>
            </a:fld>
            <a:endParaRPr lang="en-GB"/>
          </a:p>
        </p:txBody>
      </p:sp>
    </p:spTree>
    <p:extLst>
      <p:ext uri="{BB962C8B-B14F-4D97-AF65-F5344CB8AC3E}">
        <p14:creationId xmlns:p14="http://schemas.microsoft.com/office/powerpoint/2010/main" val="24435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70</a:t>
            </a:fld>
            <a:endParaRPr lang="en-GB"/>
          </a:p>
        </p:txBody>
      </p:sp>
    </p:spTree>
    <p:extLst>
      <p:ext uri="{BB962C8B-B14F-4D97-AF65-F5344CB8AC3E}">
        <p14:creationId xmlns:p14="http://schemas.microsoft.com/office/powerpoint/2010/main" val="286923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00475" y="4784725"/>
            <a:ext cx="42505313" cy="239093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71</a:t>
            </a:fld>
            <a:endParaRPr lang="en-GB"/>
          </a:p>
        </p:txBody>
      </p:sp>
    </p:spTree>
    <p:extLst>
      <p:ext uri="{BB962C8B-B14F-4D97-AF65-F5344CB8AC3E}">
        <p14:creationId xmlns:p14="http://schemas.microsoft.com/office/powerpoint/2010/main" val="15593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73</a:t>
            </a:fld>
            <a:endParaRPr lang="en-GB"/>
          </a:p>
        </p:txBody>
      </p:sp>
    </p:spTree>
    <p:extLst>
      <p:ext uri="{BB962C8B-B14F-4D97-AF65-F5344CB8AC3E}">
        <p14:creationId xmlns:p14="http://schemas.microsoft.com/office/powerpoint/2010/main" val="51384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78</a:t>
            </a:fld>
            <a:endParaRPr lang="en-GB"/>
          </a:p>
        </p:txBody>
      </p:sp>
    </p:spTree>
    <p:extLst>
      <p:ext uri="{BB962C8B-B14F-4D97-AF65-F5344CB8AC3E}">
        <p14:creationId xmlns:p14="http://schemas.microsoft.com/office/powerpoint/2010/main" val="111000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6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dirty="0"/>
          </a:p>
        </p:txBody>
      </p:sp>
    </p:spTree>
    <p:extLst>
      <p:ext uri="{BB962C8B-B14F-4D97-AF65-F5344CB8AC3E}">
        <p14:creationId xmlns:p14="http://schemas.microsoft.com/office/powerpoint/2010/main" val="131369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42</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44</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ＭＳ Ｐゴシック" pitchFamily="34" charset="-128"/>
                <a:cs typeface="+mn-cs"/>
              </a:rPr>
              <a:pPr marL="0" marR="0" lvl="0" indent="0" algn="r" defTabSz="914288"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84415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50</a:t>
            </a:fld>
            <a:endParaRPr lang="en-GB" dirty="0"/>
          </a:p>
        </p:txBody>
      </p:sp>
    </p:spTree>
    <p:extLst>
      <p:ext uri="{BB962C8B-B14F-4D97-AF65-F5344CB8AC3E}">
        <p14:creationId xmlns:p14="http://schemas.microsoft.com/office/powerpoint/2010/main" val="210818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53</a:t>
            </a:fld>
            <a:endParaRPr lang="en-GB" dirty="0">
              <a:solidFill>
                <a:prstClr val="black"/>
              </a:solidFill>
              <a:latin typeface="Calibri"/>
            </a:endParaRPr>
          </a:p>
        </p:txBody>
      </p:sp>
    </p:spTree>
    <p:extLst>
      <p:ext uri="{BB962C8B-B14F-4D97-AF65-F5344CB8AC3E}">
        <p14:creationId xmlns:p14="http://schemas.microsoft.com/office/powerpoint/2010/main" val="209355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removed all of the line items that we have detailed within the Nov 20 Release slide to remove duplication and ‘clutter from this slide’.</a:t>
            </a:r>
          </a:p>
          <a:p>
            <a:r>
              <a:rPr lang="en-GB" dirty="0"/>
              <a:t>Customer team need to include all of the changes that they have on their books (I hear rumours that Simon has 37 changes) so that DSG / Change Management can provide some direction on priorities. We can then use this list as Industry priorities to use going forward. This should be re-visited every month and new changes slotted in based on DSG / Change Management priority so that we are only ever looking at high priority items as per the direction provided by our customers. Just a thought.</a:t>
            </a:r>
          </a:p>
        </p:txBody>
      </p:sp>
      <p:sp>
        <p:nvSpPr>
          <p:cNvPr id="4" name="Slide Number Placeholder 3"/>
          <p:cNvSpPr>
            <a:spLocks noGrp="1"/>
          </p:cNvSpPr>
          <p:nvPr>
            <p:ph type="sldNum" sz="quarter" idx="5"/>
          </p:nvPr>
        </p:nvSpPr>
        <p:spPr/>
        <p:txBody>
          <a:bodyPr/>
          <a:lstStyle/>
          <a:p>
            <a:fld id="{4B5DF76F-2569-4657-A107-046DAC4CC716}" type="slidenum">
              <a:rPr lang="en-GB" smtClean="0"/>
              <a:t>55</a:t>
            </a:fld>
            <a:endParaRPr lang="en-GB" dirty="0"/>
          </a:p>
        </p:txBody>
      </p:sp>
    </p:spTree>
    <p:extLst>
      <p:ext uri="{BB962C8B-B14F-4D97-AF65-F5344CB8AC3E}">
        <p14:creationId xmlns:p14="http://schemas.microsoft.com/office/powerpoint/2010/main" val="276839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59</a:t>
            </a:fld>
            <a:endParaRPr lang="en-GB" dirty="0"/>
          </a:p>
        </p:txBody>
      </p:sp>
    </p:spTree>
    <p:extLst>
      <p:ext uri="{BB962C8B-B14F-4D97-AF65-F5344CB8AC3E}">
        <p14:creationId xmlns:p14="http://schemas.microsoft.com/office/powerpoint/2010/main" val="535268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acks/2514-jlr-jr-change-pack-january-2020/" TargetMode="External"/><Relationship Id="rId2" Type="http://schemas.openxmlformats.org/officeDocument/2006/relationships/hyperlink" Target="https://www.xoserve.com/change/change-proposals/xrn-4645-the-rejection-of-incrementing-reads-submitted-for-an-isolated-supply-meter-point-rgma-flow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acks/2514-jlr-jr-change-pack-january-2020/" TargetMode="External"/><Relationship Id="rId2" Type="http://schemas.openxmlformats.org/officeDocument/2006/relationships/hyperlink" Target="https://www.xoserve.com/change/change-proposals/xrn-4801-additional-information-to-be-made-viewable-on-de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acks/2514-jlr-jr-change-pack-january-2020/" TargetMode="External"/><Relationship Id="rId2" Type="http://schemas.openxmlformats.org/officeDocument/2006/relationships/hyperlink" Target="https://www.xoserve.com/change/change-proposals/xrn-5014-facilitating-hydeploy2-live-pilo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acks/2514-jlr-jr-change-pack-january-2020/" TargetMode="External"/><Relationship Id="rId2" Type="http://schemas.openxmlformats.org/officeDocument/2006/relationships/hyperlink" Target="https://www.xoserve.com/change/change-proposals/xrn-5064-meter-asset-enquiry-api-enhancement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acks/2514-jlr-jr-change-pack-january-2020/" TargetMode="External"/><Relationship Id="rId2" Type="http://schemas.openxmlformats.org/officeDocument/2006/relationships/hyperlink" Target="https://www.xoserve.com/change/change-proposals/xrn-4780-inclusion-of-meter-asset-provider-identity-map-id-in-the-uk-link-system-css-consequential-chang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acks/2456-rt-po-change-pack-october-2019/" TargetMode="External"/><Relationship Id="rId2" Type="http://schemas.openxmlformats.org/officeDocument/2006/relationships/hyperlink" Target="https://www.xoserve.com/change/change-proposals/xrn-4992-modification-0687-creation-of-new-charge-to-recover-last-resort-supply-payment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roposals/xrn-4941-auto-updates-to-meter-read-frequency-mod0692/" TargetMode="External"/><Relationship Id="rId2" Type="http://schemas.openxmlformats.org/officeDocument/2006/relationships/hyperlink" Target="https://www.xoserve.com/change/change-packs/2489-rt-po-change-pack-november-201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package" Target="../embeddings/Microsoft_Word_Document1.docx"/><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package" Target="../embeddings/Microsoft_Word_Document3.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emf"/><Relationship Id="rId7" Type="http://schemas.openxmlformats.org/officeDocument/2006/relationships/package" Target="../embeddings/Microsoft_Word_Document5.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package" Target="../embeddings/Microsoft_Word_Document4.docx"/><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xoserve.com/change/change-proposals/xrn-5072-class-4-with-amrdre-installed-rgma-flow-received-with-no-rtc-cou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xoserve.com/change/change-proposals/xrn-5080-failure-to-supply-gas-fsggsop1-system-chang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hange-proposals/xrn-5091-deferral-of-creation-of-class-change-reads-at-transfer-of-ownership/"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xoserve.com/change/change-proposals/xrn-5092-iconversion-phase-2/"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xoserve.com/change/change-proposals/xrn-5093-update-of-aug-table-to-reflect-new-euc-band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xoserve.com/change/change-proposals/xrn-5097-dsc-service-description-table-cosmetic-change-to-service-line-table-v9/"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a:lstStyle/>
          <a:p>
            <a:r>
              <a:rPr lang="en-GB" dirty="0"/>
              <a:t>12</a:t>
            </a:r>
            <a:r>
              <a:rPr lang="en-GB" baseline="30000" dirty="0"/>
              <a:t>th</a:t>
            </a:r>
            <a:r>
              <a:rPr lang="en-GB" dirty="0"/>
              <a:t> February 2020</a:t>
            </a:r>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fontScale="90000"/>
          </a:bodyPr>
          <a:lstStyle/>
          <a:p>
            <a:pPr algn="l"/>
            <a:r>
              <a:rPr lang="en-GB" dirty="0"/>
              <a:t>3. New Change Proposals – Post Initial Review</a:t>
            </a:r>
            <a:br>
              <a:rPr lang="en-GB" dirty="0"/>
            </a:br>
            <a:br>
              <a:rPr lang="en-GB" sz="2200" dirty="0">
                <a:solidFill>
                  <a:schemeClr val="tx1"/>
                </a:solidFill>
              </a:rPr>
            </a:br>
            <a:r>
              <a:rPr lang="en-GB" sz="2000" dirty="0">
                <a:solidFill>
                  <a:schemeClr val="tx1"/>
                </a:solidFill>
              </a:rPr>
              <a:t>None for this meeting</a:t>
            </a:r>
            <a:endParaRPr lang="en-GB" dirty="0">
              <a:solidFill>
                <a:schemeClr val="tx1"/>
              </a:solidFill>
            </a:endParaRPr>
          </a:p>
        </p:txBody>
      </p:sp>
    </p:spTree>
    <p:extLst>
      <p:ext uri="{BB962C8B-B14F-4D97-AF65-F5344CB8AC3E}">
        <p14:creationId xmlns:p14="http://schemas.microsoft.com/office/powerpoint/2010/main" val="316671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fontScale="90000"/>
          </a:bodyPr>
          <a:lstStyle/>
          <a:p>
            <a:pPr algn="l"/>
            <a:r>
              <a:rPr lang="en-GB" dirty="0"/>
              <a:t>4. New Change Proposals – Post Solution Review</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85292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a:bodyPr>
          <a:lstStyle/>
          <a:p>
            <a:r>
              <a:rPr lang="en-GB" sz="2000" dirty="0"/>
              <a:t>4.1 New Change Proposals – Post Solution Review</a:t>
            </a:r>
          </a:p>
        </p:txBody>
      </p:sp>
      <p:graphicFrame>
        <p:nvGraphicFramePr>
          <p:cNvPr id="3" name="Table 2"/>
          <p:cNvGraphicFramePr>
            <a:graphicFrameLocks noGrp="1"/>
          </p:cNvGraphicFramePr>
          <p:nvPr>
            <p:extLst>
              <p:ext uri="{D42A27DB-BD31-4B8C-83A1-F6EECF244321}">
                <p14:modId xmlns:p14="http://schemas.microsoft.com/office/powerpoint/2010/main" val="3078251845"/>
              </p:ext>
            </p:extLst>
          </p:nvPr>
        </p:nvGraphicFramePr>
        <p:xfrm>
          <a:off x="107504" y="627534"/>
          <a:ext cx="8784976" cy="4148972"/>
        </p:xfrm>
        <a:graphic>
          <a:graphicData uri="http://schemas.openxmlformats.org/drawingml/2006/table">
            <a:tbl>
              <a:tblPr firstRow="1" firstCol="1" bandRow="1">
                <a:tableStyleId>{5940675A-B579-460E-94D1-54222C63F5DA}</a:tableStyleId>
              </a:tblPr>
              <a:tblGrid>
                <a:gridCol w="1084806">
                  <a:extLst>
                    <a:ext uri="{9D8B030D-6E8A-4147-A177-3AD203B41FA5}">
                      <a16:colId xmlns:a16="http://schemas.microsoft.com/office/drawing/2014/main" val="20001"/>
                    </a:ext>
                  </a:extLst>
                </a:gridCol>
                <a:gridCol w="875551">
                  <a:extLst>
                    <a:ext uri="{9D8B030D-6E8A-4147-A177-3AD203B41FA5}">
                      <a16:colId xmlns:a16="http://schemas.microsoft.com/office/drawing/2014/main" val="3321704233"/>
                    </a:ext>
                  </a:extLst>
                </a:gridCol>
                <a:gridCol w="738082">
                  <a:extLst>
                    <a:ext uri="{9D8B030D-6E8A-4147-A177-3AD203B41FA5}">
                      <a16:colId xmlns:a16="http://schemas.microsoft.com/office/drawing/2014/main" val="20002"/>
                    </a:ext>
                  </a:extLst>
                </a:gridCol>
                <a:gridCol w="590466">
                  <a:extLst>
                    <a:ext uri="{9D8B030D-6E8A-4147-A177-3AD203B41FA5}">
                      <a16:colId xmlns:a16="http://schemas.microsoft.com/office/drawing/2014/main" val="20003"/>
                    </a:ext>
                  </a:extLst>
                </a:gridCol>
                <a:gridCol w="442849">
                  <a:extLst>
                    <a:ext uri="{9D8B030D-6E8A-4147-A177-3AD203B41FA5}">
                      <a16:colId xmlns:a16="http://schemas.microsoft.com/office/drawing/2014/main" val="20004"/>
                    </a:ext>
                  </a:extLst>
                </a:gridCol>
                <a:gridCol w="442849">
                  <a:extLst>
                    <a:ext uri="{9D8B030D-6E8A-4147-A177-3AD203B41FA5}">
                      <a16:colId xmlns:a16="http://schemas.microsoft.com/office/drawing/2014/main" val="20005"/>
                    </a:ext>
                  </a:extLst>
                </a:gridCol>
                <a:gridCol w="2361862">
                  <a:extLst>
                    <a:ext uri="{9D8B030D-6E8A-4147-A177-3AD203B41FA5}">
                      <a16:colId xmlns:a16="http://schemas.microsoft.com/office/drawing/2014/main" val="20010"/>
                    </a:ext>
                  </a:extLst>
                </a:gridCol>
                <a:gridCol w="2248511">
                  <a:extLst>
                    <a:ext uri="{9D8B030D-6E8A-4147-A177-3AD203B41FA5}">
                      <a16:colId xmlns:a16="http://schemas.microsoft.com/office/drawing/2014/main" val="962632116"/>
                    </a:ext>
                  </a:extLst>
                </a:gridCol>
              </a:tblGrid>
              <a:tr h="473101">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dirty="0">
                          <a:effectLst/>
                        </a:rPr>
                        <a:t>Solution Summary Outcome and implementation 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Xoserve response (where applicable) </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49919">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1453058">
                <a:tc rowSpan="2">
                  <a:txBody>
                    <a:bodyPr/>
                    <a:lstStyle/>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XRN4645 The rejection of incrementing reads submitted for an Isolated Supply Meter Point (RGMA flows)</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900" kern="1200" dirty="0">
                          <a:solidFill>
                            <a:schemeClr val="tx1"/>
                          </a:solidFill>
                          <a:effectLst/>
                          <a:latin typeface="+mn-lt"/>
                          <a:ea typeface="+mn-ea"/>
                          <a:cs typeface="+mn-cs"/>
                        </a:rPr>
                        <a:t>Proposed for November 2020 Release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a:lnSpc>
                          <a:spcPct val="115000"/>
                        </a:lnSpc>
                        <a:spcAft>
                          <a:spcPts val="1000"/>
                        </a:spcAft>
                      </a:pPr>
                      <a:r>
                        <a:rPr lang="en-GB" sz="900" b="1" u="sng" dirty="0">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Link to CP</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3"/>
                        </a:rPr>
                        <a:t>2514.1 – JLR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Shippers</a:t>
                      </a:r>
                    </a:p>
                    <a:p>
                      <a:pPr marL="0" algn="l" defTabSz="914400" rtl="0" eaLnBrk="1" latinLnBrk="0" hangingPunct="1">
                        <a:lnSpc>
                          <a:spcPct val="115000"/>
                        </a:lnSpc>
                        <a:spcAft>
                          <a:spcPts val="0"/>
                        </a:spcAft>
                      </a:pPr>
                      <a:r>
                        <a:rPr lang="en-GB" sz="900" kern="1200" dirty="0">
                          <a:solidFill>
                            <a:srgbClr val="FF0000"/>
                          </a:solidFill>
                          <a:effectLst/>
                          <a:latin typeface="+mn-lt"/>
                          <a:ea typeface="+mn-ea"/>
                          <a:cs typeface="+mn-cs"/>
                        </a:rPr>
                        <a:t>High level Solution Option £40-£60k</a:t>
                      </a:r>
                    </a:p>
                  </a:txBody>
                  <a:tcPr marL="59044" marR="59044" marT="0" marB="0"/>
                </a:tc>
                <a:tc rowSpan="2">
                  <a:txBody>
                    <a:bodyPr/>
                    <a:lstStyle/>
                    <a:p>
                      <a:pPr algn="l">
                        <a:lnSpc>
                          <a:spcPct val="115000"/>
                        </a:lnSpc>
                        <a:spcAft>
                          <a:spcPts val="0"/>
                        </a:spcAft>
                      </a:pPr>
                      <a:r>
                        <a:rPr lang="en-US" sz="900" dirty="0">
                          <a:effectLst/>
                          <a:latin typeface="+mn-lt"/>
                          <a:ea typeface="Calibri"/>
                          <a:cs typeface="Times New Roman"/>
                        </a:rPr>
                        <a:t>Option 1 and proposed Release was supported by DSG</a:t>
                      </a:r>
                    </a:p>
                    <a:p>
                      <a:pPr algn="l">
                        <a:lnSpc>
                          <a:spcPct val="115000"/>
                        </a:lnSpc>
                        <a:spcAft>
                          <a:spcPts val="0"/>
                        </a:spcAft>
                      </a:pPr>
                      <a:endParaRPr lang="en-US" sz="900" dirty="0">
                        <a:effectLst/>
                        <a:latin typeface="+mn-lt"/>
                        <a:ea typeface="Calibri"/>
                        <a:cs typeface="Times New Roman"/>
                      </a:endParaRPr>
                    </a:p>
                    <a:p>
                      <a:pPr algn="l">
                        <a:lnSpc>
                          <a:spcPct val="115000"/>
                        </a:lnSpc>
                        <a:spcAft>
                          <a:spcPts val="0"/>
                        </a:spcAft>
                      </a:pPr>
                      <a:endParaRPr lang="en-GB" sz="900" dirty="0">
                        <a:effectLst/>
                        <a:latin typeface="+mn-lt"/>
                        <a:ea typeface="Calibri"/>
                        <a:cs typeface="Times New Roman"/>
                      </a:endParaRPr>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EDF</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r>
                        <a:rPr lang="en-US" sz="900" kern="1200" dirty="0">
                          <a:solidFill>
                            <a:schemeClr val="tx1"/>
                          </a:solidFill>
                          <a:effectLst/>
                          <a:latin typeface="Arial" panose="020B0604020202020204" pitchFamily="34" charset="0"/>
                          <a:ea typeface="Calibri"/>
                          <a:cs typeface="Arial" panose="020B0604020202020204" pitchFamily="34" charset="0"/>
                        </a:rPr>
                        <a:t>Whilst we support the proposal - we note in the change documentation that an action was taken from DSG to provide shippers with their portfolio relating to this issue</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r>
                        <a:rPr lang="en-US" sz="900" kern="1200" dirty="0">
                          <a:solidFill>
                            <a:schemeClr val="tx1"/>
                          </a:solidFill>
                          <a:effectLst/>
                          <a:latin typeface="Arial" panose="020B0604020202020204" pitchFamily="34" charset="0"/>
                          <a:ea typeface="Calibri"/>
                          <a:cs typeface="Arial" panose="020B0604020202020204" pitchFamily="34" charset="0"/>
                        </a:rPr>
                        <a:t>Thank you for your response. We will follow up on the action described and provide the reporting to impacted shippers.</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extLst>
                  <a:ext uri="{0D108BD9-81ED-4DB2-BD59-A6C34878D82A}">
                    <a16:rowId xmlns:a16="http://schemas.microsoft.com/office/drawing/2014/main" val="10002"/>
                  </a:ext>
                </a:extLst>
              </a:tr>
              <a:tr h="1928378">
                <a:tc vMerge="1">
                  <a:txBody>
                    <a:bodyPr/>
                    <a:lstStyle/>
                    <a:p>
                      <a:endParaRPr lang="en-GB"/>
                    </a:p>
                  </a:txBody>
                  <a:tcPr/>
                </a:tc>
                <a:tc vMerge="1">
                  <a:txBody>
                    <a:bodyPr/>
                    <a:lstStyle/>
                    <a:p>
                      <a:endParaRPr lang="en-GB" sz="900" dirty="0"/>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Npower</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900" kern="1200" dirty="0">
                          <a:solidFill>
                            <a:schemeClr val="tx1"/>
                          </a:solidFill>
                          <a:effectLst/>
                          <a:latin typeface="Arial" panose="020B0604020202020204" pitchFamily="34" charset="0"/>
                          <a:cs typeface="Arial" panose="020B0604020202020204" pitchFamily="34" charset="0"/>
                        </a:rPr>
                        <a:t>We are in support of the 1 solution put forward</a:t>
                      </a:r>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577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4.2 New Change Proposals – Post Solution Review</a:t>
            </a:r>
          </a:p>
        </p:txBody>
      </p:sp>
      <p:graphicFrame>
        <p:nvGraphicFramePr>
          <p:cNvPr id="3" name="Table 2"/>
          <p:cNvGraphicFramePr>
            <a:graphicFrameLocks noGrp="1"/>
          </p:cNvGraphicFramePr>
          <p:nvPr>
            <p:extLst>
              <p:ext uri="{D42A27DB-BD31-4B8C-83A1-F6EECF244321}">
                <p14:modId xmlns:p14="http://schemas.microsoft.com/office/powerpoint/2010/main" val="3617920679"/>
              </p:ext>
            </p:extLst>
          </p:nvPr>
        </p:nvGraphicFramePr>
        <p:xfrm>
          <a:off x="183546" y="807554"/>
          <a:ext cx="8708934" cy="3189661"/>
        </p:xfrm>
        <a:graphic>
          <a:graphicData uri="http://schemas.openxmlformats.org/drawingml/2006/table">
            <a:tbl>
              <a:tblPr firstRow="1" firstCol="1" bandRow="1">
                <a:tableStyleId>{5940675A-B579-460E-94D1-54222C63F5DA}</a:tableStyleId>
              </a:tblPr>
              <a:tblGrid>
                <a:gridCol w="1452688">
                  <a:extLst>
                    <a:ext uri="{9D8B030D-6E8A-4147-A177-3AD203B41FA5}">
                      <a16:colId xmlns:a16="http://schemas.microsoft.com/office/drawing/2014/main" val="20001"/>
                    </a:ext>
                  </a:extLst>
                </a:gridCol>
                <a:gridCol w="980792">
                  <a:extLst>
                    <a:ext uri="{9D8B030D-6E8A-4147-A177-3AD203B41FA5}">
                      <a16:colId xmlns:a16="http://schemas.microsoft.com/office/drawing/2014/main" val="3321704233"/>
                    </a:ext>
                  </a:extLst>
                </a:gridCol>
                <a:gridCol w="734908">
                  <a:extLst>
                    <a:ext uri="{9D8B030D-6E8A-4147-A177-3AD203B41FA5}">
                      <a16:colId xmlns:a16="http://schemas.microsoft.com/office/drawing/2014/main" val="20002"/>
                    </a:ext>
                  </a:extLst>
                </a:gridCol>
                <a:gridCol w="531758">
                  <a:extLst>
                    <a:ext uri="{9D8B030D-6E8A-4147-A177-3AD203B41FA5}">
                      <a16:colId xmlns:a16="http://schemas.microsoft.com/office/drawing/2014/main" val="20003"/>
                    </a:ext>
                  </a:extLst>
                </a:gridCol>
                <a:gridCol w="409343">
                  <a:extLst>
                    <a:ext uri="{9D8B030D-6E8A-4147-A177-3AD203B41FA5}">
                      <a16:colId xmlns:a16="http://schemas.microsoft.com/office/drawing/2014/main" val="20004"/>
                    </a:ext>
                  </a:extLst>
                </a:gridCol>
                <a:gridCol w="447058">
                  <a:extLst>
                    <a:ext uri="{9D8B030D-6E8A-4147-A177-3AD203B41FA5}">
                      <a16:colId xmlns:a16="http://schemas.microsoft.com/office/drawing/2014/main" val="20005"/>
                    </a:ext>
                  </a:extLst>
                </a:gridCol>
                <a:gridCol w="2064155">
                  <a:extLst>
                    <a:ext uri="{9D8B030D-6E8A-4147-A177-3AD203B41FA5}">
                      <a16:colId xmlns:a16="http://schemas.microsoft.com/office/drawing/2014/main" val="20010"/>
                    </a:ext>
                  </a:extLst>
                </a:gridCol>
                <a:gridCol w="2088232">
                  <a:extLst>
                    <a:ext uri="{9D8B030D-6E8A-4147-A177-3AD203B41FA5}">
                      <a16:colId xmlns:a16="http://schemas.microsoft.com/office/drawing/2014/main" val="1188056632"/>
                    </a:ext>
                  </a:extLst>
                </a:gridCol>
              </a:tblGrid>
              <a:tr h="351113">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dirty="0">
                          <a:effectLst/>
                        </a:rPr>
                        <a:t>Solution Summary Outcome and implementation 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Xoserve response (where applicable)</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59000">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1990187">
                <a:tc rowSpan="2">
                  <a:txBody>
                    <a:bodyPr/>
                    <a:lstStyle/>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XRN4801- Additional Information to be made available on DES </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Proposed November 2020 Release</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1000"/>
                        </a:spcAft>
                      </a:pPr>
                      <a:r>
                        <a:rPr lang="en-GB" sz="900" u="sng" dirty="0">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Link to CP</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3"/>
                        </a:rPr>
                        <a:t>2514.4 - JLR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a:t>
                      </a:r>
                    </a:p>
                    <a:p>
                      <a:pPr marL="0" algn="l" defTabSz="914400" rtl="0" eaLnBrk="1" latinLnBrk="0" hangingPunct="1">
                        <a:lnSpc>
                          <a:spcPct val="115000"/>
                        </a:lnSpc>
                        <a:spcAft>
                          <a:spcPts val="0"/>
                        </a:spcAft>
                      </a:pPr>
                      <a:r>
                        <a:rPr lang="en-GB" sz="900" kern="1200" dirty="0">
                          <a:solidFill>
                            <a:srgbClr val="FF0000"/>
                          </a:solidFill>
                          <a:effectLst/>
                          <a:latin typeface="+mn-lt"/>
                          <a:ea typeface="+mn-ea"/>
                          <a:cs typeface="+mn-cs"/>
                        </a:rPr>
                        <a:t>High Level Solution Option £50-£55k</a:t>
                      </a:r>
                    </a:p>
                  </a:txBody>
                  <a:tcPr marL="59044" marR="59044" marT="0" marB="0"/>
                </a:tc>
                <a:tc rowSpan="2">
                  <a:txBody>
                    <a:bodyPr/>
                    <a:lstStyle/>
                    <a:p>
                      <a:pPr algn="l">
                        <a:lnSpc>
                          <a:spcPct val="115000"/>
                        </a:lnSpc>
                        <a:spcAft>
                          <a:spcPts val="0"/>
                        </a:spcAft>
                      </a:pPr>
                      <a:r>
                        <a:rPr lang="en-US" sz="900" dirty="0">
                          <a:effectLst/>
                          <a:latin typeface="+mn-lt"/>
                          <a:ea typeface="Calibri"/>
                          <a:cs typeface="Times New Roman"/>
                        </a:rPr>
                        <a:t>Option 1 and proposed Release was supported by DSG</a:t>
                      </a:r>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EDF</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r>
                        <a:rPr lang="en-US" sz="900" kern="1200" dirty="0">
                          <a:solidFill>
                            <a:schemeClr val="tx1"/>
                          </a:solidFill>
                          <a:effectLst/>
                          <a:latin typeface="Arial" panose="020B0604020202020204" pitchFamily="34" charset="0"/>
                          <a:ea typeface="Calibri"/>
                          <a:cs typeface="Arial" panose="020B0604020202020204" pitchFamily="34" charset="0"/>
                        </a:rPr>
                        <a:t>This change will add useful information to DES and we question whether same information is/will be available in the Xoserve APIs, if not we would vote to defer this implementation until they are aligned to each other, however on the assumption that they are aligned we vote to approve for now </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r>
                        <a:rPr lang="en-US" sz="900" kern="1200" dirty="0">
                          <a:solidFill>
                            <a:schemeClr val="tx1"/>
                          </a:solidFill>
                          <a:effectLst/>
                          <a:latin typeface="Arial" panose="020B0604020202020204" pitchFamily="34" charset="0"/>
                          <a:ea typeface="Calibri"/>
                          <a:cs typeface="Arial" panose="020B0604020202020204" pitchFamily="34" charset="0"/>
                        </a:rPr>
                        <a:t>Regarding your question relating to the alignment of API access, as it currently stands the data to be added to DES as part of XRN4801 will not be made available via API.</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extLst>
                  <a:ext uri="{0D108BD9-81ED-4DB2-BD59-A6C34878D82A}">
                    <a16:rowId xmlns:a16="http://schemas.microsoft.com/office/drawing/2014/main" val="10002"/>
                  </a:ext>
                </a:extLst>
              </a:tr>
              <a:tr h="482988">
                <a:tc vMerge="1">
                  <a:txBody>
                    <a:bodyPr/>
                    <a:lstStyle/>
                    <a:p>
                      <a:endParaRPr lang="en-GB"/>
                    </a:p>
                  </a:txBody>
                  <a:tcPr/>
                </a:tc>
                <a:tc vMerge="1">
                  <a:txBody>
                    <a:bodyPr/>
                    <a:lstStyle/>
                    <a:p>
                      <a:endParaRPr lang="en-GB" sz="900" dirty="0"/>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Npower</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900" kern="1200" dirty="0">
                          <a:solidFill>
                            <a:schemeClr val="tx1"/>
                          </a:solidFill>
                          <a:effectLst/>
                          <a:latin typeface="Arial" panose="020B0604020202020204" pitchFamily="34" charset="0"/>
                          <a:cs typeface="Arial" panose="020B0604020202020204" pitchFamily="34" charset="0"/>
                        </a:rPr>
                        <a:t>We support the solution put forward in the HLIA</a:t>
                      </a:r>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99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8"/>
            <a:ext cx="8229600" cy="466720"/>
          </a:xfrm>
        </p:spPr>
        <p:txBody>
          <a:bodyPr>
            <a:normAutofit/>
          </a:bodyPr>
          <a:lstStyle/>
          <a:p>
            <a:r>
              <a:rPr lang="en-GB" sz="1800" dirty="0"/>
              <a:t>4.3 New Change Proposals – Post Solution Review</a:t>
            </a:r>
          </a:p>
        </p:txBody>
      </p:sp>
      <p:graphicFrame>
        <p:nvGraphicFramePr>
          <p:cNvPr id="3" name="Table 2"/>
          <p:cNvGraphicFramePr>
            <a:graphicFrameLocks noGrp="1"/>
          </p:cNvGraphicFramePr>
          <p:nvPr>
            <p:extLst>
              <p:ext uri="{D42A27DB-BD31-4B8C-83A1-F6EECF244321}">
                <p14:modId xmlns:p14="http://schemas.microsoft.com/office/powerpoint/2010/main" val="4259164909"/>
              </p:ext>
            </p:extLst>
          </p:nvPr>
        </p:nvGraphicFramePr>
        <p:xfrm>
          <a:off x="107505" y="411510"/>
          <a:ext cx="8928990" cy="4512727"/>
        </p:xfrm>
        <a:graphic>
          <a:graphicData uri="http://schemas.openxmlformats.org/drawingml/2006/table">
            <a:tbl>
              <a:tblPr firstRow="1" firstCol="1" bandRow="1">
                <a:tableStyleId>{5940675A-B579-460E-94D1-54222C63F5DA}</a:tableStyleId>
              </a:tblPr>
              <a:tblGrid>
                <a:gridCol w="1019752">
                  <a:extLst>
                    <a:ext uri="{9D8B030D-6E8A-4147-A177-3AD203B41FA5}">
                      <a16:colId xmlns:a16="http://schemas.microsoft.com/office/drawing/2014/main" val="20001"/>
                    </a:ext>
                  </a:extLst>
                </a:gridCol>
                <a:gridCol w="708439">
                  <a:extLst>
                    <a:ext uri="{9D8B030D-6E8A-4147-A177-3AD203B41FA5}">
                      <a16:colId xmlns:a16="http://schemas.microsoft.com/office/drawing/2014/main" val="3321704233"/>
                    </a:ext>
                  </a:extLst>
                </a:gridCol>
                <a:gridCol w="651230">
                  <a:extLst>
                    <a:ext uri="{9D8B030D-6E8A-4147-A177-3AD203B41FA5}">
                      <a16:colId xmlns:a16="http://schemas.microsoft.com/office/drawing/2014/main" val="20002"/>
                    </a:ext>
                  </a:extLst>
                </a:gridCol>
                <a:gridCol w="475884">
                  <a:extLst>
                    <a:ext uri="{9D8B030D-6E8A-4147-A177-3AD203B41FA5}">
                      <a16:colId xmlns:a16="http://schemas.microsoft.com/office/drawing/2014/main" val="20003"/>
                    </a:ext>
                  </a:extLst>
                </a:gridCol>
                <a:gridCol w="339917">
                  <a:extLst>
                    <a:ext uri="{9D8B030D-6E8A-4147-A177-3AD203B41FA5}">
                      <a16:colId xmlns:a16="http://schemas.microsoft.com/office/drawing/2014/main" val="20004"/>
                    </a:ext>
                  </a:extLst>
                </a:gridCol>
                <a:gridCol w="407901">
                  <a:extLst>
                    <a:ext uri="{9D8B030D-6E8A-4147-A177-3AD203B41FA5}">
                      <a16:colId xmlns:a16="http://schemas.microsoft.com/office/drawing/2014/main" val="20005"/>
                    </a:ext>
                  </a:extLst>
                </a:gridCol>
                <a:gridCol w="2311439">
                  <a:extLst>
                    <a:ext uri="{9D8B030D-6E8A-4147-A177-3AD203B41FA5}">
                      <a16:colId xmlns:a16="http://schemas.microsoft.com/office/drawing/2014/main" val="20010"/>
                    </a:ext>
                  </a:extLst>
                </a:gridCol>
                <a:gridCol w="3014428">
                  <a:extLst>
                    <a:ext uri="{9D8B030D-6E8A-4147-A177-3AD203B41FA5}">
                      <a16:colId xmlns:a16="http://schemas.microsoft.com/office/drawing/2014/main" val="1188056632"/>
                    </a:ext>
                  </a:extLst>
                </a:gridCol>
              </a:tblGrid>
              <a:tr h="336246">
                <a:tc rowSpan="2">
                  <a:txBody>
                    <a:bodyPr/>
                    <a:lstStyle/>
                    <a:p>
                      <a:pPr marL="0" algn="l" defTabSz="914400" rtl="0" eaLnBrk="1" latinLnBrk="0" hangingPunct="1">
                        <a:lnSpc>
                          <a:spcPct val="115000"/>
                        </a:lnSpc>
                        <a:spcAft>
                          <a:spcPts val="0"/>
                        </a:spcAft>
                      </a:pPr>
                      <a:r>
                        <a:rPr lang="en-GB" sz="7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7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7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7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7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700" dirty="0">
                          <a:effectLst/>
                        </a:rPr>
                        <a:t>Solution Summary Outcome and implementation date outcome</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7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700" dirty="0">
                          <a:effectLst/>
                          <a:latin typeface="Arial" panose="020B0604020202020204" pitchFamily="34" charset="0"/>
                          <a:ea typeface="Calibri"/>
                          <a:cs typeface="Arial" panose="020B0604020202020204" pitchFamily="34" charset="0"/>
                        </a:rPr>
                        <a:t>Xoserve response (where applicable)</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0">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1902036">
                <a:tc rowSpan="3">
                  <a:txBody>
                    <a:bodyPr/>
                    <a:lstStyle/>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800" kern="1200" dirty="0">
                          <a:solidFill>
                            <a:schemeClr val="tx1"/>
                          </a:solidFill>
                          <a:effectLst/>
                          <a:latin typeface="+mn-lt"/>
                          <a:ea typeface="+mn-ea"/>
                          <a:cs typeface="+mn-cs"/>
                        </a:rPr>
                        <a:t>XRN5014 - Facilitating </a:t>
                      </a:r>
                      <a:r>
                        <a:rPr lang="en-US" sz="800" kern="1200" dirty="0" err="1">
                          <a:solidFill>
                            <a:schemeClr val="tx1"/>
                          </a:solidFill>
                          <a:effectLst/>
                          <a:latin typeface="+mn-lt"/>
                          <a:ea typeface="+mn-ea"/>
                          <a:cs typeface="+mn-cs"/>
                        </a:rPr>
                        <a:t>HyDeploy</a:t>
                      </a:r>
                      <a:r>
                        <a:rPr lang="en-US" sz="800" kern="1200" dirty="0">
                          <a:solidFill>
                            <a:schemeClr val="tx1"/>
                          </a:solidFill>
                          <a:effectLst/>
                          <a:latin typeface="+mn-lt"/>
                          <a:ea typeface="+mn-ea"/>
                          <a:cs typeface="+mn-cs"/>
                        </a:rPr>
                        <a:t> Live Trials</a:t>
                      </a: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November 2020 Release</a:t>
                      </a: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50" b="0" u="sng" kern="1200" dirty="0">
                          <a:solidFill>
                            <a:schemeClr val="tx1"/>
                          </a:solidFill>
                          <a:effectLst/>
                          <a:latin typeface="+mn-lt"/>
                          <a:ea typeface="+mn-ea"/>
                          <a:cs typeface="+mn-cs"/>
                          <a:hlinkClick r:id="rId2"/>
                        </a:rPr>
                        <a:t>Link to CP</a:t>
                      </a:r>
                      <a:r>
                        <a:rPr lang="en-GB" sz="1050" b="0" kern="1200" dirty="0">
                          <a:solidFill>
                            <a:schemeClr val="tx1"/>
                          </a:solidFill>
                          <a:effectLst/>
                          <a:latin typeface="+mn-lt"/>
                          <a:ea typeface="+mn-ea"/>
                          <a:cs typeface="+mn-cs"/>
                        </a:rPr>
                        <a:t> </a:t>
                      </a:r>
                    </a:p>
                    <a:p>
                      <a:pPr marL="0" algn="l" defTabSz="914400" rtl="0" eaLnBrk="1" latinLnBrk="0" hangingPunct="1">
                        <a:lnSpc>
                          <a:spcPct val="115000"/>
                        </a:lnSpc>
                        <a:spcAft>
                          <a:spcPts val="0"/>
                        </a:spcAft>
                      </a:pPr>
                      <a:endParaRPr lang="en-GB" sz="4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hlinkClick r:id="rId3"/>
                        </a:rPr>
                        <a:t>2514.5 - JLR – JR</a:t>
                      </a: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 DNO &amp; Shippers</a:t>
                      </a: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kern="1200" dirty="0">
                          <a:solidFill>
                            <a:srgbClr val="FF0000"/>
                          </a:solidFill>
                          <a:effectLst/>
                          <a:latin typeface="+mn-lt"/>
                          <a:ea typeface="+mn-ea"/>
                          <a:cs typeface="+mn-cs"/>
                        </a:rPr>
                        <a:t>High Level Solution Option £50-£60k</a:t>
                      </a:r>
                    </a:p>
                  </a:txBody>
                  <a:tcPr marL="59044" marR="59044" marT="0" marB="0"/>
                </a:tc>
                <a:tc rowSpan="3">
                  <a:txBody>
                    <a:bodyPr/>
                    <a:lstStyle/>
                    <a:p>
                      <a:pPr algn="l">
                        <a:lnSpc>
                          <a:spcPct val="115000"/>
                        </a:lnSpc>
                        <a:spcAft>
                          <a:spcPts val="0"/>
                        </a:spcAft>
                      </a:pPr>
                      <a:r>
                        <a:rPr lang="en-US" sz="800" dirty="0">
                          <a:effectLst/>
                          <a:latin typeface="+mn-lt"/>
                          <a:ea typeface="Calibri"/>
                          <a:cs typeface="Times New Roman"/>
                        </a:rPr>
                        <a:t>Option 1, delivering both parts and proposed Release was supported by DSG</a:t>
                      </a:r>
                    </a:p>
                  </a:txBody>
                  <a:tcPr marL="59044" marR="59044" marT="0" marB="0" anchor="ctr"/>
                </a:tc>
                <a:tc>
                  <a:txBody>
                    <a:bodyPr/>
                    <a:lstStyle/>
                    <a:p>
                      <a:pPr algn="l">
                        <a:lnSpc>
                          <a:spcPct val="115000"/>
                        </a:lnSpc>
                        <a:spcAft>
                          <a:spcPts val="0"/>
                        </a:spcAft>
                      </a:pPr>
                      <a:r>
                        <a:rPr lang="en-GB" sz="800" kern="1200" dirty="0">
                          <a:solidFill>
                            <a:schemeClr val="tx1"/>
                          </a:solidFill>
                          <a:effectLst/>
                          <a:latin typeface="Arial" panose="020B0604020202020204" pitchFamily="34" charset="0"/>
                          <a:ea typeface="Calibri"/>
                          <a:cs typeface="Arial" panose="020B0604020202020204" pitchFamily="34" charset="0"/>
                        </a:rPr>
                        <a:t>EDF</a:t>
                      </a:r>
                    </a:p>
                  </a:txBody>
                  <a:tcPr marL="59044" marR="59044" marT="0" marB="0" anchor="ct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noFill/>
                  </a:tcP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r>
                        <a:rPr lang="en-GB" sz="8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In the change pack you mention ‘The use of a hydrogen blend will result in a lower Calorific Value’. I am unable to see how this proposal has considered the impacts in terms of customer billing by the supplier, how the different calorific values would be considered. If this goes ahead changes will be large at supplier end for the sample subset of customers,  which would be unquantifiable in terms of a business case. This is why we have rejected this change until this is explored further.</a:t>
                      </a: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The materiality of this change was discussed at the DSG Meeting on 27th January. </a:t>
                      </a:r>
                    </a:p>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Northern Gas Networks (NGN) clarified that it had undertaken analysis to establish the materiality impact was low:</a:t>
                      </a:r>
                    </a:p>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  In a worst case scenario, the injection of 20% hydrogen into the network (pilot area) might affect a reduction of 5.9 in the CV range; the current range is 39.9 to 40.1</a:t>
                      </a:r>
                    </a:p>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  There are approximately 670 MPRNs within the HyDeploy2 Pilot area; the average with AQs ~12,000 kWh</a:t>
                      </a:r>
                    </a:p>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  NGN has estimated the financial impact to an end-consumer will be less than £60 for the whole 10-month period </a:t>
                      </a:r>
                    </a:p>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  End-consumers will be financially recompensed by NGN through the new GT Voluntary Consumer Payment </a:t>
                      </a: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extLst>
                  <a:ext uri="{0D108BD9-81ED-4DB2-BD59-A6C34878D82A}">
                    <a16:rowId xmlns:a16="http://schemas.microsoft.com/office/drawing/2014/main" val="10002"/>
                  </a:ext>
                </a:extLst>
              </a:tr>
              <a:tr h="1552494">
                <a:tc vMerge="1">
                  <a:txBody>
                    <a:bodyPr/>
                    <a:lstStyle/>
                    <a:p>
                      <a:endParaRPr lang="en-GB"/>
                    </a:p>
                  </a:txBody>
                  <a:tcPr/>
                </a:tc>
                <a:tc vMerge="1">
                  <a:txBody>
                    <a:bodyPr/>
                    <a:lstStyle/>
                    <a:p>
                      <a:endParaRPr lang="en-GB" sz="900" dirty="0"/>
                    </a:p>
                  </a:txBody>
                  <a:tcPr marL="59044" marR="59044" marT="0" marB="0" anchor="ctr"/>
                </a:tc>
                <a:tc>
                  <a:txBody>
                    <a:bodyPr/>
                    <a:lstStyle/>
                    <a:p>
                      <a:pPr algn="l">
                        <a:lnSpc>
                          <a:spcPct val="115000"/>
                        </a:lnSpc>
                        <a:spcAft>
                          <a:spcPts val="0"/>
                        </a:spcAft>
                      </a:pPr>
                      <a:r>
                        <a:rPr lang="en-GB" sz="800" kern="1200" dirty="0">
                          <a:solidFill>
                            <a:schemeClr val="tx1"/>
                          </a:solidFill>
                          <a:effectLst/>
                          <a:latin typeface="Arial" panose="020B0604020202020204" pitchFamily="34" charset="0"/>
                          <a:ea typeface="Calibri"/>
                          <a:cs typeface="Arial" panose="020B0604020202020204" pitchFamily="34" charset="0"/>
                        </a:rPr>
                        <a:t>NGN</a:t>
                      </a:r>
                    </a:p>
                  </a:txBody>
                  <a:tcPr marL="59044" marR="59044" marT="0" marB="0" anchor="ctr"/>
                </a:tc>
                <a:tc>
                  <a:txBody>
                    <a:bodyPr/>
                    <a:lstStyle/>
                    <a:p>
                      <a:pPr algn="ctr">
                        <a:lnSpc>
                          <a:spcPct val="115000"/>
                        </a:lnSpc>
                        <a:spcAft>
                          <a:spcPts val="0"/>
                        </a:spcAft>
                      </a:pPr>
                      <a:r>
                        <a:rPr lang="en-GB" sz="8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800" kern="1200" dirty="0">
                          <a:solidFill>
                            <a:schemeClr val="tx1"/>
                          </a:solidFill>
                          <a:effectLst/>
                          <a:latin typeface="Arial" panose="020B0604020202020204" pitchFamily="34" charset="0"/>
                          <a:cs typeface="Arial" panose="020B0604020202020204" pitchFamily="34" charset="0"/>
                        </a:rPr>
                        <a:t>We would like to note that Part 2: Introduction of a new MPRN ‘Trial Indicator’ mentioned in the Solution Options consultation document relates to a separate change proposal: XRN5048 ‘Make an indicator available where a Supply Meter Point form part of a Network Trial’ and agree that both XRNs should be implemented together. </a:t>
                      </a:r>
                    </a:p>
                    <a:p>
                      <a:r>
                        <a:rPr lang="en-US" sz="800" kern="1200" dirty="0">
                          <a:solidFill>
                            <a:schemeClr val="tx1"/>
                          </a:solidFill>
                          <a:effectLst/>
                          <a:latin typeface="Arial" panose="020B0604020202020204" pitchFamily="34" charset="0"/>
                          <a:cs typeface="Arial" panose="020B0604020202020204" pitchFamily="34" charset="0"/>
                        </a:rPr>
                        <a:t>The HyDeploy2 Pilot related to this proposal is scheduled to begin in November/December 2020, we require this and XRN5048 to be implemented prior to this date. </a:t>
                      </a:r>
                      <a:endParaRPr lang="en-GB" sz="8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tc>
                  <a:txBody>
                    <a:bodyPr/>
                    <a:lstStyle/>
                    <a:p>
                      <a:r>
                        <a:rPr lang="en-US" sz="900" kern="1200" dirty="0">
                          <a:solidFill>
                            <a:schemeClr val="tx1"/>
                          </a:solidFill>
                          <a:effectLst/>
                          <a:latin typeface="Arial" panose="020B0604020202020204" pitchFamily="34" charset="0"/>
                          <a:cs typeface="Arial" panose="020B0604020202020204" pitchFamily="34" charset="0"/>
                        </a:rPr>
                        <a:t>We will contact you prior to ChMC in relation to your comments on Part 2 / XRN5048.</a:t>
                      </a:r>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10003"/>
                  </a:ext>
                </a:extLst>
              </a:tr>
              <a:tr h="455201">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US" sz="900" dirty="0">
                        <a:effectLst/>
                        <a:latin typeface="+mn-lt"/>
                        <a:ea typeface="Calibri"/>
                        <a:cs typeface="Times New Roman"/>
                      </a:endParaRPr>
                    </a:p>
                  </a:txBody>
                  <a:tcPr marL="59044" marR="59044" marT="0" marB="0" anchor="ctr"/>
                </a:tc>
                <a:tc>
                  <a:txBody>
                    <a:bodyPr/>
                    <a:lstStyle/>
                    <a:p>
                      <a:pPr algn="l">
                        <a:lnSpc>
                          <a:spcPct val="115000"/>
                        </a:lnSpc>
                        <a:spcAft>
                          <a:spcPts val="0"/>
                        </a:spcAft>
                      </a:pPr>
                      <a:r>
                        <a:rPr lang="en-GB" sz="800" kern="1200" dirty="0">
                          <a:solidFill>
                            <a:schemeClr val="tx1"/>
                          </a:solidFill>
                          <a:effectLst/>
                          <a:latin typeface="Arial" panose="020B0604020202020204" pitchFamily="34" charset="0"/>
                          <a:ea typeface="Calibri"/>
                          <a:cs typeface="Arial" panose="020B0604020202020204" pitchFamily="34" charset="0"/>
                        </a:rPr>
                        <a:t>npower</a:t>
                      </a:r>
                    </a:p>
                  </a:txBody>
                  <a:tcPr marL="59044" marR="59044" marT="0" marB="0" anchor="ctr"/>
                </a:tc>
                <a:tc>
                  <a:txBody>
                    <a:bodyPr/>
                    <a:lstStyle/>
                    <a:p>
                      <a:pPr algn="ctr">
                        <a:lnSpc>
                          <a:spcPct val="115000"/>
                        </a:lnSpc>
                        <a:spcAft>
                          <a:spcPts val="0"/>
                        </a:spcAft>
                      </a:pPr>
                      <a:r>
                        <a:rPr lang="en-GB" sz="8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800" kern="1200" dirty="0">
                          <a:solidFill>
                            <a:schemeClr val="tx1"/>
                          </a:solidFill>
                          <a:effectLst/>
                          <a:latin typeface="Arial" panose="020B0604020202020204" pitchFamily="34" charset="0"/>
                          <a:cs typeface="Arial" panose="020B0604020202020204" pitchFamily="34" charset="0"/>
                        </a:rPr>
                        <a:t>We support the proposed solution but need to understand the cost vs. benefits of part 2 being delivered.</a:t>
                      </a:r>
                      <a:endParaRPr lang="en-GB" sz="8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tc>
                  <a:txBody>
                    <a:bodyPr/>
                    <a:lstStyle/>
                    <a:p>
                      <a:r>
                        <a:rPr lang="en-US" sz="800" kern="1200" dirty="0">
                          <a:solidFill>
                            <a:schemeClr val="tx1"/>
                          </a:solidFill>
                          <a:effectLst/>
                          <a:latin typeface="Arial" panose="020B0604020202020204" pitchFamily="34" charset="0"/>
                          <a:cs typeface="Arial" panose="020B0604020202020204" pitchFamily="34" charset="0"/>
                        </a:rPr>
                        <a:t>Thank you for your representation. It should be noted that Part 2 will be wholly funded by the Networks. </a:t>
                      </a:r>
                      <a:endParaRPr lang="en-GB" sz="8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2624729341"/>
                  </a:ext>
                </a:extLst>
              </a:tr>
            </a:tbl>
          </a:graphicData>
        </a:graphic>
      </p:graphicFrame>
    </p:spTree>
    <p:extLst>
      <p:ext uri="{BB962C8B-B14F-4D97-AF65-F5344CB8AC3E}">
        <p14:creationId xmlns:p14="http://schemas.microsoft.com/office/powerpoint/2010/main" val="313615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8"/>
            <a:ext cx="8229600" cy="637580"/>
          </a:xfrm>
        </p:spPr>
        <p:txBody>
          <a:bodyPr>
            <a:normAutofit/>
          </a:bodyPr>
          <a:lstStyle/>
          <a:p>
            <a:r>
              <a:rPr lang="en-GB" sz="2000" dirty="0"/>
              <a:t>4.4 New Change Proposals – Post Solution Review</a:t>
            </a:r>
          </a:p>
        </p:txBody>
      </p:sp>
      <p:graphicFrame>
        <p:nvGraphicFramePr>
          <p:cNvPr id="3" name="Table 2"/>
          <p:cNvGraphicFramePr>
            <a:graphicFrameLocks noGrp="1"/>
          </p:cNvGraphicFramePr>
          <p:nvPr>
            <p:extLst>
              <p:ext uri="{D42A27DB-BD31-4B8C-83A1-F6EECF244321}">
                <p14:modId xmlns:p14="http://schemas.microsoft.com/office/powerpoint/2010/main" val="1267186811"/>
              </p:ext>
            </p:extLst>
          </p:nvPr>
        </p:nvGraphicFramePr>
        <p:xfrm>
          <a:off x="35496" y="627534"/>
          <a:ext cx="8928992" cy="3536013"/>
        </p:xfrm>
        <a:graphic>
          <a:graphicData uri="http://schemas.openxmlformats.org/drawingml/2006/table">
            <a:tbl>
              <a:tblPr firstRow="1" firstCol="1" bandRow="1">
                <a:tableStyleId>{5940675A-B579-460E-94D1-54222C63F5DA}</a:tableStyleId>
              </a:tblPr>
              <a:tblGrid>
                <a:gridCol w="1501006">
                  <a:extLst>
                    <a:ext uri="{9D8B030D-6E8A-4147-A177-3AD203B41FA5}">
                      <a16:colId xmlns:a16="http://schemas.microsoft.com/office/drawing/2014/main" val="20001"/>
                    </a:ext>
                  </a:extLst>
                </a:gridCol>
                <a:gridCol w="1013415">
                  <a:extLst>
                    <a:ext uri="{9D8B030D-6E8A-4147-A177-3AD203B41FA5}">
                      <a16:colId xmlns:a16="http://schemas.microsoft.com/office/drawing/2014/main" val="3321704233"/>
                    </a:ext>
                  </a:extLst>
                </a:gridCol>
                <a:gridCol w="649488">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2380707">
                  <a:extLst>
                    <a:ext uri="{9D8B030D-6E8A-4147-A177-3AD203B41FA5}">
                      <a16:colId xmlns:a16="http://schemas.microsoft.com/office/drawing/2014/main" val="20010"/>
                    </a:ext>
                  </a:extLst>
                </a:gridCol>
                <a:gridCol w="2088232">
                  <a:extLst>
                    <a:ext uri="{9D8B030D-6E8A-4147-A177-3AD203B41FA5}">
                      <a16:colId xmlns:a16="http://schemas.microsoft.com/office/drawing/2014/main" val="1188056632"/>
                    </a:ext>
                  </a:extLst>
                </a:gridCol>
              </a:tblGrid>
              <a:tr h="401046">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dirty="0">
                          <a:effectLst/>
                        </a:rPr>
                        <a:t>Solution Summary Outcome and implementation 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Xoserve response (where applicable)</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410055">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1133115">
                <a:tc rowSpan="2">
                  <a:txBody>
                    <a:bodyPr/>
                    <a:lstStyle/>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XRN5064 - Meter Asset Enquiry API Enhancements</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Proposed </a:t>
                      </a:r>
                      <a:r>
                        <a:rPr lang="en-GB" sz="900" kern="1200" dirty="0" err="1">
                          <a:solidFill>
                            <a:schemeClr val="tx1"/>
                          </a:solidFill>
                          <a:effectLst/>
                          <a:latin typeface="+mn-lt"/>
                          <a:ea typeface="+mn-ea"/>
                          <a:cs typeface="+mn-cs"/>
                        </a:rPr>
                        <a:t>adhoc</a:t>
                      </a:r>
                      <a:r>
                        <a:rPr lang="en-GB" sz="900" kern="1200" dirty="0">
                          <a:solidFill>
                            <a:schemeClr val="tx1"/>
                          </a:solidFill>
                          <a:effectLst/>
                          <a:latin typeface="+mn-lt"/>
                          <a:ea typeface="+mn-ea"/>
                          <a:cs typeface="+mn-cs"/>
                        </a:rPr>
                        <a:t> Data Release (TBA)</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1000"/>
                        </a:spcAft>
                      </a:pPr>
                      <a:r>
                        <a:rPr lang="en-GB" sz="900" b="0" u="sng" dirty="0">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Link to CP</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lnSpc>
                          <a:spcPct val="115000"/>
                        </a:lnSpc>
                        <a:spcAft>
                          <a:spcPts val="0"/>
                        </a:spcAft>
                      </a:pPr>
                      <a:endParaRPr lang="en-GB" sz="5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3"/>
                        </a:rPr>
                        <a:t>2514.6 - JLR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 DNO and IGT</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rgbClr val="FF0000"/>
                          </a:solidFill>
                          <a:effectLst/>
                          <a:latin typeface="+mn-lt"/>
                          <a:ea typeface="+mn-ea"/>
                          <a:cs typeface="+mn-cs"/>
                        </a:rPr>
                        <a:t>High Level Solution Option £50-£60k</a:t>
                      </a:r>
                    </a:p>
                  </a:txBody>
                  <a:tcPr marL="59044" marR="59044" marT="0" marB="0"/>
                </a:tc>
                <a:tc rowSpan="2">
                  <a:txBody>
                    <a:bodyPr/>
                    <a:lstStyle/>
                    <a:p>
                      <a:pPr algn="l">
                        <a:lnSpc>
                          <a:spcPct val="115000"/>
                        </a:lnSpc>
                        <a:spcAft>
                          <a:spcPts val="0"/>
                        </a:spcAft>
                      </a:pPr>
                      <a:r>
                        <a:rPr lang="en-US" sz="900" dirty="0">
                          <a:effectLst/>
                          <a:latin typeface="+mn-lt"/>
                          <a:ea typeface="Calibri"/>
                          <a:cs typeface="Times New Roman"/>
                        </a:rPr>
                        <a:t>N/A</a:t>
                      </a:r>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EDF</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extLst>
                  <a:ext uri="{0D108BD9-81ED-4DB2-BD59-A6C34878D82A}">
                    <a16:rowId xmlns:a16="http://schemas.microsoft.com/office/drawing/2014/main" val="10002"/>
                  </a:ext>
                </a:extLst>
              </a:tr>
              <a:tr h="936104">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US" sz="900" dirty="0">
                        <a:effectLst/>
                        <a:latin typeface="+mn-lt"/>
                        <a:ea typeface="Calibri"/>
                        <a:cs typeface="Times New Roman"/>
                      </a:endParaRPr>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npower</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900" kern="1200" dirty="0">
                          <a:solidFill>
                            <a:schemeClr val="tx1"/>
                          </a:solidFill>
                          <a:effectLst/>
                          <a:latin typeface="Arial" panose="020B0604020202020204" pitchFamily="34" charset="0"/>
                          <a:cs typeface="Arial" panose="020B0604020202020204" pitchFamily="34" charset="0"/>
                        </a:rPr>
                        <a:t>Supportive of the 1 solution put forward</a:t>
                      </a:r>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2624729341"/>
                  </a:ext>
                </a:extLst>
              </a:tr>
            </a:tbl>
          </a:graphicData>
        </a:graphic>
      </p:graphicFrame>
    </p:spTree>
    <p:extLst>
      <p:ext uri="{BB962C8B-B14F-4D97-AF65-F5344CB8AC3E}">
        <p14:creationId xmlns:p14="http://schemas.microsoft.com/office/powerpoint/2010/main" val="421255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8"/>
            <a:ext cx="8229600" cy="637580"/>
          </a:xfrm>
        </p:spPr>
        <p:txBody>
          <a:bodyPr>
            <a:normAutofit/>
          </a:bodyPr>
          <a:lstStyle/>
          <a:p>
            <a:r>
              <a:rPr lang="en-GB" sz="2000" dirty="0"/>
              <a:t>4.5 New Change Proposals – Post Solution Review</a:t>
            </a:r>
          </a:p>
        </p:txBody>
      </p:sp>
      <p:graphicFrame>
        <p:nvGraphicFramePr>
          <p:cNvPr id="3" name="Table 2"/>
          <p:cNvGraphicFramePr>
            <a:graphicFrameLocks noGrp="1"/>
          </p:cNvGraphicFramePr>
          <p:nvPr>
            <p:extLst>
              <p:ext uri="{D42A27DB-BD31-4B8C-83A1-F6EECF244321}">
                <p14:modId xmlns:p14="http://schemas.microsoft.com/office/powerpoint/2010/main" val="753856360"/>
              </p:ext>
            </p:extLst>
          </p:nvPr>
        </p:nvGraphicFramePr>
        <p:xfrm>
          <a:off x="107504" y="483518"/>
          <a:ext cx="8928992" cy="4445096"/>
        </p:xfrm>
        <a:graphic>
          <a:graphicData uri="http://schemas.openxmlformats.org/drawingml/2006/table">
            <a:tbl>
              <a:tblPr firstRow="1" firstCol="1" bandRow="1">
                <a:tableStyleId>{5940675A-B579-460E-94D1-54222C63F5DA}</a:tableStyleId>
              </a:tblPr>
              <a:tblGrid>
                <a:gridCol w="1959208">
                  <a:extLst>
                    <a:ext uri="{9D8B030D-6E8A-4147-A177-3AD203B41FA5}">
                      <a16:colId xmlns:a16="http://schemas.microsoft.com/office/drawing/2014/main" val="20001"/>
                    </a:ext>
                  </a:extLst>
                </a:gridCol>
                <a:gridCol w="1322773">
                  <a:extLst>
                    <a:ext uri="{9D8B030D-6E8A-4147-A177-3AD203B41FA5}">
                      <a16:colId xmlns:a16="http://schemas.microsoft.com/office/drawing/2014/main" val="3321704233"/>
                    </a:ext>
                  </a:extLst>
                </a:gridCol>
                <a:gridCol w="847753">
                  <a:extLst>
                    <a:ext uri="{9D8B030D-6E8A-4147-A177-3AD203B41FA5}">
                      <a16:colId xmlns:a16="http://schemas.microsoft.com/office/drawing/2014/main" val="20002"/>
                    </a:ext>
                  </a:extLst>
                </a:gridCol>
                <a:gridCol w="478778">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3528392">
                  <a:extLst>
                    <a:ext uri="{9D8B030D-6E8A-4147-A177-3AD203B41FA5}">
                      <a16:colId xmlns:a16="http://schemas.microsoft.com/office/drawing/2014/main" val="20010"/>
                    </a:ext>
                  </a:extLst>
                </a:gridCol>
              </a:tblGrid>
              <a:tr h="308841">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dirty="0">
                          <a:effectLst/>
                        </a:rPr>
                        <a:t>Solution Summary Outcome and implementation 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15779">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872599">
                <a:tc rowSpan="5">
                  <a:txBody>
                    <a:bodyPr/>
                    <a:lstStyle/>
                    <a:p>
                      <a:pPr marL="0" algn="l" defTabSz="914400" rtl="0" eaLnBrk="1" latinLnBrk="0" hangingPunct="1">
                        <a:lnSpc>
                          <a:spcPct val="115000"/>
                        </a:lnSpc>
                        <a:spcAft>
                          <a:spcPts val="0"/>
                        </a:spcAft>
                      </a:pPr>
                      <a:r>
                        <a:rPr lang="en-US" sz="1050" kern="1200" dirty="0">
                          <a:solidFill>
                            <a:schemeClr val="tx1"/>
                          </a:solidFill>
                          <a:effectLst/>
                          <a:latin typeface="+mn-lt"/>
                          <a:ea typeface="+mn-ea"/>
                          <a:cs typeface="+mn-cs"/>
                        </a:rPr>
                        <a:t>XRN4780 - </a:t>
                      </a:r>
                      <a:r>
                        <a:rPr lang="en-US" sz="1050" kern="1200" dirty="0" err="1">
                          <a:solidFill>
                            <a:schemeClr val="tx1"/>
                          </a:solidFill>
                          <a:effectLst/>
                          <a:latin typeface="+mn-lt"/>
                          <a:ea typeface="+mn-ea"/>
                          <a:cs typeface="+mn-cs"/>
                        </a:rPr>
                        <a:t>PartC</a:t>
                      </a:r>
                      <a:r>
                        <a:rPr lang="en-US" sz="1050" kern="1200" dirty="0">
                          <a:solidFill>
                            <a:schemeClr val="tx1"/>
                          </a:solidFill>
                          <a:effectLst/>
                          <a:latin typeface="+mn-lt"/>
                          <a:ea typeface="+mn-ea"/>
                          <a:cs typeface="+mn-cs"/>
                        </a:rPr>
                        <a:t> - Inclusion of Meter Asset Provider Identity (MAP Id) in the UK Link system (CSS Consequential Change)</a:t>
                      </a:r>
                      <a:endParaRPr lang="en-GB" sz="105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5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50" kern="1200" dirty="0">
                          <a:solidFill>
                            <a:schemeClr val="tx1"/>
                          </a:solidFill>
                          <a:effectLst/>
                          <a:latin typeface="+mn-lt"/>
                          <a:ea typeface="+mn-ea"/>
                          <a:cs typeface="+mn-cs"/>
                        </a:rPr>
                        <a:t>Proposed November 2020 Release</a:t>
                      </a:r>
                    </a:p>
                    <a:p>
                      <a:pPr marL="0" algn="l" defTabSz="914400" rtl="0" eaLnBrk="1" latinLnBrk="0" hangingPunct="1">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1000"/>
                        </a:spcAft>
                      </a:pPr>
                      <a:r>
                        <a:rPr lang="en-GB" sz="1050" b="0" u="sng" dirty="0">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Link to CP</a:t>
                      </a:r>
                      <a:endParaRPr lang="en-GB" sz="7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5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50" kern="1200" dirty="0">
                          <a:solidFill>
                            <a:schemeClr val="tx1"/>
                          </a:solidFill>
                          <a:effectLst/>
                          <a:latin typeface="+mn-lt"/>
                          <a:ea typeface="+mn-ea"/>
                          <a:cs typeface="+mn-cs"/>
                          <a:hlinkClick r:id="rId3"/>
                        </a:rPr>
                        <a:t>2514.6 - JLR – JR</a:t>
                      </a:r>
                      <a:endParaRPr lang="en-GB" sz="105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5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50" kern="1200" dirty="0">
                          <a:solidFill>
                            <a:schemeClr val="tx1"/>
                          </a:solidFill>
                          <a:effectLst/>
                          <a:latin typeface="+mn-lt"/>
                          <a:ea typeface="+mn-ea"/>
                          <a:cs typeface="+mn-cs"/>
                        </a:rPr>
                        <a:t>Voting: Shipper</a:t>
                      </a:r>
                    </a:p>
                    <a:p>
                      <a:pPr marL="0" algn="l" defTabSz="914400" rtl="0" eaLnBrk="1" latinLnBrk="0" hangingPunct="1">
                        <a:lnSpc>
                          <a:spcPct val="115000"/>
                        </a:lnSpc>
                        <a:spcAft>
                          <a:spcPts val="0"/>
                        </a:spcAft>
                      </a:pPr>
                      <a:endParaRPr lang="en-GB" sz="105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50" kern="1200" dirty="0">
                          <a:solidFill>
                            <a:schemeClr val="tx1"/>
                          </a:solidFill>
                          <a:effectLst/>
                          <a:latin typeface="+mn-lt"/>
                          <a:ea typeface="+mn-ea"/>
                          <a:cs typeface="+mn-cs"/>
                        </a:rPr>
                        <a:t>The following slides provide Xoserve responses to the Reps</a:t>
                      </a:r>
                      <a:r>
                        <a:rPr lang="en-GB" sz="1000" kern="1200" dirty="0">
                          <a:solidFill>
                            <a:schemeClr val="tx1"/>
                          </a:solidFill>
                          <a:effectLst/>
                          <a:latin typeface="+mn-lt"/>
                          <a:ea typeface="+mn-ea"/>
                          <a:cs typeface="+mn-cs"/>
                        </a:rPr>
                        <a:t>. </a:t>
                      </a:r>
                    </a:p>
                  </a:txBody>
                  <a:tcPr marL="59044" marR="59044" marT="0" marB="0"/>
                </a:tc>
                <a:tc rowSpan="5">
                  <a:txBody>
                    <a:bodyPr/>
                    <a:lstStyle/>
                    <a:p>
                      <a:pPr algn="l">
                        <a:lnSpc>
                          <a:spcPct val="115000"/>
                        </a:lnSpc>
                        <a:spcAft>
                          <a:spcPts val="0"/>
                        </a:spcAft>
                      </a:pPr>
                      <a:r>
                        <a:rPr lang="en-US" sz="1000" dirty="0">
                          <a:effectLst/>
                          <a:latin typeface="+mn-lt"/>
                          <a:ea typeface="Calibri"/>
                          <a:cs typeface="Times New Roman"/>
                        </a:rPr>
                        <a:t>DSG had no input to a preferred option, however Xoserve has encouraged them to submit Reps. </a:t>
                      </a:r>
                    </a:p>
                  </a:txBody>
                  <a:tcPr marL="59044" marR="59044" marT="0" marB="0" anchor="ct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EDF</a:t>
                      </a: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nSpc>
                          <a:spcPct val="115000"/>
                        </a:lnSpc>
                        <a:spcAft>
                          <a:spcPts val="0"/>
                        </a:spcAft>
                      </a:pPr>
                      <a:r>
                        <a:rPr lang="en-US" sz="800" kern="1200" dirty="0">
                          <a:solidFill>
                            <a:schemeClr val="tx1"/>
                          </a:solidFill>
                          <a:effectLst/>
                          <a:latin typeface="Arial" panose="020B0604020202020204" pitchFamily="34" charset="0"/>
                          <a:ea typeface="Calibri"/>
                          <a:cs typeface="Arial" panose="020B0604020202020204" pitchFamily="34" charset="0"/>
                        </a:rPr>
                        <a:t>We believe that any of the options presented here should not be progressed without changes to RGMA processes used by MAPs/MAMs. We cannot see how we as a supplier/shipper can fulfil our obligations to 1 – provide MAP ID as a mandatory data item (option 2), or 2 - uphold industry data quality of metering information </a:t>
                      </a:r>
                      <a:r>
                        <a:rPr lang="en-US" sz="800" kern="1200" dirty="0" err="1">
                          <a:solidFill>
                            <a:schemeClr val="tx1"/>
                          </a:solidFill>
                          <a:effectLst/>
                          <a:latin typeface="Arial" panose="020B0604020202020204" pitchFamily="34" charset="0"/>
                          <a:ea typeface="Calibri"/>
                          <a:cs typeface="Arial" panose="020B0604020202020204" pitchFamily="34" charset="0"/>
                        </a:rPr>
                        <a:t>inc</a:t>
                      </a:r>
                      <a:r>
                        <a:rPr lang="en-US" sz="800" kern="1200" dirty="0">
                          <a:solidFill>
                            <a:schemeClr val="tx1"/>
                          </a:solidFill>
                          <a:effectLst/>
                          <a:latin typeface="Arial" panose="020B0604020202020204" pitchFamily="34" charset="0"/>
                          <a:ea typeface="Calibri"/>
                          <a:cs typeface="Arial" panose="020B0604020202020204" pitchFamily="34" charset="0"/>
                        </a:rPr>
                        <a:t> MAP ID where MAMs are not mastering the data as part of the asset information (referring to option 3 limitations) See Change Pack for full Rep</a:t>
                      </a:r>
                    </a:p>
                    <a:p>
                      <a:pPr>
                        <a:lnSpc>
                          <a:spcPct val="115000"/>
                        </a:lnSpc>
                        <a:spcAft>
                          <a:spcPts val="0"/>
                        </a:spcAft>
                      </a:pPr>
                      <a:endParaRPr lang="en-US"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extLst>
                  <a:ext uri="{0D108BD9-81ED-4DB2-BD59-A6C34878D82A}">
                    <a16:rowId xmlns:a16="http://schemas.microsoft.com/office/drawing/2014/main" val="10002"/>
                  </a:ext>
                </a:extLst>
              </a:tr>
              <a:tr h="638110">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US" sz="900" dirty="0">
                        <a:effectLst/>
                        <a:latin typeface="+mn-lt"/>
                        <a:ea typeface="Calibri"/>
                        <a:cs typeface="Times New Roman"/>
                      </a:endParaRPr>
                    </a:p>
                  </a:txBody>
                  <a:tcPr marL="59044" marR="59044" marT="0" marB="0" anchor="ct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OVO</a:t>
                      </a: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noFill/>
                  </a:tcP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800" kern="1200" dirty="0">
                          <a:solidFill>
                            <a:schemeClr val="tx1"/>
                          </a:solidFill>
                          <a:effectLst/>
                          <a:latin typeface="Arial" panose="020B0604020202020204" pitchFamily="34" charset="0"/>
                          <a:cs typeface="Arial" panose="020B0604020202020204" pitchFamily="34" charset="0"/>
                        </a:rPr>
                        <a:t>Preferred Solution Option: Overview OVO have chosen the option to defer the implementation date and proposed solutions for reasons that have been set out in the Change Pack rep. </a:t>
                      </a:r>
                      <a:r>
                        <a:rPr lang="en-US" sz="800" kern="1200" dirty="0">
                          <a:solidFill>
                            <a:schemeClr val="tx1"/>
                          </a:solidFill>
                          <a:effectLst/>
                          <a:latin typeface="Arial" panose="020B0604020202020204" pitchFamily="34" charset="0"/>
                          <a:ea typeface="Calibri"/>
                          <a:cs typeface="Arial" panose="020B0604020202020204" pitchFamily="34" charset="0"/>
                        </a:rPr>
                        <a:t>See Change Pack for full Rep</a:t>
                      </a:r>
                      <a:endParaRPr lang="en-US" sz="8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2624729341"/>
                  </a:ext>
                </a:extLst>
              </a:tr>
              <a:tr h="537386">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US" sz="900" dirty="0">
                        <a:effectLst/>
                        <a:latin typeface="+mn-lt"/>
                        <a:ea typeface="Calibri"/>
                        <a:cs typeface="Times New Roman"/>
                      </a:endParaRPr>
                    </a:p>
                  </a:txBody>
                  <a:tcPr marL="59044" marR="59044" marT="0" marB="0" anchor="ct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Centrica</a:t>
                      </a:r>
                    </a:p>
                  </a:txBody>
                  <a:tcPr marL="59044" marR="59044"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800" kern="1200" dirty="0">
                          <a:solidFill>
                            <a:schemeClr val="tx1"/>
                          </a:solidFill>
                          <a:effectLst/>
                          <a:latin typeface="Arial" panose="020B0604020202020204" pitchFamily="34" charset="0"/>
                          <a:cs typeface="Arial" panose="020B0604020202020204" pitchFamily="34" charset="0"/>
                        </a:rPr>
                        <a:t>Preferred Solution Option: Solution 3 – Centrica Preferred option. It would be preferable, as a Shipper, that we only receive notifications of an update to a MAP ID, i.e. where it has changed, rather than duplicate updates made by MAPs. </a:t>
                      </a:r>
                      <a:r>
                        <a:rPr lang="en-US" sz="800" kern="1200" dirty="0">
                          <a:solidFill>
                            <a:schemeClr val="tx1"/>
                          </a:solidFill>
                          <a:effectLst/>
                          <a:latin typeface="Arial" panose="020B0604020202020204" pitchFamily="34" charset="0"/>
                          <a:ea typeface="Calibri"/>
                          <a:cs typeface="Arial" panose="020B0604020202020204" pitchFamily="34" charset="0"/>
                        </a:rPr>
                        <a:t>See Change Pack for full Rep</a:t>
                      </a:r>
                    </a:p>
                    <a:p>
                      <a:endParaRPr lang="en-GB" sz="8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3907564500"/>
                  </a:ext>
                </a:extLst>
              </a:tr>
              <a:tr h="394320">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US" sz="900" dirty="0">
                        <a:effectLst/>
                        <a:latin typeface="+mn-lt"/>
                        <a:ea typeface="Calibri"/>
                        <a:cs typeface="Times New Roman"/>
                      </a:endParaRPr>
                    </a:p>
                  </a:txBody>
                  <a:tcPr marL="59044" marR="59044" marT="0" marB="0" anchor="ct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SSE</a:t>
                      </a:r>
                    </a:p>
                  </a:txBody>
                  <a:tcPr marL="59044" marR="59044"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800" kern="1200" dirty="0">
                          <a:solidFill>
                            <a:schemeClr val="tx1"/>
                          </a:solidFill>
                          <a:effectLst/>
                          <a:latin typeface="Arial" panose="020B0604020202020204" pitchFamily="34" charset="0"/>
                          <a:cs typeface="Arial" panose="020B0604020202020204" pitchFamily="34" charset="0"/>
                        </a:rPr>
                        <a:t>We support this change. Our preference is for solution Option 3. We note that Option 2, although not our preferred option, also has merit in providing a robust method to the update of MAP IDs. </a:t>
                      </a:r>
                    </a:p>
                    <a:p>
                      <a:endParaRPr lang="en-GB" sz="8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1655302776"/>
                  </a:ext>
                </a:extLst>
              </a:tr>
              <a:tr h="568218">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US" sz="900" dirty="0">
                        <a:effectLst/>
                        <a:latin typeface="+mn-lt"/>
                        <a:ea typeface="Calibri"/>
                        <a:cs typeface="Times New Roman"/>
                      </a:endParaRPr>
                    </a:p>
                  </a:txBody>
                  <a:tcPr marL="59044" marR="59044" marT="0" marB="0" anchor="ct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Npower</a:t>
                      </a:r>
                    </a:p>
                  </a:txBody>
                  <a:tcPr marL="59044" marR="59044"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r>
                        <a:rPr lang="en-US" sz="800" kern="1200" dirty="0">
                          <a:solidFill>
                            <a:schemeClr val="tx1"/>
                          </a:solidFill>
                          <a:effectLst/>
                          <a:latin typeface="Arial" panose="020B0604020202020204" pitchFamily="34" charset="0"/>
                          <a:cs typeface="Arial" panose="020B0604020202020204" pitchFamily="34" charset="0"/>
                        </a:rPr>
                        <a:t>We are most supportive of Option 3 (Xoserve's preferred solution), as this covers all elements i.e. control, disputes and a complete process. Currently the MAP is a non-mandatory item, and this has led to this position and the requirement for a solution, which is partly because Suppliers aren't always aware or in a position to manage. Option 3 places more control of this item with the MAM, and they are best placed to take MAP ownership. . </a:t>
                      </a:r>
                      <a:r>
                        <a:rPr lang="en-US" sz="800" kern="1200" dirty="0">
                          <a:solidFill>
                            <a:schemeClr val="tx1"/>
                          </a:solidFill>
                          <a:effectLst/>
                          <a:latin typeface="Arial" panose="020B0604020202020204" pitchFamily="34" charset="0"/>
                          <a:ea typeface="Calibri"/>
                          <a:cs typeface="Arial" panose="020B0604020202020204" pitchFamily="34" charset="0"/>
                        </a:rPr>
                        <a:t>See Change Pack for full Rep</a:t>
                      </a:r>
                    </a:p>
                    <a:p>
                      <a:endParaRPr lang="en-US" sz="800" kern="1200" dirty="0">
                        <a:solidFill>
                          <a:schemeClr val="tx1"/>
                        </a:solidFill>
                        <a:effectLst/>
                        <a:latin typeface="Arial" panose="020B0604020202020204" pitchFamily="34" charset="0"/>
                        <a:cs typeface="Arial" panose="020B0604020202020204" pitchFamily="34" charset="0"/>
                      </a:endParaRPr>
                    </a:p>
                  </a:txBody>
                  <a:tcPr marL="59044" marR="59044" marT="0" marB="0" anchor="ctr"/>
                </a:tc>
                <a:extLst>
                  <a:ext uri="{0D108BD9-81ED-4DB2-BD59-A6C34878D82A}">
                    <a16:rowId xmlns:a16="http://schemas.microsoft.com/office/drawing/2014/main" val="1853162758"/>
                  </a:ext>
                </a:extLst>
              </a:tr>
            </a:tbl>
          </a:graphicData>
        </a:graphic>
      </p:graphicFrame>
    </p:spTree>
    <p:extLst>
      <p:ext uri="{BB962C8B-B14F-4D97-AF65-F5344CB8AC3E}">
        <p14:creationId xmlns:p14="http://schemas.microsoft.com/office/powerpoint/2010/main" val="328622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4293-B559-4A7D-8C99-B36C7F0551BD}"/>
              </a:ext>
            </a:extLst>
          </p:cNvPr>
          <p:cNvSpPr>
            <a:spLocks noGrp="1"/>
          </p:cNvSpPr>
          <p:nvPr>
            <p:ph type="title"/>
          </p:nvPr>
        </p:nvSpPr>
        <p:spPr/>
        <p:txBody>
          <a:bodyPr/>
          <a:lstStyle/>
          <a:p>
            <a:r>
              <a:rPr lang="en-GB" dirty="0"/>
              <a:t>XRN4780-C Rep Summary</a:t>
            </a:r>
          </a:p>
        </p:txBody>
      </p:sp>
      <p:sp>
        <p:nvSpPr>
          <p:cNvPr id="3" name="Content Placeholder 2">
            <a:extLst>
              <a:ext uri="{FF2B5EF4-FFF2-40B4-BE49-F238E27FC236}">
                <a16:creationId xmlns:a16="http://schemas.microsoft.com/office/drawing/2014/main" id="{7C630350-5C5C-44BF-8ACC-1F16B7823176}"/>
              </a:ext>
            </a:extLst>
          </p:cNvPr>
          <p:cNvSpPr>
            <a:spLocks noGrp="1"/>
          </p:cNvSpPr>
          <p:nvPr>
            <p:ph idx="1"/>
          </p:nvPr>
        </p:nvSpPr>
        <p:spPr/>
        <p:txBody>
          <a:bodyPr>
            <a:normAutofit/>
          </a:bodyPr>
          <a:lstStyle/>
          <a:p>
            <a:r>
              <a:rPr lang="en-GB" sz="1700" dirty="0"/>
              <a:t>We posed two questions in the January Change Pack:</a:t>
            </a:r>
          </a:p>
          <a:p>
            <a:pPr marL="914400" lvl="1" indent="-457200">
              <a:buFont typeface="+mj-lt"/>
              <a:buAutoNum type="arabicPeriod"/>
            </a:pPr>
            <a:r>
              <a:rPr lang="en-GB" sz="1700" dirty="0"/>
              <a:t>Should the MAP Id notification be made conditional mandatory in RGMA flows where a new asset is installed, (including exchanges)</a:t>
            </a:r>
          </a:p>
          <a:p>
            <a:pPr marL="1314450" lvl="3" indent="0">
              <a:buNone/>
            </a:pPr>
            <a:r>
              <a:rPr lang="en-GB" sz="1700" dirty="0"/>
              <a:t>In doing so, we highlighted that this would result in rejection of RGMA transactions that did not include this information</a:t>
            </a:r>
          </a:p>
          <a:p>
            <a:pPr marL="914400" lvl="1" indent="-457200">
              <a:buFont typeface="+mj-lt"/>
              <a:buAutoNum type="arabicPeriod"/>
            </a:pPr>
            <a:r>
              <a:rPr lang="en-GB" sz="1700" dirty="0"/>
              <a:t>Which party should update the MAP Id in UK Link systems</a:t>
            </a:r>
          </a:p>
          <a:p>
            <a:pPr marL="1314450" lvl="3" indent="0">
              <a:buNone/>
            </a:pPr>
            <a:r>
              <a:rPr lang="en-GB" sz="1700" dirty="0"/>
              <a:t>CDSP suggested MAP direct updates</a:t>
            </a:r>
          </a:p>
          <a:p>
            <a:pPr marL="57150" indent="0">
              <a:buNone/>
            </a:pPr>
            <a:endParaRPr lang="en-GB" sz="1900" dirty="0"/>
          </a:p>
          <a:p>
            <a:pPr marL="57150" indent="0">
              <a:buNone/>
            </a:pPr>
            <a:r>
              <a:rPr lang="en-GB" sz="1900" dirty="0"/>
              <a:t>This change is currently scheduled for November 2020 release.  </a:t>
            </a:r>
          </a:p>
          <a:p>
            <a:pPr marL="57150" indent="0">
              <a:buNone/>
            </a:pPr>
            <a:r>
              <a:rPr lang="en-GB" sz="1900" b="1" dirty="0"/>
              <a:t>Any decision to defer would mean that this change would be removed from the scope of this release.</a:t>
            </a:r>
          </a:p>
          <a:p>
            <a:endParaRPr lang="en-GB" dirty="0"/>
          </a:p>
        </p:txBody>
      </p:sp>
    </p:spTree>
    <p:extLst>
      <p:ext uri="{BB962C8B-B14F-4D97-AF65-F5344CB8AC3E}">
        <p14:creationId xmlns:p14="http://schemas.microsoft.com/office/powerpoint/2010/main" val="19905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4293-B559-4A7D-8C99-B36C7F0551BD}"/>
              </a:ext>
            </a:extLst>
          </p:cNvPr>
          <p:cNvSpPr>
            <a:spLocks noGrp="1"/>
          </p:cNvSpPr>
          <p:nvPr>
            <p:ph type="title"/>
          </p:nvPr>
        </p:nvSpPr>
        <p:spPr/>
        <p:txBody>
          <a:bodyPr/>
          <a:lstStyle/>
          <a:p>
            <a:r>
              <a:rPr lang="en-GB" dirty="0"/>
              <a:t>XRN4780-C Rep Summary</a:t>
            </a:r>
          </a:p>
        </p:txBody>
      </p:sp>
      <p:sp>
        <p:nvSpPr>
          <p:cNvPr id="3" name="Content Placeholder 2">
            <a:extLst>
              <a:ext uri="{FF2B5EF4-FFF2-40B4-BE49-F238E27FC236}">
                <a16:creationId xmlns:a16="http://schemas.microsoft.com/office/drawing/2014/main" id="{7C630350-5C5C-44BF-8ACC-1F16B7823176}"/>
              </a:ext>
            </a:extLst>
          </p:cNvPr>
          <p:cNvSpPr>
            <a:spLocks noGrp="1"/>
          </p:cNvSpPr>
          <p:nvPr>
            <p:ph idx="1"/>
          </p:nvPr>
        </p:nvSpPr>
        <p:spPr/>
        <p:txBody>
          <a:bodyPr>
            <a:normAutofit fontScale="77500" lnSpcReduction="20000"/>
          </a:bodyPr>
          <a:lstStyle/>
          <a:p>
            <a:r>
              <a:rPr lang="en-GB" dirty="0"/>
              <a:t>We received 5 responses to the Change Pack</a:t>
            </a:r>
          </a:p>
          <a:p>
            <a:pPr marL="0" indent="0">
              <a:buNone/>
            </a:pPr>
            <a:endParaRPr lang="en-GB" dirty="0"/>
          </a:p>
          <a:p>
            <a:r>
              <a:rPr lang="en-GB" dirty="0"/>
              <a:t>All parties confirmed that failure to provide MAP Id should NOT result in rejection of the RGMA transaction, so Option 2 was rejected by all as being the preferred option</a:t>
            </a:r>
          </a:p>
          <a:p>
            <a:pPr marL="0" indent="0">
              <a:buNone/>
            </a:pPr>
            <a:endParaRPr lang="en-GB" dirty="0"/>
          </a:p>
          <a:p>
            <a:r>
              <a:rPr lang="en-GB" dirty="0"/>
              <a:t>3 responses approving the proposed solution of MAP direct update (option 3) but one indicated potential MAM update as an alternative</a:t>
            </a:r>
          </a:p>
          <a:p>
            <a:r>
              <a:rPr lang="en-GB" dirty="0"/>
              <a:t>1 response rejecting all solutions but indicated that MAMs should be solely responsible for updating MAP Id</a:t>
            </a:r>
          </a:p>
          <a:p>
            <a:r>
              <a:rPr lang="en-GB" dirty="0"/>
              <a:t>1 response that proposed deferral but suggested MAMs providing updates, but could see the merits of the MAPs doing so with the appropriate regulatory framework being in place</a:t>
            </a:r>
          </a:p>
          <a:p>
            <a:endParaRPr lang="en-GB" dirty="0"/>
          </a:p>
        </p:txBody>
      </p:sp>
    </p:spTree>
    <p:extLst>
      <p:ext uri="{BB962C8B-B14F-4D97-AF65-F5344CB8AC3E}">
        <p14:creationId xmlns:p14="http://schemas.microsoft.com/office/powerpoint/2010/main" val="179160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4293-B559-4A7D-8C99-B36C7F0551BD}"/>
              </a:ext>
            </a:extLst>
          </p:cNvPr>
          <p:cNvSpPr>
            <a:spLocks noGrp="1"/>
          </p:cNvSpPr>
          <p:nvPr>
            <p:ph type="title"/>
          </p:nvPr>
        </p:nvSpPr>
        <p:spPr/>
        <p:txBody>
          <a:bodyPr/>
          <a:lstStyle/>
          <a:p>
            <a:r>
              <a:rPr lang="en-GB" dirty="0"/>
              <a:t>XRN4780-C Rep Summary</a:t>
            </a:r>
          </a:p>
        </p:txBody>
      </p:sp>
      <p:sp>
        <p:nvSpPr>
          <p:cNvPr id="3" name="Content Placeholder 2">
            <a:extLst>
              <a:ext uri="{FF2B5EF4-FFF2-40B4-BE49-F238E27FC236}">
                <a16:creationId xmlns:a16="http://schemas.microsoft.com/office/drawing/2014/main" id="{7C630350-5C5C-44BF-8ACC-1F16B7823176}"/>
              </a:ext>
            </a:extLst>
          </p:cNvPr>
          <p:cNvSpPr>
            <a:spLocks noGrp="1"/>
          </p:cNvSpPr>
          <p:nvPr>
            <p:ph idx="1"/>
          </p:nvPr>
        </p:nvSpPr>
        <p:spPr/>
        <p:txBody>
          <a:bodyPr>
            <a:normAutofit/>
          </a:bodyPr>
          <a:lstStyle/>
          <a:p>
            <a:r>
              <a:rPr lang="en-GB" dirty="0"/>
              <a:t>Option 3 (Direct Updates to MAP Id from non Shipper parties) is the preferred industry solution</a:t>
            </a:r>
          </a:p>
          <a:p>
            <a:pPr marL="0" indent="0">
              <a:buNone/>
            </a:pPr>
            <a:endParaRPr lang="en-GB" dirty="0"/>
          </a:p>
          <a:p>
            <a:r>
              <a:rPr lang="en-GB" dirty="0"/>
              <a:t>Who is to carry out direct updates to MAP Id field within UK Link Systems?</a:t>
            </a:r>
          </a:p>
          <a:p>
            <a:r>
              <a:rPr lang="en-GB" dirty="0"/>
              <a:t> Xoserve has reviewed the responses and considered the following to aid </a:t>
            </a:r>
            <a:r>
              <a:rPr lang="en-GB" dirty="0" err="1"/>
              <a:t>ChMC</a:t>
            </a:r>
            <a:r>
              <a:rPr lang="en-GB" dirty="0"/>
              <a:t>…</a:t>
            </a:r>
          </a:p>
          <a:p>
            <a:pPr marL="0" indent="0">
              <a:buNone/>
            </a:pPr>
            <a:endParaRPr lang="en-GB" dirty="0"/>
          </a:p>
          <a:p>
            <a:pPr lvl="1"/>
            <a:endParaRPr lang="en-GB" dirty="0"/>
          </a:p>
          <a:p>
            <a:endParaRPr lang="en-GB" dirty="0"/>
          </a:p>
        </p:txBody>
      </p:sp>
    </p:spTree>
    <p:extLst>
      <p:ext uri="{BB962C8B-B14F-4D97-AF65-F5344CB8AC3E}">
        <p14:creationId xmlns:p14="http://schemas.microsoft.com/office/powerpoint/2010/main" val="75852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9702"/>
            <a:ext cx="8229600" cy="637580"/>
          </a:xfrm>
        </p:spPr>
        <p:txBody>
          <a:bodyPr/>
          <a:lstStyle/>
          <a:p>
            <a:r>
              <a:rPr lang="en-GB" dirty="0"/>
              <a:t>2. New Change Proposals – Initial Review</a:t>
            </a:r>
          </a:p>
        </p:txBody>
      </p:sp>
    </p:spTree>
    <p:extLst>
      <p:ext uri="{BB962C8B-B14F-4D97-AF65-F5344CB8AC3E}">
        <p14:creationId xmlns:p14="http://schemas.microsoft.com/office/powerpoint/2010/main" val="207217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4293-B559-4A7D-8C99-B36C7F0551BD}"/>
              </a:ext>
            </a:extLst>
          </p:cNvPr>
          <p:cNvSpPr>
            <a:spLocks noGrp="1"/>
          </p:cNvSpPr>
          <p:nvPr>
            <p:ph type="title"/>
          </p:nvPr>
        </p:nvSpPr>
        <p:spPr/>
        <p:txBody>
          <a:bodyPr/>
          <a:lstStyle/>
          <a:p>
            <a:r>
              <a:rPr lang="en-GB" dirty="0"/>
              <a:t>XRN4780-C Rep Summary</a:t>
            </a:r>
          </a:p>
        </p:txBody>
      </p:sp>
      <p:sp>
        <p:nvSpPr>
          <p:cNvPr id="3" name="Content Placeholder 2">
            <a:extLst>
              <a:ext uri="{FF2B5EF4-FFF2-40B4-BE49-F238E27FC236}">
                <a16:creationId xmlns:a16="http://schemas.microsoft.com/office/drawing/2014/main" id="{7C630350-5C5C-44BF-8ACC-1F16B7823176}"/>
              </a:ext>
            </a:extLst>
          </p:cNvPr>
          <p:cNvSpPr>
            <a:spLocks noGrp="1"/>
          </p:cNvSpPr>
          <p:nvPr>
            <p:ph idx="1"/>
          </p:nvPr>
        </p:nvSpPr>
        <p:spPr/>
        <p:txBody>
          <a:bodyPr>
            <a:normAutofit fontScale="85000" lnSpcReduction="20000"/>
          </a:bodyPr>
          <a:lstStyle/>
          <a:p>
            <a:r>
              <a:rPr lang="en-GB" dirty="0"/>
              <a:t>MAP Updates (Original proposal)</a:t>
            </a:r>
          </a:p>
          <a:p>
            <a:pPr marL="628650" lvl="1" indent="-171450">
              <a:buNone/>
            </a:pPr>
            <a:r>
              <a:rPr lang="en-GB" dirty="0">
                <a:solidFill>
                  <a:srgbClr val="00B050"/>
                </a:solidFill>
              </a:rPr>
              <a:t>+ </a:t>
            </a:r>
            <a:r>
              <a:rPr lang="en-GB" dirty="0"/>
              <a:t>As a community, MAPs have highlighted that the loss of assets is impacting consumer charges, and consequently this is a pillar of the CSS programme functionality and features in the business case for the Faster Switching Programme.  </a:t>
            </a:r>
          </a:p>
          <a:p>
            <a:pPr marL="1257300" lvl="3" indent="-342900">
              <a:buFont typeface="Arial" panose="020B0604020202020204" pitchFamily="34" charset="0"/>
              <a:buChar char="•"/>
            </a:pPr>
            <a:r>
              <a:rPr lang="en-GB" dirty="0"/>
              <a:t>In order to achieve these benefits the data needs to be maintained effectively, and we considered that MAPs are best incentivised to do so.</a:t>
            </a:r>
          </a:p>
          <a:p>
            <a:pPr marL="628650" lvl="1" indent="-171450">
              <a:buNone/>
            </a:pPr>
            <a:r>
              <a:rPr lang="en-GB" dirty="0">
                <a:solidFill>
                  <a:srgbClr val="00B050"/>
                </a:solidFill>
              </a:rPr>
              <a:t>+ </a:t>
            </a:r>
            <a:r>
              <a:rPr lang="en-GB" dirty="0"/>
              <a:t>MAPs have been engaged and are actively petitioning to update MAP Id directly in UK Link systems</a:t>
            </a:r>
          </a:p>
          <a:p>
            <a:pPr marL="628650" lvl="1" indent="-171450">
              <a:buNone/>
            </a:pPr>
            <a:r>
              <a:rPr lang="en-GB" dirty="0">
                <a:solidFill>
                  <a:srgbClr val="FF0000"/>
                </a:solidFill>
              </a:rPr>
              <a:t>- </a:t>
            </a:r>
            <a:r>
              <a:rPr lang="en-GB" dirty="0"/>
              <a:t>We do recognise that this route will present challenges about how obligations are placed on MAPs, and crucially how these are enforced.  We have reached out to Ofgem to understand what, if anything, they are proposing in this regard.</a:t>
            </a:r>
          </a:p>
          <a:p>
            <a:pPr marL="0" indent="0">
              <a:buNone/>
            </a:pPr>
            <a:endParaRPr lang="en-GB" dirty="0"/>
          </a:p>
          <a:p>
            <a:pPr lvl="1"/>
            <a:endParaRPr lang="en-GB" dirty="0"/>
          </a:p>
          <a:p>
            <a:endParaRPr lang="en-GB" dirty="0"/>
          </a:p>
        </p:txBody>
      </p:sp>
    </p:spTree>
    <p:extLst>
      <p:ext uri="{BB962C8B-B14F-4D97-AF65-F5344CB8AC3E}">
        <p14:creationId xmlns:p14="http://schemas.microsoft.com/office/powerpoint/2010/main" val="329211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4293-B559-4A7D-8C99-B36C7F0551BD}"/>
              </a:ext>
            </a:extLst>
          </p:cNvPr>
          <p:cNvSpPr>
            <a:spLocks noGrp="1"/>
          </p:cNvSpPr>
          <p:nvPr>
            <p:ph type="title"/>
          </p:nvPr>
        </p:nvSpPr>
        <p:spPr/>
        <p:txBody>
          <a:bodyPr/>
          <a:lstStyle/>
          <a:p>
            <a:r>
              <a:rPr lang="en-GB" dirty="0"/>
              <a:t>XRN4780-C Rep Summary</a:t>
            </a:r>
          </a:p>
        </p:txBody>
      </p:sp>
      <p:sp>
        <p:nvSpPr>
          <p:cNvPr id="3" name="Content Placeholder 2">
            <a:extLst>
              <a:ext uri="{FF2B5EF4-FFF2-40B4-BE49-F238E27FC236}">
                <a16:creationId xmlns:a16="http://schemas.microsoft.com/office/drawing/2014/main" id="{7C630350-5C5C-44BF-8ACC-1F16B7823176}"/>
              </a:ext>
            </a:extLst>
          </p:cNvPr>
          <p:cNvSpPr>
            <a:spLocks noGrp="1"/>
          </p:cNvSpPr>
          <p:nvPr>
            <p:ph idx="1"/>
          </p:nvPr>
        </p:nvSpPr>
        <p:spPr/>
        <p:txBody>
          <a:bodyPr>
            <a:normAutofit fontScale="62500" lnSpcReduction="20000"/>
          </a:bodyPr>
          <a:lstStyle/>
          <a:p>
            <a:r>
              <a:rPr lang="en-GB" dirty="0"/>
              <a:t>MAM Updates (Following Rep responses)</a:t>
            </a:r>
          </a:p>
          <a:p>
            <a:pPr marL="628650" lvl="1" indent="-171450">
              <a:buNone/>
            </a:pPr>
            <a:r>
              <a:rPr lang="en-GB" dirty="0">
                <a:solidFill>
                  <a:srgbClr val="00B050"/>
                </a:solidFill>
              </a:rPr>
              <a:t>+ </a:t>
            </a:r>
            <a:r>
              <a:rPr lang="en-GB" dirty="0"/>
              <a:t>We can see benefits in this approach as MAMs are currently mandated to send RGMA flows, so amendment to such obligations to also send a notification should present a reasonably straight forward regulatory change.  </a:t>
            </a:r>
          </a:p>
          <a:p>
            <a:pPr lvl="2"/>
            <a:r>
              <a:rPr lang="en-GB" dirty="0"/>
              <a:t>This is particularly true with the Retail Code Consolidation where MAMCOP will be incorporated into REC and MAMs will be subject to REC Performance Assurance measures</a:t>
            </a:r>
          </a:p>
          <a:p>
            <a:pPr marL="628650" lvl="1" indent="-171450">
              <a:buNone/>
            </a:pPr>
            <a:r>
              <a:rPr lang="en-GB" dirty="0">
                <a:solidFill>
                  <a:srgbClr val="FF0000"/>
                </a:solidFill>
              </a:rPr>
              <a:t>- </a:t>
            </a:r>
            <a:r>
              <a:rPr lang="en-GB" dirty="0"/>
              <a:t>MAMs have not been engaged to do so, so we would need to assess how this obligation would be applied</a:t>
            </a:r>
          </a:p>
          <a:p>
            <a:pPr marL="628650" lvl="1" indent="-171450">
              <a:buNone/>
            </a:pPr>
            <a:r>
              <a:rPr lang="en-GB" dirty="0">
                <a:solidFill>
                  <a:srgbClr val="FF0000"/>
                </a:solidFill>
              </a:rPr>
              <a:t>-</a:t>
            </a:r>
            <a:r>
              <a:rPr lang="en-GB" dirty="0"/>
              <a:t> We would need to assess what further business rules would be required, would we need to validate that the MAM providing notification was recorded as the MAM on UK Link systems?  In doing so, any solution efficacy will rely on Suppliers (via their Shippers) maintaining this information, something that has been recognised as an industry issue for many years without being properly resolved.  </a:t>
            </a:r>
          </a:p>
          <a:p>
            <a:pPr marL="457200" lvl="1" indent="0">
              <a:buNone/>
            </a:pPr>
            <a:r>
              <a:rPr lang="en-GB" b="1" dirty="0"/>
              <a:t>IF MAM Update solution option is chosen we would recommend that </a:t>
            </a:r>
            <a:r>
              <a:rPr lang="en-GB" b="1" dirty="0">
                <a:solidFill>
                  <a:srgbClr val="FF0000"/>
                </a:solidFill>
              </a:rPr>
              <a:t>ANY</a:t>
            </a:r>
            <a:r>
              <a:rPr lang="en-GB" b="1" dirty="0"/>
              <a:t> MAM be allowed to update the MAP Id, not just the MAM recorded as appointed on UK Link systems</a:t>
            </a:r>
            <a:endParaRPr lang="en-GB" dirty="0"/>
          </a:p>
          <a:p>
            <a:pPr lvl="1"/>
            <a:endParaRPr lang="en-GB" dirty="0"/>
          </a:p>
          <a:p>
            <a:endParaRPr lang="en-GB" dirty="0"/>
          </a:p>
        </p:txBody>
      </p:sp>
    </p:spTree>
    <p:extLst>
      <p:ext uri="{BB962C8B-B14F-4D97-AF65-F5344CB8AC3E}">
        <p14:creationId xmlns:p14="http://schemas.microsoft.com/office/powerpoint/2010/main" val="58406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15"/>
            <a:ext cx="8229600" cy="637580"/>
          </a:xfrm>
        </p:spPr>
        <p:txBody>
          <a:bodyPr>
            <a:normAutofit/>
          </a:bodyPr>
          <a:lstStyle/>
          <a:p>
            <a:r>
              <a:rPr lang="en-GB" sz="2000" dirty="0"/>
              <a:t>4.6  New Change Proposals – Post Solution Review</a:t>
            </a:r>
          </a:p>
        </p:txBody>
      </p:sp>
      <p:graphicFrame>
        <p:nvGraphicFramePr>
          <p:cNvPr id="3" name="Table 2"/>
          <p:cNvGraphicFramePr>
            <a:graphicFrameLocks noGrp="1"/>
          </p:cNvGraphicFramePr>
          <p:nvPr>
            <p:extLst>
              <p:ext uri="{D42A27DB-BD31-4B8C-83A1-F6EECF244321}">
                <p14:modId xmlns:p14="http://schemas.microsoft.com/office/powerpoint/2010/main" val="1710169828"/>
              </p:ext>
            </p:extLst>
          </p:nvPr>
        </p:nvGraphicFramePr>
        <p:xfrm>
          <a:off x="162376" y="574225"/>
          <a:ext cx="8870378" cy="3825467"/>
        </p:xfrm>
        <a:graphic>
          <a:graphicData uri="http://schemas.openxmlformats.org/drawingml/2006/table">
            <a:tbl>
              <a:tblPr firstRow="1" firstCol="1" bandRow="1">
                <a:tableStyleId>{5940675A-B579-460E-94D1-54222C63F5DA}</a:tableStyleId>
              </a:tblPr>
              <a:tblGrid>
                <a:gridCol w="583114">
                  <a:extLst>
                    <a:ext uri="{9D8B030D-6E8A-4147-A177-3AD203B41FA5}">
                      <a16:colId xmlns:a16="http://schemas.microsoft.com/office/drawing/2014/main" val="20000"/>
                    </a:ext>
                  </a:extLst>
                </a:gridCol>
                <a:gridCol w="1332561">
                  <a:extLst>
                    <a:ext uri="{9D8B030D-6E8A-4147-A177-3AD203B41FA5}">
                      <a16:colId xmlns:a16="http://schemas.microsoft.com/office/drawing/2014/main" val="20001"/>
                    </a:ext>
                  </a:extLst>
                </a:gridCol>
                <a:gridCol w="1156267">
                  <a:extLst>
                    <a:ext uri="{9D8B030D-6E8A-4147-A177-3AD203B41FA5}">
                      <a16:colId xmlns:a16="http://schemas.microsoft.com/office/drawing/2014/main" val="3321704233"/>
                    </a:ext>
                  </a:extLst>
                </a:gridCol>
                <a:gridCol w="639003">
                  <a:extLst>
                    <a:ext uri="{9D8B030D-6E8A-4147-A177-3AD203B41FA5}">
                      <a16:colId xmlns:a16="http://schemas.microsoft.com/office/drawing/2014/main" val="20002"/>
                    </a:ext>
                  </a:extLst>
                </a:gridCol>
                <a:gridCol w="468926">
                  <a:extLst>
                    <a:ext uri="{9D8B030D-6E8A-4147-A177-3AD203B41FA5}">
                      <a16:colId xmlns:a16="http://schemas.microsoft.com/office/drawing/2014/main" val="20003"/>
                    </a:ext>
                  </a:extLst>
                </a:gridCol>
                <a:gridCol w="360976">
                  <a:extLst>
                    <a:ext uri="{9D8B030D-6E8A-4147-A177-3AD203B41FA5}">
                      <a16:colId xmlns:a16="http://schemas.microsoft.com/office/drawing/2014/main" val="20004"/>
                    </a:ext>
                  </a:extLst>
                </a:gridCol>
                <a:gridCol w="394234">
                  <a:extLst>
                    <a:ext uri="{9D8B030D-6E8A-4147-A177-3AD203B41FA5}">
                      <a16:colId xmlns:a16="http://schemas.microsoft.com/office/drawing/2014/main" val="20005"/>
                    </a:ext>
                  </a:extLst>
                </a:gridCol>
                <a:gridCol w="2237708">
                  <a:extLst>
                    <a:ext uri="{9D8B030D-6E8A-4147-A177-3AD203B41FA5}">
                      <a16:colId xmlns:a16="http://schemas.microsoft.com/office/drawing/2014/main" val="20010"/>
                    </a:ext>
                  </a:extLst>
                </a:gridCol>
                <a:gridCol w="1697589">
                  <a:extLst>
                    <a:ext uri="{9D8B030D-6E8A-4147-A177-3AD203B41FA5}">
                      <a16:colId xmlns:a16="http://schemas.microsoft.com/office/drawing/2014/main" val="20011"/>
                    </a:ext>
                  </a:extLst>
                </a:gridCol>
              </a:tblGrid>
              <a:tr h="368693">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Agenda</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Item</a:t>
                      </a:r>
                    </a:p>
                  </a:txBody>
                  <a:tcPr marL="59044" marR="59044" marT="0" marB="0">
                    <a:solidFill>
                      <a:schemeClr val="tx2">
                        <a:lumMod val="40000"/>
                        <a:lumOff val="60000"/>
                      </a:schemeClr>
                    </a:solidFill>
                  </a:tcPr>
                </a:tc>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Responses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12254">
                <a:tc vMerge="1">
                  <a:txBody>
                    <a:bodyPr/>
                    <a:lstStyle/>
                    <a:p>
                      <a:endParaRPr lang="en-GB"/>
                    </a:p>
                  </a:txBody>
                  <a:tcPr/>
                </a:tc>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554623">
                <a:tc rowSpan="4">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rowSpan="4">
                  <a:txBody>
                    <a:bodyPr/>
                    <a:lstStyle/>
                    <a:p>
                      <a:pPr>
                        <a:lnSpc>
                          <a:spcPct val="115000"/>
                        </a:lnSpc>
                        <a:spcAft>
                          <a:spcPts val="0"/>
                        </a:spcAft>
                      </a:pPr>
                      <a:r>
                        <a:rPr lang="en-US" sz="900" dirty="0">
                          <a:effectLst/>
                          <a:latin typeface="Arial" panose="020B0604020202020204" pitchFamily="34" charset="0"/>
                          <a:ea typeface="Calibri"/>
                          <a:cs typeface="Arial" panose="020B0604020202020204" pitchFamily="34" charset="0"/>
                        </a:rPr>
                        <a:t>XRN4992 MOD 0687 - Creation of new charge to recover Last Resort Supply Payments - Solution Review</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rPr>
                        <a:t>Implementation date depends on solution option</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hlinkClick r:id="rId2"/>
                        </a:rPr>
                        <a:t>Link to Change Proposal</a:t>
                      </a: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hlinkClick r:id="rId3"/>
                        </a:rPr>
                        <a:t>2456.2 - RT - PO Change Pack</a:t>
                      </a: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rPr>
                        <a:t>Voting: Shipper and DNO</a:t>
                      </a:r>
                    </a:p>
                    <a:p>
                      <a:pPr>
                        <a:lnSpc>
                          <a:spcPct val="115000"/>
                        </a:lnSpc>
                        <a:spcAft>
                          <a:spcPts val="0"/>
                        </a:spcAft>
                      </a:pPr>
                      <a:r>
                        <a:rPr lang="en-US" sz="900" dirty="0">
                          <a:solidFill>
                            <a:srgbClr val="FF0000"/>
                          </a:solidFill>
                          <a:effectLst/>
                          <a:latin typeface="Arial" panose="020B0604020202020204" pitchFamily="34" charset="0"/>
                          <a:ea typeface="Calibri"/>
                          <a:cs typeface="Arial" panose="020B0604020202020204" pitchFamily="34" charset="0"/>
                        </a:rPr>
                        <a:t>High Level Solution Option £</a:t>
                      </a:r>
                      <a:endParaRPr lang="en-GB" sz="900" dirty="0">
                        <a:solidFill>
                          <a:srgbClr val="FF0000"/>
                        </a:solidFill>
                        <a:effectLst/>
                        <a:latin typeface="Calibri"/>
                        <a:ea typeface="Calibri"/>
                        <a:cs typeface="Times New Roman"/>
                      </a:endParaRPr>
                    </a:p>
                  </a:txBody>
                  <a:tcPr marL="59044" marR="59044" marT="0" marB="0"/>
                </a:tc>
                <a:tc rowSpan="4">
                  <a:txBody>
                    <a:bodyPr/>
                    <a:lstStyle/>
                    <a:p>
                      <a:pPr algn="l">
                        <a:lnSpc>
                          <a:spcPct val="115000"/>
                        </a:lnSpc>
                        <a:spcAft>
                          <a:spcPts val="0"/>
                        </a:spcAft>
                      </a:pPr>
                      <a:r>
                        <a:rPr lang="en-GB" sz="900" dirty="0">
                          <a:effectLst/>
                          <a:latin typeface="+mn-lt"/>
                          <a:ea typeface="Calibri"/>
                          <a:cs typeface="Times New Roman"/>
                        </a:rPr>
                        <a:t>Interim solution – Option 4</a:t>
                      </a:r>
                    </a:p>
                    <a:p>
                      <a:pPr algn="l">
                        <a:lnSpc>
                          <a:spcPct val="115000"/>
                        </a:lnSpc>
                        <a:spcAft>
                          <a:spcPts val="0"/>
                        </a:spcAft>
                      </a:pPr>
                      <a:endParaRPr lang="en-GB" sz="900" dirty="0">
                        <a:effectLst/>
                        <a:latin typeface="+mn-lt"/>
                        <a:ea typeface="Calibri"/>
                        <a:cs typeface="Times New Roman"/>
                      </a:endParaRPr>
                    </a:p>
                    <a:p>
                      <a:pPr algn="l">
                        <a:lnSpc>
                          <a:spcPct val="115000"/>
                        </a:lnSpc>
                        <a:spcAft>
                          <a:spcPts val="0"/>
                        </a:spcAft>
                      </a:pPr>
                      <a:r>
                        <a:rPr lang="en-GB" sz="900" dirty="0">
                          <a:effectLst/>
                          <a:latin typeface="+mn-lt"/>
                          <a:ea typeface="Calibri"/>
                          <a:cs typeface="Times New Roman"/>
                        </a:rPr>
                        <a:t>Enduring solution – </a:t>
                      </a:r>
                    </a:p>
                    <a:p>
                      <a:pPr algn="l">
                        <a:lnSpc>
                          <a:spcPct val="115000"/>
                        </a:lnSpc>
                        <a:spcAft>
                          <a:spcPts val="0"/>
                        </a:spcAft>
                      </a:pPr>
                      <a:r>
                        <a:rPr lang="en-GB" sz="900" dirty="0">
                          <a:effectLst/>
                          <a:latin typeface="+mn-lt"/>
                          <a:ea typeface="Calibri"/>
                          <a:cs typeface="Times New Roman"/>
                        </a:rPr>
                        <a:t>Option 1 </a:t>
                      </a:r>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NGN</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X</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extLst>
                  <a:ext uri="{0D108BD9-81ED-4DB2-BD59-A6C34878D82A}">
                    <a16:rowId xmlns:a16="http://schemas.microsoft.com/office/drawing/2014/main" val="10002"/>
                  </a:ext>
                </a:extLst>
              </a:tr>
              <a:tr h="676933">
                <a:tc vMerge="1">
                  <a:txBody>
                    <a:bodyPr/>
                    <a:lstStyle/>
                    <a:p>
                      <a:endParaRPr lang="en-GB"/>
                    </a:p>
                  </a:txBody>
                  <a:tcPr/>
                </a:tc>
                <a:tc vMerge="1">
                  <a:txBody>
                    <a:bodyPr/>
                    <a:lstStyle/>
                    <a:p>
                      <a:endParaRPr lang="en-GB"/>
                    </a:p>
                  </a:txBody>
                  <a:tcPr/>
                </a:tc>
                <a:tc vMerge="1">
                  <a:txBody>
                    <a:bodyPr/>
                    <a:lstStyle/>
                    <a:p>
                      <a:endParaRPr lang="en-GB" sz="900" dirty="0"/>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EDF</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r>
                        <a:rPr lang="en-GB" sz="900" kern="1200" dirty="0">
                          <a:solidFill>
                            <a:schemeClr val="tx1"/>
                          </a:solidFill>
                          <a:effectLst/>
                          <a:latin typeface="Arial" panose="020B0604020202020204" pitchFamily="34" charset="0"/>
                          <a:cs typeface="Arial" panose="020B0604020202020204" pitchFamily="34" charset="0"/>
                        </a:rPr>
                        <a:t>Stated option 4 however also approved to DSG preferred 2 stage option</a:t>
                      </a: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extLst>
                  <a:ext uri="{0D108BD9-81ED-4DB2-BD59-A6C34878D82A}">
                    <a16:rowId xmlns:a16="http://schemas.microsoft.com/office/drawing/2014/main" val="10003"/>
                  </a:ext>
                </a:extLst>
              </a:tr>
              <a:tr h="547203">
                <a:tc vMerge="1">
                  <a:txBody>
                    <a:bodyPr/>
                    <a:lstStyle/>
                    <a:p>
                      <a:endParaRPr lang="en-GB"/>
                    </a:p>
                  </a:txBody>
                  <a:tcPr/>
                </a:tc>
                <a:tc vMerge="1">
                  <a:txBody>
                    <a:bodyPr/>
                    <a:lstStyle/>
                    <a:p>
                      <a:endParaRPr lang="en-GB"/>
                    </a:p>
                  </a:txBody>
                  <a:tcPr/>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nchor="ctr"/>
                </a:tc>
                <a:tc>
                  <a:txBody>
                    <a:bodyPr/>
                    <a:lstStyle/>
                    <a:p>
                      <a:pPr algn="l"/>
                      <a:r>
                        <a:rPr lang="en-GB" sz="900" kern="1200" dirty="0">
                          <a:solidFill>
                            <a:schemeClr val="tx1"/>
                          </a:solidFill>
                          <a:effectLst/>
                          <a:latin typeface="Arial" panose="020B0604020202020204" pitchFamily="34" charset="0"/>
                          <a:cs typeface="Arial" panose="020B0604020202020204" pitchFamily="34" charset="0"/>
                        </a:rPr>
                        <a:t>Npower</a:t>
                      </a:r>
                    </a:p>
                  </a:txBody>
                  <a:tcPr marL="59044" marR="59044" marT="0" marB="0" anchor="ctr"/>
                </a:tc>
                <a:tc>
                  <a:txBody>
                    <a:bodyPr/>
                    <a:lstStyle/>
                    <a:p>
                      <a:pPr algn="ctr"/>
                      <a:r>
                        <a:rPr lang="en-GB" sz="900" kern="1200" dirty="0">
                          <a:solidFill>
                            <a:schemeClr val="tx1"/>
                          </a:solidFill>
                          <a:effectLst/>
                          <a:latin typeface="Arial" panose="020B0604020202020204" pitchFamily="34" charset="0"/>
                          <a:cs typeface="Arial" panose="020B0604020202020204" pitchFamily="34" charset="0"/>
                        </a:rPr>
                        <a:t>X</a:t>
                      </a: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extLst>
                  <a:ext uri="{0D108BD9-81ED-4DB2-BD59-A6C34878D82A}">
                    <a16:rowId xmlns:a16="http://schemas.microsoft.com/office/drawing/2014/main" val="251311267"/>
                  </a:ext>
                </a:extLst>
              </a:tr>
              <a:tr h="589185">
                <a:tc vMerge="1">
                  <a:txBody>
                    <a:bodyPr/>
                    <a:lstStyle/>
                    <a:p>
                      <a:endParaRPr lang="en-GB"/>
                    </a:p>
                  </a:txBody>
                  <a:tcPr/>
                </a:tc>
                <a:tc vMerge="1">
                  <a:txBody>
                    <a:bodyPr/>
                    <a:lstStyle/>
                    <a:p>
                      <a:endParaRPr lang="en-GB"/>
                    </a:p>
                  </a:txBody>
                  <a:tcPr/>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nchor="ctr"/>
                </a:tc>
                <a:tc>
                  <a:txBody>
                    <a:bodyPr/>
                    <a:lstStyle/>
                    <a:p>
                      <a:pPr algn="l"/>
                      <a:r>
                        <a:rPr lang="en-GB" sz="900" kern="1200" dirty="0">
                          <a:solidFill>
                            <a:schemeClr val="tx1"/>
                          </a:solidFill>
                          <a:effectLst/>
                          <a:latin typeface="Arial" panose="020B0604020202020204" pitchFamily="34" charset="0"/>
                          <a:cs typeface="Arial" panose="020B0604020202020204" pitchFamily="34" charset="0"/>
                        </a:rPr>
                        <a:t>Scottish </a:t>
                      </a:r>
                    </a:p>
                    <a:p>
                      <a:pPr algn="l"/>
                      <a:r>
                        <a:rPr lang="en-GB" sz="900" kern="1200" dirty="0">
                          <a:solidFill>
                            <a:schemeClr val="tx1"/>
                          </a:solidFill>
                          <a:effectLst/>
                          <a:latin typeface="Arial" panose="020B0604020202020204" pitchFamily="34" charset="0"/>
                          <a:cs typeface="Arial" panose="020B0604020202020204" pitchFamily="34" charset="0"/>
                        </a:rPr>
                        <a:t>Power</a:t>
                      </a:r>
                    </a:p>
                  </a:txBody>
                  <a:tcPr marL="59044" marR="59044" marT="0" marB="0" anchor="ctr"/>
                </a:tc>
                <a:tc>
                  <a:txBody>
                    <a:bodyPr/>
                    <a:lstStyle/>
                    <a:p>
                      <a:pPr algn="ctr"/>
                      <a:r>
                        <a:rPr lang="en-GB" sz="900" kern="1200" dirty="0">
                          <a:solidFill>
                            <a:schemeClr val="tx1"/>
                          </a:solidFill>
                          <a:effectLst/>
                          <a:latin typeface="Arial" panose="020B0604020202020204" pitchFamily="34" charset="0"/>
                          <a:cs typeface="Arial" panose="020B0604020202020204" pitchFamily="34" charset="0"/>
                        </a:rPr>
                        <a:t>X</a:t>
                      </a: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Calibri"/>
                          <a:cs typeface="Arial" panose="020B0604020202020204" pitchFamily="34" charset="0"/>
                        </a:rPr>
                        <a:t>SP wanted to understand funding implications and if industry will be charged twice with a 2-stage implementation.</a:t>
                      </a:r>
                    </a:p>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r>
                        <a:rPr lang="en-GB" sz="900" kern="1200" dirty="0">
                          <a:solidFill>
                            <a:schemeClr val="tx1"/>
                          </a:solidFill>
                          <a:effectLst/>
                          <a:latin typeface="Arial" panose="020B0604020202020204" pitchFamily="34" charset="0"/>
                          <a:cs typeface="Arial" panose="020B0604020202020204" pitchFamily="34" charset="0"/>
                        </a:rPr>
                        <a:t>Industry would be required to fund implementation of both solutions however the cost for long term solution will not include any work already implemented.</a:t>
                      </a:r>
                    </a:p>
                  </a:txBody>
                  <a:tcPr marL="59044" marR="59044" marT="0" marB="0"/>
                </a:tc>
                <a:extLst>
                  <a:ext uri="{0D108BD9-81ED-4DB2-BD59-A6C34878D82A}">
                    <a16:rowId xmlns:a16="http://schemas.microsoft.com/office/drawing/2014/main" val="68336284"/>
                  </a:ext>
                </a:extLst>
              </a:tr>
            </a:tbl>
          </a:graphicData>
        </a:graphic>
      </p:graphicFrame>
      <p:sp>
        <p:nvSpPr>
          <p:cNvPr id="4" name="TextBox 3">
            <a:extLst>
              <a:ext uri="{FF2B5EF4-FFF2-40B4-BE49-F238E27FC236}">
                <a16:creationId xmlns:a16="http://schemas.microsoft.com/office/drawing/2014/main" id="{9C9A89D9-0D62-45B9-B970-F2FE2B16A836}"/>
              </a:ext>
            </a:extLst>
          </p:cNvPr>
          <p:cNvSpPr txBox="1"/>
          <p:nvPr/>
        </p:nvSpPr>
        <p:spPr>
          <a:xfrm>
            <a:off x="273622" y="4392042"/>
            <a:ext cx="8870378" cy="577081"/>
          </a:xfrm>
          <a:prstGeom prst="rect">
            <a:avLst/>
          </a:prstGeom>
          <a:noFill/>
        </p:spPr>
        <p:txBody>
          <a:bodyPr wrap="square" rtlCol="0">
            <a:spAutoFit/>
          </a:bodyPr>
          <a:lstStyle/>
          <a:p>
            <a:r>
              <a:rPr lang="en-US" sz="1050" dirty="0"/>
              <a:t>For XRN4992 enduring solution to be delivered within the November 2020 Major Release, the Committee must approve the change being in scope at the February 2020 ChMC meeting. If an Ofgem decision on Modification 0687 is not provided before the February meeting, the Committee would have to approve Xoserve working at risk or alternatively defer the decision and remove the change from November 2020 release.</a:t>
            </a:r>
          </a:p>
        </p:txBody>
      </p:sp>
    </p:spTree>
    <p:extLst>
      <p:ext uri="{BB962C8B-B14F-4D97-AF65-F5344CB8AC3E}">
        <p14:creationId xmlns:p14="http://schemas.microsoft.com/office/powerpoint/2010/main" val="144229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lstStyle/>
          <a:p>
            <a:r>
              <a:rPr lang="en-GB" dirty="0"/>
              <a:t>5. Implementation Plan</a:t>
            </a:r>
          </a:p>
        </p:txBody>
      </p:sp>
      <p:sp>
        <p:nvSpPr>
          <p:cNvPr id="8" name="Content Placeholder 7">
            <a:extLst>
              <a:ext uri="{FF2B5EF4-FFF2-40B4-BE49-F238E27FC236}">
                <a16:creationId xmlns:a16="http://schemas.microsoft.com/office/drawing/2014/main" id="{FE0FDACF-A59F-4C8E-B2AD-BB549AE22CA5}"/>
              </a:ext>
            </a:extLst>
          </p:cNvPr>
          <p:cNvSpPr>
            <a:spLocks noGrp="1"/>
          </p:cNvSpPr>
          <p:nvPr>
            <p:ph idx="1"/>
          </p:nvPr>
        </p:nvSpPr>
        <p:spPr>
          <a:xfrm>
            <a:off x="251520" y="915566"/>
            <a:ext cx="8229600" cy="3384376"/>
          </a:xfrm>
        </p:spPr>
        <p:txBody>
          <a:bodyPr>
            <a:normAutofit/>
          </a:bodyPr>
          <a:lstStyle/>
          <a:p>
            <a:pPr marL="0" indent="0">
              <a:buNone/>
            </a:pPr>
            <a:r>
              <a:rPr lang="en-US" sz="1200" dirty="0"/>
              <a:t>Please see the following slides for an overview of:</a:t>
            </a:r>
          </a:p>
          <a:p>
            <a:pPr marL="0" indent="0">
              <a:buNone/>
            </a:pPr>
            <a:endParaRPr lang="en-US" sz="1200" dirty="0"/>
          </a:p>
          <a:p>
            <a:r>
              <a:rPr lang="en-US" sz="1200" dirty="0"/>
              <a:t>Detail Design Changes for approval</a:t>
            </a:r>
          </a:p>
          <a:p>
            <a:pPr marL="0" indent="0">
              <a:buNone/>
            </a:pPr>
            <a:endParaRPr lang="en-US" sz="1200" dirty="0"/>
          </a:p>
          <a:p>
            <a:r>
              <a:rPr lang="en-US" sz="1200" dirty="0"/>
              <a:t>Outages </a:t>
            </a:r>
          </a:p>
          <a:p>
            <a:pPr lvl="1"/>
            <a:r>
              <a:rPr lang="en-US" sz="1000" dirty="0"/>
              <a:t>No new outages.</a:t>
            </a:r>
          </a:p>
          <a:p>
            <a:pPr lvl="1"/>
            <a:r>
              <a:rPr lang="en-US" sz="1000" dirty="0"/>
              <a:t>Change of date to the RTP outage (highlighted on slide)</a:t>
            </a:r>
            <a:br>
              <a:rPr lang="en-US" sz="1000" dirty="0"/>
            </a:br>
            <a:endParaRPr lang="en-US" sz="1000" dirty="0"/>
          </a:p>
          <a:p>
            <a:pPr marL="0" indent="0">
              <a:buNone/>
            </a:pPr>
            <a:br>
              <a:rPr lang="en-US" sz="1200" dirty="0"/>
            </a:br>
            <a:r>
              <a:rPr lang="en-US" sz="1200" dirty="0"/>
              <a:t>Attached is the full Implementation Plan document.</a:t>
            </a:r>
          </a:p>
          <a:p>
            <a:pPr marL="0" indent="0">
              <a:buNone/>
            </a:pPr>
            <a:endParaRPr lang="en-US" sz="1200" dirty="0"/>
          </a:p>
          <a:p>
            <a:pPr marL="400050" lvl="1" indent="0">
              <a:buNone/>
            </a:pPr>
            <a:endParaRPr lang="en-US" sz="1000" dirty="0"/>
          </a:p>
          <a:p>
            <a:pPr marL="0" indent="0">
              <a:buNone/>
            </a:pPr>
            <a:endParaRPr lang="en-GB" sz="1200" dirty="0"/>
          </a:p>
        </p:txBody>
      </p:sp>
      <p:graphicFrame>
        <p:nvGraphicFramePr>
          <p:cNvPr id="3" name="Object 2">
            <a:extLst>
              <a:ext uri="{FF2B5EF4-FFF2-40B4-BE49-F238E27FC236}">
                <a16:creationId xmlns:a16="http://schemas.microsoft.com/office/drawing/2014/main" id="{C253E8AF-BC95-47C0-BB6D-C6EE91053FCB}"/>
              </a:ext>
            </a:extLst>
          </p:cNvPr>
          <p:cNvGraphicFramePr>
            <a:graphicFrameLocks noChangeAspect="1"/>
          </p:cNvGraphicFramePr>
          <p:nvPr>
            <p:extLst>
              <p:ext uri="{D42A27DB-BD31-4B8C-83A1-F6EECF244321}">
                <p14:modId xmlns:p14="http://schemas.microsoft.com/office/powerpoint/2010/main" val="1324511568"/>
              </p:ext>
            </p:extLst>
          </p:nvPr>
        </p:nvGraphicFramePr>
        <p:xfrm>
          <a:off x="1331640" y="3421484"/>
          <a:ext cx="914400" cy="806450"/>
        </p:xfrm>
        <a:graphic>
          <a:graphicData uri="http://schemas.openxmlformats.org/presentationml/2006/ole">
            <mc:AlternateContent xmlns:mc="http://schemas.openxmlformats.org/markup-compatibility/2006">
              <mc:Choice xmlns:v="urn:schemas-microsoft-com:vml" Requires="v">
                <p:oleObj spid="_x0000_s29725" name="Worksheet" showAsIcon="1" r:id="rId3" imgW="914400" imgH="806400" progId="Excel.Sheet.12">
                  <p:embed/>
                </p:oleObj>
              </mc:Choice>
              <mc:Fallback>
                <p:oleObj name="Worksheet" showAsIcon="1" r:id="rId3" imgW="914400" imgH="806400" progId="Excel.Sheet.12">
                  <p:embed/>
                  <p:pic>
                    <p:nvPicPr>
                      <p:cNvPr id="3" name="Object 2">
                        <a:extLst>
                          <a:ext uri="{FF2B5EF4-FFF2-40B4-BE49-F238E27FC236}">
                            <a16:creationId xmlns:a16="http://schemas.microsoft.com/office/drawing/2014/main" id="{C253E8AF-BC95-47C0-BB6D-C6EE91053FCB}"/>
                          </a:ext>
                        </a:extLst>
                      </p:cNvPr>
                      <p:cNvPicPr/>
                      <p:nvPr/>
                    </p:nvPicPr>
                    <p:blipFill>
                      <a:blip r:embed="rId4"/>
                      <a:stretch>
                        <a:fillRect/>
                      </a:stretch>
                    </p:blipFill>
                    <p:spPr>
                      <a:xfrm>
                        <a:off x="1331640" y="342148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3154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2765111"/>
              </p:ext>
            </p:extLst>
          </p:nvPr>
        </p:nvGraphicFramePr>
        <p:xfrm>
          <a:off x="107504" y="195486"/>
          <a:ext cx="8633414" cy="3587482"/>
        </p:xfrm>
        <a:graphic>
          <a:graphicData uri="http://schemas.openxmlformats.org/drawingml/2006/table">
            <a:tbl>
              <a:tblPr firstRow="1" firstCol="1" bandRow="1">
                <a:tableStyleId>{5940675A-B579-460E-94D1-54222C63F5DA}</a:tableStyleId>
              </a:tblPr>
              <a:tblGrid>
                <a:gridCol w="960128">
                  <a:extLst>
                    <a:ext uri="{9D8B030D-6E8A-4147-A177-3AD203B41FA5}">
                      <a16:colId xmlns:a16="http://schemas.microsoft.com/office/drawing/2014/main" val="20001"/>
                    </a:ext>
                  </a:extLst>
                </a:gridCol>
                <a:gridCol w="738560">
                  <a:extLst>
                    <a:ext uri="{9D8B030D-6E8A-4147-A177-3AD203B41FA5}">
                      <a16:colId xmlns:a16="http://schemas.microsoft.com/office/drawing/2014/main" val="20006"/>
                    </a:ext>
                  </a:extLst>
                </a:gridCol>
                <a:gridCol w="516992">
                  <a:extLst>
                    <a:ext uri="{9D8B030D-6E8A-4147-A177-3AD203B41FA5}">
                      <a16:colId xmlns:a16="http://schemas.microsoft.com/office/drawing/2014/main" val="1990762972"/>
                    </a:ext>
                  </a:extLst>
                </a:gridCol>
                <a:gridCol w="579477">
                  <a:extLst>
                    <a:ext uri="{9D8B030D-6E8A-4147-A177-3AD203B41FA5}">
                      <a16:colId xmlns:a16="http://schemas.microsoft.com/office/drawing/2014/main" val="20007"/>
                    </a:ext>
                  </a:extLst>
                </a:gridCol>
                <a:gridCol w="446767">
                  <a:extLst>
                    <a:ext uri="{9D8B030D-6E8A-4147-A177-3AD203B41FA5}">
                      <a16:colId xmlns:a16="http://schemas.microsoft.com/office/drawing/2014/main" val="20008"/>
                    </a:ext>
                  </a:extLst>
                </a:gridCol>
                <a:gridCol w="2695745">
                  <a:extLst>
                    <a:ext uri="{9D8B030D-6E8A-4147-A177-3AD203B41FA5}">
                      <a16:colId xmlns:a16="http://schemas.microsoft.com/office/drawing/2014/main" val="20009"/>
                    </a:ext>
                  </a:extLst>
                </a:gridCol>
                <a:gridCol w="2695745">
                  <a:extLst>
                    <a:ext uri="{9D8B030D-6E8A-4147-A177-3AD203B41FA5}">
                      <a16:colId xmlns:a16="http://schemas.microsoft.com/office/drawing/2014/main" val="677983838"/>
                    </a:ext>
                  </a:extLst>
                </a:gridCol>
              </a:tblGrid>
              <a:tr h="216024">
                <a:tc gridSpan="7">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1781183799"/>
                  </a:ext>
                </a:extLst>
              </a:tr>
              <a:tr h="211840">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kern="1200" dirty="0">
                          <a:solidFill>
                            <a:schemeClr val="tx1"/>
                          </a:solidFill>
                          <a:effectLst/>
                          <a:latin typeface="+mn-lt"/>
                          <a:ea typeface="+mn-ea"/>
                          <a:cs typeface="+mn-cs"/>
                        </a:rPr>
                        <a:t>Xoserve response</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25786">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63946">
                <a:tc rowSpan="6">
                  <a:txBody>
                    <a:bodyPr/>
                    <a:lstStyle/>
                    <a:p>
                      <a:pPr>
                        <a:lnSpc>
                          <a:spcPct val="115000"/>
                        </a:lnSpc>
                        <a:spcAft>
                          <a:spcPts val="0"/>
                        </a:spcAft>
                      </a:pPr>
                      <a:r>
                        <a:rPr lang="en-GB" sz="800" kern="1200" dirty="0">
                          <a:solidFill>
                            <a:schemeClr val="tx1"/>
                          </a:solidFill>
                          <a:effectLst/>
                          <a:latin typeface="+mn-lt"/>
                          <a:ea typeface="+mn-ea"/>
                          <a:cs typeface="+mn-cs"/>
                        </a:rPr>
                        <a:t>XRN4941 </a:t>
                      </a:r>
                      <a:r>
                        <a:rPr lang="en-US" sz="800" kern="1200" dirty="0">
                          <a:solidFill>
                            <a:schemeClr val="tx1"/>
                          </a:solidFill>
                          <a:effectLst/>
                          <a:latin typeface="+mn-lt"/>
                          <a:ea typeface="+mn-ea"/>
                          <a:cs typeface="+mn-cs"/>
                        </a:rPr>
                        <a:t>Auto updates to meter read frequency (MOD0692)</a:t>
                      </a:r>
                      <a:endParaRPr lang="en-GB" sz="800" kern="1200" dirty="0">
                        <a:solidFill>
                          <a:schemeClr val="tx1"/>
                        </a:solidFill>
                        <a:effectLst/>
                        <a:latin typeface="+mn-lt"/>
                        <a:ea typeface="+mn-ea"/>
                        <a:cs typeface="+mn-cs"/>
                      </a:endParaRPr>
                    </a:p>
                    <a:p>
                      <a:pPr>
                        <a:lnSpc>
                          <a:spcPct val="115000"/>
                        </a:lnSpc>
                        <a:spcAft>
                          <a:spcPts val="0"/>
                        </a:spcAft>
                      </a:pPr>
                      <a:endParaRPr lang="en-GB" sz="800" kern="1200" dirty="0">
                        <a:solidFill>
                          <a:schemeClr val="tx1"/>
                        </a:solidFill>
                        <a:effectLst/>
                        <a:latin typeface="+mn-lt"/>
                        <a:ea typeface="+mn-ea"/>
                        <a:cs typeface="+mn-cs"/>
                      </a:endParaRPr>
                    </a:p>
                    <a:p>
                      <a:pPr>
                        <a:lnSpc>
                          <a:spcPct val="115000"/>
                        </a:lnSpc>
                        <a:spcAft>
                          <a:spcPts val="0"/>
                        </a:spcAft>
                      </a:pPr>
                      <a:r>
                        <a:rPr lang="en-GB" sz="800" kern="1200" dirty="0">
                          <a:solidFill>
                            <a:schemeClr val="tx1"/>
                          </a:solidFill>
                          <a:effectLst/>
                          <a:latin typeface="+mn-lt"/>
                          <a:ea typeface="+mn-ea"/>
                          <a:cs typeface="+mn-cs"/>
                        </a:rPr>
                        <a:t>Change Pack ref: </a:t>
                      </a:r>
                      <a:r>
                        <a:rPr lang="en-GB" sz="800" kern="1200" dirty="0">
                          <a:solidFill>
                            <a:schemeClr val="tx1"/>
                          </a:solidFill>
                          <a:effectLst/>
                          <a:latin typeface="+mn-lt"/>
                          <a:ea typeface="+mn-ea"/>
                          <a:cs typeface="+mn-cs"/>
                          <a:hlinkClick r:id="rId2"/>
                        </a:rPr>
                        <a:t>2489.11 - RT – PO</a:t>
                      </a:r>
                      <a:endParaRPr lang="en-GB" sz="800" kern="1200" dirty="0">
                        <a:solidFill>
                          <a:schemeClr val="tx1"/>
                        </a:solidFill>
                        <a:effectLst/>
                        <a:latin typeface="+mn-lt"/>
                        <a:ea typeface="+mn-ea"/>
                        <a:cs typeface="+mn-cs"/>
                      </a:endParaRPr>
                    </a:p>
                    <a:p>
                      <a:pPr>
                        <a:lnSpc>
                          <a:spcPct val="115000"/>
                        </a:lnSpc>
                        <a:spcAft>
                          <a:spcPts val="0"/>
                        </a:spcAft>
                      </a:pPr>
                      <a:endParaRPr lang="en-GB" sz="800" kern="1200" dirty="0">
                        <a:solidFill>
                          <a:schemeClr val="tx1"/>
                        </a:solidFill>
                        <a:effectLst/>
                        <a:latin typeface="+mn-lt"/>
                        <a:ea typeface="+mn-ea"/>
                        <a:cs typeface="+mn-cs"/>
                      </a:endParaRPr>
                    </a:p>
                    <a:p>
                      <a:pPr>
                        <a:lnSpc>
                          <a:spcPct val="115000"/>
                        </a:lnSpc>
                        <a:spcAft>
                          <a:spcPts val="0"/>
                        </a:spcAft>
                      </a:pPr>
                      <a:r>
                        <a:rPr lang="en-GB" sz="800" kern="1200" dirty="0">
                          <a:solidFill>
                            <a:schemeClr val="tx1"/>
                          </a:solidFill>
                          <a:effectLst/>
                          <a:latin typeface="+mn-lt"/>
                          <a:ea typeface="+mn-ea"/>
                          <a:cs typeface="+mn-cs"/>
                          <a:hlinkClick r:id="rId3"/>
                        </a:rPr>
                        <a:t>Link to CP</a:t>
                      </a:r>
                      <a:endParaRPr lang="en-GB" sz="800" kern="1200" dirty="0">
                        <a:solidFill>
                          <a:schemeClr val="tx1"/>
                        </a:solidFill>
                        <a:effectLst/>
                        <a:latin typeface="+mn-lt"/>
                        <a:ea typeface="+mn-ea"/>
                        <a:cs typeface="+mn-cs"/>
                      </a:endParaRPr>
                    </a:p>
                    <a:p>
                      <a:pPr>
                        <a:lnSpc>
                          <a:spcPct val="115000"/>
                        </a:lnSpc>
                        <a:spcAft>
                          <a:spcPts val="0"/>
                        </a:spcAft>
                      </a:pPr>
                      <a:endParaRPr lang="en-GB" sz="800" kern="1200" dirty="0">
                        <a:solidFill>
                          <a:schemeClr val="tx1"/>
                        </a:solidFill>
                        <a:effectLst/>
                        <a:latin typeface="+mn-lt"/>
                        <a:ea typeface="+mn-ea"/>
                        <a:cs typeface="+mn-cs"/>
                      </a:endParaRPr>
                    </a:p>
                    <a:p>
                      <a:pPr>
                        <a:lnSpc>
                          <a:spcPct val="115000"/>
                        </a:lnSpc>
                        <a:spcAft>
                          <a:spcPts val="0"/>
                        </a:spcAft>
                      </a:pPr>
                      <a:r>
                        <a:rPr lang="en-GB" sz="800" kern="1200" dirty="0">
                          <a:solidFill>
                            <a:schemeClr val="tx1"/>
                          </a:solidFill>
                          <a:effectLst/>
                          <a:latin typeface="+mn-lt"/>
                          <a:ea typeface="+mn-ea"/>
                          <a:cs typeface="+mn-cs"/>
                        </a:rPr>
                        <a:t>June 2020 Release</a:t>
                      </a:r>
                    </a:p>
                    <a:p>
                      <a:pPr>
                        <a:lnSpc>
                          <a:spcPct val="115000"/>
                        </a:lnSpc>
                        <a:spcAft>
                          <a:spcPts val="0"/>
                        </a:spcAft>
                      </a:pPr>
                      <a:endParaRPr lang="en-GB" sz="800" kern="1200" dirty="0">
                        <a:solidFill>
                          <a:schemeClr val="tx1"/>
                        </a:solidFill>
                        <a:effectLst/>
                        <a:latin typeface="+mn-lt"/>
                        <a:ea typeface="+mn-ea"/>
                        <a:cs typeface="+mn-cs"/>
                      </a:endParaRPr>
                    </a:p>
                    <a:p>
                      <a:pPr>
                        <a:lnSpc>
                          <a:spcPct val="115000"/>
                        </a:lnSpc>
                        <a:spcAft>
                          <a:spcPts val="0"/>
                        </a:spcAft>
                      </a:pPr>
                      <a:r>
                        <a:rPr lang="en-GB" sz="800" kern="1200" dirty="0">
                          <a:solidFill>
                            <a:schemeClr val="tx1"/>
                          </a:solidFill>
                          <a:effectLst/>
                          <a:latin typeface="+mn-lt"/>
                          <a:ea typeface="+mn-ea"/>
                          <a:cs typeface="+mn-cs"/>
                        </a:rPr>
                        <a:t>Voting: Shipper</a:t>
                      </a:r>
                    </a:p>
                  </a:txBody>
                  <a:tcPr marL="59044" marR="59044" marT="0" marB="0"/>
                </a:tc>
                <a:tc>
                  <a:txBody>
                    <a:bodyPr/>
                    <a:lstStyle/>
                    <a:p>
                      <a:pPr algn="ctr" fontAlgn="ctr"/>
                      <a:r>
                        <a:rPr lang="en-GB" sz="800" kern="1200" dirty="0">
                          <a:solidFill>
                            <a:schemeClr val="tx1"/>
                          </a:solidFill>
                          <a:effectLst/>
                          <a:latin typeface="+mn-lt"/>
                          <a:ea typeface="+mn-ea"/>
                          <a:cs typeface="+mn-cs"/>
                        </a:rPr>
                        <a:t>NGN</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800" kern="1200" dirty="0">
                        <a:solidFill>
                          <a:schemeClr val="tx1"/>
                        </a:solidFill>
                        <a:effectLst/>
                        <a:latin typeface="+mn-lt"/>
                        <a:ea typeface="+mn-ea"/>
                        <a:cs typeface="+mn-cs"/>
                      </a:endParaRPr>
                    </a:p>
                  </a:txBody>
                  <a:tcPr marL="59044" marR="59044" marT="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144016">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a:solidFill>
                            <a:schemeClr val="tx1"/>
                          </a:solidFill>
                          <a:effectLst/>
                          <a:latin typeface="+mn-lt"/>
                          <a:ea typeface="+mn-ea"/>
                          <a:cs typeface="+mn-cs"/>
                        </a:rPr>
                        <a:t>Npower</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800" kern="1200" dirty="0">
                        <a:solidFill>
                          <a:schemeClr val="tx1"/>
                        </a:solidFill>
                        <a:effectLst/>
                        <a:latin typeface="+mn-lt"/>
                        <a:ea typeface="+mn-ea"/>
                        <a:cs typeface="+mn-cs"/>
                      </a:endParaRPr>
                    </a:p>
                  </a:txBody>
                  <a:tcPr marL="59044" marR="59044" marT="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455300720"/>
                  </a:ext>
                </a:extLst>
              </a:tr>
              <a:tr h="144016">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err="1">
                          <a:solidFill>
                            <a:schemeClr val="tx1"/>
                          </a:solidFill>
                          <a:effectLst/>
                          <a:latin typeface="+mn-lt"/>
                          <a:ea typeface="+mn-ea"/>
                          <a:cs typeface="+mn-cs"/>
                        </a:rPr>
                        <a:t>Orsted</a:t>
                      </a:r>
                      <a:endParaRPr lang="en-GB" sz="800" kern="1200" dirty="0">
                        <a:solidFill>
                          <a:schemeClr val="tx1"/>
                        </a:solidFill>
                        <a:effectLst/>
                        <a:latin typeface="+mn-lt"/>
                        <a:ea typeface="+mn-ea"/>
                        <a:cs typeface="+mn-cs"/>
                      </a:endParaRP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800" kern="1200" dirty="0">
                        <a:solidFill>
                          <a:schemeClr val="tx1"/>
                        </a:solidFill>
                        <a:effectLst/>
                        <a:latin typeface="+mn-lt"/>
                        <a:ea typeface="+mn-ea"/>
                        <a:cs typeface="+mn-cs"/>
                      </a:endParaRPr>
                    </a:p>
                  </a:txBody>
                  <a:tcPr marL="59044" marR="59044" marT="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2914309666"/>
                  </a:ext>
                </a:extLst>
              </a:tr>
              <a:tr h="144016">
                <a:tc vMerge="1">
                  <a:txBody>
                    <a:bodyPr/>
                    <a:lstStyle/>
                    <a:p>
                      <a:endParaRPr lang="en-GB"/>
                    </a:p>
                  </a:txBody>
                  <a:tcPr/>
                </a:tc>
                <a:tc>
                  <a:txBody>
                    <a:bodyPr/>
                    <a:lstStyle/>
                    <a:p>
                      <a:pPr algn="ctr" fontAlgn="ctr"/>
                      <a:r>
                        <a:rPr lang="en-GB" sz="800" kern="1200" dirty="0">
                          <a:solidFill>
                            <a:schemeClr val="tx1"/>
                          </a:solidFill>
                          <a:effectLst/>
                          <a:latin typeface="+mn-lt"/>
                          <a:ea typeface="+mn-ea"/>
                          <a:cs typeface="+mn-cs"/>
                        </a:rPr>
                        <a:t>Scottish</a:t>
                      </a:r>
                    </a:p>
                    <a:p>
                      <a:pPr algn="ctr" fontAlgn="ctr"/>
                      <a:r>
                        <a:rPr lang="en-GB" sz="800" kern="1200" dirty="0">
                          <a:solidFill>
                            <a:schemeClr val="tx1"/>
                          </a:solidFill>
                          <a:effectLst/>
                          <a:latin typeface="+mn-lt"/>
                          <a:ea typeface="+mn-ea"/>
                          <a:cs typeface="+mn-cs"/>
                        </a:rPr>
                        <a:t>Power</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800" kern="1200" dirty="0">
                        <a:solidFill>
                          <a:schemeClr val="tx1"/>
                        </a:solidFill>
                        <a:effectLst/>
                        <a:latin typeface="+mn-lt"/>
                        <a:ea typeface="+mn-ea"/>
                        <a:cs typeface="+mn-cs"/>
                      </a:endParaRPr>
                    </a:p>
                  </a:txBody>
                  <a:tcPr marL="59044" marR="59044" marT="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681136912"/>
                  </a:ext>
                </a:extLst>
              </a:tr>
              <a:tr h="962698">
                <a:tc vMerge="1">
                  <a:txBody>
                    <a:bodyPr/>
                    <a:lstStyle/>
                    <a:p>
                      <a:endParaRPr lang="en-GB"/>
                    </a:p>
                  </a:txBody>
                  <a:tcPr/>
                </a:tc>
                <a:tc>
                  <a:txBody>
                    <a:bodyPr/>
                    <a:lstStyle/>
                    <a:p>
                      <a:pPr algn="ctr" fontAlgn="ctr"/>
                      <a:r>
                        <a:rPr lang="en-GB" sz="900" kern="1200" dirty="0">
                          <a:solidFill>
                            <a:schemeClr val="tx1"/>
                          </a:solidFill>
                          <a:effectLst/>
                          <a:latin typeface="+mn-lt"/>
                          <a:ea typeface="+mn-ea"/>
                          <a:cs typeface="+mn-cs"/>
                        </a:rPr>
                        <a:t>eon</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p>
                      <a:pPr algn="ctr" fontAlgn="ctr"/>
                      <a:r>
                        <a:rPr lang="en-GB" sz="800" kern="1200" dirty="0">
                          <a:solidFill>
                            <a:schemeClr val="tx1"/>
                          </a:solidFill>
                          <a:effectLst/>
                          <a:latin typeface="+mn-lt"/>
                          <a:ea typeface="+mn-ea"/>
                          <a:cs typeface="+mn-cs"/>
                        </a:rPr>
                        <a:t>Solution</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800" kern="1200" dirty="0">
                          <a:solidFill>
                            <a:schemeClr val="tx1"/>
                          </a:solidFill>
                          <a:effectLst/>
                          <a:latin typeface="+mn-lt"/>
                          <a:ea typeface="+mn-ea"/>
                          <a:cs typeface="+mn-cs"/>
                        </a:rPr>
                        <a:t>X</a:t>
                      </a:r>
                    </a:p>
                    <a:p>
                      <a:pPr algn="ctr">
                        <a:lnSpc>
                          <a:spcPct val="115000"/>
                        </a:lnSpc>
                        <a:spcAft>
                          <a:spcPts val="0"/>
                        </a:spcAft>
                      </a:pPr>
                      <a:r>
                        <a:rPr lang="en-GB" sz="800" kern="1200" dirty="0">
                          <a:solidFill>
                            <a:schemeClr val="tx1"/>
                          </a:solidFill>
                          <a:effectLst/>
                          <a:latin typeface="+mn-lt"/>
                          <a:ea typeface="+mn-ea"/>
                          <a:cs typeface="+mn-cs"/>
                        </a:rPr>
                        <a:t>Date</a:t>
                      </a:r>
                    </a:p>
                  </a:txBody>
                  <a:tcPr marL="59044" marR="59044" marT="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We are supportive of the solution and have no concerns on this, however, we are not supportive of the implementation date proposed, currently the modification has not been approved nor been given direction on when the principles will become effective in code. We would prefer this approved with the 6 months implementation notice post modification approval, therefore we suggest Nov 2020 implementation instead of June 2020. </a:t>
                      </a:r>
                    </a:p>
                  </a:txBody>
                  <a:tcPr marL="6350" marR="6350" marT="635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Thank you for your representation, we will feed this into </a:t>
                      </a:r>
                      <a:r>
                        <a:rPr lang="en-US" sz="800" kern="1200" dirty="0" err="1">
                          <a:solidFill>
                            <a:schemeClr val="tx1"/>
                          </a:solidFill>
                          <a:effectLst/>
                          <a:latin typeface="+mn-lt"/>
                          <a:ea typeface="+mn-ea"/>
                          <a:cs typeface="+mn-cs"/>
                        </a:rPr>
                        <a:t>ChMC</a:t>
                      </a:r>
                      <a:r>
                        <a:rPr lang="en-US" sz="800" kern="1200" dirty="0">
                          <a:solidFill>
                            <a:schemeClr val="tx1"/>
                          </a:solidFill>
                          <a:effectLst/>
                          <a:latin typeface="+mn-lt"/>
                          <a:ea typeface="+mn-ea"/>
                          <a:cs typeface="+mn-cs"/>
                        </a:rPr>
                        <a:t> for a final decision.</a:t>
                      </a:r>
                    </a:p>
                  </a:txBody>
                  <a:tcPr marL="6350" marR="6350" marT="6350" marB="0" anchor="ctr"/>
                </a:tc>
                <a:extLst>
                  <a:ext uri="{0D108BD9-81ED-4DB2-BD59-A6C34878D82A}">
                    <a16:rowId xmlns:a16="http://schemas.microsoft.com/office/drawing/2014/main" val="4104930890"/>
                  </a:ext>
                </a:extLst>
              </a:tr>
              <a:tr h="1321374">
                <a:tc vMerge="1">
                  <a:txBody>
                    <a:bodyPr/>
                    <a:lstStyle/>
                    <a:p>
                      <a:endParaRPr lang="en-GB"/>
                    </a:p>
                  </a:txBody>
                  <a:tcPr/>
                </a:tc>
                <a:tc>
                  <a:txBody>
                    <a:bodyPr/>
                    <a:lstStyle/>
                    <a:p>
                      <a:pPr algn="ctr" fontAlgn="ctr"/>
                      <a:r>
                        <a:rPr lang="en-GB" sz="800" kern="1200" dirty="0">
                          <a:solidFill>
                            <a:schemeClr val="tx1"/>
                          </a:solidFill>
                          <a:effectLst/>
                          <a:latin typeface="+mn-lt"/>
                          <a:ea typeface="+mn-ea"/>
                          <a:cs typeface="+mn-cs"/>
                        </a:rPr>
                        <a:t>EDF</a:t>
                      </a:r>
                    </a:p>
                  </a:txBody>
                  <a:tcPr marL="6350" marR="6350" marT="6350" marB="0" anchor="ct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800" kern="1200" dirty="0">
                          <a:solidFill>
                            <a:schemeClr val="tx1"/>
                          </a:solidFill>
                          <a:effectLst/>
                          <a:latin typeface="+mn-lt"/>
                          <a:ea typeface="+mn-ea"/>
                          <a:cs typeface="+mn-cs"/>
                        </a:rPr>
                        <a:t>X</a:t>
                      </a:r>
                    </a:p>
                  </a:txBody>
                  <a:tcPr marL="59044" marR="59044" marT="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We approve this where AQ changes above 293000kwh However we reject the other instances - we do not believe that data held by CDSP will always be accurate or within out control and therefore this will lead to problems e.g. decisions on MRF will be potentially based on inaccurate information such as meters which are defined as S2 by some </a:t>
                      </a:r>
                      <a:r>
                        <a:rPr lang="en-US" sz="800" kern="1200" dirty="0" err="1">
                          <a:solidFill>
                            <a:schemeClr val="tx1"/>
                          </a:solidFill>
                          <a:effectLst/>
                          <a:latin typeface="+mn-lt"/>
                          <a:ea typeface="+mn-ea"/>
                          <a:cs typeface="+mn-cs"/>
                        </a:rPr>
                        <a:t>iGTs</a:t>
                      </a:r>
                      <a:r>
                        <a:rPr lang="en-US" sz="800" kern="1200" dirty="0">
                          <a:solidFill>
                            <a:schemeClr val="tx1"/>
                          </a:solidFill>
                          <a:effectLst/>
                          <a:latin typeface="+mn-lt"/>
                          <a:ea typeface="+mn-ea"/>
                          <a:cs typeface="+mn-cs"/>
                        </a:rPr>
                        <a:t> but will never be in DCC. Also once DCC flag is active it cannot be switched off even if it is apparent that data is wrong so again will never be smart. In these instances we will be expected to read monthly and will not always be able to do so.</a:t>
                      </a:r>
                    </a:p>
                  </a:txBody>
                  <a:tcPr marL="6350" marR="6350" marT="635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Thank you for your representation.  Regarding your concerns with the proposed solution, we are, for XRN4941, following the rules set out in the related modification.  The determination of SMART enabled Supply Meter Points and the concerns with them should be raised and discussed at UNC Distribution Workgroup.</a:t>
                      </a:r>
                    </a:p>
                  </a:txBody>
                  <a:tcPr marL="6350" marR="6350" marT="6350" marB="0" anchor="ctr"/>
                </a:tc>
                <a:extLst>
                  <a:ext uri="{0D108BD9-81ED-4DB2-BD59-A6C34878D82A}">
                    <a16:rowId xmlns:a16="http://schemas.microsoft.com/office/drawing/2014/main" val="2533001990"/>
                  </a:ext>
                </a:extLst>
              </a:tr>
            </a:tbl>
          </a:graphicData>
        </a:graphic>
      </p:graphicFrame>
      <p:sp>
        <p:nvSpPr>
          <p:cNvPr id="2" name="TextBox 1">
            <a:extLst>
              <a:ext uri="{FF2B5EF4-FFF2-40B4-BE49-F238E27FC236}">
                <a16:creationId xmlns:a16="http://schemas.microsoft.com/office/drawing/2014/main" id="{0DFB097F-3001-402F-9094-B5A14876266C}"/>
              </a:ext>
            </a:extLst>
          </p:cNvPr>
          <p:cNvSpPr txBox="1"/>
          <p:nvPr/>
        </p:nvSpPr>
        <p:spPr>
          <a:xfrm>
            <a:off x="81608" y="3867894"/>
            <a:ext cx="8810872" cy="1015663"/>
          </a:xfrm>
          <a:prstGeom prst="rect">
            <a:avLst/>
          </a:prstGeom>
          <a:noFill/>
        </p:spPr>
        <p:txBody>
          <a:bodyPr wrap="square" rtlCol="0">
            <a:spAutoFit/>
          </a:bodyPr>
          <a:lstStyle/>
          <a:p>
            <a:r>
              <a:rPr lang="en-US" sz="1000" dirty="0"/>
              <a:t>The Appeal on Modification 0692S Panel Members determined to confirm their original determination, by majority vote (12 out of 13); Therefore, this self-governance Modification is due to be implemented on a date to be confirmed by Transporters, following consultation with the DSC Change Committee. The Appealing Party may raise an Appeal with the Authority no later than 06 February 2020. </a:t>
            </a:r>
          </a:p>
          <a:p>
            <a:endParaRPr lang="en-US" sz="1000" dirty="0"/>
          </a:p>
          <a:p>
            <a:r>
              <a:rPr lang="en-US" sz="1000" dirty="0"/>
              <a:t>The appeal had not been raised when this slide was submitted for publishing, at which point there are 3 possible approval options which will be discussed in the meeting.</a:t>
            </a:r>
          </a:p>
        </p:txBody>
      </p:sp>
    </p:spTree>
    <p:extLst>
      <p:ext uri="{BB962C8B-B14F-4D97-AF65-F5344CB8AC3E}">
        <p14:creationId xmlns:p14="http://schemas.microsoft.com/office/powerpoint/2010/main" val="60754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24E6-F1CD-4D5F-B9B4-DF355E610C94}"/>
              </a:ext>
            </a:extLst>
          </p:cNvPr>
          <p:cNvSpPr>
            <a:spLocks noGrp="1"/>
          </p:cNvSpPr>
          <p:nvPr>
            <p:ph type="title"/>
          </p:nvPr>
        </p:nvSpPr>
        <p:spPr>
          <a:xfrm>
            <a:off x="457200" y="123478"/>
            <a:ext cx="8229600" cy="432048"/>
          </a:xfrm>
        </p:spPr>
        <p:txBody>
          <a:bodyPr>
            <a:normAutofit/>
          </a:bodyPr>
          <a:lstStyle/>
          <a:p>
            <a:r>
              <a:rPr lang="en-GB" sz="2000" dirty="0"/>
              <a:t>5. Implementation Plan – Outages</a:t>
            </a:r>
          </a:p>
        </p:txBody>
      </p:sp>
      <p:graphicFrame>
        <p:nvGraphicFramePr>
          <p:cNvPr id="5" name="Table 4">
            <a:extLst>
              <a:ext uri="{FF2B5EF4-FFF2-40B4-BE49-F238E27FC236}">
                <a16:creationId xmlns:a16="http://schemas.microsoft.com/office/drawing/2014/main" id="{B3984BC5-6255-46DF-8AA2-FE9DD80282DB}"/>
              </a:ext>
            </a:extLst>
          </p:cNvPr>
          <p:cNvGraphicFramePr>
            <a:graphicFrameLocks noGrp="1"/>
          </p:cNvGraphicFramePr>
          <p:nvPr>
            <p:extLst>
              <p:ext uri="{D42A27DB-BD31-4B8C-83A1-F6EECF244321}">
                <p14:modId xmlns:p14="http://schemas.microsoft.com/office/powerpoint/2010/main" val="1554835443"/>
              </p:ext>
            </p:extLst>
          </p:nvPr>
        </p:nvGraphicFramePr>
        <p:xfrm>
          <a:off x="130636" y="537199"/>
          <a:ext cx="8882728" cy="4482823"/>
        </p:xfrm>
        <a:graphic>
          <a:graphicData uri="http://schemas.openxmlformats.org/drawingml/2006/table">
            <a:tbl>
              <a:tblPr/>
              <a:tblGrid>
                <a:gridCol w="775999">
                  <a:extLst>
                    <a:ext uri="{9D8B030D-6E8A-4147-A177-3AD203B41FA5}">
                      <a16:colId xmlns:a16="http://schemas.microsoft.com/office/drawing/2014/main" val="13534680"/>
                    </a:ext>
                  </a:extLst>
                </a:gridCol>
                <a:gridCol w="756719">
                  <a:extLst>
                    <a:ext uri="{9D8B030D-6E8A-4147-A177-3AD203B41FA5}">
                      <a16:colId xmlns:a16="http://schemas.microsoft.com/office/drawing/2014/main" val="1642429537"/>
                    </a:ext>
                  </a:extLst>
                </a:gridCol>
                <a:gridCol w="475416">
                  <a:extLst>
                    <a:ext uri="{9D8B030D-6E8A-4147-A177-3AD203B41FA5}">
                      <a16:colId xmlns:a16="http://schemas.microsoft.com/office/drawing/2014/main" val="3373635658"/>
                    </a:ext>
                  </a:extLst>
                </a:gridCol>
                <a:gridCol w="375950">
                  <a:extLst>
                    <a:ext uri="{9D8B030D-6E8A-4147-A177-3AD203B41FA5}">
                      <a16:colId xmlns:a16="http://schemas.microsoft.com/office/drawing/2014/main" val="3824642374"/>
                    </a:ext>
                  </a:extLst>
                </a:gridCol>
                <a:gridCol w="475416">
                  <a:extLst>
                    <a:ext uri="{9D8B030D-6E8A-4147-A177-3AD203B41FA5}">
                      <a16:colId xmlns:a16="http://schemas.microsoft.com/office/drawing/2014/main" val="2943986138"/>
                    </a:ext>
                  </a:extLst>
                </a:gridCol>
                <a:gridCol w="500079">
                  <a:extLst>
                    <a:ext uri="{9D8B030D-6E8A-4147-A177-3AD203B41FA5}">
                      <a16:colId xmlns:a16="http://schemas.microsoft.com/office/drawing/2014/main" val="134952458"/>
                    </a:ext>
                  </a:extLst>
                </a:gridCol>
                <a:gridCol w="4637901">
                  <a:extLst>
                    <a:ext uri="{9D8B030D-6E8A-4147-A177-3AD203B41FA5}">
                      <a16:colId xmlns:a16="http://schemas.microsoft.com/office/drawing/2014/main" val="3337528152"/>
                    </a:ext>
                  </a:extLst>
                </a:gridCol>
                <a:gridCol w="885248">
                  <a:extLst>
                    <a:ext uri="{9D8B030D-6E8A-4147-A177-3AD203B41FA5}">
                      <a16:colId xmlns:a16="http://schemas.microsoft.com/office/drawing/2014/main" val="1402383935"/>
                    </a:ext>
                  </a:extLst>
                </a:gridCol>
              </a:tblGrid>
              <a:tr h="127913">
                <a:tc gridSpan="8">
                  <a:txBody>
                    <a:bodyPr/>
                    <a:lstStyle/>
                    <a:p>
                      <a:pPr algn="ctr" fontAlgn="ctr"/>
                      <a:r>
                        <a:rPr lang="en-GB" sz="900" b="1" i="0" u="none" strike="noStrike" dirty="0">
                          <a:solidFill>
                            <a:srgbClr val="000000"/>
                          </a:solidFill>
                          <a:effectLst/>
                          <a:latin typeface="Arial" panose="020B0604020202020204" pitchFamily="34" charset="0"/>
                        </a:rPr>
                        <a:t>Outages</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1989956"/>
                  </a:ext>
                </a:extLst>
              </a:tr>
              <a:tr h="91554">
                <a:tc rowSpan="2">
                  <a:txBody>
                    <a:bodyPr/>
                    <a:lstStyle/>
                    <a:p>
                      <a:pPr algn="ctr" fontAlgn="ctr"/>
                      <a:r>
                        <a:rPr lang="en-GB" sz="700" b="0" i="0" u="none" strike="noStrike">
                          <a:solidFill>
                            <a:srgbClr val="000000"/>
                          </a:solidFill>
                          <a:effectLst/>
                          <a:latin typeface="Arial" panose="020B0604020202020204" pitchFamily="34" charset="0"/>
                        </a:rPr>
                        <a:t>Change  Request Number</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GB" sz="700" b="0" i="0" u="none" strike="noStrike">
                          <a:solidFill>
                            <a:srgbClr val="000000"/>
                          </a:solidFill>
                          <a:effectLst/>
                          <a:latin typeface="Arial" panose="020B0604020202020204" pitchFamily="34" charset="0"/>
                        </a:rPr>
                        <a:t>Impacted System</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ctr" fontAlgn="ctr"/>
                      <a:r>
                        <a:rPr lang="en-GB" sz="700" b="0" i="0" u="none" strike="noStrike">
                          <a:solidFill>
                            <a:srgbClr val="000000"/>
                          </a:solidFill>
                          <a:effectLst/>
                          <a:latin typeface="Arial" panose="020B0604020202020204" pitchFamily="34" charset="0"/>
                        </a:rPr>
                        <a:t>Outage Duration</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700" b="0" i="0" u="none" strike="noStrike">
                          <a:solidFill>
                            <a:srgbClr val="000000"/>
                          </a:solidFill>
                          <a:effectLst/>
                          <a:latin typeface="Arial" panose="020B0604020202020204" pitchFamily="34" charset="0"/>
                        </a:rPr>
                        <a:t>Committee Notified Date</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53399818"/>
                  </a:ext>
                </a:extLst>
              </a:tr>
              <a:tr h="91554">
                <a:tc vMerge="1">
                  <a:txBody>
                    <a:bodyPr/>
                    <a:lstStyle/>
                    <a:p>
                      <a:endParaRPr lang="en-GB"/>
                    </a:p>
                  </a:txBody>
                  <a:tcPr/>
                </a:tc>
                <a:tc vMerge="1">
                  <a:txBody>
                    <a:bodyPr/>
                    <a:lstStyle/>
                    <a:p>
                      <a:endParaRPr lang="en-GB"/>
                    </a:p>
                  </a:txBody>
                  <a:tcPr/>
                </a:tc>
                <a:tc>
                  <a:txBody>
                    <a:bodyPr/>
                    <a:lstStyle/>
                    <a:p>
                      <a:pPr algn="ctr" fontAlgn="ctr"/>
                      <a:r>
                        <a:rPr lang="en-GB" sz="700" b="0" i="0" u="none" strike="noStrike">
                          <a:solidFill>
                            <a:srgbClr val="000000"/>
                          </a:solidFill>
                          <a:effectLst/>
                          <a:latin typeface="Arial" panose="020B0604020202020204" pitchFamily="34" charset="0"/>
                        </a:rPr>
                        <a:t>Start Date</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700" b="0" i="0" u="none" strike="noStrike">
                          <a:solidFill>
                            <a:srgbClr val="000000"/>
                          </a:solidFill>
                          <a:effectLst/>
                          <a:latin typeface="Arial" panose="020B0604020202020204" pitchFamily="34" charset="0"/>
                        </a:rPr>
                        <a:t>Start Time</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700" b="0" i="0" u="none" strike="noStrike">
                          <a:solidFill>
                            <a:srgbClr val="000000"/>
                          </a:solidFill>
                          <a:effectLst/>
                          <a:latin typeface="Arial" panose="020B0604020202020204" pitchFamily="34" charset="0"/>
                        </a:rPr>
                        <a:t>End Date</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700" b="0" i="0" u="none" strike="noStrike">
                          <a:solidFill>
                            <a:srgbClr val="000000"/>
                          </a:solidFill>
                          <a:effectLst/>
                          <a:latin typeface="Arial" panose="020B0604020202020204" pitchFamily="34" charset="0"/>
                        </a:rPr>
                        <a:t>End Time</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700" b="0" i="0" u="none" strike="noStrike">
                          <a:solidFill>
                            <a:srgbClr val="000000"/>
                          </a:solidFill>
                          <a:effectLst/>
                          <a:latin typeface="Arial" panose="020B0604020202020204" pitchFamily="34" charset="0"/>
                        </a:rPr>
                        <a:t>Brief Description</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GB"/>
                    </a:p>
                  </a:txBody>
                  <a:tcPr/>
                </a:tc>
                <a:extLst>
                  <a:ext uri="{0D108BD9-81ED-4DB2-BD59-A6C34878D82A}">
                    <a16:rowId xmlns:a16="http://schemas.microsoft.com/office/drawing/2014/main" val="2740400230"/>
                  </a:ext>
                </a:extLst>
              </a:tr>
              <a:tr h="594150">
                <a:tc>
                  <a:txBody>
                    <a:bodyPr/>
                    <a:lstStyle/>
                    <a:p>
                      <a:pPr algn="ctr" fontAlgn="ctr"/>
                      <a:r>
                        <a:rPr lang="en-GB" sz="700" b="0" i="0" u="none" strike="noStrike" dirty="0">
                          <a:solidFill>
                            <a:srgbClr val="000000"/>
                          </a:solidFill>
                          <a:effectLst/>
                          <a:latin typeface="Arial" panose="020B0604020202020204" pitchFamily="34" charset="0"/>
                        </a:rPr>
                        <a:t>4970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dirty="0">
                          <a:solidFill>
                            <a:srgbClr val="000000"/>
                          </a:solidFill>
                          <a:effectLst/>
                          <a:latin typeface="Arial" panose="020B0604020202020204" pitchFamily="34" charset="0"/>
                        </a:rPr>
                        <a:t>DCC</a:t>
                      </a:r>
                      <a:endParaRPr lang="en-GB" sz="700" b="0" i="0" u="none" strike="noStrike" dirty="0">
                        <a:solidFill>
                          <a:srgbClr val="000000"/>
                        </a:solidFill>
                        <a:effectLst/>
                        <a:latin typeface="Arial" panose="020B0604020202020204" pitchFamily="34" charset="0"/>
                      </a:endParaRP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28/03/2020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29/03/2020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panose="020B0604020202020204" pitchFamily="34" charset="0"/>
                        </a:rPr>
                        <a:t>This is the cutover of the production environment for DCC the outage will be on the weekend, the impact to the industry will be minor and that any nominations/ confirmations that utilises the Data Communications Company (DCC) as a background application will be unable to send or revice files during the maintainence window as the application is switcheed from PET/KET to Chess/Cress. Subject to change due to multiple inflight changes at the time, but only by a week.</a:t>
                      </a:r>
                    </a:p>
                  </a:txBody>
                  <a:tcPr marL="2758" marR="2758" marT="2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13/11/2019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519986"/>
                  </a:ext>
                </a:extLst>
              </a:tr>
              <a:tr h="533329">
                <a:tc>
                  <a:txBody>
                    <a:bodyPr/>
                    <a:lstStyle/>
                    <a:p>
                      <a:pPr algn="ctr" fontAlgn="ctr"/>
                      <a:r>
                        <a:rPr lang="en-GB" sz="700" b="0" i="0" u="none" strike="noStrike">
                          <a:solidFill>
                            <a:srgbClr val="000000"/>
                          </a:solidFill>
                          <a:effectLst/>
                          <a:latin typeface="Arial" panose="020B0604020202020204" pitchFamily="34" charset="0"/>
                        </a:rPr>
                        <a:t>4970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Arial" panose="020B0604020202020204" pitchFamily="34" charset="0"/>
                        </a:rPr>
                        <a:t>CMS</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11/04/2020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12/04/2020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Arial" panose="020B0604020202020204" pitchFamily="34" charset="0"/>
                        </a:rPr>
                        <a:t>This is the cutover of the production environment for CMS, the outage will be on the weekend, the impact to the industry should be minor and that the Contact Management System will be unable to send or </a:t>
                      </a:r>
                      <a:r>
                        <a:rPr lang="en-US" sz="700" b="0" i="0" u="none" strike="noStrike" dirty="0" err="1">
                          <a:solidFill>
                            <a:srgbClr val="000000"/>
                          </a:solidFill>
                          <a:effectLst/>
                          <a:latin typeface="Arial" panose="020B0604020202020204" pitchFamily="34" charset="0"/>
                        </a:rPr>
                        <a:t>recieve</a:t>
                      </a:r>
                      <a:r>
                        <a:rPr lang="en-US" sz="700" b="0" i="0" u="none" strike="noStrike" dirty="0">
                          <a:solidFill>
                            <a:srgbClr val="000000"/>
                          </a:solidFill>
                          <a:effectLst/>
                          <a:latin typeface="Arial" panose="020B0604020202020204" pitchFamily="34" charset="0"/>
                        </a:rPr>
                        <a:t> files, raise contacts and will not allow users to log on during the </a:t>
                      </a:r>
                      <a:r>
                        <a:rPr lang="en-US" sz="700" b="0" i="0" u="none" strike="noStrike" dirty="0" err="1">
                          <a:solidFill>
                            <a:srgbClr val="000000"/>
                          </a:solidFill>
                          <a:effectLst/>
                          <a:latin typeface="Arial" panose="020B0604020202020204" pitchFamily="34" charset="0"/>
                        </a:rPr>
                        <a:t>maintainence</a:t>
                      </a:r>
                      <a:r>
                        <a:rPr lang="en-US" sz="700" b="0" i="0" u="none" strike="noStrike" dirty="0">
                          <a:solidFill>
                            <a:srgbClr val="000000"/>
                          </a:solidFill>
                          <a:effectLst/>
                          <a:latin typeface="Arial" panose="020B0604020202020204" pitchFamily="34" charset="0"/>
                        </a:rPr>
                        <a:t> window as the application is </a:t>
                      </a:r>
                      <a:r>
                        <a:rPr lang="en-US" sz="700" b="0" i="0" u="none" strike="noStrike" dirty="0" err="1">
                          <a:solidFill>
                            <a:srgbClr val="000000"/>
                          </a:solidFill>
                          <a:effectLst/>
                          <a:latin typeface="Arial" panose="020B0604020202020204" pitchFamily="34" charset="0"/>
                        </a:rPr>
                        <a:t>switcheed</a:t>
                      </a:r>
                      <a:r>
                        <a:rPr lang="en-US" sz="700" b="0" i="0" u="none" strike="noStrike" dirty="0">
                          <a:solidFill>
                            <a:srgbClr val="000000"/>
                          </a:solidFill>
                          <a:effectLst/>
                          <a:latin typeface="Arial" panose="020B0604020202020204" pitchFamily="34" charset="0"/>
                        </a:rPr>
                        <a:t> from PET/KET to Chess/Cress. Subject to change due to multiple inflight changes at the time, but only by a week.</a:t>
                      </a:r>
                    </a:p>
                  </a:txBody>
                  <a:tcPr marL="2758" marR="2758" marT="2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13/11/2019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426764"/>
                  </a:ext>
                </a:extLst>
              </a:tr>
              <a:tr h="340884">
                <a:tc>
                  <a:txBody>
                    <a:bodyPr/>
                    <a:lstStyle/>
                    <a:p>
                      <a:pPr algn="ctr" fontAlgn="ctr"/>
                      <a:r>
                        <a:rPr lang="en-GB" sz="700" b="0" i="0" u="none" strike="noStrike">
                          <a:solidFill>
                            <a:srgbClr val="000000"/>
                          </a:solidFill>
                          <a:effectLst/>
                          <a:latin typeface="Arial" panose="020B0604020202020204" pitchFamily="34" charset="0"/>
                        </a:rPr>
                        <a:t>4970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Arial" panose="020B0604020202020204" pitchFamily="34" charset="0"/>
                        </a:rPr>
                        <a:t>RTP</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10/04/2020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10/04/2020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panose="020B0604020202020204" pitchFamily="34" charset="0"/>
                        </a:rPr>
                        <a:t>This is the cutover of the entire RTP application, the  outage will be on the weekend and the impact will be little to none and will unable to be utilised during the maintainence window as the application is switched from PET/KET to Chess/Cress.</a:t>
                      </a:r>
                    </a:p>
                  </a:txBody>
                  <a:tcPr marL="2758" marR="2758" marT="2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13/11/2019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777639"/>
                  </a:ext>
                </a:extLst>
              </a:tr>
              <a:tr h="356619">
                <a:tc>
                  <a:txBody>
                    <a:bodyPr/>
                    <a:lstStyle/>
                    <a:p>
                      <a:pPr algn="ctr" fontAlgn="ctr"/>
                      <a:r>
                        <a:rPr lang="en-GB" sz="700" b="0" i="0" u="none" strike="noStrike">
                          <a:solidFill>
                            <a:srgbClr val="000000"/>
                          </a:solidFill>
                          <a:effectLst/>
                          <a:latin typeface="Arial" panose="020B0604020202020204" pitchFamily="34" charset="0"/>
                        </a:rPr>
                        <a:t>4970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Arial" panose="020B0604020202020204" pitchFamily="34" charset="0"/>
                        </a:rPr>
                        <a:t>AD &amp; BoKs</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28/03/2020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29/03/2020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panose="020B0604020202020204" pitchFamily="34" charset="0"/>
                        </a:rPr>
                        <a:t>This will be cutover of the AD &amp; BoKs application, the  which includes the Actives Directory (AD), BoKs and Squid proxy the outage will be on the weekend and the impact will be little to none and will unable to be utilised during the maintenance window as the application is switched from PET/KET to Chess/Cress.</a:t>
                      </a:r>
                    </a:p>
                  </a:txBody>
                  <a:tcPr marL="2758" marR="2758" marT="2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13/11/2019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214653"/>
                  </a:ext>
                </a:extLst>
              </a:tr>
              <a:tr h="340884">
                <a:tc>
                  <a:txBody>
                    <a:bodyPr/>
                    <a:lstStyle/>
                    <a:p>
                      <a:pPr algn="ctr" fontAlgn="ctr"/>
                      <a:r>
                        <a:rPr lang="en-GB" sz="700" b="0" i="0" u="none" strike="noStrike">
                          <a:solidFill>
                            <a:srgbClr val="000000"/>
                          </a:solidFill>
                          <a:effectLst/>
                          <a:latin typeface="Arial" panose="020B0604020202020204" pitchFamily="34" charset="0"/>
                        </a:rPr>
                        <a:t>4970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Arial" panose="020B0604020202020204" pitchFamily="34" charset="0"/>
                        </a:rPr>
                        <a:t>Birst Connector</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11/04/2020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12/04/2020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panose="020B0604020202020204" pitchFamily="34" charset="0"/>
                        </a:rPr>
                        <a:t>This is the cutover of the entire Birst connector application, the  outage will be on the weekend and the impact will be little to none and will unable to be utilised during the maintainence window as the application is switched from PET/KET to Chess/Cress.</a:t>
                      </a:r>
                    </a:p>
                  </a:txBody>
                  <a:tcPr marL="2758" marR="2758" marT="2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13/11/2019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229937"/>
                  </a:ext>
                </a:extLst>
              </a:tr>
              <a:tr h="425306">
                <a:tc>
                  <a:txBody>
                    <a:bodyPr/>
                    <a:lstStyle/>
                    <a:p>
                      <a:pPr algn="ctr" fontAlgn="ctr"/>
                      <a:r>
                        <a:rPr lang="en-GB" sz="700" b="0" i="0" u="none" strike="noStrike">
                          <a:solidFill>
                            <a:srgbClr val="000000"/>
                          </a:solidFill>
                          <a:effectLst/>
                          <a:latin typeface="Arial" panose="020B0604020202020204" pitchFamily="34" charset="0"/>
                        </a:rPr>
                        <a:t>4970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Arial" panose="020B0604020202020204" pitchFamily="34" charset="0"/>
                        </a:rPr>
                        <a:t>Control M</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16/05/2020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17/05/2020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panose="020B0604020202020204" pitchFamily="34" charset="0"/>
                        </a:rPr>
                        <a:t>This is the cutover of the entire Control M application, the  outage will be on the weekend and the impact will be little to none and will unable to be utilised during the maintainence window as the application is switched from PET/KET to Chess/Cress. Subject to change due to multiple inflight changes at the time, but only by a week.</a:t>
                      </a:r>
                    </a:p>
                  </a:txBody>
                  <a:tcPr marL="2758" marR="2758" marT="2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13/11/2019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331772"/>
                  </a:ext>
                </a:extLst>
              </a:tr>
              <a:tr h="356619">
                <a:tc>
                  <a:txBody>
                    <a:bodyPr/>
                    <a:lstStyle/>
                    <a:p>
                      <a:pPr algn="ctr" fontAlgn="ctr"/>
                      <a:r>
                        <a:rPr lang="en-GB" sz="700" b="0" i="0" u="none" strike="noStrike">
                          <a:solidFill>
                            <a:srgbClr val="000000"/>
                          </a:solidFill>
                          <a:effectLst/>
                          <a:latin typeface="Arial" panose="020B0604020202020204" pitchFamily="34" charset="0"/>
                        </a:rPr>
                        <a:t>4970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Arial" panose="020B0604020202020204" pitchFamily="34" charset="0"/>
                        </a:rPr>
                        <a:t>Internet routing for UKLink</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23/05/2020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24/05/2020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panose="020B0604020202020204" pitchFamily="34" charset="0"/>
                        </a:rPr>
                        <a:t>This is the cutover of the Internet routing for UKLink, the  outage will be on the weekend and the impact will be minor, UKLink will be unable to be accessed and unable to send or recieve files to corisonding systems during the maintainence window as the application is switched from PET/KET to Chess/Cress.</a:t>
                      </a:r>
                    </a:p>
                  </a:txBody>
                  <a:tcPr marL="2758" marR="2758" marT="2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13/11/2019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163955"/>
                  </a:ext>
                </a:extLst>
              </a:tr>
              <a:tr h="1061668">
                <a:tc>
                  <a:txBody>
                    <a:bodyPr/>
                    <a:lstStyle/>
                    <a:p>
                      <a:pPr algn="ctr" fontAlgn="ctr"/>
                      <a:r>
                        <a:rPr lang="en-GB" sz="700" b="0" i="0" u="none" strike="noStrike">
                          <a:solidFill>
                            <a:srgbClr val="000000"/>
                          </a:solidFill>
                          <a:effectLst/>
                          <a:latin typeface="Arial" panose="020B0604020202020204" pitchFamily="34" charset="0"/>
                        </a:rPr>
                        <a:t>4550</a:t>
                      </a:r>
                    </a:p>
                  </a:txBody>
                  <a:tcPr marL="2758" marR="2758" marT="27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Arial" panose="020B0604020202020204" pitchFamily="34" charset="0"/>
                        </a:rPr>
                        <a:t>Gemini</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05/07/2020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03:00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05/07/2020</a:t>
                      </a:r>
                    </a:p>
                  </a:txBody>
                  <a:tcPr marL="2758" marR="2758" marT="2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17:00</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In order to complete the Gemini Re-Platforming (GRP) project implementation, an extended outage will be required on the Gemini system on 5</a:t>
                      </a:r>
                      <a:r>
                        <a:rPr lang="en-US" sz="700" b="0" i="0" u="none" strike="noStrike" baseline="30000" dirty="0">
                          <a:solidFill>
                            <a:srgbClr val="000000"/>
                          </a:solidFill>
                          <a:effectLst/>
                          <a:latin typeface="Arial" panose="020B0604020202020204" pitchFamily="34" charset="0"/>
                        </a:rPr>
                        <a:t>th</a:t>
                      </a:r>
                      <a:r>
                        <a:rPr lang="en-US" sz="700" b="0" i="0" u="none" strike="noStrike" dirty="0">
                          <a:solidFill>
                            <a:srgbClr val="000000"/>
                          </a:solidFill>
                          <a:effectLst/>
                          <a:latin typeface="Arial" panose="020B0604020202020204" pitchFamily="34" charset="0"/>
                        </a:rPr>
                        <a:t> July 2020. Provisional timescales for the GRP implementation are as follows:</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 Gemini Maintenance Window: 03.00 to 5.00</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Extended outage: 05.00 to 13.00</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In the event of a rollback an additional outage will be required from 13.00 to 17.00</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If a change is identified to the above timings, a further notification will be issued.</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The GRP team will work with the National Grid and Xoserve business to ensure appropriate measures are in place to manage all impacts due to the extended outage.</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If you have any concerns or any questions, please contact the project team on                   box.xoserve.geminire-platform@xoserve.com </a:t>
                      </a:r>
                    </a:p>
                  </a:txBody>
                  <a:tcPr marL="2758" marR="2758" marT="275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11/12/2019</a:t>
                      </a:r>
                    </a:p>
                  </a:txBody>
                  <a:tcPr marL="2758" marR="2758" marT="27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388155"/>
                  </a:ext>
                </a:extLst>
              </a:tr>
            </a:tbl>
          </a:graphicData>
        </a:graphic>
      </p:graphicFrame>
    </p:spTree>
    <p:extLst>
      <p:ext uri="{BB962C8B-B14F-4D97-AF65-F5344CB8AC3E}">
        <p14:creationId xmlns:p14="http://schemas.microsoft.com/office/powerpoint/2010/main" val="232501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a:bodyPr>
          <a:lstStyle/>
          <a:p>
            <a:pPr algn="l"/>
            <a:r>
              <a:rPr lang="en-GB" dirty="0"/>
              <a:t>6. Approval of </a:t>
            </a:r>
            <a:r>
              <a:rPr lang="en-GB" sz="2400" dirty="0"/>
              <a:t>Change</a:t>
            </a:r>
            <a:r>
              <a:rPr lang="en-GB" dirty="0"/>
              <a:t> documents</a:t>
            </a:r>
            <a:endParaRPr lang="en-GB" sz="1800" dirty="0">
              <a:solidFill>
                <a:schemeClr val="tx1"/>
              </a:solidFill>
            </a:endParaRPr>
          </a:p>
        </p:txBody>
      </p:sp>
      <p:sp>
        <p:nvSpPr>
          <p:cNvPr id="8" name="Content Placeholder 7">
            <a:extLst>
              <a:ext uri="{FF2B5EF4-FFF2-40B4-BE49-F238E27FC236}">
                <a16:creationId xmlns:a16="http://schemas.microsoft.com/office/drawing/2014/main" id="{71E95280-1982-4EE4-A522-590DAAC21D81}"/>
              </a:ext>
            </a:extLst>
          </p:cNvPr>
          <p:cNvSpPr>
            <a:spLocks noGrp="1"/>
          </p:cNvSpPr>
          <p:nvPr>
            <p:ph idx="1"/>
          </p:nvPr>
        </p:nvSpPr>
        <p:spPr>
          <a:xfrm>
            <a:off x="254224" y="555526"/>
            <a:ext cx="8635552" cy="4515966"/>
          </a:xfrm>
        </p:spPr>
        <p:txBody>
          <a:bodyPr>
            <a:normAutofit/>
          </a:bodyPr>
          <a:lstStyle/>
          <a:p>
            <a:r>
              <a:rPr lang="en-GB" sz="1400" dirty="0"/>
              <a:t>6.1	CCR for XRN4688 Brownfield AQ Corrections</a:t>
            </a:r>
          </a:p>
          <a:p>
            <a:pPr lvl="1"/>
            <a:r>
              <a:rPr lang="en-GB" sz="1200" dirty="0"/>
              <a:t>Voting: Shipper</a:t>
            </a:r>
          </a:p>
          <a:p>
            <a:endParaRPr lang="en-GB" sz="1400" dirty="0"/>
          </a:p>
          <a:p>
            <a:r>
              <a:rPr lang="en-GB" sz="1400" dirty="0"/>
              <a:t>6.2 	CCR for XRN4789 Updating Shipper Reporting Packs and glossary</a:t>
            </a:r>
          </a:p>
          <a:p>
            <a:pPr lvl="1"/>
            <a:r>
              <a:rPr lang="en-GB" sz="1200" dirty="0"/>
              <a:t>Voting: Shipper</a:t>
            </a:r>
          </a:p>
          <a:p>
            <a:endParaRPr lang="en-GB" sz="1400" dirty="0"/>
          </a:p>
          <a:p>
            <a:r>
              <a:rPr lang="en-GB" sz="1400" dirty="0"/>
              <a:t>6.3	CCR for XRN4795 Amendments to the PARR (520a) reporting</a:t>
            </a:r>
          </a:p>
          <a:p>
            <a:pPr lvl="1"/>
            <a:r>
              <a:rPr lang="en-GB" sz="1200" dirty="0"/>
              <a:t>Voting: Shipper</a:t>
            </a:r>
          </a:p>
          <a:p>
            <a:endParaRPr lang="en-GB" sz="1400" dirty="0"/>
          </a:p>
          <a:p>
            <a:r>
              <a:rPr lang="en-GB" sz="1400" dirty="0"/>
              <a:t>6.4	CCR for XRN4980 Change Supply Point Enquiry API to add in extra fields and make certain other fields visible</a:t>
            </a:r>
          </a:p>
          <a:p>
            <a:pPr lvl="1"/>
            <a:r>
              <a:rPr lang="en-GB" sz="1200" dirty="0"/>
              <a:t>Voting: Shipper</a:t>
            </a:r>
          </a:p>
          <a:p>
            <a:endParaRPr lang="en-GB" sz="1400" dirty="0"/>
          </a:p>
          <a:p>
            <a:pPr marL="914400" lvl="2" indent="0">
              <a:buNone/>
            </a:pPr>
            <a:endParaRPr lang="en-GB" sz="800" dirty="0"/>
          </a:p>
        </p:txBody>
      </p:sp>
      <p:graphicFrame>
        <p:nvGraphicFramePr>
          <p:cNvPr id="4" name="Object 3">
            <a:extLst>
              <a:ext uri="{FF2B5EF4-FFF2-40B4-BE49-F238E27FC236}">
                <a16:creationId xmlns:a16="http://schemas.microsoft.com/office/drawing/2014/main" id="{87F6B67E-4631-4ED4-AF65-295DC90DB71C}"/>
              </a:ext>
            </a:extLst>
          </p:cNvPr>
          <p:cNvGraphicFramePr>
            <a:graphicFrameLocks noChangeAspect="1"/>
          </p:cNvGraphicFramePr>
          <p:nvPr>
            <p:extLst>
              <p:ext uri="{D42A27DB-BD31-4B8C-83A1-F6EECF244321}">
                <p14:modId xmlns:p14="http://schemas.microsoft.com/office/powerpoint/2010/main" val="3180747287"/>
              </p:ext>
            </p:extLst>
          </p:nvPr>
        </p:nvGraphicFramePr>
        <p:xfrm>
          <a:off x="7092280" y="637580"/>
          <a:ext cx="914400" cy="806450"/>
        </p:xfrm>
        <a:graphic>
          <a:graphicData uri="http://schemas.openxmlformats.org/presentationml/2006/ole">
            <mc:AlternateContent xmlns:mc="http://schemas.openxmlformats.org/markup-compatibility/2006">
              <mc:Choice xmlns:v="urn:schemas-microsoft-com:vml" Requires="v">
                <p:oleObj spid="_x0000_s32881"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87F6B67E-4631-4ED4-AF65-295DC90DB71C}"/>
                          </a:ext>
                        </a:extLst>
                      </p:cNvPr>
                      <p:cNvPicPr/>
                      <p:nvPr/>
                    </p:nvPicPr>
                    <p:blipFill>
                      <a:blip r:embed="rId4"/>
                      <a:stretch>
                        <a:fillRect/>
                      </a:stretch>
                    </p:blipFill>
                    <p:spPr>
                      <a:xfrm>
                        <a:off x="7092280" y="637580"/>
                        <a:ext cx="914400" cy="806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3481E13-471F-4197-B26A-7846669B1E4F}"/>
              </a:ext>
            </a:extLst>
          </p:cNvPr>
          <p:cNvGraphicFramePr>
            <a:graphicFrameLocks noChangeAspect="1"/>
          </p:cNvGraphicFramePr>
          <p:nvPr>
            <p:extLst>
              <p:ext uri="{D42A27DB-BD31-4B8C-83A1-F6EECF244321}">
                <p14:modId xmlns:p14="http://schemas.microsoft.com/office/powerpoint/2010/main" val="1596953147"/>
              </p:ext>
            </p:extLst>
          </p:nvPr>
        </p:nvGraphicFramePr>
        <p:xfrm>
          <a:off x="7092280" y="1444030"/>
          <a:ext cx="914400" cy="806450"/>
        </p:xfrm>
        <a:graphic>
          <a:graphicData uri="http://schemas.openxmlformats.org/presentationml/2006/ole">
            <mc:AlternateContent xmlns:mc="http://schemas.openxmlformats.org/markup-compatibility/2006">
              <mc:Choice xmlns:v="urn:schemas-microsoft-com:vml" Requires="v">
                <p:oleObj spid="_x0000_s32882" name="Document" showAsIcon="1" r:id="rId5" imgW="914400" imgH="806400" progId="Word.Document.12">
                  <p:embed/>
                </p:oleObj>
              </mc:Choice>
              <mc:Fallback>
                <p:oleObj name="Document" showAsIcon="1" r:id="rId5" imgW="914400" imgH="806400" progId="Word.Document.12">
                  <p:embed/>
                  <p:pic>
                    <p:nvPicPr>
                      <p:cNvPr id="5" name="Object 4">
                        <a:extLst>
                          <a:ext uri="{FF2B5EF4-FFF2-40B4-BE49-F238E27FC236}">
                            <a16:creationId xmlns:a16="http://schemas.microsoft.com/office/drawing/2014/main" id="{E3481E13-471F-4197-B26A-7846669B1E4F}"/>
                          </a:ext>
                        </a:extLst>
                      </p:cNvPr>
                      <p:cNvPicPr/>
                      <p:nvPr/>
                    </p:nvPicPr>
                    <p:blipFill>
                      <a:blip r:embed="rId6"/>
                      <a:stretch>
                        <a:fillRect/>
                      </a:stretch>
                    </p:blipFill>
                    <p:spPr>
                      <a:xfrm>
                        <a:off x="7092280" y="144403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CEC9804-0C8C-47C8-88A9-1A3517ECC3CF}"/>
              </a:ext>
            </a:extLst>
          </p:cNvPr>
          <p:cNvGraphicFramePr>
            <a:graphicFrameLocks noChangeAspect="1"/>
          </p:cNvGraphicFramePr>
          <p:nvPr>
            <p:extLst>
              <p:ext uri="{D42A27DB-BD31-4B8C-83A1-F6EECF244321}">
                <p14:modId xmlns:p14="http://schemas.microsoft.com/office/powerpoint/2010/main" val="2501672870"/>
              </p:ext>
            </p:extLst>
          </p:nvPr>
        </p:nvGraphicFramePr>
        <p:xfrm>
          <a:off x="7092280" y="2168525"/>
          <a:ext cx="914400" cy="806450"/>
        </p:xfrm>
        <a:graphic>
          <a:graphicData uri="http://schemas.openxmlformats.org/presentationml/2006/ole">
            <mc:AlternateContent xmlns:mc="http://schemas.openxmlformats.org/markup-compatibility/2006">
              <mc:Choice xmlns:v="urn:schemas-microsoft-com:vml" Requires="v">
                <p:oleObj spid="_x0000_s32883" name="Document" showAsIcon="1" r:id="rId7" imgW="914400" imgH="806400" progId="Word.Document.12">
                  <p:embed/>
                </p:oleObj>
              </mc:Choice>
              <mc:Fallback>
                <p:oleObj name="Document" showAsIcon="1" r:id="rId7" imgW="914400" imgH="806400" progId="Word.Document.12">
                  <p:embed/>
                  <p:pic>
                    <p:nvPicPr>
                      <p:cNvPr id="6" name="Object 5">
                        <a:extLst>
                          <a:ext uri="{FF2B5EF4-FFF2-40B4-BE49-F238E27FC236}">
                            <a16:creationId xmlns:a16="http://schemas.microsoft.com/office/drawing/2014/main" id="{0CEC9804-0C8C-47C8-88A9-1A3517ECC3CF}"/>
                          </a:ext>
                        </a:extLst>
                      </p:cNvPr>
                      <p:cNvPicPr/>
                      <p:nvPr/>
                    </p:nvPicPr>
                    <p:blipFill>
                      <a:blip r:embed="rId8"/>
                      <a:stretch>
                        <a:fillRect/>
                      </a:stretch>
                    </p:blipFill>
                    <p:spPr>
                      <a:xfrm>
                        <a:off x="7092280" y="2168525"/>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3EFE2-9247-4E5E-A876-CAECE9DC9C24}"/>
              </a:ext>
            </a:extLst>
          </p:cNvPr>
          <p:cNvGraphicFramePr>
            <a:graphicFrameLocks noChangeAspect="1"/>
          </p:cNvGraphicFramePr>
          <p:nvPr>
            <p:extLst>
              <p:ext uri="{D42A27DB-BD31-4B8C-83A1-F6EECF244321}">
                <p14:modId xmlns:p14="http://schemas.microsoft.com/office/powerpoint/2010/main" val="344042004"/>
              </p:ext>
            </p:extLst>
          </p:nvPr>
        </p:nvGraphicFramePr>
        <p:xfrm>
          <a:off x="7092280" y="3296245"/>
          <a:ext cx="914400" cy="806450"/>
        </p:xfrm>
        <a:graphic>
          <a:graphicData uri="http://schemas.openxmlformats.org/presentationml/2006/ole">
            <mc:AlternateContent xmlns:mc="http://schemas.openxmlformats.org/markup-compatibility/2006">
              <mc:Choice xmlns:v="urn:schemas-microsoft-com:vml" Requires="v">
                <p:oleObj spid="_x0000_s32884" name="Document" showAsIcon="1" r:id="rId9" imgW="914400" imgH="806400" progId="Word.Document.12">
                  <p:embed/>
                </p:oleObj>
              </mc:Choice>
              <mc:Fallback>
                <p:oleObj name="Document" showAsIcon="1" r:id="rId9" imgW="914400" imgH="806400" progId="Word.Document.12">
                  <p:embed/>
                  <p:pic>
                    <p:nvPicPr>
                      <p:cNvPr id="7" name="Object 6">
                        <a:extLst>
                          <a:ext uri="{FF2B5EF4-FFF2-40B4-BE49-F238E27FC236}">
                            <a16:creationId xmlns:a16="http://schemas.microsoft.com/office/drawing/2014/main" id="{F7E3EFE2-9247-4E5E-A876-CAECE9DC9C24}"/>
                          </a:ext>
                        </a:extLst>
                      </p:cNvPr>
                      <p:cNvPicPr/>
                      <p:nvPr/>
                    </p:nvPicPr>
                    <p:blipFill>
                      <a:blip r:embed="rId10"/>
                      <a:stretch>
                        <a:fillRect/>
                      </a:stretch>
                    </p:blipFill>
                    <p:spPr>
                      <a:xfrm>
                        <a:off x="7092280" y="329624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121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fontScale="90000"/>
          </a:bodyPr>
          <a:lstStyle/>
          <a:p>
            <a:pPr algn="l"/>
            <a:r>
              <a:rPr lang="en-GB" dirty="0"/>
              <a:t>7. June 2020 Release</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88372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t>7.1 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225860" y="1059582"/>
          <a:ext cx="8594612" cy="3468319"/>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12</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February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Replan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completed following descope of 4 changes, Market Trials inclusion pending confirmation.</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Build has completed for 2 changes, these are now being System Tested.  The remaining 4 changes are currently in Build and progressing to plan.</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Change Request for XRN4780B has been approved and is currently in Design phase – no cost implications to the project. Revised BER being shared for information following descope of xrn4941 on 08/01/20.</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27</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confirmed.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SMS set up and configuration costs may increase following design approval and solution because service provided to build logic app and blob storage in Microsoft Azure for integration into SMS/Email service has not yet been confirmed leading to an increase in set up and configuration costs.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expected to be within approved range.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803884" y="1817266"/>
            <a:ext cx="218894" cy="2216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088325" y="1156943"/>
            <a:ext cx="211059" cy="1979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5977181" y="182464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58243"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37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172361" y="123478"/>
            <a:ext cx="8864135" cy="637580"/>
          </a:xfrm>
        </p:spPr>
        <p:txBody>
          <a:bodyPr>
            <a:noAutofit/>
          </a:bodyPr>
          <a:lstStyle/>
          <a:p>
            <a:r>
              <a:rPr lang="en-GB" sz="2000" dirty="0"/>
              <a:t>7.2 XRN4996 - June 20 Confirmation to Proceed with Reduced Scope Market Trials</a:t>
            </a:r>
          </a:p>
        </p:txBody>
      </p:sp>
      <p:sp>
        <p:nvSpPr>
          <p:cNvPr id="69" name="Rectangle: Rounded Corners 68">
            <a:extLst>
              <a:ext uri="{FF2B5EF4-FFF2-40B4-BE49-F238E27FC236}">
                <a16:creationId xmlns:a16="http://schemas.microsoft.com/office/drawing/2014/main" id="{D574DCE7-65D4-4D71-B856-0A95908D7D49}"/>
              </a:ext>
            </a:extLst>
          </p:cNvPr>
          <p:cNvSpPr/>
          <p:nvPr/>
        </p:nvSpPr>
        <p:spPr>
          <a:xfrm>
            <a:off x="172362" y="754177"/>
            <a:ext cx="1512162" cy="267933"/>
          </a:xfrm>
          <a:prstGeom prst="roundRect">
            <a:avLst>
              <a:gd name="adj" fmla="val 50000"/>
            </a:avLst>
          </a:prstGeom>
          <a:solidFill>
            <a:srgbClr val="84B8DA"/>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300" dirty="0"/>
              <a:t>Reduced Scope</a:t>
            </a:r>
          </a:p>
        </p:txBody>
      </p:sp>
      <p:graphicFrame>
        <p:nvGraphicFramePr>
          <p:cNvPr id="73" name="Content Placeholder 12" descr="Table">
            <a:extLst>
              <a:ext uri="{FF2B5EF4-FFF2-40B4-BE49-F238E27FC236}">
                <a16:creationId xmlns:a16="http://schemas.microsoft.com/office/drawing/2014/main" id="{2EB89297-E403-4ABF-B4DD-E1A72823065E}"/>
              </a:ext>
            </a:extLst>
          </p:cNvPr>
          <p:cNvGraphicFramePr>
            <a:graphicFrameLocks/>
          </p:cNvGraphicFramePr>
          <p:nvPr/>
        </p:nvGraphicFramePr>
        <p:xfrm>
          <a:off x="179511" y="1069273"/>
          <a:ext cx="8748969" cy="1036320"/>
        </p:xfrm>
        <a:graphic>
          <a:graphicData uri="http://schemas.openxmlformats.org/drawingml/2006/table">
            <a:tbl>
              <a:tblPr firstRow="1" bandRow="1">
                <a:tableStyleId>{5C22544A-7EE6-4342-B048-85BDC9FD1C3A}</a:tableStyleId>
              </a:tblPr>
              <a:tblGrid>
                <a:gridCol w="1355930">
                  <a:extLst>
                    <a:ext uri="{9D8B030D-6E8A-4147-A177-3AD203B41FA5}">
                      <a16:colId xmlns:a16="http://schemas.microsoft.com/office/drawing/2014/main" val="3572385518"/>
                    </a:ext>
                  </a:extLst>
                </a:gridCol>
                <a:gridCol w="1291362">
                  <a:extLst>
                    <a:ext uri="{9D8B030D-6E8A-4147-A177-3AD203B41FA5}">
                      <a16:colId xmlns:a16="http://schemas.microsoft.com/office/drawing/2014/main" val="1440817424"/>
                    </a:ext>
                  </a:extLst>
                </a:gridCol>
                <a:gridCol w="1673188">
                  <a:extLst>
                    <a:ext uri="{9D8B030D-6E8A-4147-A177-3AD203B41FA5}">
                      <a16:colId xmlns:a16="http://schemas.microsoft.com/office/drawing/2014/main" val="1835666774"/>
                    </a:ext>
                  </a:extLst>
                </a:gridCol>
                <a:gridCol w="2088232">
                  <a:extLst>
                    <a:ext uri="{9D8B030D-6E8A-4147-A177-3AD203B41FA5}">
                      <a16:colId xmlns:a16="http://schemas.microsoft.com/office/drawing/2014/main" val="3312468757"/>
                    </a:ext>
                  </a:extLst>
                </a:gridCol>
                <a:gridCol w="1080120">
                  <a:extLst>
                    <a:ext uri="{9D8B030D-6E8A-4147-A177-3AD203B41FA5}">
                      <a16:colId xmlns:a16="http://schemas.microsoft.com/office/drawing/2014/main" val="388103177"/>
                    </a:ext>
                  </a:extLst>
                </a:gridCol>
                <a:gridCol w="1260137">
                  <a:extLst>
                    <a:ext uri="{9D8B030D-6E8A-4147-A177-3AD203B41FA5}">
                      <a16:colId xmlns:a16="http://schemas.microsoft.com/office/drawing/2014/main" val="4152198662"/>
                    </a:ext>
                  </a:extLst>
                </a:gridCol>
              </a:tblGrid>
              <a:tr h="518894">
                <a:tc>
                  <a:txBody>
                    <a:bodyPr/>
                    <a:lstStyle/>
                    <a:p>
                      <a:pPr algn="ctr"/>
                      <a:r>
                        <a:rPr lang="en-US" sz="1600" b="1" dirty="0">
                          <a:solidFill>
                            <a:schemeClr val="accent1"/>
                          </a:solidFill>
                          <a:latin typeface="+mj-lt"/>
                        </a:rPr>
                        <a:t>6 weeks</a:t>
                      </a:r>
                    </a:p>
                    <a:p>
                      <a:pPr algn="ctr"/>
                      <a:r>
                        <a:rPr lang="en-US" sz="1000" b="1" dirty="0">
                          <a:solidFill>
                            <a:schemeClr val="accent1"/>
                          </a:solidFill>
                          <a:latin typeface="+mj-lt"/>
                        </a:rPr>
                        <a:t>(Prep – April)</a:t>
                      </a:r>
                    </a:p>
                    <a:p>
                      <a:pPr algn="ctr"/>
                      <a:r>
                        <a:rPr lang="en-US" sz="1000" b="1" dirty="0">
                          <a:solidFill>
                            <a:schemeClr val="accent1"/>
                          </a:solidFill>
                          <a:latin typeface="+mj-lt"/>
                        </a:rPr>
                        <a:t>(Execution - May)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latin typeface="+mj-lt"/>
                        </a:rPr>
                        <a:t>£101,500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1" kern="1200" dirty="0">
                          <a:solidFill>
                            <a:schemeClr val="accent1"/>
                          </a:solidFill>
                          <a:latin typeface="+mn-lt"/>
                          <a:ea typeface="+mn-ea"/>
                          <a:cs typeface="+mn-cs"/>
                        </a:rPr>
                        <a:t>XRN4772, XRN4850,</a:t>
                      </a:r>
                    </a:p>
                    <a:p>
                      <a:pPr algn="ctr"/>
                      <a:r>
                        <a:rPr lang="en-GB" sz="1000" b="1" kern="1200" dirty="0">
                          <a:solidFill>
                            <a:schemeClr val="accent1"/>
                          </a:solidFill>
                          <a:latin typeface="+mn-lt"/>
                          <a:ea typeface="+mn-ea"/>
                          <a:cs typeface="+mn-cs"/>
                        </a:rPr>
                        <a:t>XRN4932</a:t>
                      </a:r>
                      <a:endParaRPr lang="en-US" sz="1000" b="1" kern="1200" dirty="0">
                        <a:solidFill>
                          <a:schemeClr val="accent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kern="1200" dirty="0">
                          <a:solidFill>
                            <a:schemeClr val="accent1"/>
                          </a:solidFill>
                          <a:latin typeface="+mj-lt"/>
                          <a:ea typeface="+mn-ea"/>
                          <a:cs typeface="+mn-cs"/>
                        </a:rPr>
                        <a:t>AWV, FWV, CNF, CNC, </a:t>
                      </a:r>
                    </a:p>
                    <a:p>
                      <a:pPr algn="ctr"/>
                      <a:r>
                        <a:rPr lang="en-US" sz="1200" b="1" kern="1200" dirty="0">
                          <a:solidFill>
                            <a:schemeClr val="accent1"/>
                          </a:solidFill>
                          <a:latin typeface="+mj-lt"/>
                          <a:ea typeface="+mn-ea"/>
                          <a:cs typeface="+mn-cs"/>
                        </a:rPr>
                        <a:t>NRL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latin typeface="+mj-lt"/>
                        </a:rPr>
                        <a:t>15-21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j-lt"/>
                        </a:rPr>
                        <a:t>8</a:t>
                      </a:r>
                    </a:p>
                    <a:p>
                      <a:pPr algn="ctr"/>
                      <a:r>
                        <a:rPr lang="en-US" sz="1100" b="1" dirty="0">
                          <a:solidFill>
                            <a:schemeClr val="accent1"/>
                          </a:solidFill>
                          <a:latin typeface="+mj-lt"/>
                        </a:rPr>
                        <a:t>(4 DN, 2 IGT, </a:t>
                      </a:r>
                    </a:p>
                    <a:p>
                      <a:pPr algn="ctr"/>
                      <a:r>
                        <a:rPr lang="en-US" sz="1100" b="1" dirty="0">
                          <a:solidFill>
                            <a:schemeClr val="accent1"/>
                          </a:solidFill>
                          <a:latin typeface="+mj-lt"/>
                        </a:rPr>
                        <a:t>2 Shippers)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812073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25" normalizeH="0" baseline="0" noProof="0" dirty="0">
                          <a:ln>
                            <a:noFill/>
                          </a:ln>
                          <a:solidFill>
                            <a:schemeClr val="bg2">
                              <a:lumMod val="10000"/>
                            </a:schemeClr>
                          </a:solidFill>
                          <a:effectLst/>
                          <a:uLnTx/>
                          <a:uFillTx/>
                          <a:latin typeface="Arial "/>
                          <a:ea typeface="+mn-ea"/>
                          <a:cs typeface="Arial"/>
                        </a:rPr>
                        <a:t>Duration</a:t>
                      </a:r>
                      <a:endParaRPr kumimoji="0" lang="en-US" sz="1000" b="0" i="1" u="none" strike="noStrike" kern="1200" cap="none" spc="-25" normalizeH="0" baseline="0" noProof="0" dirty="0">
                        <a:ln>
                          <a:noFill/>
                        </a:ln>
                        <a:solidFill>
                          <a:schemeClr val="bg2">
                            <a:lumMod val="10000"/>
                          </a:schemeClr>
                        </a:solidFill>
                        <a:effectLst/>
                        <a:uLnTx/>
                        <a:uFillTx/>
                        <a:latin typeface="Arial "/>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25" normalizeH="0" baseline="0" noProof="0" dirty="0">
                          <a:ln>
                            <a:noFill/>
                          </a:ln>
                          <a:solidFill>
                            <a:schemeClr val="bg2">
                              <a:lumMod val="10000"/>
                            </a:schemeClr>
                          </a:solidFill>
                          <a:effectLst/>
                          <a:uLnTx/>
                          <a:uFillTx/>
                          <a:latin typeface="Arial "/>
                          <a:ea typeface="+mn-ea"/>
                          <a:cs typeface="Arial"/>
                        </a:rPr>
                        <a:t>High Level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1" u="none" strike="noStrike" kern="1200" cap="none" spc="-25" normalizeH="0" baseline="0" noProof="0" dirty="0">
                          <a:ln>
                            <a:noFill/>
                          </a:ln>
                          <a:solidFill>
                            <a:schemeClr val="bg2">
                              <a:lumMod val="10000"/>
                            </a:schemeClr>
                          </a:solidFill>
                          <a:effectLst/>
                          <a:uLnTx/>
                          <a:uFillTx/>
                          <a:latin typeface="Arial "/>
                          <a:ea typeface="+mn-ea"/>
                          <a:cs typeface="Arial"/>
                        </a:rPr>
                        <a:t>(excludes £20k set up costs)</a:t>
                      </a:r>
                      <a:endParaRPr kumimoji="0" lang="en-US" sz="1000" b="0" i="1" u="none" strike="noStrike" kern="1200" cap="none" spc="-25" normalizeH="0" baseline="0" noProof="0" dirty="0">
                        <a:ln>
                          <a:noFill/>
                        </a:ln>
                        <a:solidFill>
                          <a:schemeClr val="bg2">
                            <a:lumMod val="10000"/>
                          </a:schemeClr>
                        </a:solidFill>
                        <a:effectLst/>
                        <a:uLnTx/>
                        <a:uFillTx/>
                        <a:latin typeface="Arial "/>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i="1" kern="1200" spc="-25" dirty="0">
                          <a:solidFill>
                            <a:schemeClr val="bg2">
                              <a:lumMod val="10000"/>
                            </a:schemeClr>
                          </a:solidFill>
                          <a:latin typeface="+mn-lt"/>
                          <a:ea typeface="+mn-ea"/>
                          <a:cs typeface="Arial"/>
                        </a:rPr>
                        <a:t>3 Changes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i="1" kern="1200" spc="-25" dirty="0">
                          <a:solidFill>
                            <a:schemeClr val="bg2">
                              <a:lumMod val="10000"/>
                            </a:schemeClr>
                          </a:solidFill>
                          <a:latin typeface="+mn-lt"/>
                          <a:ea typeface="+mn-ea"/>
                          <a:cs typeface="Arial"/>
                        </a:rPr>
                        <a:t>Files considered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i="1" kern="1200" spc="-25" dirty="0">
                          <a:solidFill>
                            <a:schemeClr val="bg2">
                              <a:lumMod val="10000"/>
                            </a:schemeClr>
                          </a:solidFill>
                          <a:latin typeface="+mn-lt"/>
                          <a:ea typeface="+mn-ea"/>
                          <a:cs typeface="Arial"/>
                        </a:rPr>
                        <a:t>No. Of Test cases</a:t>
                      </a:r>
                      <a:endParaRPr lang="en-US" sz="1000" i="1" kern="1200" spc="-25" dirty="0">
                        <a:solidFill>
                          <a:schemeClr val="bg2">
                            <a:lumMod val="1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kern="1200" spc="-25" dirty="0">
                          <a:solidFill>
                            <a:schemeClr val="bg2">
                              <a:lumMod val="10000"/>
                            </a:schemeClr>
                          </a:solidFill>
                          <a:latin typeface="+mn-lt"/>
                          <a:ea typeface="+mn-ea"/>
                          <a:cs typeface="Arial"/>
                        </a:rPr>
                        <a:t>Participants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001753"/>
                  </a:ext>
                </a:extLst>
              </a:tr>
            </a:tbl>
          </a:graphicData>
        </a:graphic>
      </p:graphicFrame>
      <p:graphicFrame>
        <p:nvGraphicFramePr>
          <p:cNvPr id="5" name="Table 4">
            <a:extLst>
              <a:ext uri="{FF2B5EF4-FFF2-40B4-BE49-F238E27FC236}">
                <a16:creationId xmlns:a16="http://schemas.microsoft.com/office/drawing/2014/main" id="{858B7848-7B13-48E2-8087-731320D5F149}"/>
              </a:ext>
            </a:extLst>
          </p:cNvPr>
          <p:cNvGraphicFramePr>
            <a:graphicFrameLocks noGrp="1"/>
          </p:cNvGraphicFramePr>
          <p:nvPr>
            <p:extLst>
              <p:ext uri="{D42A27DB-BD31-4B8C-83A1-F6EECF244321}">
                <p14:modId xmlns:p14="http://schemas.microsoft.com/office/powerpoint/2010/main" val="1115614557"/>
              </p:ext>
            </p:extLst>
          </p:nvPr>
        </p:nvGraphicFramePr>
        <p:xfrm>
          <a:off x="323528" y="2850956"/>
          <a:ext cx="8280920" cy="1796969"/>
        </p:xfrm>
        <a:graphic>
          <a:graphicData uri="http://schemas.openxmlformats.org/drawingml/2006/table">
            <a:tbl>
              <a:tblPr/>
              <a:tblGrid>
                <a:gridCol w="1025257">
                  <a:extLst>
                    <a:ext uri="{9D8B030D-6E8A-4147-A177-3AD203B41FA5}">
                      <a16:colId xmlns:a16="http://schemas.microsoft.com/office/drawing/2014/main" val="3607183109"/>
                    </a:ext>
                  </a:extLst>
                </a:gridCol>
                <a:gridCol w="6151540">
                  <a:extLst>
                    <a:ext uri="{9D8B030D-6E8A-4147-A177-3AD203B41FA5}">
                      <a16:colId xmlns:a16="http://schemas.microsoft.com/office/drawing/2014/main" val="1658407243"/>
                    </a:ext>
                  </a:extLst>
                </a:gridCol>
                <a:gridCol w="1104123">
                  <a:extLst>
                    <a:ext uri="{9D8B030D-6E8A-4147-A177-3AD203B41FA5}">
                      <a16:colId xmlns:a16="http://schemas.microsoft.com/office/drawing/2014/main" val="1991684557"/>
                    </a:ext>
                  </a:extLst>
                </a:gridCol>
              </a:tblGrid>
              <a:tr h="342695">
                <a:tc>
                  <a:txBody>
                    <a:bodyPr/>
                    <a:lstStyle/>
                    <a:p>
                      <a:pPr algn="ctr" fontAlgn="b"/>
                      <a:r>
                        <a:rPr lang="en-GB" sz="1000" b="1" i="0" u="none" strike="noStrike" dirty="0">
                          <a:solidFill>
                            <a:srgbClr val="000000"/>
                          </a:solidFill>
                          <a:effectLst/>
                          <a:latin typeface="Calibri" panose="020F0502020204030204" pitchFamily="34" charset="0"/>
                        </a:rPr>
                        <a:t>XRN Reference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GB" sz="1000" b="1" i="0" u="none" strike="noStrike" dirty="0">
                          <a:solidFill>
                            <a:srgbClr val="000000"/>
                          </a:solidFill>
                          <a:effectLst/>
                          <a:latin typeface="Calibri" panose="020F0502020204030204" pitchFamily="34" charset="0"/>
                        </a:rPr>
                        <a:t>MT - High level Scenarios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GB" sz="1000" b="1" i="0" u="none" strike="noStrike" dirty="0">
                          <a:solidFill>
                            <a:srgbClr val="000000"/>
                          </a:solidFill>
                          <a:effectLst/>
                          <a:latin typeface="Calibri" panose="020F0502020204030204" pitchFamily="34" charset="0"/>
                        </a:rPr>
                        <a:t>No. of Test Cases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41712502"/>
                  </a:ext>
                </a:extLst>
              </a:tr>
              <a:tr h="216024">
                <a:tc>
                  <a:txBody>
                    <a:bodyPr/>
                    <a:lstStyle/>
                    <a:p>
                      <a:pPr algn="ctr" fontAlgn="b"/>
                      <a:r>
                        <a:rPr lang="en-GB" sz="900" b="0" i="0" u="none" strike="noStrike">
                          <a:solidFill>
                            <a:srgbClr val="000000"/>
                          </a:solidFill>
                          <a:effectLst/>
                          <a:latin typeface="Calibri" panose="020F0502020204030204" pitchFamily="34" charset="0"/>
                        </a:rPr>
                        <a:t>XRN4772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900" b="0" i="0" u="none" strike="noStrike" dirty="0">
                          <a:solidFill>
                            <a:srgbClr val="000000"/>
                          </a:solidFill>
                          <a:effectLst/>
                          <a:latin typeface="Calibri" panose="020F0502020204030204" pitchFamily="34" charset="0"/>
                        </a:rPr>
                        <a:t>Processing AWV and FWV from weather station with additional fields for Wind, Temperature, Solar and Precipitation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900" b="0" i="0" u="none" strike="noStrike" dirty="0">
                          <a:solidFill>
                            <a:srgbClr val="000000"/>
                          </a:solidFill>
                          <a:effectLst/>
                          <a:latin typeface="Calibri" panose="020F0502020204030204" pitchFamily="34" charset="0"/>
                        </a:rPr>
                        <a:t>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538080"/>
                  </a:ext>
                </a:extLst>
              </a:tr>
              <a:tr h="615950">
                <a:tc>
                  <a:txBody>
                    <a:bodyPr/>
                    <a:lstStyle/>
                    <a:p>
                      <a:pPr algn="ctr" fontAlgn="b"/>
                      <a:r>
                        <a:rPr lang="en-GB" sz="900" b="0" i="0" u="none" strike="noStrike">
                          <a:solidFill>
                            <a:srgbClr val="000000"/>
                          </a:solidFill>
                          <a:effectLst/>
                          <a:latin typeface="Calibri" panose="020F0502020204030204" pitchFamily="34" charset="0"/>
                        </a:rPr>
                        <a:t>XRN4850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0" lvl="1" indent="0" algn="l" fontAlgn="b">
                        <a:buFont typeface="Arial" panose="020B0604020202020204" pitchFamily="34" charset="0"/>
                        <a:buNone/>
                      </a:pPr>
                      <a:r>
                        <a:rPr lang="en-US" sz="900" b="0" i="0" u="none" strike="noStrike" dirty="0">
                          <a:solidFill>
                            <a:srgbClr val="000000"/>
                          </a:solidFill>
                          <a:effectLst/>
                          <a:latin typeface="Calibri" panose="020F0502020204030204" pitchFamily="34" charset="0"/>
                        </a:rPr>
                        <a:t>Processing CNF with broadcast contact types </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Processing CNC with broadcast contact types </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Exchanging files with SMS/Email provider</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Sharing broadcast usage and delivery status details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0" lvl="1" indent="0" algn="l" fontAlgn="b">
                        <a:buFont typeface="Arial" panose="020B0604020202020204" pitchFamily="34" charset="0"/>
                        <a:buNone/>
                      </a:pPr>
                      <a:r>
                        <a:rPr lang="en-US" sz="900" b="0" i="0" u="none" strike="noStrike" dirty="0">
                          <a:solidFill>
                            <a:srgbClr val="000000"/>
                          </a:solidFill>
                          <a:effectLst/>
                          <a:latin typeface="Calibri" panose="020F0502020204030204" pitchFamily="34" charset="0"/>
                        </a:rPr>
                        <a:t>8-10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273574"/>
                  </a:ext>
                </a:extLst>
              </a:tr>
              <a:tr h="311150">
                <a:tc>
                  <a:txBody>
                    <a:bodyPr/>
                    <a:lstStyle/>
                    <a:p>
                      <a:pPr algn="ctr" fontAlgn="b"/>
                      <a:r>
                        <a:rPr lang="en-GB" sz="900" b="0" i="0" u="none" strike="noStrike" dirty="0">
                          <a:solidFill>
                            <a:srgbClr val="000000"/>
                          </a:solidFill>
                          <a:effectLst/>
                          <a:latin typeface="Calibri" panose="020F0502020204030204" pitchFamily="34" charset="0"/>
                        </a:rPr>
                        <a:t>XRN4932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900" b="0" i="0" u="none" strike="noStrike" dirty="0">
                          <a:solidFill>
                            <a:srgbClr val="000000"/>
                          </a:solidFill>
                          <a:effectLst/>
                          <a:latin typeface="Calibri" panose="020F0502020204030204" pitchFamily="34" charset="0"/>
                        </a:rPr>
                        <a:t>NRL file with Conversion flag update flag</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Sharing MBR file after read estimation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900" b="0" i="0" u="none" strike="noStrike" dirty="0">
                          <a:solidFill>
                            <a:srgbClr val="000000"/>
                          </a:solidFill>
                          <a:effectLst/>
                          <a:latin typeface="Calibri" panose="020F05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523408"/>
                  </a:ext>
                </a:extLst>
              </a:tr>
              <a:tr h="311150">
                <a:tc>
                  <a:txBody>
                    <a:bodyPr/>
                    <a:lstStyle/>
                    <a:p>
                      <a:pPr algn="ctr" fontAlgn="b"/>
                      <a:r>
                        <a:rPr lang="en-GB" sz="900" b="0" i="0" u="none" strike="noStrike" dirty="0">
                          <a:solidFill>
                            <a:srgbClr val="FF0000"/>
                          </a:solidFill>
                          <a:effectLst/>
                          <a:latin typeface="Calibri" panose="020F0502020204030204" pitchFamily="34" charset="0"/>
                        </a:rPr>
                        <a:t>XRN 4941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900" b="0" i="0" u="none" strike="noStrike" dirty="0">
                          <a:solidFill>
                            <a:srgbClr val="FF0000"/>
                          </a:solidFill>
                          <a:effectLst/>
                          <a:latin typeface="Calibri" panose="020F0502020204030204" pitchFamily="34" charset="0"/>
                        </a:rPr>
                        <a:t>De-scoped in January ChMC, no longer in scope for MT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900" b="0" i="0" u="none" strike="noStrike" dirty="0">
                          <a:solidFill>
                            <a:srgbClr val="FF0000"/>
                          </a:solidFill>
                          <a:effectLst/>
                          <a:latin typeface="Calibri" panose="020F050202020403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481362"/>
                  </a:ext>
                </a:extLst>
              </a:tr>
            </a:tbl>
          </a:graphicData>
        </a:graphic>
      </p:graphicFrame>
      <p:sp>
        <p:nvSpPr>
          <p:cNvPr id="6" name="Rectangle 5">
            <a:extLst>
              <a:ext uri="{FF2B5EF4-FFF2-40B4-BE49-F238E27FC236}">
                <a16:creationId xmlns:a16="http://schemas.microsoft.com/office/drawing/2014/main" id="{F469F1AE-8148-4275-9C2B-E0BADDB9E02D}"/>
              </a:ext>
            </a:extLst>
          </p:cNvPr>
          <p:cNvSpPr/>
          <p:nvPr/>
        </p:nvSpPr>
        <p:spPr>
          <a:xfrm>
            <a:off x="2843808" y="2481624"/>
            <a:ext cx="2924711" cy="369332"/>
          </a:xfrm>
          <a:prstGeom prst="rect">
            <a:avLst/>
          </a:prstGeom>
        </p:spPr>
        <p:txBody>
          <a:bodyPr wrap="none">
            <a:spAutoFit/>
          </a:bodyPr>
          <a:lstStyle/>
          <a:p>
            <a:pPr algn="ctr"/>
            <a:r>
              <a:rPr lang="en-US" b="1" dirty="0">
                <a:solidFill>
                  <a:schemeClr val="accent1"/>
                </a:solidFill>
              </a:rPr>
              <a:t>Test Scenarios Summary</a:t>
            </a:r>
          </a:p>
        </p:txBody>
      </p:sp>
      <p:sp>
        <p:nvSpPr>
          <p:cNvPr id="7" name="Rectangle 6">
            <a:extLst>
              <a:ext uri="{FF2B5EF4-FFF2-40B4-BE49-F238E27FC236}">
                <a16:creationId xmlns:a16="http://schemas.microsoft.com/office/drawing/2014/main" id="{1884B32F-A1AC-4D7E-9845-3AEC9E88F724}"/>
              </a:ext>
            </a:extLst>
          </p:cNvPr>
          <p:cNvSpPr/>
          <p:nvPr/>
        </p:nvSpPr>
        <p:spPr>
          <a:xfrm>
            <a:off x="179511" y="2107496"/>
            <a:ext cx="8748969" cy="338554"/>
          </a:xfrm>
          <a:prstGeom prst="rect">
            <a:avLst/>
          </a:prstGeom>
        </p:spPr>
        <p:txBody>
          <a:bodyPr wrap="square">
            <a:spAutoFit/>
          </a:bodyPr>
          <a:lstStyle/>
          <a:p>
            <a:pPr algn="ctr"/>
            <a:r>
              <a:rPr lang="en-US" sz="800" b="1" dirty="0">
                <a:solidFill>
                  <a:schemeClr val="accent1"/>
                </a:solidFill>
              </a:rPr>
              <a:t>Please note: Based upon timelines, June 20 Market Trials will be need to run in parallel with CSS Market Trials and this will result in increased</a:t>
            </a:r>
          </a:p>
          <a:p>
            <a:pPr algn="ctr"/>
            <a:r>
              <a:rPr lang="en-US" sz="800" b="1" dirty="0">
                <a:solidFill>
                  <a:schemeClr val="accent1"/>
                </a:solidFill>
              </a:rPr>
              <a:t> pressure on resource availability for all involved parties. </a:t>
            </a:r>
          </a:p>
        </p:txBody>
      </p:sp>
    </p:spTree>
    <p:extLst>
      <p:ext uri="{BB962C8B-B14F-4D97-AF65-F5344CB8AC3E}">
        <p14:creationId xmlns:p14="http://schemas.microsoft.com/office/powerpoint/2010/main" val="26538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5486"/>
            <a:ext cx="7211144" cy="360040"/>
          </a:xfrm>
        </p:spPr>
        <p:txBody>
          <a:bodyPr>
            <a:normAutofit fontScale="90000"/>
          </a:bodyPr>
          <a:lstStyle/>
          <a:p>
            <a:r>
              <a:rPr lang="en-GB" sz="2400" dirty="0"/>
              <a:t>2.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2034340240"/>
              </p:ext>
            </p:extLst>
          </p:nvPr>
        </p:nvGraphicFramePr>
        <p:xfrm>
          <a:off x="143508" y="574517"/>
          <a:ext cx="8856983" cy="4374340"/>
        </p:xfrm>
        <a:graphic>
          <a:graphicData uri="http://schemas.openxmlformats.org/drawingml/2006/table">
            <a:tbl>
              <a:tblPr firstRow="1" firstCol="1" bandRow="1">
                <a:tableStyleId>{5940675A-B579-460E-94D1-54222C63F5DA}</a:tableStyleId>
              </a:tblPr>
              <a:tblGrid>
                <a:gridCol w="64807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623706">
                  <a:extLst>
                    <a:ext uri="{9D8B030D-6E8A-4147-A177-3AD203B41FA5}">
                      <a16:colId xmlns:a16="http://schemas.microsoft.com/office/drawing/2014/main" val="20002"/>
                    </a:ext>
                  </a:extLst>
                </a:gridCol>
                <a:gridCol w="490388">
                  <a:extLst>
                    <a:ext uri="{9D8B030D-6E8A-4147-A177-3AD203B41FA5}">
                      <a16:colId xmlns:a16="http://schemas.microsoft.com/office/drawing/2014/main" val="20003"/>
                    </a:ext>
                  </a:extLst>
                </a:gridCol>
                <a:gridCol w="404860">
                  <a:extLst>
                    <a:ext uri="{9D8B030D-6E8A-4147-A177-3AD203B41FA5}">
                      <a16:colId xmlns:a16="http://schemas.microsoft.com/office/drawing/2014/main" val="20004"/>
                    </a:ext>
                  </a:extLst>
                </a:gridCol>
                <a:gridCol w="409701">
                  <a:extLst>
                    <a:ext uri="{9D8B030D-6E8A-4147-A177-3AD203B41FA5}">
                      <a16:colId xmlns:a16="http://schemas.microsoft.com/office/drawing/2014/main" val="20005"/>
                    </a:ext>
                  </a:extLst>
                </a:gridCol>
                <a:gridCol w="459727">
                  <a:extLst>
                    <a:ext uri="{9D8B030D-6E8A-4147-A177-3AD203B41FA5}">
                      <a16:colId xmlns:a16="http://schemas.microsoft.com/office/drawing/2014/main" val="3663843725"/>
                    </a:ext>
                  </a:extLst>
                </a:gridCol>
                <a:gridCol w="1920473">
                  <a:extLst>
                    <a:ext uri="{9D8B030D-6E8A-4147-A177-3AD203B41FA5}">
                      <a16:colId xmlns:a16="http://schemas.microsoft.com/office/drawing/2014/main" val="20007"/>
                    </a:ext>
                  </a:extLst>
                </a:gridCol>
                <a:gridCol w="1883832">
                  <a:extLst>
                    <a:ext uri="{9D8B030D-6E8A-4147-A177-3AD203B41FA5}">
                      <a16:colId xmlns:a16="http://schemas.microsoft.com/office/drawing/2014/main" val="20008"/>
                    </a:ext>
                  </a:extLst>
                </a:gridCol>
              </a:tblGrid>
              <a:tr h="302279">
                <a:tc rowSpan="2">
                  <a:txBody>
                    <a:bodyPr/>
                    <a:lstStyle/>
                    <a:p>
                      <a:pPr>
                        <a:lnSpc>
                          <a:spcPct val="115000"/>
                        </a:lnSpc>
                        <a:spcAft>
                          <a:spcPts val="0"/>
                        </a:spcAft>
                      </a:pPr>
                      <a:r>
                        <a:rPr lang="en-GB" sz="1100" dirty="0">
                          <a:effectLst/>
                        </a:rPr>
                        <a:t>Agenda</a:t>
                      </a:r>
                    </a:p>
                    <a:p>
                      <a:pPr>
                        <a:lnSpc>
                          <a:spcPct val="115000"/>
                        </a:lnSpc>
                        <a:spcAft>
                          <a:spcPts val="0"/>
                        </a:spcAft>
                      </a:pPr>
                      <a:r>
                        <a:rPr lang="en-GB" sz="1100" dirty="0">
                          <a:effectLst/>
                        </a:rPr>
                        <a:t>Item</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5">
                  <a:txBody>
                    <a:bodyPr/>
                    <a:lstStyle/>
                    <a:p>
                      <a:pPr>
                        <a:lnSpc>
                          <a:spcPct val="115000"/>
                        </a:lnSpc>
                        <a:spcAft>
                          <a:spcPts val="0"/>
                        </a:spcAft>
                      </a:pPr>
                      <a:r>
                        <a:rPr lang="en-GB" sz="1100" dirty="0">
                          <a:effectLst/>
                        </a:rPr>
                        <a:t>Voting</a:t>
                      </a:r>
                      <a:endParaRPr lang="en-GB" sz="1100" dirty="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dirty="0">
                          <a:effectLst/>
                        </a:rPr>
                        <a:t>Funding</a:t>
                      </a:r>
                      <a:endParaRPr lang="en-GB" sz="1100" dirty="0">
                        <a:effectLst/>
                        <a:latin typeface="Calibri"/>
                        <a:ea typeface="Calibri"/>
                        <a:cs typeface="Times New Roman"/>
                      </a:endParaRPr>
                    </a:p>
                  </a:txBody>
                  <a:tcPr marL="66582" marR="66582" marT="0" marB="0">
                    <a:solidFill>
                      <a:schemeClr val="accent5"/>
                    </a:solidFill>
                  </a:tcPr>
                </a:tc>
                <a:tc rowSpan="2">
                  <a:txBody>
                    <a:bodyPr/>
                    <a:lstStyle/>
                    <a:p>
                      <a:pPr>
                        <a:lnSpc>
                          <a:spcPct val="115000"/>
                        </a:lnSpc>
                        <a:spcAft>
                          <a:spcPts val="0"/>
                        </a:spcAft>
                      </a:pPr>
                      <a:r>
                        <a:rPr lang="en-GB" sz="1100" dirty="0">
                          <a:effectLst/>
                        </a:rPr>
                        <a:t>DSC Service Area</a:t>
                      </a:r>
                      <a:endParaRPr lang="en-GB" sz="1100" dirty="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3381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100" dirty="0">
                          <a:effectLst/>
                        </a:rPr>
                        <a:t>Shipper </a:t>
                      </a:r>
                    </a:p>
                    <a:p>
                      <a:pPr>
                        <a:lnSpc>
                          <a:spcPct val="115000"/>
                        </a:lnSpc>
                        <a:spcAft>
                          <a:spcPts val="0"/>
                        </a:spcAft>
                      </a:pPr>
                      <a:r>
                        <a:rPr lang="en-GB" sz="1100" dirty="0">
                          <a:effectLst/>
                        </a:rPr>
                        <a:t>Y/N</a:t>
                      </a:r>
                      <a:endParaRPr lang="en-GB" sz="11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100" dirty="0">
                          <a:effectLst/>
                        </a:rPr>
                        <a:t>DNO</a:t>
                      </a:r>
                    </a:p>
                    <a:p>
                      <a:pPr>
                        <a:lnSpc>
                          <a:spcPct val="115000"/>
                        </a:lnSpc>
                        <a:spcAft>
                          <a:spcPts val="0"/>
                        </a:spcAft>
                      </a:pPr>
                      <a:r>
                        <a:rPr lang="en-GB" sz="1100" dirty="0">
                          <a:effectLst/>
                        </a:rPr>
                        <a:t>Y/N</a:t>
                      </a:r>
                      <a:endParaRPr lang="en-GB" sz="11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100" dirty="0">
                          <a:effectLst/>
                        </a:rPr>
                        <a:t>GT</a:t>
                      </a:r>
                    </a:p>
                    <a:p>
                      <a:pPr>
                        <a:lnSpc>
                          <a:spcPct val="115000"/>
                        </a:lnSpc>
                        <a:spcAft>
                          <a:spcPts val="0"/>
                        </a:spcAft>
                      </a:pPr>
                      <a:r>
                        <a:rPr lang="en-GB" sz="1100" dirty="0">
                          <a:effectLst/>
                        </a:rPr>
                        <a:t>Y/N</a:t>
                      </a:r>
                      <a:endParaRPr lang="en-GB" sz="11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100" dirty="0">
                          <a:effectLst/>
                        </a:rPr>
                        <a:t>IGT</a:t>
                      </a:r>
                    </a:p>
                    <a:p>
                      <a:pPr>
                        <a:lnSpc>
                          <a:spcPct val="115000"/>
                        </a:lnSpc>
                        <a:spcAft>
                          <a:spcPts val="0"/>
                        </a:spcAft>
                      </a:pPr>
                      <a:r>
                        <a:rPr lang="en-GB" sz="1100" dirty="0">
                          <a:effectLst/>
                        </a:rPr>
                        <a:t>Y/N</a:t>
                      </a:r>
                      <a:endParaRPr lang="en-GB" sz="1100" dirty="0">
                        <a:effectLst/>
                        <a:latin typeface="Calibri"/>
                        <a:ea typeface="Calibri"/>
                        <a:cs typeface="Times New Roman"/>
                      </a:endParaRP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100" kern="1200" dirty="0">
                          <a:solidFill>
                            <a:schemeClr val="tx1"/>
                          </a:solidFill>
                          <a:effectLst/>
                          <a:latin typeface="+mn-lt"/>
                          <a:ea typeface="+mn-ea"/>
                          <a:cs typeface="+mn-cs"/>
                        </a:rPr>
                        <a:t>NTS</a:t>
                      </a:r>
                    </a:p>
                    <a:p>
                      <a:pPr marL="0" algn="l" defTabSz="914400" rtl="0" eaLnBrk="1" latinLnBrk="0" hangingPunct="1">
                        <a:lnSpc>
                          <a:spcPct val="115000"/>
                        </a:lnSpc>
                        <a:spcAft>
                          <a:spcPts val="0"/>
                        </a:spcAft>
                      </a:pPr>
                      <a:r>
                        <a:rPr lang="en-GB" sz="1100" kern="1200" dirty="0">
                          <a:solidFill>
                            <a:schemeClr val="tx1"/>
                          </a:solidFill>
                          <a:effectLst/>
                          <a:latin typeface="+mn-lt"/>
                          <a:ea typeface="+mn-ea"/>
                          <a:cs typeface="+mn-cs"/>
                        </a:rPr>
                        <a:t>Y/N</a:t>
                      </a:r>
                    </a:p>
                  </a:txBody>
                  <a:tcPr marL="66582" marR="66582" marT="0" marB="0">
                    <a:solidFill>
                      <a:schemeClr val="accent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50405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2.1</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XRN5072 - Class 4 with AMR/DRE Installed - RGMA Flow received with no RTC count</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Shipper</a:t>
                      </a: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Service Area 3: Record, submit data in compliance with UNC </a:t>
                      </a:r>
                    </a:p>
                  </a:txBody>
                  <a:tcPr marL="9525" marR="9525" marT="9525" marB="0" anchor="ctr"/>
                </a:tc>
                <a:extLst>
                  <a:ext uri="{0D108BD9-81ED-4DB2-BD59-A6C34878D82A}">
                    <a16:rowId xmlns:a16="http://schemas.microsoft.com/office/drawing/2014/main" val="1970574119"/>
                  </a:ext>
                </a:extLst>
              </a:tr>
              <a:tr h="50405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2.2</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XRN5080 Failure to Supply Gas (FSG/GSOP1) – System Changes</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DNO</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7: NTS Capacity, LDZ Capacity, Commodity, Reconciliation, Ad-Hoc Adjustment  and Energy Balancing Invoices </a:t>
                      </a:r>
                    </a:p>
                  </a:txBody>
                  <a:tcPr marL="9525" marR="9525" marT="9525" marB="0" anchor="ctr"/>
                </a:tc>
                <a:extLst>
                  <a:ext uri="{0D108BD9-81ED-4DB2-BD59-A6C34878D82A}">
                    <a16:rowId xmlns:a16="http://schemas.microsoft.com/office/drawing/2014/main" val="10002"/>
                  </a:ext>
                </a:extLst>
              </a:tr>
              <a:tr h="50405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2.3</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XRN5091 Deferral of creation of Class change reads at transfer of ownership</a:t>
                      </a:r>
                    </a:p>
                  </a:txBody>
                  <a:tcPr marL="68580" marR="68580" marT="0" marB="0" anchor="b"/>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Shipper</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5: Metered volume and quantity</a:t>
                      </a:r>
                    </a:p>
                  </a:txBody>
                  <a:tcPr marL="9525" marR="9525" marT="9525" marB="0" anchor="ctr"/>
                </a:tc>
                <a:extLst>
                  <a:ext uri="{0D108BD9-81ED-4DB2-BD59-A6C34878D82A}">
                    <a16:rowId xmlns:a16="http://schemas.microsoft.com/office/drawing/2014/main" val="852675658"/>
                  </a:ext>
                </a:extLst>
              </a:tr>
              <a:tr h="5180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2.4</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XRN5092 </a:t>
                      </a:r>
                      <a:r>
                        <a:rPr lang="en-US" sz="1000" kern="1200" dirty="0" err="1">
                          <a:solidFill>
                            <a:schemeClr val="tx1"/>
                          </a:solidFill>
                          <a:effectLst/>
                          <a:latin typeface="Arial" panose="020B0604020202020204" pitchFamily="34" charset="0"/>
                          <a:ea typeface="+mn-ea"/>
                          <a:cs typeface="Arial" panose="020B0604020202020204" pitchFamily="34" charset="0"/>
                        </a:rPr>
                        <a:t>iConversion</a:t>
                      </a:r>
                      <a:r>
                        <a:rPr lang="en-US" sz="1000" kern="1200" dirty="0">
                          <a:solidFill>
                            <a:schemeClr val="tx1"/>
                          </a:solidFill>
                          <a:effectLst/>
                          <a:latin typeface="Arial" panose="020B0604020202020204" pitchFamily="34" charset="0"/>
                          <a:ea typeface="+mn-ea"/>
                          <a:cs typeface="Arial" panose="020B0604020202020204" pitchFamily="34" charset="0"/>
                        </a:rPr>
                        <a:t> Phase 2</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NTS</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20: Gemini system services </a:t>
                      </a:r>
                    </a:p>
                  </a:txBody>
                  <a:tcPr marL="9525" marR="9525" marT="9525" marB="0" anchor="ctr"/>
                </a:tc>
                <a:extLst>
                  <a:ext uri="{0D108BD9-81ED-4DB2-BD59-A6C34878D82A}">
                    <a16:rowId xmlns:a16="http://schemas.microsoft.com/office/drawing/2014/main" val="2229054044"/>
                  </a:ext>
                </a:extLst>
              </a:tr>
              <a:tr h="442903">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2.5</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XRN5093 Update of AUG Table to reflect new EUC bands</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rPr>
                        <a:t>Service Area 15 has a funding split of 50% Shipper and 50% DNO.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rPr>
                        <a:t>ChMC to agree to 100% Shipper funded for this change.</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15: Demand Estimation</a:t>
                      </a:r>
                    </a:p>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768598176"/>
                  </a:ext>
                </a:extLst>
              </a:tr>
              <a:tr h="5180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2.6</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XRN5097 DSC Service Description Table cosmetic change to service line table  v9</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N/A</a:t>
                      </a: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extLst>
                  <a:ext uri="{0D108BD9-81ED-4DB2-BD59-A6C34878D82A}">
                    <a16:rowId xmlns:a16="http://schemas.microsoft.com/office/drawing/2014/main" val="4021127718"/>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215515" y="123478"/>
            <a:ext cx="8758969" cy="637580"/>
          </a:xfrm>
        </p:spPr>
        <p:txBody>
          <a:bodyPr>
            <a:noAutofit/>
          </a:bodyPr>
          <a:lstStyle/>
          <a:p>
            <a:r>
              <a:rPr lang="en-GB" sz="2400" dirty="0"/>
              <a:t>XRN4996 - June 20 Market Trials for XRN4850 only</a:t>
            </a:r>
          </a:p>
        </p:txBody>
      </p:sp>
      <p:graphicFrame>
        <p:nvGraphicFramePr>
          <p:cNvPr id="73" name="Content Placeholder 12" descr="Table">
            <a:extLst>
              <a:ext uri="{FF2B5EF4-FFF2-40B4-BE49-F238E27FC236}">
                <a16:creationId xmlns:a16="http://schemas.microsoft.com/office/drawing/2014/main" id="{2EB89297-E403-4ABF-B4DD-E1A72823065E}"/>
              </a:ext>
            </a:extLst>
          </p:cNvPr>
          <p:cNvGraphicFramePr>
            <a:graphicFrameLocks/>
          </p:cNvGraphicFramePr>
          <p:nvPr/>
        </p:nvGraphicFramePr>
        <p:xfrm>
          <a:off x="179511" y="1069272"/>
          <a:ext cx="8748969" cy="883920"/>
        </p:xfrm>
        <a:graphic>
          <a:graphicData uri="http://schemas.openxmlformats.org/drawingml/2006/table">
            <a:tbl>
              <a:tblPr firstRow="1" bandRow="1">
                <a:tableStyleId>{5C22544A-7EE6-4342-B048-85BDC9FD1C3A}</a:tableStyleId>
              </a:tblPr>
              <a:tblGrid>
                <a:gridCol w="1355930">
                  <a:extLst>
                    <a:ext uri="{9D8B030D-6E8A-4147-A177-3AD203B41FA5}">
                      <a16:colId xmlns:a16="http://schemas.microsoft.com/office/drawing/2014/main" val="3572385518"/>
                    </a:ext>
                  </a:extLst>
                </a:gridCol>
                <a:gridCol w="1291362">
                  <a:extLst>
                    <a:ext uri="{9D8B030D-6E8A-4147-A177-3AD203B41FA5}">
                      <a16:colId xmlns:a16="http://schemas.microsoft.com/office/drawing/2014/main" val="1440817424"/>
                    </a:ext>
                  </a:extLst>
                </a:gridCol>
                <a:gridCol w="1673188">
                  <a:extLst>
                    <a:ext uri="{9D8B030D-6E8A-4147-A177-3AD203B41FA5}">
                      <a16:colId xmlns:a16="http://schemas.microsoft.com/office/drawing/2014/main" val="1835666774"/>
                    </a:ext>
                  </a:extLst>
                </a:gridCol>
                <a:gridCol w="2088232">
                  <a:extLst>
                    <a:ext uri="{9D8B030D-6E8A-4147-A177-3AD203B41FA5}">
                      <a16:colId xmlns:a16="http://schemas.microsoft.com/office/drawing/2014/main" val="3312468757"/>
                    </a:ext>
                  </a:extLst>
                </a:gridCol>
                <a:gridCol w="1080120">
                  <a:extLst>
                    <a:ext uri="{9D8B030D-6E8A-4147-A177-3AD203B41FA5}">
                      <a16:colId xmlns:a16="http://schemas.microsoft.com/office/drawing/2014/main" val="388103177"/>
                    </a:ext>
                  </a:extLst>
                </a:gridCol>
                <a:gridCol w="1260137">
                  <a:extLst>
                    <a:ext uri="{9D8B030D-6E8A-4147-A177-3AD203B41FA5}">
                      <a16:colId xmlns:a16="http://schemas.microsoft.com/office/drawing/2014/main" val="4152198662"/>
                    </a:ext>
                  </a:extLst>
                </a:gridCol>
              </a:tblGrid>
              <a:tr h="458158">
                <a:tc>
                  <a:txBody>
                    <a:bodyPr/>
                    <a:lstStyle/>
                    <a:p>
                      <a:pPr algn="ctr"/>
                      <a:r>
                        <a:rPr lang="en-US" sz="1600" b="1" dirty="0">
                          <a:solidFill>
                            <a:schemeClr val="accent1"/>
                          </a:solidFill>
                          <a:latin typeface="+mj-lt"/>
                        </a:rPr>
                        <a:t>5 weeks</a:t>
                      </a:r>
                    </a:p>
                    <a:p>
                      <a:pPr algn="ctr"/>
                      <a:r>
                        <a:rPr lang="en-US" sz="1000" b="1" dirty="0">
                          <a:solidFill>
                            <a:schemeClr val="accent1"/>
                          </a:solidFill>
                          <a:latin typeface="+mj-lt"/>
                        </a:rPr>
                        <a:t>(April-May)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latin typeface="+mj-lt"/>
                        </a:rPr>
                        <a:t>£55,250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1" kern="1200" dirty="0">
                          <a:solidFill>
                            <a:schemeClr val="accent1"/>
                          </a:solidFill>
                          <a:latin typeface="+mn-lt"/>
                          <a:ea typeface="+mn-ea"/>
                          <a:cs typeface="+mn-cs"/>
                        </a:rPr>
                        <a:t>XRN4850</a:t>
                      </a:r>
                      <a:endParaRPr lang="en-US" sz="1000" b="1" kern="1200" dirty="0">
                        <a:solidFill>
                          <a:schemeClr val="accent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kern="1200" dirty="0">
                          <a:solidFill>
                            <a:schemeClr val="accent1"/>
                          </a:solidFill>
                          <a:latin typeface="+mj-lt"/>
                          <a:ea typeface="+mn-ea"/>
                          <a:cs typeface="+mn-cs"/>
                        </a:rPr>
                        <a:t>CNF,CNC</a:t>
                      </a:r>
                    </a:p>
                    <a:p>
                      <a:pPr algn="ctr"/>
                      <a:r>
                        <a:rPr lang="en-US" sz="1200" b="1" kern="1200" dirty="0">
                          <a:solidFill>
                            <a:schemeClr val="accent1"/>
                          </a:solidFill>
                          <a:latin typeface="+mj-lt"/>
                          <a:ea typeface="+mn-ea"/>
                          <a:cs typeface="+mn-cs"/>
                        </a:rPr>
                        <a:t>SMS Broadcast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latin typeface="+mj-lt"/>
                        </a:rPr>
                        <a:t>8-10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j-lt"/>
                        </a:rPr>
                        <a:t>4 DN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8120738"/>
                  </a:ext>
                </a:extLst>
              </a:tr>
              <a:tr h="372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25" normalizeH="0" baseline="0" noProof="0" dirty="0">
                          <a:ln>
                            <a:noFill/>
                          </a:ln>
                          <a:solidFill>
                            <a:schemeClr val="bg2">
                              <a:lumMod val="10000"/>
                            </a:schemeClr>
                          </a:solidFill>
                          <a:effectLst/>
                          <a:uLnTx/>
                          <a:uFillTx/>
                          <a:latin typeface="Arial "/>
                          <a:ea typeface="+mn-ea"/>
                          <a:cs typeface="Arial"/>
                        </a:rPr>
                        <a:t>Duration</a:t>
                      </a:r>
                      <a:endParaRPr kumimoji="0" lang="en-US" sz="1000" b="0" i="1" u="none" strike="noStrike" kern="1200" cap="none" spc="-25" normalizeH="0" baseline="0" noProof="0" dirty="0">
                        <a:ln>
                          <a:noFill/>
                        </a:ln>
                        <a:solidFill>
                          <a:schemeClr val="bg2">
                            <a:lumMod val="10000"/>
                          </a:schemeClr>
                        </a:solidFill>
                        <a:effectLst/>
                        <a:uLnTx/>
                        <a:uFillTx/>
                        <a:latin typeface="Arial "/>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25" normalizeH="0" baseline="0" noProof="0" dirty="0">
                          <a:ln>
                            <a:noFill/>
                          </a:ln>
                          <a:solidFill>
                            <a:schemeClr val="bg2">
                              <a:lumMod val="10000"/>
                            </a:schemeClr>
                          </a:solidFill>
                          <a:effectLst/>
                          <a:uLnTx/>
                          <a:uFillTx/>
                          <a:latin typeface="Arial "/>
                          <a:ea typeface="+mn-ea"/>
                          <a:cs typeface="Arial"/>
                        </a:rPr>
                        <a:t>High Level Cost</a:t>
                      </a:r>
                      <a:endParaRPr kumimoji="0" lang="en-US" sz="1000" b="0" i="1" u="none" strike="noStrike" kern="1200" cap="none" spc="-25" normalizeH="0" baseline="0" noProof="0" dirty="0">
                        <a:ln>
                          <a:noFill/>
                        </a:ln>
                        <a:solidFill>
                          <a:schemeClr val="bg2">
                            <a:lumMod val="10000"/>
                          </a:schemeClr>
                        </a:solidFill>
                        <a:effectLst/>
                        <a:uLnTx/>
                        <a:uFillTx/>
                        <a:latin typeface="Arial "/>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i="1" kern="1200" spc="-25" dirty="0">
                          <a:solidFill>
                            <a:schemeClr val="bg2">
                              <a:lumMod val="10000"/>
                            </a:schemeClr>
                          </a:solidFill>
                          <a:latin typeface="+mn-lt"/>
                          <a:ea typeface="+mn-ea"/>
                          <a:cs typeface="Arial"/>
                        </a:rPr>
                        <a:t>1 Change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i="1" kern="1200" spc="-25" dirty="0">
                          <a:solidFill>
                            <a:schemeClr val="bg2">
                              <a:lumMod val="10000"/>
                            </a:schemeClr>
                          </a:solidFill>
                          <a:latin typeface="+mn-lt"/>
                          <a:ea typeface="+mn-ea"/>
                          <a:cs typeface="Arial"/>
                        </a:rPr>
                        <a:t>Files considered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i="1" kern="1200" spc="-25" dirty="0">
                          <a:solidFill>
                            <a:schemeClr val="bg2">
                              <a:lumMod val="10000"/>
                            </a:schemeClr>
                          </a:solidFill>
                          <a:latin typeface="+mn-lt"/>
                          <a:ea typeface="+mn-ea"/>
                          <a:cs typeface="Arial"/>
                        </a:rPr>
                        <a:t>No. Of Test cases</a:t>
                      </a:r>
                      <a:endParaRPr lang="en-US" sz="1000" i="1" kern="1200" spc="-25" dirty="0">
                        <a:solidFill>
                          <a:schemeClr val="bg2">
                            <a:lumMod val="1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kern="1200" spc="-25" dirty="0">
                          <a:solidFill>
                            <a:schemeClr val="bg2">
                              <a:lumMod val="10000"/>
                            </a:schemeClr>
                          </a:solidFill>
                          <a:latin typeface="+mn-lt"/>
                          <a:ea typeface="+mn-ea"/>
                          <a:cs typeface="Arial"/>
                        </a:rPr>
                        <a:t>Participants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001753"/>
                  </a:ext>
                </a:extLst>
              </a:tr>
            </a:tbl>
          </a:graphicData>
        </a:graphic>
      </p:graphicFrame>
      <p:graphicFrame>
        <p:nvGraphicFramePr>
          <p:cNvPr id="5" name="Table 4">
            <a:extLst>
              <a:ext uri="{FF2B5EF4-FFF2-40B4-BE49-F238E27FC236}">
                <a16:creationId xmlns:a16="http://schemas.microsoft.com/office/drawing/2014/main" id="{858B7848-7B13-48E2-8087-731320D5F149}"/>
              </a:ext>
            </a:extLst>
          </p:cNvPr>
          <p:cNvGraphicFramePr>
            <a:graphicFrameLocks noGrp="1"/>
          </p:cNvGraphicFramePr>
          <p:nvPr/>
        </p:nvGraphicFramePr>
        <p:xfrm>
          <a:off x="215515" y="3783970"/>
          <a:ext cx="8712965" cy="1008112"/>
        </p:xfrm>
        <a:graphic>
          <a:graphicData uri="http://schemas.openxmlformats.org/drawingml/2006/table">
            <a:tbl>
              <a:tblPr/>
              <a:tblGrid>
                <a:gridCol w="1078748">
                  <a:extLst>
                    <a:ext uri="{9D8B030D-6E8A-4147-A177-3AD203B41FA5}">
                      <a16:colId xmlns:a16="http://schemas.microsoft.com/office/drawing/2014/main" val="3607183109"/>
                    </a:ext>
                  </a:extLst>
                </a:gridCol>
                <a:gridCol w="6472488">
                  <a:extLst>
                    <a:ext uri="{9D8B030D-6E8A-4147-A177-3AD203B41FA5}">
                      <a16:colId xmlns:a16="http://schemas.microsoft.com/office/drawing/2014/main" val="1658407243"/>
                    </a:ext>
                  </a:extLst>
                </a:gridCol>
                <a:gridCol w="1161729">
                  <a:extLst>
                    <a:ext uri="{9D8B030D-6E8A-4147-A177-3AD203B41FA5}">
                      <a16:colId xmlns:a16="http://schemas.microsoft.com/office/drawing/2014/main" val="1991684557"/>
                    </a:ext>
                  </a:extLst>
                </a:gridCol>
              </a:tblGrid>
              <a:tr h="360378">
                <a:tc>
                  <a:txBody>
                    <a:bodyPr/>
                    <a:lstStyle/>
                    <a:p>
                      <a:pPr algn="ctr" fontAlgn="b"/>
                      <a:r>
                        <a:rPr lang="en-GB" sz="1000" b="1" i="0" u="none" strike="noStrike" dirty="0">
                          <a:solidFill>
                            <a:srgbClr val="000000"/>
                          </a:solidFill>
                          <a:effectLst/>
                          <a:latin typeface="Calibri" panose="020F0502020204030204" pitchFamily="34" charset="0"/>
                        </a:rPr>
                        <a:t>XRN Reference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GB" sz="1000" b="1" i="0" u="none" strike="noStrike" dirty="0">
                          <a:solidFill>
                            <a:srgbClr val="000000"/>
                          </a:solidFill>
                          <a:effectLst/>
                          <a:latin typeface="Calibri" panose="020F0502020204030204" pitchFamily="34" charset="0"/>
                        </a:rPr>
                        <a:t>MT - High level Scenarios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GB" sz="1000" b="1" i="0" u="none" strike="noStrike" dirty="0">
                          <a:solidFill>
                            <a:srgbClr val="000000"/>
                          </a:solidFill>
                          <a:effectLst/>
                          <a:latin typeface="Calibri" panose="020F0502020204030204" pitchFamily="34" charset="0"/>
                        </a:rPr>
                        <a:t>No. of Test Cases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41712502"/>
                  </a:ext>
                </a:extLst>
              </a:tr>
              <a:tr h="647734">
                <a:tc>
                  <a:txBody>
                    <a:bodyPr/>
                    <a:lstStyle/>
                    <a:p>
                      <a:pPr algn="ctr" fontAlgn="b"/>
                      <a:r>
                        <a:rPr lang="en-GB" sz="900" b="0" i="0" u="none" strike="noStrike">
                          <a:solidFill>
                            <a:srgbClr val="000000"/>
                          </a:solidFill>
                          <a:effectLst/>
                          <a:latin typeface="Calibri" panose="020F0502020204030204" pitchFamily="34" charset="0"/>
                        </a:rPr>
                        <a:t>XRN4850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0" lvl="1" indent="0" algn="l" fontAlgn="b">
                        <a:buFont typeface="Arial" panose="020B0604020202020204" pitchFamily="34" charset="0"/>
                        <a:buNone/>
                      </a:pPr>
                      <a:r>
                        <a:rPr lang="en-US" sz="900" b="0" i="0" u="none" strike="noStrike" dirty="0">
                          <a:solidFill>
                            <a:srgbClr val="000000"/>
                          </a:solidFill>
                          <a:effectLst/>
                          <a:latin typeface="Calibri" panose="020F0502020204030204" pitchFamily="34" charset="0"/>
                        </a:rPr>
                        <a:t>Processing CNF with broadcast contact types </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Processing CNC with broadcast contact types </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Exchanging files with SMS/Email provider</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Sharing broadcast usage and delivery status details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0" lvl="1" indent="0" algn="l" fontAlgn="b">
                        <a:buFont typeface="Arial" panose="020B0604020202020204" pitchFamily="34" charset="0"/>
                        <a:buNone/>
                      </a:pPr>
                      <a:r>
                        <a:rPr lang="en-US" sz="900" b="0" i="0" u="none" strike="noStrike" dirty="0">
                          <a:solidFill>
                            <a:srgbClr val="000000"/>
                          </a:solidFill>
                          <a:effectLst/>
                          <a:latin typeface="Calibri" panose="020F0502020204030204" pitchFamily="34" charset="0"/>
                        </a:rPr>
                        <a:t>8-10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273574"/>
                  </a:ext>
                </a:extLst>
              </a:tr>
            </a:tbl>
          </a:graphicData>
        </a:graphic>
      </p:graphicFrame>
      <p:sp>
        <p:nvSpPr>
          <p:cNvPr id="6" name="Rectangle 5">
            <a:extLst>
              <a:ext uri="{FF2B5EF4-FFF2-40B4-BE49-F238E27FC236}">
                <a16:creationId xmlns:a16="http://schemas.microsoft.com/office/drawing/2014/main" id="{F469F1AE-8148-4275-9C2B-E0BADDB9E02D}"/>
              </a:ext>
            </a:extLst>
          </p:cNvPr>
          <p:cNvSpPr/>
          <p:nvPr/>
        </p:nvSpPr>
        <p:spPr>
          <a:xfrm>
            <a:off x="95992" y="3325439"/>
            <a:ext cx="2924711" cy="369332"/>
          </a:xfrm>
          <a:prstGeom prst="rect">
            <a:avLst/>
          </a:prstGeom>
        </p:spPr>
        <p:txBody>
          <a:bodyPr wrap="none">
            <a:spAutoFit/>
          </a:bodyPr>
          <a:lstStyle/>
          <a:p>
            <a:pPr algn="ctr"/>
            <a:r>
              <a:rPr lang="en-US" b="1" dirty="0">
                <a:solidFill>
                  <a:schemeClr val="accent1"/>
                </a:solidFill>
              </a:rPr>
              <a:t>Test Scenarios Summary</a:t>
            </a:r>
          </a:p>
        </p:txBody>
      </p:sp>
      <p:sp>
        <p:nvSpPr>
          <p:cNvPr id="7" name="Rectangle 6">
            <a:extLst>
              <a:ext uri="{FF2B5EF4-FFF2-40B4-BE49-F238E27FC236}">
                <a16:creationId xmlns:a16="http://schemas.microsoft.com/office/drawing/2014/main" id="{1884B32F-A1AC-4D7E-9845-3AEC9E88F724}"/>
              </a:ext>
            </a:extLst>
          </p:cNvPr>
          <p:cNvSpPr/>
          <p:nvPr/>
        </p:nvSpPr>
        <p:spPr>
          <a:xfrm>
            <a:off x="118993" y="1987784"/>
            <a:ext cx="8748969" cy="338554"/>
          </a:xfrm>
          <a:prstGeom prst="rect">
            <a:avLst/>
          </a:prstGeom>
        </p:spPr>
        <p:txBody>
          <a:bodyPr wrap="square">
            <a:spAutoFit/>
          </a:bodyPr>
          <a:lstStyle/>
          <a:p>
            <a:r>
              <a:rPr lang="en-US" sz="800" b="1" dirty="0">
                <a:solidFill>
                  <a:schemeClr val="accent1"/>
                </a:solidFill>
              </a:rPr>
              <a:t>Please note: Based upon timelines, June 20 Market Trials will be need to run in parallel with CSS Market Trials and this will result in increased</a:t>
            </a:r>
          </a:p>
          <a:p>
            <a:r>
              <a:rPr lang="en-US" sz="800" b="1" dirty="0">
                <a:solidFill>
                  <a:schemeClr val="accent1"/>
                </a:solidFill>
              </a:rPr>
              <a:t> pressure on resource availability for all involved parties. </a:t>
            </a:r>
          </a:p>
        </p:txBody>
      </p:sp>
      <p:graphicFrame>
        <p:nvGraphicFramePr>
          <p:cNvPr id="3" name="Diagram 2">
            <a:extLst>
              <a:ext uri="{FF2B5EF4-FFF2-40B4-BE49-F238E27FC236}">
                <a16:creationId xmlns:a16="http://schemas.microsoft.com/office/drawing/2014/main" id="{FD1934BE-DEBB-495B-8D7D-50454053C016}"/>
              </a:ext>
            </a:extLst>
          </p:cNvPr>
          <p:cNvGraphicFramePr/>
          <p:nvPr/>
        </p:nvGraphicFramePr>
        <p:xfrm>
          <a:off x="183006" y="2425386"/>
          <a:ext cx="3888432" cy="381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F569086-48BA-42B4-BB49-AF700AC26C09}"/>
              </a:ext>
            </a:extLst>
          </p:cNvPr>
          <p:cNvSpPr txBox="1"/>
          <p:nvPr/>
        </p:nvSpPr>
        <p:spPr>
          <a:xfrm>
            <a:off x="316375" y="2782467"/>
            <a:ext cx="1224136" cy="246221"/>
          </a:xfrm>
          <a:prstGeom prst="rect">
            <a:avLst/>
          </a:prstGeom>
          <a:noFill/>
        </p:spPr>
        <p:txBody>
          <a:bodyPr wrap="square" rtlCol="0">
            <a:spAutoFit/>
          </a:bodyPr>
          <a:lstStyle/>
          <a:p>
            <a:r>
              <a:rPr lang="en-GB" sz="1000" b="1" i="1" dirty="0">
                <a:solidFill>
                  <a:schemeClr val="accent1"/>
                </a:solidFill>
              </a:rPr>
              <a:t>2 weeks</a:t>
            </a:r>
          </a:p>
        </p:txBody>
      </p:sp>
      <p:sp>
        <p:nvSpPr>
          <p:cNvPr id="10" name="TextBox 9">
            <a:extLst>
              <a:ext uri="{FF2B5EF4-FFF2-40B4-BE49-F238E27FC236}">
                <a16:creationId xmlns:a16="http://schemas.microsoft.com/office/drawing/2014/main" id="{39CFA14D-F0AA-4087-AB63-C5869B8011FA}"/>
              </a:ext>
            </a:extLst>
          </p:cNvPr>
          <p:cNvSpPr txBox="1"/>
          <p:nvPr/>
        </p:nvSpPr>
        <p:spPr>
          <a:xfrm>
            <a:off x="3173103" y="2790514"/>
            <a:ext cx="1224136" cy="246221"/>
          </a:xfrm>
          <a:prstGeom prst="rect">
            <a:avLst/>
          </a:prstGeom>
          <a:noFill/>
        </p:spPr>
        <p:txBody>
          <a:bodyPr wrap="square" rtlCol="0">
            <a:spAutoFit/>
          </a:bodyPr>
          <a:lstStyle/>
          <a:p>
            <a:r>
              <a:rPr lang="en-GB" sz="1000" b="1" i="1" dirty="0">
                <a:solidFill>
                  <a:schemeClr val="accent1"/>
                </a:solidFill>
              </a:rPr>
              <a:t>1 week</a:t>
            </a:r>
          </a:p>
        </p:txBody>
      </p:sp>
      <p:sp>
        <p:nvSpPr>
          <p:cNvPr id="11" name="TextBox 10">
            <a:extLst>
              <a:ext uri="{FF2B5EF4-FFF2-40B4-BE49-F238E27FC236}">
                <a16:creationId xmlns:a16="http://schemas.microsoft.com/office/drawing/2014/main" id="{4AAE1FF5-13FB-43D5-9C93-9D1ED3B8579A}"/>
              </a:ext>
            </a:extLst>
          </p:cNvPr>
          <p:cNvSpPr txBox="1"/>
          <p:nvPr/>
        </p:nvSpPr>
        <p:spPr>
          <a:xfrm>
            <a:off x="1744739" y="2786956"/>
            <a:ext cx="1224136" cy="246221"/>
          </a:xfrm>
          <a:prstGeom prst="rect">
            <a:avLst/>
          </a:prstGeom>
          <a:noFill/>
        </p:spPr>
        <p:txBody>
          <a:bodyPr wrap="square" rtlCol="0">
            <a:spAutoFit/>
          </a:bodyPr>
          <a:lstStyle/>
          <a:p>
            <a:r>
              <a:rPr lang="en-GB" sz="1000" b="1" i="1" dirty="0">
                <a:solidFill>
                  <a:schemeClr val="accent1"/>
                </a:solidFill>
              </a:rPr>
              <a:t>2 weeks</a:t>
            </a:r>
          </a:p>
        </p:txBody>
      </p:sp>
    </p:spTree>
    <p:extLst>
      <p:ext uri="{BB962C8B-B14F-4D97-AF65-F5344CB8AC3E}">
        <p14:creationId xmlns:p14="http://schemas.microsoft.com/office/powerpoint/2010/main" val="518426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C8A2-024B-4511-95AE-B8C241DCDF94}"/>
              </a:ext>
            </a:extLst>
          </p:cNvPr>
          <p:cNvSpPr>
            <a:spLocks noGrp="1"/>
          </p:cNvSpPr>
          <p:nvPr>
            <p:ph type="title"/>
          </p:nvPr>
        </p:nvSpPr>
        <p:spPr/>
        <p:txBody>
          <a:bodyPr/>
          <a:lstStyle/>
          <a:p>
            <a:r>
              <a:rPr lang="en-GB" dirty="0"/>
              <a:t>June 20 Market Trials Timeline</a:t>
            </a:r>
          </a:p>
        </p:txBody>
      </p:sp>
      <p:pic>
        <p:nvPicPr>
          <p:cNvPr id="5" name="Picture 4">
            <a:extLst>
              <a:ext uri="{FF2B5EF4-FFF2-40B4-BE49-F238E27FC236}">
                <a16:creationId xmlns:a16="http://schemas.microsoft.com/office/drawing/2014/main" id="{C379D586-D558-4BCC-92E6-4CAA5B2CC05D}"/>
              </a:ext>
            </a:extLst>
          </p:cNvPr>
          <p:cNvPicPr>
            <a:picLocks noChangeAspect="1"/>
          </p:cNvPicPr>
          <p:nvPr/>
        </p:nvPicPr>
        <p:blipFill>
          <a:blip r:embed="rId2"/>
          <a:stretch>
            <a:fillRect/>
          </a:stretch>
        </p:blipFill>
        <p:spPr>
          <a:xfrm>
            <a:off x="269776" y="699542"/>
            <a:ext cx="8604448" cy="4196091"/>
          </a:xfrm>
          <a:prstGeom prst="rect">
            <a:avLst/>
          </a:prstGeom>
        </p:spPr>
      </p:pic>
    </p:spTree>
    <p:extLst>
      <p:ext uri="{BB962C8B-B14F-4D97-AF65-F5344CB8AC3E}">
        <p14:creationId xmlns:p14="http://schemas.microsoft.com/office/powerpoint/2010/main" val="1202175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71EA-9109-4012-BB88-76BFFBF4ABA0}"/>
              </a:ext>
            </a:extLst>
          </p:cNvPr>
          <p:cNvSpPr>
            <a:spLocks noGrp="1"/>
          </p:cNvSpPr>
          <p:nvPr>
            <p:ph type="title"/>
          </p:nvPr>
        </p:nvSpPr>
        <p:spPr>
          <a:xfrm>
            <a:off x="23700" y="245442"/>
            <a:ext cx="8892480" cy="637580"/>
          </a:xfrm>
        </p:spPr>
        <p:txBody>
          <a:bodyPr>
            <a:normAutofit fontScale="90000"/>
          </a:bodyPr>
          <a:lstStyle/>
          <a:p>
            <a:r>
              <a:rPr lang="en-GB" dirty="0"/>
              <a:t>Following descope of XRN4941 (Auto Updates to Meter Read Frequency MOD0692) at ChMC on 8</a:t>
            </a:r>
            <a:r>
              <a:rPr lang="en-GB" baseline="30000" dirty="0"/>
              <a:t>th</a:t>
            </a:r>
            <a:r>
              <a:rPr lang="en-GB" dirty="0"/>
              <a:t> January:</a:t>
            </a:r>
          </a:p>
        </p:txBody>
      </p:sp>
      <p:sp>
        <p:nvSpPr>
          <p:cNvPr id="3" name="TextBox 2">
            <a:extLst>
              <a:ext uri="{FF2B5EF4-FFF2-40B4-BE49-F238E27FC236}">
                <a16:creationId xmlns:a16="http://schemas.microsoft.com/office/drawing/2014/main" id="{94D889F9-10AD-4EEC-8FE7-7B3C52C64287}"/>
              </a:ext>
            </a:extLst>
          </p:cNvPr>
          <p:cNvSpPr txBox="1"/>
          <p:nvPr/>
        </p:nvSpPr>
        <p:spPr>
          <a:xfrm>
            <a:off x="251520" y="1315670"/>
            <a:ext cx="8754144" cy="3416320"/>
          </a:xfrm>
          <a:prstGeom prst="rect">
            <a:avLst/>
          </a:prstGeom>
          <a:noFill/>
        </p:spPr>
        <p:txBody>
          <a:bodyPr wrap="square" rtlCol="0">
            <a:spAutoFit/>
          </a:bodyPr>
          <a:lstStyle/>
          <a:p>
            <a:r>
              <a:rPr lang="en-GB" sz="2400" b="1" dirty="0">
                <a:solidFill>
                  <a:srgbClr val="3E5AA8"/>
                </a:solidFill>
                <a:latin typeface="Arial" panose="020B0604020202020204" pitchFamily="34" charset="0"/>
                <a:cs typeface="Arial" panose="020B0604020202020204" pitchFamily="34" charset="0"/>
              </a:rPr>
              <a:t>XRN4941 Spend Breakdown</a:t>
            </a:r>
          </a:p>
          <a:p>
            <a:pPr marL="285750" indent="-285750">
              <a:buFont typeface="Arial" panose="020B0604020202020204" pitchFamily="34" charset="0"/>
              <a:buChar char="•"/>
            </a:pPr>
            <a:r>
              <a:rPr lang="en-GB" dirty="0"/>
              <a:t>Design Spend – £4,298.73</a:t>
            </a:r>
          </a:p>
          <a:p>
            <a:pPr marL="742950" lvl="1" indent="-285750">
              <a:buFont typeface="Arial" panose="020B0604020202020204" pitchFamily="34" charset="0"/>
              <a:buChar char="•"/>
            </a:pPr>
            <a:r>
              <a:rPr lang="en-GB" sz="1200" dirty="0"/>
              <a:t>Design Costs incurred as part of June 20 however, assuming no changes to scope, the design can be reused for delivery as part of November 20</a:t>
            </a:r>
          </a:p>
          <a:p>
            <a:pPr marL="285750" indent="-285750">
              <a:buFont typeface="Arial" panose="020B0604020202020204" pitchFamily="34" charset="0"/>
              <a:buChar char="•"/>
            </a:pPr>
            <a:r>
              <a:rPr lang="en-GB" dirty="0"/>
              <a:t>Delivery Spend - £21,509</a:t>
            </a:r>
          </a:p>
          <a:p>
            <a:pPr marL="742950" lvl="1" indent="-285750">
              <a:buFont typeface="Arial" panose="020B0604020202020204" pitchFamily="34" charset="0"/>
              <a:buChar char="•"/>
            </a:pPr>
            <a:r>
              <a:rPr lang="en-GB" sz="1200" dirty="0"/>
              <a:t>Total cost of this change was £61,731, however only a reduction of £40,222 will be realised due to the inclusion of some non change specific costs (i.e. Project Management/Shared Resource costs)</a:t>
            </a:r>
          </a:p>
          <a:p>
            <a:pPr marL="285750" indent="-285750">
              <a:buFont typeface="Arial" panose="020B0604020202020204" pitchFamily="34" charset="0"/>
              <a:buChar char="•"/>
            </a:pPr>
            <a:r>
              <a:rPr lang="en-GB" dirty="0"/>
              <a:t>Total Spend - £25,807.73</a:t>
            </a:r>
          </a:p>
          <a:p>
            <a:pPr marL="285750" indent="-285750">
              <a:buFont typeface="Arial" panose="020B0604020202020204" pitchFamily="34" charset="0"/>
              <a:buChar char="•"/>
            </a:pPr>
            <a:endParaRPr lang="en-GB" dirty="0"/>
          </a:p>
          <a:p>
            <a:r>
              <a:rPr lang="en-GB" sz="2400" b="1" dirty="0">
                <a:solidFill>
                  <a:srgbClr val="3E5AA8"/>
                </a:solidFill>
                <a:latin typeface="Arial" panose="020B0604020202020204" pitchFamily="34" charset="0"/>
                <a:cs typeface="Arial" panose="020B0604020202020204" pitchFamily="34" charset="0"/>
              </a:rPr>
              <a:t>XRN4941 Saving Breakdown</a:t>
            </a:r>
          </a:p>
          <a:p>
            <a:pPr marL="285750" indent="-285750">
              <a:buFont typeface="Arial" panose="020B0604020202020204" pitchFamily="34" charset="0"/>
              <a:buChar char="•"/>
            </a:pPr>
            <a:r>
              <a:rPr lang="en-GB" dirty="0"/>
              <a:t>MT Cost Savings - £12,500</a:t>
            </a:r>
          </a:p>
          <a:p>
            <a:pPr marL="742950" lvl="1" indent="-285750">
              <a:buFont typeface="Arial" panose="020B0604020202020204" pitchFamily="34" charset="0"/>
              <a:buChar char="•"/>
            </a:pPr>
            <a:r>
              <a:rPr lang="en-GB" sz="1200" dirty="0"/>
              <a:t>MT option has been amended to remove XRN4941 from the scope of Market Trials</a:t>
            </a:r>
          </a:p>
          <a:p>
            <a:endParaRPr lang="en-GB" dirty="0"/>
          </a:p>
        </p:txBody>
      </p:sp>
    </p:spTree>
    <p:extLst>
      <p:ext uri="{BB962C8B-B14F-4D97-AF65-F5344CB8AC3E}">
        <p14:creationId xmlns:p14="http://schemas.microsoft.com/office/powerpoint/2010/main" val="2325267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dirty="0"/>
              <a:t>XRN4996 - June 20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65632" y="694401"/>
            <a:ext cx="9036496" cy="2031325"/>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p>
          <a:p>
            <a:pPr marL="285750" indent="-285750">
              <a:buFont typeface="Arial" panose="020B0604020202020204" pitchFamily="34" charset="0"/>
              <a:buChar char="•"/>
            </a:pPr>
            <a:r>
              <a:rPr lang="en-GB" sz="1200" b="1" dirty="0">
                <a:solidFill>
                  <a:schemeClr val="tx2"/>
                </a:solidFill>
                <a:latin typeface="Arial" panose="020B0604020202020204" pitchFamily="34" charset="0"/>
                <a:cs typeface="Arial" panose="020B0604020202020204" pitchFamily="34" charset="0"/>
              </a:rPr>
              <a:t>Capture completion – 19/09/19</a:t>
            </a:r>
          </a:p>
          <a:p>
            <a:pPr marL="285750" indent="-285750">
              <a:buFont typeface="Arial" panose="020B0604020202020204" pitchFamily="34" charset="0"/>
              <a:buChar char="•"/>
            </a:pPr>
            <a:r>
              <a:rPr lang="en-GB" sz="1200" b="1" dirty="0">
                <a:solidFill>
                  <a:srgbClr val="1D3E61"/>
                </a:solidFill>
              </a:rPr>
              <a:t>Design Completion – 13/12/19</a:t>
            </a:r>
          </a:p>
          <a:p>
            <a:pPr marL="285750" indent="-285750">
              <a:buFont typeface="Arial" panose="020B0604020202020204" pitchFamily="34" charset="0"/>
              <a:buChar char="•"/>
            </a:pPr>
            <a:r>
              <a:rPr lang="en-GB" sz="1200" b="1" dirty="0">
                <a:solidFill>
                  <a:srgbClr val="1D3E61"/>
                </a:solidFill>
              </a:rPr>
              <a:t>Build &amp; Unit Test Completion – 31/01/20</a:t>
            </a:r>
          </a:p>
          <a:p>
            <a:pPr marL="285750" indent="-285750">
              <a:buFont typeface="Arial" panose="020B0604020202020204" pitchFamily="34" charset="0"/>
              <a:buChar char="•"/>
            </a:pPr>
            <a:r>
              <a:rPr lang="en-GB" sz="1200" b="1" dirty="0">
                <a:solidFill>
                  <a:srgbClr val="1D3E61"/>
                </a:solidFill>
              </a:rPr>
              <a:t>System &amp; UAT Completion – 24/04/20</a:t>
            </a:r>
          </a:p>
          <a:p>
            <a:pPr marL="285750" indent="-285750">
              <a:buFont typeface="Arial" panose="020B0604020202020204" pitchFamily="34" charset="0"/>
              <a:buChar char="•"/>
            </a:pPr>
            <a:r>
              <a:rPr lang="en-GB" sz="1200" b="1" dirty="0">
                <a:solidFill>
                  <a:srgbClr val="1D3E61"/>
                </a:solidFill>
              </a:rPr>
              <a:t>Regression Test Completion – 29/05/20</a:t>
            </a:r>
          </a:p>
          <a:p>
            <a:pPr marL="285750" indent="-285750">
              <a:buFont typeface="Arial" panose="020B0604020202020204" pitchFamily="34" charset="0"/>
              <a:buChar char="•"/>
            </a:pPr>
            <a:r>
              <a:rPr lang="en-GB" sz="1200" b="1" dirty="0">
                <a:solidFill>
                  <a:srgbClr val="1D3E61"/>
                </a:solidFill>
              </a:rPr>
              <a:t>Implementation – 20/06/20</a:t>
            </a:r>
          </a:p>
          <a:p>
            <a:pPr marL="285750" indent="-285750">
              <a:buFont typeface="Arial" panose="020B0604020202020204" pitchFamily="34" charset="0"/>
              <a:buChar char="•"/>
            </a:pPr>
            <a:r>
              <a:rPr lang="en-GB" sz="1200" b="1" dirty="0">
                <a:solidFill>
                  <a:srgbClr val="1D3E61"/>
                </a:solidFill>
              </a:rPr>
              <a:t>PIS Completion – 25/09/20 (provisional)</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CC4F348-0361-43F4-8A7D-AA41A932C4CF}"/>
              </a:ext>
            </a:extLst>
          </p:cNvPr>
          <p:cNvPicPr>
            <a:picLocks noChangeAspect="1"/>
          </p:cNvPicPr>
          <p:nvPr/>
        </p:nvPicPr>
        <p:blipFill>
          <a:blip r:embed="rId2"/>
          <a:stretch>
            <a:fillRect/>
          </a:stretch>
        </p:blipFill>
        <p:spPr>
          <a:xfrm>
            <a:off x="65632" y="2283718"/>
            <a:ext cx="9012736" cy="2618920"/>
          </a:xfrm>
          <a:prstGeom prst="rect">
            <a:avLst/>
          </a:prstGeom>
        </p:spPr>
      </p:pic>
    </p:spTree>
    <p:extLst>
      <p:ext uri="{BB962C8B-B14F-4D97-AF65-F5344CB8AC3E}">
        <p14:creationId xmlns:p14="http://schemas.microsoft.com/office/powerpoint/2010/main" val="155036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June 20 Release Summary</a:t>
            </a:r>
          </a:p>
        </p:txBody>
      </p:sp>
      <p:sp>
        <p:nvSpPr>
          <p:cNvPr id="3" name="TextBox 2"/>
          <p:cNvSpPr txBox="1"/>
          <p:nvPr/>
        </p:nvSpPr>
        <p:spPr>
          <a:xfrm>
            <a:off x="36512" y="843558"/>
            <a:ext cx="9144000" cy="3508653"/>
          </a:xfrm>
          <a:prstGeom prst="rect">
            <a:avLst/>
          </a:prstGeom>
          <a:noFill/>
        </p:spPr>
        <p:txBody>
          <a:bodyPr wrap="square" rtlCol="0">
            <a:spAutoFit/>
          </a:bodyPr>
          <a:lstStyle/>
          <a:p>
            <a:r>
              <a:rPr lang="en-GB" sz="1400" dirty="0"/>
              <a:t>June 20 Release consists of 8 changes, Implementation is planned for June 2020:</a:t>
            </a:r>
          </a:p>
          <a:p>
            <a:endParaRPr lang="en-GB" sz="1400" dirty="0"/>
          </a:p>
          <a:p>
            <a:pPr marL="285750" indent="-285750">
              <a:buFont typeface="Arial" panose="020B0604020202020204" pitchFamily="34" charset="0"/>
              <a:buChar char="•"/>
            </a:pPr>
            <a:r>
              <a:rPr lang="en-GB" sz="1200" b="1" strike="sngStrike" dirty="0"/>
              <a:t>XRN4691**</a:t>
            </a:r>
            <a:r>
              <a:rPr lang="en-GB" sz="1200" strike="sngStrike" dirty="0"/>
              <a:t> - </a:t>
            </a:r>
            <a:r>
              <a:rPr lang="en-US" sz="1200" strike="sngStrike" dirty="0"/>
              <a:t>CSEPs: IGT and GT File Formats (CGI Files)</a:t>
            </a:r>
            <a:endParaRPr lang="en-GB" sz="1200" strike="sngStrike" dirty="0"/>
          </a:p>
          <a:p>
            <a:pPr marL="285750" indent="-285750">
              <a:buFont typeface="Arial" panose="020B0604020202020204" pitchFamily="34" charset="0"/>
              <a:buChar char="•"/>
            </a:pPr>
            <a:r>
              <a:rPr lang="en-GB" sz="1200" b="1" strike="sngStrike" dirty="0"/>
              <a:t>XRN4692**</a:t>
            </a:r>
            <a:r>
              <a:rPr lang="en-GB" sz="1200" strike="sngStrike" dirty="0"/>
              <a:t> - </a:t>
            </a:r>
            <a:r>
              <a:rPr lang="en-US" sz="1200" strike="sngStrike" dirty="0"/>
              <a:t>CSEPs: IGT and GT File Formats (CIN Files)</a:t>
            </a:r>
            <a:endParaRPr lang="en-GB" sz="1200" strike="sngStrike" dirty="0"/>
          </a:p>
          <a:p>
            <a:pPr marL="285750" indent="-285750">
              <a:buFont typeface="Arial" panose="020B0604020202020204" pitchFamily="34" charset="0"/>
              <a:buChar char="•"/>
            </a:pPr>
            <a:r>
              <a:rPr lang="en-GB" sz="1200" b="1" dirty="0"/>
              <a:t>XRN4772</a:t>
            </a:r>
            <a:r>
              <a:rPr lang="en-GB" sz="1200" dirty="0"/>
              <a:t> - </a:t>
            </a:r>
            <a:r>
              <a:rPr lang="en-US" sz="1200" dirty="0"/>
              <a:t>Composite Weather Variable (CWV) Improvements</a:t>
            </a:r>
            <a:endParaRPr lang="en-GB" sz="1200" dirty="0"/>
          </a:p>
          <a:p>
            <a:pPr marL="285750" indent="-285750">
              <a:buFont typeface="Arial" panose="020B0604020202020204" pitchFamily="34" charset="0"/>
              <a:buChar char="•"/>
            </a:pPr>
            <a:r>
              <a:rPr lang="en-GB" sz="1200" b="1" strike="sngStrike" dirty="0"/>
              <a:t>XRN4780 (B) </a:t>
            </a:r>
            <a:r>
              <a:rPr lang="en-GB" sz="1200" strike="sngStrike" dirty="0"/>
              <a:t>- </a:t>
            </a:r>
            <a:r>
              <a:rPr lang="en-US" sz="1200" strike="sngStrike" dirty="0"/>
              <a:t>Inclusion of Meter Asset Provider Identity (MAP Id) in the UK Link system (CSS Consequential Change)</a:t>
            </a:r>
          </a:p>
          <a:p>
            <a:pPr marL="285750" indent="-285750">
              <a:buFont typeface="Arial" panose="020B0604020202020204" pitchFamily="34" charset="0"/>
              <a:buChar char="•"/>
            </a:pPr>
            <a:r>
              <a:rPr lang="en-US" sz="1200" b="1" dirty="0"/>
              <a:t>XRN4850</a:t>
            </a:r>
            <a:r>
              <a:rPr lang="en-US" sz="1200" dirty="0"/>
              <a:t> - Notification of Customer Contact Details to Transporters</a:t>
            </a:r>
          </a:p>
          <a:p>
            <a:pPr marL="285750" indent="-285750">
              <a:buFont typeface="Arial" panose="020B0604020202020204" pitchFamily="34" charset="0"/>
              <a:buChar char="•"/>
            </a:pPr>
            <a:r>
              <a:rPr lang="en-US" sz="1200" b="1" dirty="0"/>
              <a:t>XRN4865</a:t>
            </a:r>
            <a:r>
              <a:rPr lang="en-US" sz="1200" dirty="0"/>
              <a:t> - Amendment to Treatment and Reporting  of CYCL Reads</a:t>
            </a:r>
          </a:p>
          <a:p>
            <a:pPr marL="285750" indent="-285750">
              <a:buFont typeface="Arial" panose="020B0604020202020204" pitchFamily="34" charset="0"/>
              <a:buChar char="•"/>
            </a:pPr>
            <a:r>
              <a:rPr lang="en-US" sz="1200" b="1" strike="sngStrike" dirty="0"/>
              <a:t>XRN4871 (B)** </a:t>
            </a:r>
            <a:r>
              <a:rPr lang="en-US" sz="1200" strike="sngStrike" dirty="0"/>
              <a:t>- Changes to Ratchet Regime (MOD0665)</a:t>
            </a:r>
          </a:p>
          <a:p>
            <a:pPr marL="285750" indent="-285750">
              <a:buFont typeface="Arial" panose="020B0604020202020204" pitchFamily="34" charset="0"/>
              <a:buChar char="•"/>
            </a:pPr>
            <a:r>
              <a:rPr lang="en-US" sz="1200" b="1" dirty="0"/>
              <a:t>XRN4888</a:t>
            </a:r>
            <a:r>
              <a:rPr lang="en-US" sz="1200" dirty="0"/>
              <a:t> - Removing Duplicate Address Update Validation for IGT Supply Meter Points via Contact Management Service (CMS)</a:t>
            </a:r>
          </a:p>
          <a:p>
            <a:pPr marL="285750" indent="-285750">
              <a:buFont typeface="Arial" panose="020B0604020202020204" pitchFamily="34" charset="0"/>
              <a:buChar char="•"/>
            </a:pPr>
            <a:r>
              <a:rPr lang="en-US" sz="1200" b="1" dirty="0"/>
              <a:t>XRN4930</a:t>
            </a:r>
            <a:r>
              <a:rPr lang="en-US" sz="1200" dirty="0"/>
              <a:t> – Requirement to Inform Shipper of Meter Link Code Change</a:t>
            </a:r>
          </a:p>
          <a:p>
            <a:pPr marL="285750" indent="-285750">
              <a:buFont typeface="Arial" panose="020B0604020202020204" pitchFamily="34" charset="0"/>
              <a:buChar char="•"/>
            </a:pPr>
            <a:r>
              <a:rPr lang="en-US" sz="1200" b="1" strike="sngStrike" dirty="0"/>
              <a:t>XRN4941*</a:t>
            </a:r>
            <a:r>
              <a:rPr lang="en-GB" sz="1200" strike="sngStrike" dirty="0"/>
              <a:t> - </a:t>
            </a:r>
            <a:r>
              <a:rPr lang="en-US" sz="1200" strike="sngStrike" dirty="0"/>
              <a:t>Auto updates to meter read frequency (MOD0692)</a:t>
            </a:r>
            <a:endParaRPr lang="en-GB" sz="1200" strike="sngStrike" dirty="0"/>
          </a:p>
          <a:p>
            <a:pPr marL="285750" indent="-285750">
              <a:buFont typeface="Arial" panose="020B0604020202020204" pitchFamily="34" charset="0"/>
              <a:buChar char="•"/>
            </a:pPr>
            <a:r>
              <a:rPr lang="en-US" sz="1200" b="1" dirty="0"/>
              <a:t>XRN4932</a:t>
            </a:r>
            <a:r>
              <a:rPr lang="en-US" sz="1200" dirty="0"/>
              <a:t> - Improvements to the quality of the Conversion Factor values held on the Supply Point Register (MOD0681S)</a:t>
            </a:r>
          </a:p>
          <a:p>
            <a:pPr marL="285750" indent="-285750">
              <a:buFont typeface="Arial" panose="020B0604020202020204" pitchFamily="34" charset="0"/>
              <a:buChar char="•"/>
            </a:pPr>
            <a:r>
              <a:rPr lang="en-US" sz="1200" b="1" dirty="0"/>
              <a:t>XRN4780 (B)***</a:t>
            </a:r>
            <a:r>
              <a:rPr lang="en-US" sz="1200" dirty="0"/>
              <a:t> – Inclusion of Meter Asset Provider Identity (MAP Id) in the UK Link system (CSS Consequential Change)</a:t>
            </a:r>
          </a:p>
          <a:p>
            <a:endParaRPr lang="en-GB" sz="1400" dirty="0"/>
          </a:p>
          <a:p>
            <a:pPr lvl="0"/>
            <a:r>
              <a:rPr lang="en-GB" sz="900" dirty="0"/>
              <a:t>* Pending Solution/MOD </a:t>
            </a:r>
            <a:r>
              <a:rPr lang="en-GB" sz="900" dirty="0">
                <a:cs typeface="Arial" panose="020B0604020202020204" pitchFamily="34" charset="0"/>
              </a:rPr>
              <a:t>approval by ChMC/DSG for remaining CRs. </a:t>
            </a:r>
            <a:r>
              <a:rPr lang="en-GB" sz="900">
                <a:cs typeface="Arial" panose="020B0604020202020204" pitchFamily="34" charset="0"/>
              </a:rPr>
              <a:t>Descoped at ChMC on 08/01/20</a:t>
            </a:r>
            <a:endParaRPr lang="en-GB" sz="900" dirty="0">
              <a:cs typeface="Arial" panose="020B0604020202020204" pitchFamily="34" charset="0"/>
            </a:endParaRPr>
          </a:p>
          <a:p>
            <a:pPr lvl="0"/>
            <a:r>
              <a:rPr lang="en-GB" sz="900" dirty="0">
                <a:cs typeface="Arial" panose="020B0604020202020204" pitchFamily="34" charset="0"/>
              </a:rPr>
              <a:t>** Descoped at </a:t>
            </a:r>
            <a:r>
              <a:rPr lang="en-GB" sz="900" dirty="0" err="1">
                <a:cs typeface="Arial" panose="020B0604020202020204" pitchFamily="34" charset="0"/>
              </a:rPr>
              <a:t>eChMC</a:t>
            </a:r>
            <a:r>
              <a:rPr lang="en-GB" sz="900" dirty="0">
                <a:cs typeface="Arial" panose="020B0604020202020204" pitchFamily="34" charset="0"/>
              </a:rPr>
              <a:t> on 22/11/19</a:t>
            </a:r>
          </a:p>
          <a:p>
            <a:pPr lvl="0"/>
            <a:r>
              <a:rPr lang="en-GB" sz="900" dirty="0">
                <a:cs typeface="Arial" panose="020B0604020202020204" pitchFamily="34" charset="0"/>
              </a:rPr>
              <a:t>*** Added to scope (revised scope from original)</a:t>
            </a:r>
          </a:p>
          <a:p>
            <a:endParaRPr lang="en-GB" sz="900" dirty="0"/>
          </a:p>
        </p:txBody>
      </p:sp>
    </p:spTree>
    <p:extLst>
      <p:ext uri="{BB962C8B-B14F-4D97-AF65-F5344CB8AC3E}">
        <p14:creationId xmlns:p14="http://schemas.microsoft.com/office/powerpoint/2010/main" val="315074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F288-2CF4-43E8-8DDE-1374C537D954}"/>
              </a:ext>
            </a:extLst>
          </p:cNvPr>
          <p:cNvSpPr>
            <a:spLocks noGrp="1"/>
          </p:cNvSpPr>
          <p:nvPr>
            <p:ph type="title"/>
          </p:nvPr>
        </p:nvSpPr>
        <p:spPr/>
        <p:txBody>
          <a:bodyPr>
            <a:normAutofit/>
          </a:bodyPr>
          <a:lstStyle/>
          <a:p>
            <a:r>
              <a:rPr lang="en-GB" sz="2000" dirty="0"/>
              <a:t>7.3 Supporting Information for Revised BER</a:t>
            </a:r>
          </a:p>
        </p:txBody>
      </p:sp>
      <p:sp>
        <p:nvSpPr>
          <p:cNvPr id="9" name="TextBox 8">
            <a:extLst>
              <a:ext uri="{FF2B5EF4-FFF2-40B4-BE49-F238E27FC236}">
                <a16:creationId xmlns:a16="http://schemas.microsoft.com/office/drawing/2014/main" id="{B4D7B1BE-B95B-44B7-90C3-2C93B0D4F507}"/>
              </a:ext>
            </a:extLst>
          </p:cNvPr>
          <p:cNvSpPr txBox="1"/>
          <p:nvPr/>
        </p:nvSpPr>
        <p:spPr>
          <a:xfrm>
            <a:off x="251520" y="2239743"/>
            <a:ext cx="2664296" cy="1384995"/>
          </a:xfrm>
          <a:prstGeom prst="rect">
            <a:avLst/>
          </a:prstGeom>
          <a:noFill/>
        </p:spPr>
        <p:txBody>
          <a:bodyPr wrap="square" rtlCol="0">
            <a:spAutoFit/>
          </a:bodyPr>
          <a:lstStyle/>
          <a:p>
            <a:r>
              <a:rPr lang="en-GB" sz="1400" dirty="0"/>
              <a:t>Shipper Changes</a:t>
            </a:r>
          </a:p>
          <a:p>
            <a:r>
              <a:rPr lang="en-GB" sz="1000" dirty="0"/>
              <a:t>Shipper costs have decreased because:</a:t>
            </a:r>
          </a:p>
          <a:p>
            <a:pPr marL="285750" indent="-285750">
              <a:buFont typeface="Arial" panose="020B0604020202020204" pitchFamily="34" charset="0"/>
              <a:buChar char="•"/>
            </a:pPr>
            <a:r>
              <a:rPr lang="en-GB" sz="1000" dirty="0"/>
              <a:t>XRN4941 descoped – 100% shipper funded (costs are smeared proportionately across the release and are not change specific)</a:t>
            </a:r>
          </a:p>
          <a:p>
            <a:pPr marL="285750" indent="-285750">
              <a:buFont typeface="Arial" panose="020B0604020202020204" pitchFamily="34" charset="0"/>
              <a:buChar char="•"/>
            </a:pPr>
            <a:r>
              <a:rPr lang="en-GB" sz="1000" dirty="0"/>
              <a:t>As a result of xrn4941 descope, MT also descoped, </a:t>
            </a:r>
            <a:r>
              <a:rPr lang="en-GB" sz="1000" dirty="0" err="1"/>
              <a:t>inc.</a:t>
            </a:r>
            <a:r>
              <a:rPr lang="en-GB" sz="1000" dirty="0"/>
              <a:t> Set Up costs.</a:t>
            </a:r>
          </a:p>
        </p:txBody>
      </p:sp>
      <p:sp>
        <p:nvSpPr>
          <p:cNvPr id="10" name="TextBox 9">
            <a:extLst>
              <a:ext uri="{FF2B5EF4-FFF2-40B4-BE49-F238E27FC236}">
                <a16:creationId xmlns:a16="http://schemas.microsoft.com/office/drawing/2014/main" id="{772879A3-9C8C-4C97-A6B6-E64096DE6FBA}"/>
              </a:ext>
            </a:extLst>
          </p:cNvPr>
          <p:cNvSpPr txBox="1"/>
          <p:nvPr/>
        </p:nvSpPr>
        <p:spPr>
          <a:xfrm>
            <a:off x="3275298" y="2239742"/>
            <a:ext cx="2664296" cy="1384995"/>
          </a:xfrm>
          <a:prstGeom prst="rect">
            <a:avLst/>
          </a:prstGeom>
          <a:noFill/>
        </p:spPr>
        <p:txBody>
          <a:bodyPr wrap="square" rtlCol="0">
            <a:spAutoFit/>
          </a:bodyPr>
          <a:lstStyle/>
          <a:p>
            <a:r>
              <a:rPr lang="en-GB" sz="1400" dirty="0"/>
              <a:t>DN Changes</a:t>
            </a:r>
          </a:p>
          <a:p>
            <a:r>
              <a:rPr lang="en-GB" sz="1000" dirty="0"/>
              <a:t>DN costs have increased because:</a:t>
            </a:r>
          </a:p>
          <a:p>
            <a:pPr marL="285750" indent="-285750">
              <a:buFont typeface="Arial" panose="020B0604020202020204" pitchFamily="34" charset="0"/>
              <a:buChar char="•"/>
            </a:pPr>
            <a:r>
              <a:rPr lang="en-GB" sz="1000" dirty="0"/>
              <a:t>XRN4941 descoped – 100% shipper funded (costs are smeared proportionately across the release and are not change specific)</a:t>
            </a:r>
          </a:p>
          <a:p>
            <a:pPr marL="285750" indent="-285750">
              <a:buFont typeface="Arial" panose="020B0604020202020204" pitchFamily="34" charset="0"/>
              <a:buChar char="•"/>
            </a:pPr>
            <a:r>
              <a:rPr lang="en-GB" sz="1000" dirty="0"/>
              <a:t>MT Set Up costs smeared across 3 changes not 4</a:t>
            </a:r>
          </a:p>
        </p:txBody>
      </p:sp>
      <p:pic>
        <p:nvPicPr>
          <p:cNvPr id="16" name="Picture 15">
            <a:extLst>
              <a:ext uri="{FF2B5EF4-FFF2-40B4-BE49-F238E27FC236}">
                <a16:creationId xmlns:a16="http://schemas.microsoft.com/office/drawing/2014/main" id="{91AF5702-6BAC-44FA-AC1D-7EB467D65F87}"/>
              </a:ext>
            </a:extLst>
          </p:cNvPr>
          <p:cNvPicPr>
            <a:picLocks noChangeAspect="1"/>
          </p:cNvPicPr>
          <p:nvPr/>
        </p:nvPicPr>
        <p:blipFill>
          <a:blip r:embed="rId3"/>
          <a:stretch>
            <a:fillRect/>
          </a:stretch>
        </p:blipFill>
        <p:spPr>
          <a:xfrm>
            <a:off x="101030" y="1039402"/>
            <a:ext cx="4464496" cy="1067019"/>
          </a:xfrm>
          <a:prstGeom prst="rect">
            <a:avLst/>
          </a:prstGeom>
        </p:spPr>
      </p:pic>
      <p:sp>
        <p:nvSpPr>
          <p:cNvPr id="17" name="TextBox 16">
            <a:extLst>
              <a:ext uri="{FF2B5EF4-FFF2-40B4-BE49-F238E27FC236}">
                <a16:creationId xmlns:a16="http://schemas.microsoft.com/office/drawing/2014/main" id="{6EABF9D6-6B53-43DE-B1D3-4ADCAB545E00}"/>
              </a:ext>
            </a:extLst>
          </p:cNvPr>
          <p:cNvSpPr txBox="1"/>
          <p:nvPr/>
        </p:nvSpPr>
        <p:spPr>
          <a:xfrm>
            <a:off x="6082582" y="747014"/>
            <a:ext cx="1800200" cy="584775"/>
          </a:xfrm>
          <a:prstGeom prst="rect">
            <a:avLst/>
          </a:prstGeom>
          <a:noFill/>
        </p:spPr>
        <p:txBody>
          <a:bodyPr wrap="square" rtlCol="0">
            <a:spAutoFit/>
          </a:bodyPr>
          <a:lstStyle/>
          <a:p>
            <a:r>
              <a:rPr lang="en-GB" sz="1400" dirty="0"/>
              <a:t>Revised BER</a:t>
            </a:r>
          </a:p>
          <a:p>
            <a:endParaRPr lang="en-GB" dirty="0"/>
          </a:p>
        </p:txBody>
      </p:sp>
      <p:sp>
        <p:nvSpPr>
          <p:cNvPr id="18" name="TextBox 17">
            <a:extLst>
              <a:ext uri="{FF2B5EF4-FFF2-40B4-BE49-F238E27FC236}">
                <a16:creationId xmlns:a16="http://schemas.microsoft.com/office/drawing/2014/main" id="{E9F6974E-1247-4FA0-8FF8-55BBA518C86A}"/>
              </a:ext>
            </a:extLst>
          </p:cNvPr>
          <p:cNvSpPr txBox="1"/>
          <p:nvPr/>
        </p:nvSpPr>
        <p:spPr>
          <a:xfrm>
            <a:off x="1570112" y="747015"/>
            <a:ext cx="1800200" cy="584775"/>
          </a:xfrm>
          <a:prstGeom prst="rect">
            <a:avLst/>
          </a:prstGeom>
          <a:noFill/>
        </p:spPr>
        <p:txBody>
          <a:bodyPr wrap="square" rtlCol="0">
            <a:spAutoFit/>
          </a:bodyPr>
          <a:lstStyle/>
          <a:p>
            <a:r>
              <a:rPr lang="en-GB" sz="1400" dirty="0"/>
              <a:t>Approved BER</a:t>
            </a:r>
          </a:p>
          <a:p>
            <a:endParaRPr lang="en-GB" dirty="0"/>
          </a:p>
        </p:txBody>
      </p:sp>
      <p:pic>
        <p:nvPicPr>
          <p:cNvPr id="20" name="Picture 19">
            <a:extLst>
              <a:ext uri="{FF2B5EF4-FFF2-40B4-BE49-F238E27FC236}">
                <a16:creationId xmlns:a16="http://schemas.microsoft.com/office/drawing/2014/main" id="{02429BCE-629B-4917-B87D-964E168579EF}"/>
              </a:ext>
            </a:extLst>
          </p:cNvPr>
          <p:cNvPicPr>
            <a:picLocks noChangeAspect="1"/>
          </p:cNvPicPr>
          <p:nvPr/>
        </p:nvPicPr>
        <p:blipFill>
          <a:blip r:embed="rId4"/>
          <a:stretch>
            <a:fillRect/>
          </a:stretch>
        </p:blipFill>
        <p:spPr>
          <a:xfrm>
            <a:off x="4607446" y="1039402"/>
            <a:ext cx="4446984" cy="1067019"/>
          </a:xfrm>
          <a:prstGeom prst="rect">
            <a:avLst/>
          </a:prstGeom>
        </p:spPr>
      </p:pic>
      <p:sp>
        <p:nvSpPr>
          <p:cNvPr id="21" name="TextBox 20">
            <a:extLst>
              <a:ext uri="{FF2B5EF4-FFF2-40B4-BE49-F238E27FC236}">
                <a16:creationId xmlns:a16="http://schemas.microsoft.com/office/drawing/2014/main" id="{3C4412C3-66AC-46A0-AEAF-D8B2E74266C0}"/>
              </a:ext>
            </a:extLst>
          </p:cNvPr>
          <p:cNvSpPr txBox="1"/>
          <p:nvPr/>
        </p:nvSpPr>
        <p:spPr>
          <a:xfrm>
            <a:off x="6238528" y="2239743"/>
            <a:ext cx="2581944" cy="1384995"/>
          </a:xfrm>
          <a:prstGeom prst="rect">
            <a:avLst/>
          </a:prstGeom>
          <a:noFill/>
        </p:spPr>
        <p:txBody>
          <a:bodyPr wrap="square" rtlCol="0">
            <a:spAutoFit/>
          </a:bodyPr>
          <a:lstStyle/>
          <a:p>
            <a:r>
              <a:rPr lang="en-GB" sz="1400" dirty="0"/>
              <a:t>IGT Changes</a:t>
            </a:r>
          </a:p>
          <a:p>
            <a:r>
              <a:rPr lang="en-GB" sz="1000" dirty="0"/>
              <a:t>DN costs have increased because:</a:t>
            </a:r>
          </a:p>
          <a:p>
            <a:pPr marL="285750" indent="-285750">
              <a:buFont typeface="Arial" panose="020B0604020202020204" pitchFamily="34" charset="0"/>
              <a:buChar char="•"/>
            </a:pPr>
            <a:r>
              <a:rPr lang="en-GB" sz="1000" dirty="0"/>
              <a:t>XRN4941 descoped – 100% shipper funded (costs are smeared proportionately across the release and are not change specific)</a:t>
            </a:r>
          </a:p>
          <a:p>
            <a:pPr marL="285750" indent="-285750">
              <a:buFont typeface="Arial" panose="020B0604020202020204" pitchFamily="34" charset="0"/>
              <a:buChar char="•"/>
            </a:pPr>
            <a:r>
              <a:rPr lang="en-GB" sz="1000" dirty="0"/>
              <a:t>MT Set Up costs smeared across 3 changes not 4</a:t>
            </a:r>
          </a:p>
        </p:txBody>
      </p:sp>
      <p:graphicFrame>
        <p:nvGraphicFramePr>
          <p:cNvPr id="3" name="Object 2">
            <a:extLst>
              <a:ext uri="{FF2B5EF4-FFF2-40B4-BE49-F238E27FC236}">
                <a16:creationId xmlns:a16="http://schemas.microsoft.com/office/drawing/2014/main" id="{A3737C46-EC9E-4CEE-9DAE-5257DC380BFB}"/>
              </a:ext>
            </a:extLst>
          </p:cNvPr>
          <p:cNvGraphicFramePr>
            <a:graphicFrameLocks noChangeAspect="1"/>
          </p:cNvGraphicFramePr>
          <p:nvPr/>
        </p:nvGraphicFramePr>
        <p:xfrm>
          <a:off x="5545646" y="4103335"/>
          <a:ext cx="914400" cy="806450"/>
        </p:xfrm>
        <a:graphic>
          <a:graphicData uri="http://schemas.openxmlformats.org/presentationml/2006/ole">
            <mc:AlternateContent xmlns:mc="http://schemas.openxmlformats.org/markup-compatibility/2006">
              <mc:Choice xmlns:v="urn:schemas-microsoft-com:vml" Requires="v">
                <p:oleObj spid="_x0000_s41017" name="Document" showAsIcon="1" r:id="rId5" imgW="914400" imgH="806400" progId="Word.Document.12">
                  <p:embed/>
                </p:oleObj>
              </mc:Choice>
              <mc:Fallback>
                <p:oleObj name="Document" showAsIcon="1" r:id="rId5" imgW="914400" imgH="806400" progId="Word.Document.12">
                  <p:embed/>
                  <p:pic>
                    <p:nvPicPr>
                      <p:cNvPr id="3" name="Object 2">
                        <a:extLst>
                          <a:ext uri="{FF2B5EF4-FFF2-40B4-BE49-F238E27FC236}">
                            <a16:creationId xmlns:a16="http://schemas.microsoft.com/office/drawing/2014/main" id="{A3737C46-EC9E-4CEE-9DAE-5257DC380BFB}"/>
                          </a:ext>
                        </a:extLst>
                      </p:cNvPr>
                      <p:cNvPicPr/>
                      <p:nvPr/>
                    </p:nvPicPr>
                    <p:blipFill>
                      <a:blip r:embed="rId6"/>
                      <a:stretch>
                        <a:fillRect/>
                      </a:stretch>
                    </p:blipFill>
                    <p:spPr>
                      <a:xfrm>
                        <a:off x="5545646" y="4103335"/>
                        <a:ext cx="914400" cy="8064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896E593-3AA9-42C8-9359-47E3CBAE8D95}"/>
              </a:ext>
            </a:extLst>
          </p:cNvPr>
          <p:cNvSpPr txBox="1"/>
          <p:nvPr/>
        </p:nvSpPr>
        <p:spPr>
          <a:xfrm>
            <a:off x="5174754" y="3705095"/>
            <a:ext cx="1656184" cy="246222"/>
          </a:xfrm>
          <a:prstGeom prst="rect">
            <a:avLst/>
          </a:prstGeom>
          <a:noFill/>
          <a:ln w="19050">
            <a:solidFill>
              <a:schemeClr val="accent1"/>
            </a:solidFill>
          </a:ln>
        </p:spPr>
        <p:txBody>
          <a:bodyPr wrap="square" rtlCol="0">
            <a:spAutoFit/>
          </a:bodyPr>
          <a:lstStyle/>
          <a:p>
            <a:r>
              <a:rPr lang="en-GB" sz="1000" b="1" dirty="0"/>
              <a:t>Marked up Revised BER</a:t>
            </a:r>
          </a:p>
        </p:txBody>
      </p:sp>
      <p:sp>
        <p:nvSpPr>
          <p:cNvPr id="12" name="TextBox 11">
            <a:extLst>
              <a:ext uri="{FF2B5EF4-FFF2-40B4-BE49-F238E27FC236}">
                <a16:creationId xmlns:a16="http://schemas.microsoft.com/office/drawing/2014/main" id="{DE4D5CEB-163F-4360-A7B1-D8CB09788511}"/>
              </a:ext>
            </a:extLst>
          </p:cNvPr>
          <p:cNvSpPr txBox="1"/>
          <p:nvPr/>
        </p:nvSpPr>
        <p:spPr>
          <a:xfrm>
            <a:off x="2357878" y="3705095"/>
            <a:ext cx="1368152" cy="246221"/>
          </a:xfrm>
          <a:prstGeom prst="rect">
            <a:avLst/>
          </a:prstGeom>
          <a:noFill/>
          <a:ln w="19050">
            <a:solidFill>
              <a:schemeClr val="accent1"/>
            </a:solidFill>
          </a:ln>
        </p:spPr>
        <p:txBody>
          <a:bodyPr wrap="square" rtlCol="0">
            <a:spAutoFit/>
          </a:bodyPr>
          <a:lstStyle/>
          <a:p>
            <a:r>
              <a:rPr lang="en-GB" sz="1000" b="1" dirty="0"/>
              <a:t>Clean Revised BER</a:t>
            </a:r>
          </a:p>
        </p:txBody>
      </p:sp>
      <p:graphicFrame>
        <p:nvGraphicFramePr>
          <p:cNvPr id="5" name="Object 4">
            <a:extLst>
              <a:ext uri="{FF2B5EF4-FFF2-40B4-BE49-F238E27FC236}">
                <a16:creationId xmlns:a16="http://schemas.microsoft.com/office/drawing/2014/main" id="{DE48B272-7745-4FC9-9335-75676B81FB88}"/>
              </a:ext>
            </a:extLst>
          </p:cNvPr>
          <p:cNvGraphicFramePr>
            <a:graphicFrameLocks noChangeAspect="1"/>
          </p:cNvGraphicFramePr>
          <p:nvPr/>
        </p:nvGraphicFramePr>
        <p:xfrm>
          <a:off x="2584754" y="4103751"/>
          <a:ext cx="914400" cy="806450"/>
        </p:xfrm>
        <a:graphic>
          <a:graphicData uri="http://schemas.openxmlformats.org/presentationml/2006/ole">
            <mc:AlternateContent xmlns:mc="http://schemas.openxmlformats.org/markup-compatibility/2006">
              <mc:Choice xmlns:v="urn:schemas-microsoft-com:vml" Requires="v">
                <p:oleObj spid="_x0000_s41018" name="Document" showAsIcon="1" r:id="rId7" imgW="914400" imgH="806400" progId="Word.Document.12">
                  <p:embed/>
                </p:oleObj>
              </mc:Choice>
              <mc:Fallback>
                <p:oleObj name="Document" showAsIcon="1" r:id="rId7" imgW="914400" imgH="806400" progId="Word.Document.12">
                  <p:embed/>
                  <p:pic>
                    <p:nvPicPr>
                      <p:cNvPr id="5" name="Object 4">
                        <a:extLst>
                          <a:ext uri="{FF2B5EF4-FFF2-40B4-BE49-F238E27FC236}">
                            <a16:creationId xmlns:a16="http://schemas.microsoft.com/office/drawing/2014/main" id="{DE48B272-7745-4FC9-9335-75676B81FB88}"/>
                          </a:ext>
                        </a:extLst>
                      </p:cNvPr>
                      <p:cNvPicPr/>
                      <p:nvPr/>
                    </p:nvPicPr>
                    <p:blipFill>
                      <a:blip r:embed="rId8"/>
                      <a:stretch>
                        <a:fillRect/>
                      </a:stretch>
                    </p:blipFill>
                    <p:spPr>
                      <a:xfrm>
                        <a:off x="2584754" y="410375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23980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D697-AC57-4638-AB32-EE12D9E477D8}"/>
              </a:ext>
            </a:extLst>
          </p:cNvPr>
          <p:cNvSpPr>
            <a:spLocks noGrp="1"/>
          </p:cNvSpPr>
          <p:nvPr>
            <p:ph type="title"/>
          </p:nvPr>
        </p:nvSpPr>
        <p:spPr/>
        <p:txBody>
          <a:bodyPr/>
          <a:lstStyle/>
          <a:p>
            <a:r>
              <a:rPr lang="en-US" dirty="0">
                <a:latin typeface="Arial"/>
                <a:cs typeface="Arial"/>
              </a:rPr>
              <a:t>Change Training – June Release 2020 </a:t>
            </a:r>
            <a:endParaRPr lang="en-US" dirty="0"/>
          </a:p>
        </p:txBody>
      </p:sp>
      <p:sp>
        <p:nvSpPr>
          <p:cNvPr id="3" name="Content Placeholder 2">
            <a:extLst>
              <a:ext uri="{FF2B5EF4-FFF2-40B4-BE49-F238E27FC236}">
                <a16:creationId xmlns:a16="http://schemas.microsoft.com/office/drawing/2014/main" id="{3E226936-B82A-4074-B2D5-042576C47383}"/>
              </a:ext>
            </a:extLst>
          </p:cNvPr>
          <p:cNvSpPr>
            <a:spLocks noGrp="1"/>
          </p:cNvSpPr>
          <p:nvPr>
            <p:ph idx="1"/>
          </p:nvPr>
        </p:nvSpPr>
        <p:spPr>
          <a:xfrm>
            <a:off x="457200" y="1059582"/>
            <a:ext cx="8229600" cy="1338420"/>
          </a:xfrm>
        </p:spPr>
        <p:txBody>
          <a:bodyPr vert="horz" lIns="91440" tIns="45720" rIns="91440" bIns="45720" rtlCol="0" anchor="t">
            <a:normAutofit fontScale="92500" lnSpcReduction="10000"/>
          </a:bodyPr>
          <a:lstStyle/>
          <a:p>
            <a:pPr marL="0" indent="0">
              <a:buNone/>
            </a:pPr>
            <a:r>
              <a:rPr lang="en-US" sz="1900" dirty="0">
                <a:latin typeface="Arial"/>
                <a:cs typeface="Arial"/>
              </a:rPr>
              <a:t>Approval required for;</a:t>
            </a:r>
          </a:p>
          <a:p>
            <a:pPr marL="457200" indent="-457200"/>
            <a:r>
              <a:rPr lang="en-US" sz="1600" dirty="0">
                <a:latin typeface="Arial"/>
                <a:cs typeface="Arial"/>
              </a:rPr>
              <a:t>Training needs identified per change</a:t>
            </a:r>
          </a:p>
          <a:p>
            <a:pPr marL="457200" indent="-457200"/>
            <a:r>
              <a:rPr lang="en-US" sz="1600" dirty="0">
                <a:latin typeface="Arial"/>
                <a:cs typeface="Arial"/>
              </a:rPr>
              <a:t>Delivery method identified</a:t>
            </a:r>
            <a:endParaRPr lang="en-US" sz="1600" dirty="0"/>
          </a:p>
          <a:p>
            <a:pPr lvl="1"/>
            <a:r>
              <a:rPr lang="en-US" sz="1600" dirty="0">
                <a:latin typeface="Arial"/>
                <a:cs typeface="Arial"/>
              </a:rPr>
              <a:t>Please note we are also supportive of hosting events and virtual training events should they be deemed beneficial </a:t>
            </a:r>
          </a:p>
          <a:p>
            <a:pPr lvl="1"/>
            <a:endParaRPr lang="en-US" dirty="0">
              <a:latin typeface="Arial"/>
              <a:cs typeface="Arial"/>
            </a:endParaRPr>
          </a:p>
          <a:p>
            <a:pPr lvl="1"/>
            <a:endParaRPr lang="en-US" dirty="0">
              <a:latin typeface="Arial"/>
              <a:cs typeface="Arial"/>
            </a:endParaRPr>
          </a:p>
        </p:txBody>
      </p:sp>
      <p:sp>
        <p:nvSpPr>
          <p:cNvPr id="5" name="Content Placeholder 2">
            <a:extLst>
              <a:ext uri="{FF2B5EF4-FFF2-40B4-BE49-F238E27FC236}">
                <a16:creationId xmlns:a16="http://schemas.microsoft.com/office/drawing/2014/main" id="{BAF4D7E8-6E76-4274-B4C9-6AA46C06941D}"/>
              </a:ext>
            </a:extLst>
          </p:cNvPr>
          <p:cNvSpPr txBox="1">
            <a:spLocks/>
          </p:cNvSpPr>
          <p:nvPr/>
        </p:nvSpPr>
        <p:spPr>
          <a:xfrm>
            <a:off x="552886" y="2573112"/>
            <a:ext cx="8229600" cy="223275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endParaRPr lang="en-US" dirty="0">
              <a:latin typeface="Arial"/>
              <a:cs typeface="Arial"/>
            </a:endParaRPr>
          </a:p>
          <a:p>
            <a:pPr marL="457200" lvl="1" indent="0">
              <a:buNone/>
            </a:pPr>
            <a:endParaRPr lang="en-US" dirty="0">
              <a:latin typeface="Arial"/>
              <a:cs typeface="Arial"/>
            </a:endParaRPr>
          </a:p>
          <a:p>
            <a:pPr lvl="1"/>
            <a:endParaRPr lang="en-US" dirty="0">
              <a:latin typeface="Arial"/>
              <a:cs typeface="Arial"/>
            </a:endParaRPr>
          </a:p>
        </p:txBody>
      </p:sp>
    </p:spTree>
    <p:extLst>
      <p:ext uri="{BB962C8B-B14F-4D97-AF65-F5344CB8AC3E}">
        <p14:creationId xmlns:p14="http://schemas.microsoft.com/office/powerpoint/2010/main" val="95366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0317-8C1F-42C4-8AA1-7D8B191BCA2D}"/>
              </a:ext>
            </a:extLst>
          </p:cNvPr>
          <p:cNvSpPr>
            <a:spLocks noGrp="1"/>
          </p:cNvSpPr>
          <p:nvPr>
            <p:ph type="title"/>
          </p:nvPr>
        </p:nvSpPr>
        <p:spPr/>
        <p:txBody>
          <a:bodyPr/>
          <a:lstStyle/>
          <a:p>
            <a:r>
              <a:rPr lang="en-US" dirty="0">
                <a:latin typeface="Arial"/>
                <a:cs typeface="Arial"/>
              </a:rPr>
              <a:t>Change Training – June Release 2020</a:t>
            </a:r>
            <a:endParaRPr lang="en-US" dirty="0"/>
          </a:p>
        </p:txBody>
      </p:sp>
      <p:graphicFrame>
        <p:nvGraphicFramePr>
          <p:cNvPr id="3" name="Table 3">
            <a:extLst>
              <a:ext uri="{FF2B5EF4-FFF2-40B4-BE49-F238E27FC236}">
                <a16:creationId xmlns:a16="http://schemas.microsoft.com/office/drawing/2014/main" id="{EAAEB4AB-A70A-4A43-835D-D410D738A9BD}"/>
              </a:ext>
            </a:extLst>
          </p:cNvPr>
          <p:cNvGraphicFramePr>
            <a:graphicFrameLocks noGrp="1"/>
          </p:cNvGraphicFramePr>
          <p:nvPr>
            <p:ph idx="1"/>
          </p:nvPr>
        </p:nvGraphicFramePr>
        <p:xfrm>
          <a:off x="457200" y="862546"/>
          <a:ext cx="8229600" cy="3810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06340122"/>
                    </a:ext>
                  </a:extLst>
                </a:gridCol>
                <a:gridCol w="2743200">
                  <a:extLst>
                    <a:ext uri="{9D8B030D-6E8A-4147-A177-3AD203B41FA5}">
                      <a16:colId xmlns:a16="http://schemas.microsoft.com/office/drawing/2014/main" val="4042052530"/>
                    </a:ext>
                  </a:extLst>
                </a:gridCol>
                <a:gridCol w="2743200">
                  <a:extLst>
                    <a:ext uri="{9D8B030D-6E8A-4147-A177-3AD203B41FA5}">
                      <a16:colId xmlns:a16="http://schemas.microsoft.com/office/drawing/2014/main" val="1144797326"/>
                    </a:ext>
                  </a:extLst>
                </a:gridCol>
              </a:tblGrid>
              <a:tr h="370840">
                <a:tc>
                  <a:txBody>
                    <a:bodyPr/>
                    <a:lstStyle/>
                    <a:p>
                      <a:r>
                        <a:rPr lang="en-US" dirty="0"/>
                        <a:t>Change </a:t>
                      </a:r>
                      <a:endParaRPr lang="en-US"/>
                    </a:p>
                  </a:txBody>
                  <a:tcPr/>
                </a:tc>
                <a:tc>
                  <a:txBody>
                    <a:bodyPr/>
                    <a:lstStyle/>
                    <a:p>
                      <a:r>
                        <a:rPr lang="en-US" dirty="0"/>
                        <a:t>Training needs identified</a:t>
                      </a:r>
                    </a:p>
                  </a:txBody>
                  <a:tcPr/>
                </a:tc>
                <a:tc>
                  <a:txBody>
                    <a:bodyPr/>
                    <a:lstStyle/>
                    <a:p>
                      <a:r>
                        <a:rPr lang="en-US" dirty="0"/>
                        <a:t>Delivery method </a:t>
                      </a:r>
                      <a:endParaRPr lang="en-US"/>
                    </a:p>
                  </a:txBody>
                  <a:tcPr/>
                </a:tc>
                <a:extLst>
                  <a:ext uri="{0D108BD9-81ED-4DB2-BD59-A6C34878D82A}">
                    <a16:rowId xmlns:a16="http://schemas.microsoft.com/office/drawing/2014/main" val="3043274617"/>
                  </a:ext>
                </a:extLst>
              </a:tr>
              <a:tr h="370840">
                <a:tc>
                  <a:txBody>
                    <a:bodyPr/>
                    <a:lstStyle/>
                    <a:p>
                      <a:pPr lvl="0">
                        <a:buNone/>
                      </a:pPr>
                      <a:r>
                        <a:rPr lang="en-US" sz="1000" b="0" i="0" u="none" strike="noStrike" noProof="0" dirty="0">
                          <a:latin typeface="Arial"/>
                        </a:rPr>
                        <a:t>XRN 4772 - Composite Weather Variable (CWV) Improvements</a:t>
                      </a:r>
                      <a:endParaRPr lang="en-US" sz="1000" dirty="0"/>
                    </a:p>
                  </a:txBody>
                  <a:tcPr/>
                </a:tc>
                <a:tc>
                  <a:txBody>
                    <a:bodyPr/>
                    <a:lstStyle/>
                    <a:p>
                      <a:pPr marL="285750" indent="-285750">
                        <a:buFont typeface="Arial"/>
                        <a:buChar char="•"/>
                      </a:pPr>
                      <a:r>
                        <a:rPr lang="en-US" sz="1000" dirty="0"/>
                        <a:t>Components and definitions of CWV</a:t>
                      </a:r>
                    </a:p>
                    <a:p>
                      <a:pPr marL="285750" lvl="0" indent="-285750">
                        <a:buFont typeface="Arial"/>
                        <a:buChar char="•"/>
                      </a:pPr>
                      <a:r>
                        <a:rPr lang="en-US" sz="1000" dirty="0"/>
                        <a:t>Downstream processes using CWV</a:t>
                      </a:r>
                    </a:p>
                    <a:p>
                      <a:pPr marL="285750" lvl="0" indent="-285750">
                        <a:buFont typeface="Arial"/>
                        <a:buChar char="•"/>
                      </a:pPr>
                      <a:r>
                        <a:rPr lang="en-US" sz="1000" dirty="0"/>
                        <a:t>Gas demand and CWV information / relationship </a:t>
                      </a:r>
                    </a:p>
                  </a:txBody>
                  <a:tcPr/>
                </a:tc>
                <a:tc>
                  <a:txBody>
                    <a:bodyPr/>
                    <a:lstStyle/>
                    <a:p>
                      <a:pPr marL="171450" indent="-171450">
                        <a:buFont typeface="Arial"/>
                        <a:buChar char="•"/>
                      </a:pPr>
                      <a:r>
                        <a:rPr lang="en-US" sz="1000" dirty="0"/>
                        <a:t>E learning</a:t>
                      </a:r>
                    </a:p>
                  </a:txBody>
                  <a:tcPr/>
                </a:tc>
                <a:extLst>
                  <a:ext uri="{0D108BD9-81ED-4DB2-BD59-A6C34878D82A}">
                    <a16:rowId xmlns:a16="http://schemas.microsoft.com/office/drawing/2014/main" val="1855750681"/>
                  </a:ext>
                </a:extLst>
              </a:tr>
              <a:tr h="370840">
                <a:tc>
                  <a:txBody>
                    <a:bodyPr/>
                    <a:lstStyle/>
                    <a:p>
                      <a:pPr lvl="0">
                        <a:buNone/>
                      </a:pPr>
                      <a:r>
                        <a:rPr lang="en-US" sz="1000" b="0" i="0" u="none" strike="noStrike" noProof="0" dirty="0">
                          <a:latin typeface="Arial"/>
                        </a:rPr>
                        <a:t>XRN 4850 - Notification of customer contact details to transporters</a:t>
                      </a:r>
                      <a:endParaRPr lang="en-US" sz="1000" dirty="0"/>
                    </a:p>
                  </a:txBody>
                  <a:tcPr/>
                </a:tc>
                <a:tc>
                  <a:txBody>
                    <a:bodyPr/>
                    <a:lstStyle/>
                    <a:p>
                      <a:pPr marL="285750" indent="-285750">
                        <a:buFont typeface="Arial"/>
                        <a:buChar char="•"/>
                      </a:pPr>
                      <a:r>
                        <a:rPr lang="en-US" sz="1000" dirty="0"/>
                        <a:t>File format changes</a:t>
                      </a:r>
                    </a:p>
                    <a:p>
                      <a:pPr marL="285750" lvl="0" indent="-285750">
                        <a:buFont typeface="Arial"/>
                        <a:buChar char="•"/>
                      </a:pPr>
                      <a:r>
                        <a:rPr lang="en-US" sz="1000" dirty="0"/>
                        <a:t>Accessing portal and new screens</a:t>
                      </a:r>
                    </a:p>
                    <a:p>
                      <a:pPr marL="285750" lvl="0" indent="-285750">
                        <a:buFont typeface="Arial"/>
                        <a:buChar char="•"/>
                      </a:pPr>
                      <a:r>
                        <a:rPr lang="en-US" sz="1000" dirty="0"/>
                        <a:t>Use cases for process and GDPR rules</a:t>
                      </a:r>
                    </a:p>
                    <a:p>
                      <a:pPr marL="285750" lvl="0" indent="-285750">
                        <a:buFont typeface="Arial"/>
                        <a:buChar char="•"/>
                      </a:pPr>
                      <a:r>
                        <a:rPr lang="en-US" sz="1000" dirty="0"/>
                        <a:t>Overall process, timescales and system rules (including rejections)</a:t>
                      </a:r>
                    </a:p>
                    <a:p>
                      <a:pPr marL="285750" lvl="0" indent="-285750">
                        <a:buFont typeface="Arial"/>
                        <a:buChar char="•"/>
                      </a:pPr>
                      <a:r>
                        <a:rPr lang="en-US" sz="1000" dirty="0"/>
                        <a:t>Report &amp; delivery</a:t>
                      </a:r>
                    </a:p>
                    <a:p>
                      <a:pPr marL="285750" lvl="0" indent="-285750">
                        <a:buFont typeface="Arial"/>
                        <a:buChar char="•"/>
                      </a:pPr>
                      <a:r>
                        <a:rPr lang="en-US" sz="1000" i="1" dirty="0"/>
                        <a:t>GDN / Supplier sign posting</a:t>
                      </a:r>
                    </a:p>
                    <a:p>
                      <a:pPr marL="285750" lvl="0" indent="-285750">
                        <a:buFont typeface="Arial"/>
                        <a:buChar char="•"/>
                      </a:pPr>
                      <a:endParaRPr lang="en-US" sz="1000" dirty="0"/>
                    </a:p>
                  </a:txBody>
                  <a:tcPr/>
                </a:tc>
                <a:tc>
                  <a:txBody>
                    <a:bodyPr/>
                    <a:lstStyle/>
                    <a:p>
                      <a:r>
                        <a:rPr lang="en-US" sz="1000" dirty="0"/>
                        <a:t>Blended learning; </a:t>
                      </a:r>
                    </a:p>
                    <a:p>
                      <a:pPr marL="171450" lvl="0" indent="-171450">
                        <a:buFont typeface="Arial"/>
                        <a:buChar char="•"/>
                      </a:pPr>
                      <a:r>
                        <a:rPr lang="en-US" sz="1000" dirty="0"/>
                        <a:t>E learning </a:t>
                      </a:r>
                    </a:p>
                    <a:p>
                      <a:pPr marL="171450" lvl="0" indent="-171450">
                        <a:buFont typeface="Arial"/>
                        <a:buChar char="•"/>
                      </a:pPr>
                      <a:r>
                        <a:rPr lang="en-US" sz="1000" dirty="0"/>
                        <a:t>Classroom </a:t>
                      </a:r>
                    </a:p>
                  </a:txBody>
                  <a:tcPr/>
                </a:tc>
                <a:extLst>
                  <a:ext uri="{0D108BD9-81ED-4DB2-BD59-A6C34878D82A}">
                    <a16:rowId xmlns:a16="http://schemas.microsoft.com/office/drawing/2014/main" val="400737786"/>
                  </a:ext>
                </a:extLst>
              </a:tr>
              <a:tr h="370839">
                <a:tc>
                  <a:txBody>
                    <a:bodyPr/>
                    <a:lstStyle/>
                    <a:p>
                      <a:pPr lvl="0">
                        <a:buNone/>
                      </a:pPr>
                      <a:r>
                        <a:rPr lang="en-US" sz="1000" b="0" i="0" u="none" strike="noStrike" noProof="0" dirty="0"/>
                        <a:t>XRN 4865 - Amendment to Treatment and Reporting of CYCL Reads</a:t>
                      </a:r>
                      <a:endParaRPr lang="en-US" dirty="0"/>
                    </a:p>
                  </a:txBody>
                  <a:tcPr/>
                </a:tc>
                <a:tc>
                  <a:txBody>
                    <a:bodyPr/>
                    <a:lstStyle/>
                    <a:p>
                      <a:pPr marL="285750" lvl="0" indent="-285750">
                        <a:buFont typeface="Arial"/>
                        <a:buChar char="•"/>
                      </a:pPr>
                      <a:r>
                        <a:rPr lang="en-US" sz="1000" dirty="0"/>
                        <a:t>Clarification on file formats (only allowable data change)</a:t>
                      </a:r>
                    </a:p>
                    <a:p>
                      <a:pPr marL="285750" lvl="0" indent="-285750">
                        <a:buFont typeface="Arial"/>
                        <a:buChar char="•"/>
                      </a:pPr>
                      <a:r>
                        <a:rPr lang="en-US" sz="1000" dirty="0"/>
                        <a:t>CYCL information inclusive of read tolerance</a:t>
                      </a:r>
                    </a:p>
                    <a:p>
                      <a:pPr marL="285750" lvl="0" indent="-285750">
                        <a:buFont typeface="Arial"/>
                        <a:buChar char="•"/>
                      </a:pPr>
                      <a:r>
                        <a:rPr lang="en-US" sz="1000" dirty="0"/>
                        <a:t>Information on any consequential changes to; read replacements, estimates etc. </a:t>
                      </a:r>
                    </a:p>
                  </a:txBody>
                  <a:tcPr/>
                </a:tc>
                <a:tc>
                  <a:txBody>
                    <a:bodyPr/>
                    <a:lstStyle/>
                    <a:p>
                      <a:pPr marL="171450" lvl="0" indent="-171450">
                        <a:buFont typeface="Arial"/>
                        <a:buChar char="•"/>
                      </a:pPr>
                      <a:r>
                        <a:rPr lang="en-US" sz="1000" dirty="0"/>
                        <a:t>E learning</a:t>
                      </a:r>
                    </a:p>
                  </a:txBody>
                  <a:tcPr/>
                </a:tc>
                <a:extLst>
                  <a:ext uri="{0D108BD9-81ED-4DB2-BD59-A6C34878D82A}">
                    <a16:rowId xmlns:a16="http://schemas.microsoft.com/office/drawing/2014/main" val="623575330"/>
                  </a:ext>
                </a:extLst>
              </a:tr>
            </a:tbl>
          </a:graphicData>
        </a:graphic>
      </p:graphicFrame>
    </p:spTree>
    <p:extLst>
      <p:ext uri="{BB962C8B-B14F-4D97-AF65-F5344CB8AC3E}">
        <p14:creationId xmlns:p14="http://schemas.microsoft.com/office/powerpoint/2010/main" val="152027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AAEB4AB-A70A-4A43-835D-D410D738A9BD}"/>
              </a:ext>
            </a:extLst>
          </p:cNvPr>
          <p:cNvGraphicFramePr>
            <a:graphicFrameLocks noGrp="1"/>
          </p:cNvGraphicFramePr>
          <p:nvPr>
            <p:ph idx="1"/>
          </p:nvPr>
        </p:nvGraphicFramePr>
        <p:xfrm>
          <a:off x="492101" y="469912"/>
          <a:ext cx="8229600" cy="4114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06340122"/>
                    </a:ext>
                  </a:extLst>
                </a:gridCol>
                <a:gridCol w="2743200">
                  <a:extLst>
                    <a:ext uri="{9D8B030D-6E8A-4147-A177-3AD203B41FA5}">
                      <a16:colId xmlns:a16="http://schemas.microsoft.com/office/drawing/2014/main" val="4042052530"/>
                    </a:ext>
                  </a:extLst>
                </a:gridCol>
                <a:gridCol w="2743200">
                  <a:extLst>
                    <a:ext uri="{9D8B030D-6E8A-4147-A177-3AD203B41FA5}">
                      <a16:colId xmlns:a16="http://schemas.microsoft.com/office/drawing/2014/main" val="1144797326"/>
                    </a:ext>
                  </a:extLst>
                </a:gridCol>
              </a:tblGrid>
              <a:tr h="370839">
                <a:tc>
                  <a:txBody>
                    <a:bodyPr/>
                    <a:lstStyle/>
                    <a:p>
                      <a:r>
                        <a:rPr lang="en-US" dirty="0"/>
                        <a:t>Change </a:t>
                      </a:r>
                      <a:endParaRPr lang="en-US"/>
                    </a:p>
                  </a:txBody>
                  <a:tcPr/>
                </a:tc>
                <a:tc>
                  <a:txBody>
                    <a:bodyPr/>
                    <a:lstStyle/>
                    <a:p>
                      <a:r>
                        <a:rPr lang="en-US" dirty="0"/>
                        <a:t>Training needs identified</a:t>
                      </a:r>
                    </a:p>
                  </a:txBody>
                  <a:tcPr/>
                </a:tc>
                <a:tc>
                  <a:txBody>
                    <a:bodyPr/>
                    <a:lstStyle/>
                    <a:p>
                      <a:r>
                        <a:rPr lang="en-US" dirty="0"/>
                        <a:t>Delivery method </a:t>
                      </a:r>
                      <a:endParaRPr lang="en-US"/>
                    </a:p>
                  </a:txBody>
                  <a:tcPr/>
                </a:tc>
                <a:extLst>
                  <a:ext uri="{0D108BD9-81ED-4DB2-BD59-A6C34878D82A}">
                    <a16:rowId xmlns:a16="http://schemas.microsoft.com/office/drawing/2014/main" val="3043274617"/>
                  </a:ext>
                </a:extLst>
              </a:tr>
              <a:tr h="370839">
                <a:tc>
                  <a:txBody>
                    <a:bodyPr/>
                    <a:lstStyle/>
                    <a:p>
                      <a:pPr lvl="0">
                        <a:buNone/>
                      </a:pPr>
                      <a:r>
                        <a:rPr lang="en-US" sz="1000" b="0" i="0" u="none" strike="noStrike" noProof="0" dirty="0"/>
                        <a:t>XRN 4888 - Removing duplicate address update validation for IGT supply meter points via CMS</a:t>
                      </a:r>
                      <a:endParaRPr lang="en-US" dirty="0"/>
                    </a:p>
                  </a:txBody>
                  <a:tcPr/>
                </a:tc>
                <a:tc>
                  <a:txBody>
                    <a:bodyPr/>
                    <a:lstStyle/>
                    <a:p>
                      <a:pPr marL="171450" indent="-171450">
                        <a:buFont typeface="Arial"/>
                        <a:buChar char="•"/>
                      </a:pPr>
                      <a:r>
                        <a:rPr lang="en-US" sz="1000" dirty="0"/>
                        <a:t>Report details</a:t>
                      </a:r>
                    </a:p>
                    <a:p>
                      <a:pPr marL="171450" lvl="0" indent="-171450">
                        <a:buFont typeface="Arial"/>
                        <a:buChar char="•"/>
                      </a:pPr>
                      <a:r>
                        <a:rPr lang="en-US" sz="1000" dirty="0"/>
                        <a:t>Process to remove duplicates identified </a:t>
                      </a:r>
                    </a:p>
                    <a:p>
                      <a:pPr marL="171450" lvl="0" indent="-171450">
                        <a:buFont typeface="Arial"/>
                        <a:buChar char="•"/>
                      </a:pPr>
                      <a:r>
                        <a:rPr lang="en-US" sz="1000" dirty="0"/>
                        <a:t>Address update best practice </a:t>
                      </a:r>
                    </a:p>
                  </a:txBody>
                  <a:tcPr/>
                </a:tc>
                <a:tc>
                  <a:txBody>
                    <a:bodyPr/>
                    <a:lstStyle/>
                    <a:p>
                      <a:pPr marL="171450" indent="-171450">
                        <a:buFont typeface="Arial"/>
                        <a:buChar char="•"/>
                      </a:pPr>
                      <a:r>
                        <a:rPr lang="en-US" sz="1000" dirty="0"/>
                        <a:t>E learning </a:t>
                      </a:r>
                    </a:p>
                  </a:txBody>
                  <a:tcPr/>
                </a:tc>
                <a:extLst>
                  <a:ext uri="{0D108BD9-81ED-4DB2-BD59-A6C34878D82A}">
                    <a16:rowId xmlns:a16="http://schemas.microsoft.com/office/drawing/2014/main" val="1855750681"/>
                  </a:ext>
                </a:extLst>
              </a:tr>
              <a:tr h="370839">
                <a:tc>
                  <a:txBody>
                    <a:bodyPr/>
                    <a:lstStyle/>
                    <a:p>
                      <a:pPr lvl="0">
                        <a:buNone/>
                      </a:pPr>
                      <a:r>
                        <a:rPr lang="en-US" sz="1000" b="0" i="0" u="none" strike="noStrike" noProof="0" dirty="0"/>
                        <a:t>XRN 4930 - Requirement to inform Shipper of Meter Link Code Change </a:t>
                      </a:r>
                      <a:endParaRPr lang="en-US"/>
                    </a:p>
                  </a:txBody>
                  <a:tcPr/>
                </a:tc>
                <a:tc>
                  <a:txBody>
                    <a:bodyPr/>
                    <a:lstStyle/>
                    <a:p>
                      <a:pPr marL="171450" indent="-171450">
                        <a:buFont typeface="Arial"/>
                        <a:buChar char="•"/>
                      </a:pPr>
                      <a:r>
                        <a:rPr lang="en-US" sz="1000" dirty="0"/>
                        <a:t>File format changes </a:t>
                      </a:r>
                      <a:endParaRPr lang="en-US" sz="1000"/>
                    </a:p>
                    <a:p>
                      <a:pPr marL="171450" lvl="0" indent="-171450">
                        <a:buFont typeface="Arial"/>
                        <a:buChar char="•"/>
                      </a:pPr>
                      <a:r>
                        <a:rPr lang="en-US" sz="1000" dirty="0"/>
                        <a:t>Meter link code amendment &amp; challenge process </a:t>
                      </a:r>
                    </a:p>
                    <a:p>
                      <a:pPr marL="171450" lvl="0" indent="-171450">
                        <a:buFont typeface="Arial"/>
                        <a:buChar char="•"/>
                      </a:pPr>
                      <a:r>
                        <a:rPr lang="en-US" sz="1000" dirty="0"/>
                        <a:t>Roles of stakeholders defined</a:t>
                      </a:r>
                    </a:p>
                    <a:p>
                      <a:pPr marL="171450" lvl="0" indent="-171450">
                        <a:buFont typeface="Arial"/>
                        <a:buChar char="•"/>
                      </a:pPr>
                      <a:r>
                        <a:rPr lang="en-US" sz="1000" dirty="0"/>
                        <a:t>Meter link types defined </a:t>
                      </a:r>
                    </a:p>
                    <a:p>
                      <a:pPr marL="171450" lvl="0" indent="-171450">
                        <a:buFont typeface="Arial"/>
                        <a:buChar char="•"/>
                      </a:pPr>
                      <a:r>
                        <a:rPr lang="en-US" sz="1000" dirty="0"/>
                        <a:t>Invoicing impacts </a:t>
                      </a:r>
                    </a:p>
                    <a:p>
                      <a:pPr marL="171450" lvl="0" indent="-171450">
                        <a:buFont typeface="Arial"/>
                        <a:buChar char="•"/>
                      </a:pPr>
                      <a:endParaRPr lang="en-US" sz="1000" dirty="0"/>
                    </a:p>
                  </a:txBody>
                  <a:tcPr/>
                </a:tc>
                <a:tc>
                  <a:txBody>
                    <a:bodyPr/>
                    <a:lstStyle/>
                    <a:p>
                      <a:pPr marL="171450" indent="-171450">
                        <a:buFont typeface="Arial"/>
                        <a:buChar char="•"/>
                      </a:pPr>
                      <a:r>
                        <a:rPr lang="en-US" sz="1000" dirty="0"/>
                        <a:t>E learning </a:t>
                      </a:r>
                    </a:p>
                  </a:txBody>
                  <a:tcPr/>
                </a:tc>
                <a:extLst>
                  <a:ext uri="{0D108BD9-81ED-4DB2-BD59-A6C34878D82A}">
                    <a16:rowId xmlns:a16="http://schemas.microsoft.com/office/drawing/2014/main" val="400737786"/>
                  </a:ext>
                </a:extLst>
              </a:tr>
              <a:tr h="370838">
                <a:tc>
                  <a:txBody>
                    <a:bodyPr/>
                    <a:lstStyle/>
                    <a:p>
                      <a:pPr lvl="0" algn="l">
                        <a:lnSpc>
                          <a:spcPct val="100000"/>
                        </a:lnSpc>
                        <a:spcBef>
                          <a:spcPts val="0"/>
                        </a:spcBef>
                        <a:spcAft>
                          <a:spcPts val="0"/>
                        </a:spcAft>
                        <a:buNone/>
                      </a:pPr>
                      <a:r>
                        <a:rPr lang="en-US" sz="1000" dirty="0"/>
                        <a:t> XRN 4932 - Improvements to the quality of the Conversion Factor values held on the Supply Point Register (MOD0681S) </a:t>
                      </a:r>
                    </a:p>
                    <a:p>
                      <a:pPr lvl="0">
                        <a:buNone/>
                      </a:pPr>
                      <a:endParaRPr lang="en-US" sz="1000" b="0" i="0" u="none" strike="noStrike" noProof="0" dirty="0"/>
                    </a:p>
                  </a:txBody>
                  <a:tcPr/>
                </a:tc>
                <a:tc>
                  <a:txBody>
                    <a:bodyPr/>
                    <a:lstStyle/>
                    <a:p>
                      <a:pPr marL="285750" lvl="0" indent="-285750">
                        <a:buFont typeface="Arial"/>
                        <a:buChar char="•"/>
                      </a:pPr>
                      <a:r>
                        <a:rPr lang="en-US" sz="1000" dirty="0"/>
                        <a:t>Process, timescales and system rules</a:t>
                      </a:r>
                    </a:p>
                    <a:p>
                      <a:pPr marL="285750" lvl="0" indent="-285750">
                        <a:buFont typeface="Arial"/>
                        <a:buChar char="•"/>
                      </a:pPr>
                      <a:r>
                        <a:rPr lang="en-US" sz="1000" dirty="0"/>
                        <a:t>AQ process – related to usage of conversion factor </a:t>
                      </a:r>
                    </a:p>
                    <a:p>
                      <a:pPr marL="285750" lvl="0" indent="-285750">
                        <a:buFont typeface="Arial"/>
                        <a:buChar char="•"/>
                      </a:pPr>
                      <a:r>
                        <a:rPr lang="en-US" sz="1000" dirty="0"/>
                        <a:t>Process to amend conversion factors</a:t>
                      </a:r>
                    </a:p>
                    <a:p>
                      <a:pPr marL="285750" lvl="0" indent="-285750">
                        <a:buFont typeface="Arial"/>
                        <a:buChar char="•"/>
                      </a:pPr>
                      <a:r>
                        <a:rPr lang="en-US" sz="1000" dirty="0"/>
                        <a:t>Information on where to view conversion factor</a:t>
                      </a:r>
                    </a:p>
                    <a:p>
                      <a:pPr marL="285750" lvl="0" indent="-285750">
                        <a:buFont typeface="Arial"/>
                        <a:buChar char="•"/>
                      </a:pPr>
                      <a:r>
                        <a:rPr lang="en-US" sz="1000" dirty="0"/>
                        <a:t>UIG and conversion factor relationship </a:t>
                      </a:r>
                    </a:p>
                    <a:p>
                      <a:pPr marL="285750" lvl="0" indent="-285750">
                        <a:buFont typeface="Arial"/>
                        <a:buChar char="•"/>
                      </a:pPr>
                      <a:r>
                        <a:rPr lang="en-US" sz="1000" dirty="0"/>
                        <a:t>File format changes</a:t>
                      </a:r>
                    </a:p>
                    <a:p>
                      <a:pPr marL="285750" lvl="0" indent="-285750">
                        <a:buFont typeface="Arial"/>
                        <a:buChar char="•"/>
                      </a:pPr>
                      <a:r>
                        <a:rPr lang="en-US" sz="1000" dirty="0"/>
                        <a:t>PAC &amp; Shipper reporting relating to conversion factors  </a:t>
                      </a:r>
                    </a:p>
                    <a:p>
                      <a:pPr marL="285750" lvl="0" indent="-285750">
                        <a:buFont typeface="Arial"/>
                        <a:buChar char="•"/>
                      </a:pPr>
                      <a:endParaRPr lang="en-US" sz="1000" dirty="0"/>
                    </a:p>
                  </a:txBody>
                  <a:tcPr/>
                </a:tc>
                <a:tc>
                  <a:txBody>
                    <a:bodyPr/>
                    <a:lstStyle/>
                    <a:p>
                      <a:pPr marL="171450" lvl="0" indent="-171450">
                        <a:buFont typeface="Arial"/>
                        <a:buChar char="•"/>
                      </a:pPr>
                      <a:r>
                        <a:rPr lang="en-US" sz="1000" dirty="0"/>
                        <a:t>E learning </a:t>
                      </a:r>
                    </a:p>
                  </a:txBody>
                  <a:tcPr/>
                </a:tc>
                <a:extLst>
                  <a:ext uri="{0D108BD9-81ED-4DB2-BD59-A6C34878D82A}">
                    <a16:rowId xmlns:a16="http://schemas.microsoft.com/office/drawing/2014/main" val="623575330"/>
                  </a:ext>
                </a:extLst>
              </a:tr>
            </a:tbl>
          </a:graphicData>
        </a:graphic>
      </p:graphicFrame>
    </p:spTree>
    <p:extLst>
      <p:ext uri="{BB962C8B-B14F-4D97-AF65-F5344CB8AC3E}">
        <p14:creationId xmlns:p14="http://schemas.microsoft.com/office/powerpoint/2010/main" val="386690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630E-CE13-4C7E-AC97-7686C5E00471}"/>
              </a:ext>
            </a:extLst>
          </p:cNvPr>
          <p:cNvSpPr>
            <a:spLocks noGrp="1"/>
          </p:cNvSpPr>
          <p:nvPr>
            <p:ph type="title"/>
          </p:nvPr>
        </p:nvSpPr>
        <p:spPr/>
        <p:txBody>
          <a:bodyPr/>
          <a:lstStyle/>
          <a:p>
            <a:r>
              <a:rPr lang="en-GB" dirty="0"/>
              <a:t>8.1 XRN4665 – EUC Release</a:t>
            </a:r>
          </a:p>
        </p:txBody>
      </p:sp>
      <p:graphicFrame>
        <p:nvGraphicFramePr>
          <p:cNvPr id="11" name="Content Placeholder 3">
            <a:extLst>
              <a:ext uri="{FF2B5EF4-FFF2-40B4-BE49-F238E27FC236}">
                <a16:creationId xmlns:a16="http://schemas.microsoft.com/office/drawing/2014/main" id="{35034311-FCBF-4F23-BFE3-BA3FFE4A3E3B}"/>
              </a:ext>
            </a:extLst>
          </p:cNvPr>
          <p:cNvGraphicFramePr>
            <a:graphicFrameLocks/>
          </p:cNvGraphicFramePr>
          <p:nvPr>
            <p:extLst/>
          </p:nvPr>
        </p:nvGraphicFramePr>
        <p:xfrm>
          <a:off x="254442" y="734476"/>
          <a:ext cx="8550950" cy="4213538"/>
        </p:xfrm>
        <a:graphic>
          <a:graphicData uri="http://schemas.openxmlformats.org/drawingml/2006/table">
            <a:tbl>
              <a:tblPr firstRow="1" bandRow="1"/>
              <a:tblGrid>
                <a:gridCol w="1223556">
                  <a:extLst>
                    <a:ext uri="{9D8B030D-6E8A-4147-A177-3AD203B41FA5}">
                      <a16:colId xmlns:a16="http://schemas.microsoft.com/office/drawing/2014/main" val="20000"/>
                    </a:ext>
                  </a:extLst>
                </a:gridCol>
                <a:gridCol w="1901171">
                  <a:extLst>
                    <a:ext uri="{9D8B030D-6E8A-4147-A177-3AD203B41FA5}">
                      <a16:colId xmlns:a16="http://schemas.microsoft.com/office/drawing/2014/main" val="20001"/>
                    </a:ext>
                  </a:extLst>
                </a:gridCol>
                <a:gridCol w="1860295">
                  <a:extLst>
                    <a:ext uri="{9D8B030D-6E8A-4147-A177-3AD203B41FA5}">
                      <a16:colId xmlns:a16="http://schemas.microsoft.com/office/drawing/2014/main" val="20002"/>
                    </a:ext>
                  </a:extLst>
                </a:gridCol>
                <a:gridCol w="1892125">
                  <a:extLst>
                    <a:ext uri="{9D8B030D-6E8A-4147-A177-3AD203B41FA5}">
                      <a16:colId xmlns:a16="http://schemas.microsoft.com/office/drawing/2014/main" val="20003"/>
                    </a:ext>
                  </a:extLst>
                </a:gridCol>
                <a:gridCol w="1673803">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kern="1200" baseline="0" dirty="0">
                          <a:solidFill>
                            <a:schemeClr val="bg1"/>
                          </a:solidFill>
                          <a:latin typeface="Arial" panose="020B0604020202020204" pitchFamily="34" charset="0"/>
                          <a:ea typeface="+mn-ea"/>
                          <a:cs typeface="Arial" panose="020B0604020202020204" pitchFamily="34" charset="0"/>
                        </a:rPr>
                        <a:t>12/02/20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00" b="1" i="0" dirty="0">
                          <a:solidFill>
                            <a:schemeClr val="bg1"/>
                          </a:solidFill>
                          <a:latin typeface="Arial" panose="020B0604020202020204" pitchFamily="34" charset="0"/>
                          <a:cs typeface="Arial" panose="020B0604020202020204" pitchFamily="34" charset="0"/>
                        </a:rPr>
                        <a:t>Overall</a:t>
                      </a:r>
                      <a:r>
                        <a:rPr lang="en-GB" sz="1000" b="1" i="0" baseline="0" dirty="0">
                          <a:solidFill>
                            <a:schemeClr val="bg1"/>
                          </a:solidFill>
                          <a:latin typeface="Arial" panose="020B0604020202020204" pitchFamily="34" charset="0"/>
                          <a:cs typeface="Arial" panose="020B0604020202020204" pitchFamily="34" charset="0"/>
                        </a:rPr>
                        <a:t> Project RAG Status: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RAG</a:t>
                      </a:r>
                      <a:r>
                        <a:rPr lang="en-GB" sz="1000" b="1" baseline="0" dirty="0">
                          <a:solidFill>
                            <a:schemeClr val="bg1"/>
                          </a:solidFill>
                          <a:latin typeface="Arial" panose="020B0604020202020204" pitchFamily="34" charset="0"/>
                          <a:cs typeface="Arial" panose="020B0604020202020204" pitchFamily="34" charset="0"/>
                        </a:rPr>
                        <a:t> Status</a:t>
                      </a: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Status</a:t>
                      </a:r>
                      <a:r>
                        <a:rPr lang="en-GB" sz="100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9562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0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rPr>
                        <a:t>Post Implementation Support (PIS)</a:t>
                      </a:r>
                    </a:p>
                    <a:p>
                      <a:pPr marL="0" lvl="0" indent="0">
                        <a:buFont typeface="Arial" panose="020B0604020202020204" pitchFamily="34" charset="0"/>
                        <a:buNone/>
                      </a:pPr>
                      <a:endPar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All PIS activities successfully completed as planned with all EUC changes handed over to Tech Ops</a:t>
                      </a:r>
                    </a:p>
                    <a:p>
                      <a:pPr marL="628650" lvl="1" indent="-171450">
                        <a:buFont typeface="Arial" panose="020B0604020202020204" pitchFamily="34" charset="0"/>
                        <a:buChar char="•"/>
                      </a:pPr>
                      <a:endParaRPr lang="en-GB" sz="10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GB" sz="1000" b="1" kern="1200" dirty="0">
                          <a:solidFill>
                            <a:schemeClr val="tx1"/>
                          </a:solidFill>
                          <a:effectLst/>
                          <a:latin typeface="+mj-lt"/>
                          <a:ea typeface="+mn-ea"/>
                          <a:cs typeface="+mn-cs"/>
                        </a:rPr>
                        <a:t>Closedown</a:t>
                      </a: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Work in progress during ‘Closedown’ on a six week delivery plan to resolve identified aggregation issue of CWV &amp; Shrinkage values within the BW report ‘Network Throughput Data’</a:t>
                      </a:r>
                    </a:p>
                    <a:p>
                      <a:pPr marL="1085850" lvl="2"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All Build &amp; Unit Testing Activities Completed as Planned</a:t>
                      </a:r>
                    </a:p>
                    <a:p>
                      <a:pPr marL="1085850" lvl="2"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All SIT Activities Completed as Planned</a:t>
                      </a:r>
                    </a:p>
                    <a:p>
                      <a:pPr marL="1085850" lvl="2"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All UAT Activities Completed as Planned</a:t>
                      </a:r>
                    </a:p>
                    <a:p>
                      <a:pPr marL="1085850" lvl="2"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Fix Deployed Successfully into Production on 31/01</a:t>
                      </a:r>
                    </a:p>
                    <a:p>
                      <a:pPr marL="1085850" lvl="2"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PIS Monitoring Tracking to Plan</a:t>
                      </a:r>
                      <a:endPar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key open Risks or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internal budgets (Revised BER to include Financial Risk margin approved at ChMC on 10/07/19)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0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2" name="Oval 11">
            <a:extLst>
              <a:ext uri="{FF2B5EF4-FFF2-40B4-BE49-F238E27FC236}">
                <a16:creationId xmlns:a16="http://schemas.microsoft.com/office/drawing/2014/main" id="{70CAECF2-DEC2-4E29-A1AB-B89CF72EE0CD}"/>
              </a:ext>
            </a:extLst>
          </p:cNvPr>
          <p:cNvSpPr/>
          <p:nvPr/>
        </p:nvSpPr>
        <p:spPr>
          <a:xfrm>
            <a:off x="7817218" y="1520496"/>
            <a:ext cx="215490" cy="2308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a:extLst>
              <a:ext uri="{FF2B5EF4-FFF2-40B4-BE49-F238E27FC236}">
                <a16:creationId xmlns:a16="http://schemas.microsoft.com/office/drawing/2014/main" id="{9C025B08-F88A-41BC-959F-7975D291319A}"/>
              </a:ext>
            </a:extLst>
          </p:cNvPr>
          <p:cNvSpPr/>
          <p:nvPr/>
        </p:nvSpPr>
        <p:spPr>
          <a:xfrm>
            <a:off x="6143112" y="837576"/>
            <a:ext cx="207777" cy="2061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14" name="Oval 13">
            <a:extLst>
              <a:ext uri="{FF2B5EF4-FFF2-40B4-BE49-F238E27FC236}">
                <a16:creationId xmlns:a16="http://schemas.microsoft.com/office/drawing/2014/main" id="{35B7AB43-D412-4796-A79C-387981F74ACE}"/>
              </a:ext>
            </a:extLst>
          </p:cNvPr>
          <p:cNvSpPr/>
          <p:nvPr/>
        </p:nvSpPr>
        <p:spPr>
          <a:xfrm>
            <a:off x="6051595" y="153705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Oval 14">
            <a:extLst>
              <a:ext uri="{FF2B5EF4-FFF2-40B4-BE49-F238E27FC236}">
                <a16:creationId xmlns:a16="http://schemas.microsoft.com/office/drawing/2014/main" id="{F6639B60-ED8E-41FD-A5AA-FE5B67D25923}"/>
              </a:ext>
            </a:extLst>
          </p:cNvPr>
          <p:cNvSpPr/>
          <p:nvPr/>
        </p:nvSpPr>
        <p:spPr>
          <a:xfrm>
            <a:off x="4156412" y="152027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Oval 15">
            <a:extLst>
              <a:ext uri="{FF2B5EF4-FFF2-40B4-BE49-F238E27FC236}">
                <a16:creationId xmlns:a16="http://schemas.microsoft.com/office/drawing/2014/main" id="{59C946BC-C73C-430B-B113-E7C848B0314B}"/>
              </a:ext>
            </a:extLst>
          </p:cNvPr>
          <p:cNvSpPr/>
          <p:nvPr/>
        </p:nvSpPr>
        <p:spPr>
          <a:xfrm>
            <a:off x="2306888" y="151963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39459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9"/>
            <a:ext cx="8856984" cy="360040"/>
          </a:xfrm>
        </p:spPr>
        <p:txBody>
          <a:bodyPr>
            <a:noAutofit/>
          </a:bodyPr>
          <a:lstStyle/>
          <a:p>
            <a:r>
              <a:rPr lang="en-GB" sz="1600" dirty="0"/>
              <a:t>2.1 </a:t>
            </a:r>
            <a:r>
              <a:rPr lang="en-US" sz="1600" dirty="0"/>
              <a:t>XRN5072 - Class 4 with AMR/DRE Installed - RGMA Flow received with no RTC count</a:t>
            </a:r>
            <a:endParaRPr lang="en-GB" sz="2000" dirty="0"/>
          </a:p>
        </p:txBody>
      </p:sp>
      <p:graphicFrame>
        <p:nvGraphicFramePr>
          <p:cNvPr id="5" name="Table 4"/>
          <p:cNvGraphicFramePr>
            <a:graphicFrameLocks noGrp="1"/>
          </p:cNvGraphicFramePr>
          <p:nvPr/>
        </p:nvGraphicFramePr>
        <p:xfrm>
          <a:off x="107504" y="783508"/>
          <a:ext cx="4248473" cy="2224144"/>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504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92329">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nvGraphicFramePr>
        <p:xfrm>
          <a:off x="107504" y="3291830"/>
          <a:ext cx="4248472" cy="1555919"/>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0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3: Record, submit data in compliance with UNC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Existing</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nvGraphicFramePr>
        <p:xfrm>
          <a:off x="4695733" y="771550"/>
          <a:ext cx="4340762" cy="648071"/>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180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67901">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This proposal is required to amend the logic to how the system derives the Round the Clock (RTC) or Though The Zero (TTZ) count.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4695733" y="1491630"/>
          <a:ext cx="4340757" cy="3456384"/>
        </p:xfrm>
        <a:graphic>
          <a:graphicData uri="http://schemas.openxmlformats.org/drawingml/2006/table">
            <a:tbl>
              <a:tblPr firstRow="1" bandRow="1">
                <a:tableStyleId>{E8B1032C-EA38-4F05-BA0D-38AFFFC7BED3}</a:tableStyleId>
              </a:tblPr>
              <a:tblGrid>
                <a:gridCol w="4340757">
                  <a:extLst>
                    <a:ext uri="{9D8B030D-6E8A-4147-A177-3AD203B41FA5}">
                      <a16:colId xmlns:a16="http://schemas.microsoft.com/office/drawing/2014/main" val="20000"/>
                    </a:ext>
                  </a:extLst>
                </a:gridCol>
              </a:tblGrid>
              <a:tr h="2583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198081">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Where there is a Class 4 site with AMR/DRE installed, check to check reconciliation is carried out when Site Visit Reads are received.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When an RGMA update is received (ONJOB or ONUPD) these reads are treated as Site Visit Reads.</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When an ONUPD (asset update) is submitted the shipper does not have to supply any meter reads or Round the Clock (RTC) count or TTZ count (Through The Zeros) so Xoserve will generate estimated reads and derive a RTC if required.  If the shipper is submitting an RGMA flow (ONJOB) and where the RTC is not supplied, the system will derive a RTC count.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When the system looks to derive the RTC count it will be based on the Read history (last Actual read, last Check Read, AMR/DRE Installation read, Meter Install read, </a:t>
                      </a:r>
                      <a:r>
                        <a:rPr lang="en-US" sz="900" b="0" kern="1200" baseline="0" dirty="0" err="1">
                          <a:solidFill>
                            <a:schemeClr val="tx1"/>
                          </a:solidFill>
                          <a:latin typeface="Arial" panose="020B0604020202020204" pitchFamily="34" charset="0"/>
                          <a:ea typeface="+mn-ea"/>
                          <a:cs typeface="Arial" panose="020B0604020202020204" pitchFamily="34" charset="0"/>
                        </a:rPr>
                        <a:t>etc</a:t>
                      </a:r>
                      <a:r>
                        <a:rPr lang="en-US" sz="900" b="0" kern="1200" baseline="0" dirty="0">
                          <a:solidFill>
                            <a:schemeClr val="tx1"/>
                          </a:solidFill>
                          <a:latin typeface="Arial" panose="020B0604020202020204" pitchFamily="34" charset="0"/>
                          <a:ea typeface="+mn-ea"/>
                          <a:cs typeface="Arial" panose="020B0604020202020204" pitchFamily="34" charset="0"/>
                        </a:rPr>
                        <a:t>)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For Project Nexus the RGMA design was taken from legacy CA Rules.  The RGMA logic was considered as an ‘As Is’ process and the requirements were not changed.  Under source rule 100278 it states “If the RTC is not provided, the RTC would be derived with an increment.</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We have seen instances where an RTC count of 1 is incorrect, as previous read history shows that the meter has gone round the clock several times. This has generated a reduced volume and energy, so has caused the AQ value to be understated and incorrect Reconciliation. This understated AQ affects all downstream processes that use the AQ value, (EUC assignment, daily allocation and the calculation of unidentified Gas).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7096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 4665 - EUC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61058"/>
            <a:ext cx="9036496" cy="815608"/>
          </a:xfrm>
          <a:prstGeom prst="rect">
            <a:avLst/>
          </a:prstGeom>
          <a:noFill/>
        </p:spPr>
        <p:txBody>
          <a:bodyPr wrap="square" rtlCol="0">
            <a:spAutoFit/>
          </a:bodyPr>
          <a:lstStyle/>
          <a:p>
            <a:r>
              <a:rPr lang="en-GB" sz="1000" b="1" dirty="0">
                <a:solidFill>
                  <a:srgbClr val="1D3E61"/>
                </a:solidFill>
                <a:cs typeface="Arial" panose="020B0604020202020204" pitchFamily="34" charset="0"/>
              </a:rPr>
              <a:t>Key Milestone Dates:</a:t>
            </a:r>
          </a:p>
          <a:p>
            <a:endParaRPr lang="en-GB" sz="1000" b="1" dirty="0">
              <a:solidFill>
                <a:srgbClr val="1D3E61"/>
              </a:solidFill>
              <a:cs typeface="Arial" panose="020B0604020202020204" pitchFamily="34" charset="0"/>
            </a:endParaRP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Project now in Closedown</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6 week delivery plan in progress to resolve identified aggregation issue of CWV &amp; Shrinkage values error within the BW Report ‘Network Throughput Data’</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Network Throughput Data BW Report ‘Fix’ successfully deployed </a:t>
            </a:r>
            <a:r>
              <a:rPr lang="en-GB" sz="900">
                <a:solidFill>
                  <a:schemeClr val="tx2"/>
                </a:solidFill>
                <a:latin typeface="Arial" panose="020B0604020202020204" pitchFamily="34" charset="0"/>
                <a:cs typeface="Arial" panose="020B0604020202020204" pitchFamily="34" charset="0"/>
              </a:rPr>
              <a:t>into Production on 31/01</a:t>
            </a:r>
            <a:endParaRPr lang="en-GB" sz="900" dirty="0">
              <a:solidFill>
                <a:schemeClr val="tx2"/>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id="{00000000-0008-0000-0700-000006000000}"/>
              </a:ext>
            </a:extLst>
          </p:cNvPr>
          <p:cNvSpPr txBox="1"/>
          <p:nvPr/>
        </p:nvSpPr>
        <p:spPr>
          <a:xfrm>
            <a:off x="12258675" y="6480175"/>
            <a:ext cx="895350" cy="276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NRL Issued</a:t>
            </a:r>
          </a:p>
        </p:txBody>
      </p:sp>
      <p:sp>
        <p:nvSpPr>
          <p:cNvPr id="7" name="Oval 6">
            <a:extLst>
              <a:ext uri="{FF2B5EF4-FFF2-40B4-BE49-F238E27FC236}">
                <a16:creationId xmlns:a16="http://schemas.microsoft.com/office/drawing/2014/main" id="{00000000-0008-0000-0700-000003000000}"/>
              </a:ext>
            </a:extLst>
          </p:cNvPr>
          <p:cNvSpPr/>
          <p:nvPr/>
        </p:nvSpPr>
        <p:spPr>
          <a:xfrm>
            <a:off x="12425363" y="6305550"/>
            <a:ext cx="17145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8" name="TextBox 3">
            <a:extLst>
              <a:ext uri="{FF2B5EF4-FFF2-40B4-BE49-F238E27FC236}">
                <a16:creationId xmlns:a16="http://schemas.microsoft.com/office/drawing/2014/main" id="{00000000-0008-0000-0700-000005000000}"/>
              </a:ext>
            </a:extLst>
          </p:cNvPr>
          <p:cNvSpPr txBox="1"/>
          <p:nvPr/>
        </p:nvSpPr>
        <p:spPr>
          <a:xfrm>
            <a:off x="10963275" y="6480175"/>
            <a:ext cx="819150" cy="3429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T67 Issued</a:t>
            </a:r>
          </a:p>
        </p:txBody>
      </p:sp>
      <p:sp>
        <p:nvSpPr>
          <p:cNvPr id="9" name="Oval 8">
            <a:extLst>
              <a:ext uri="{FF2B5EF4-FFF2-40B4-BE49-F238E27FC236}">
                <a16:creationId xmlns:a16="http://schemas.microsoft.com/office/drawing/2014/main" id="{00000000-0008-0000-0700-000004000000}"/>
              </a:ext>
            </a:extLst>
          </p:cNvPr>
          <p:cNvSpPr/>
          <p:nvPr/>
        </p:nvSpPr>
        <p:spPr>
          <a:xfrm>
            <a:off x="11268075" y="6278563"/>
            <a:ext cx="19050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pic>
        <p:nvPicPr>
          <p:cNvPr id="3" name="Picture 2">
            <a:extLst>
              <a:ext uri="{FF2B5EF4-FFF2-40B4-BE49-F238E27FC236}">
                <a16:creationId xmlns:a16="http://schemas.microsoft.com/office/drawing/2014/main" id="{6EA4017B-8D9B-4ABD-9848-1E8B8F2C666F}"/>
              </a:ext>
            </a:extLst>
          </p:cNvPr>
          <p:cNvPicPr>
            <a:picLocks noChangeAspect="1"/>
          </p:cNvPicPr>
          <p:nvPr/>
        </p:nvPicPr>
        <p:blipFill>
          <a:blip r:embed="rId2"/>
          <a:stretch>
            <a:fillRect/>
          </a:stretch>
        </p:blipFill>
        <p:spPr>
          <a:xfrm>
            <a:off x="107504" y="1779662"/>
            <a:ext cx="8928992" cy="3079800"/>
          </a:xfrm>
          <a:prstGeom prst="rect">
            <a:avLst/>
          </a:prstGeom>
        </p:spPr>
      </p:pic>
    </p:spTree>
    <p:extLst>
      <p:ext uri="{BB962C8B-B14F-4D97-AF65-F5344CB8AC3E}">
        <p14:creationId xmlns:p14="http://schemas.microsoft.com/office/powerpoint/2010/main" val="3704202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12D5-7B89-4677-89F5-62150937B587}"/>
              </a:ext>
            </a:extLst>
          </p:cNvPr>
          <p:cNvSpPr>
            <a:spLocks noGrp="1"/>
          </p:cNvSpPr>
          <p:nvPr>
            <p:ph type="title"/>
          </p:nvPr>
        </p:nvSpPr>
        <p:spPr>
          <a:xfrm>
            <a:off x="457200" y="277986"/>
            <a:ext cx="8229600" cy="637580"/>
          </a:xfrm>
        </p:spPr>
        <p:txBody>
          <a:bodyPr>
            <a:noAutofit/>
          </a:bodyPr>
          <a:lstStyle/>
          <a:p>
            <a:r>
              <a:rPr lang="en-GB" dirty="0"/>
              <a:t>BW Report Fix ‘Network Throughput Data’ High Level Timeline</a:t>
            </a:r>
          </a:p>
        </p:txBody>
      </p:sp>
      <p:pic>
        <p:nvPicPr>
          <p:cNvPr id="3" name="Picture 2">
            <a:extLst>
              <a:ext uri="{FF2B5EF4-FFF2-40B4-BE49-F238E27FC236}">
                <a16:creationId xmlns:a16="http://schemas.microsoft.com/office/drawing/2014/main" id="{DCFCA629-D81A-425B-ADF1-F2D74B23D137}"/>
              </a:ext>
            </a:extLst>
          </p:cNvPr>
          <p:cNvPicPr>
            <a:picLocks noChangeAspect="1"/>
          </p:cNvPicPr>
          <p:nvPr/>
        </p:nvPicPr>
        <p:blipFill>
          <a:blip r:embed="rId2"/>
          <a:stretch>
            <a:fillRect/>
          </a:stretch>
        </p:blipFill>
        <p:spPr>
          <a:xfrm>
            <a:off x="176403" y="1496689"/>
            <a:ext cx="8791194" cy="2731245"/>
          </a:xfrm>
          <a:prstGeom prst="rect">
            <a:avLst/>
          </a:prstGeom>
        </p:spPr>
      </p:pic>
    </p:spTree>
    <p:extLst>
      <p:ext uri="{BB962C8B-B14F-4D97-AF65-F5344CB8AC3E}">
        <p14:creationId xmlns:p14="http://schemas.microsoft.com/office/powerpoint/2010/main" val="3256578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t>8.2 XRN4828 - Nov 19 Release -  Status Update</a:t>
            </a:r>
          </a:p>
        </p:txBody>
      </p:sp>
      <p:grpSp>
        <p:nvGrpSpPr>
          <p:cNvPr id="10" name="Group 9">
            <a:extLst>
              <a:ext uri="{FF2B5EF4-FFF2-40B4-BE49-F238E27FC236}">
                <a16:creationId xmlns:a16="http://schemas.microsoft.com/office/drawing/2014/main" id="{EEDE4AA0-BEE7-40EF-ADC2-D1B3EAA1B345}"/>
              </a:ext>
            </a:extLst>
          </p:cNvPr>
          <p:cNvGrpSpPr/>
          <p:nvPr/>
        </p:nvGrpSpPr>
        <p:grpSpPr>
          <a:xfrm>
            <a:off x="251520" y="987574"/>
            <a:ext cx="8594612" cy="3225331"/>
            <a:chOff x="137840" y="723530"/>
            <a:chExt cx="8017423" cy="2835274"/>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7840" y="723530"/>
            <a:ext cx="8017423" cy="2835274"/>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12/02/20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and First Usage monitoring completed successfully</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Handover of associated changes to Tech Ops approved and completed</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Closedown activities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key Risks or Issues associated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BER with full delivery costs were approved at ChMC in April 2019, </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BER for XRN4866 UIG Recommendation approved by ChMC on 12</a:t>
                        </a:r>
                        <a:r>
                          <a:rPr kumimoji="0" lang="en-GB" sz="105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June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259096" y="1394296"/>
              <a:ext cx="204194" cy="213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5606599" y="817130"/>
              <a:ext cx="196885" cy="190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grpSp>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Tree>
    <p:extLst>
      <p:ext uri="{BB962C8B-B14F-4D97-AF65-F5344CB8AC3E}">
        <p14:creationId xmlns:p14="http://schemas.microsoft.com/office/powerpoint/2010/main" val="2607852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XRN4828 - Nov 19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1169551"/>
          </a:xfrm>
          <a:prstGeom prst="rect">
            <a:avLst/>
          </a:prstGeom>
          <a:noFill/>
        </p:spPr>
        <p:txBody>
          <a:bodyPr wrap="square" rtlCol="0">
            <a:spAutoFit/>
          </a:bodyPr>
          <a:lstStyle/>
          <a:p>
            <a:r>
              <a:rPr lang="en-GB" sz="1000" b="1" dirty="0">
                <a:solidFill>
                  <a:srgbClr val="1D3E61"/>
                </a:solidFill>
              </a:rPr>
              <a:t>Key Milestone Dates:</a:t>
            </a:r>
          </a:p>
          <a:p>
            <a:endParaRPr lang="en-GB" sz="1000" b="1" dirty="0">
              <a:solidFill>
                <a:srgbClr val="1D3E61"/>
              </a:solidFill>
            </a:endParaRPr>
          </a:p>
          <a:p>
            <a:pPr marL="285750" indent="-285750">
              <a:buFont typeface="Arial" panose="020B0604020202020204" pitchFamily="34" charset="0"/>
              <a:buChar char="•"/>
            </a:pPr>
            <a:r>
              <a:rPr lang="en-GB" sz="1000" b="1" dirty="0">
                <a:solidFill>
                  <a:srgbClr val="1D3E61"/>
                </a:solidFill>
              </a:rPr>
              <a:t>Successful Implementation – 09/11/19 </a:t>
            </a:r>
          </a:p>
          <a:p>
            <a:pPr marL="285750" indent="-285750">
              <a:buFont typeface="Arial" panose="020B0604020202020204" pitchFamily="34" charset="0"/>
              <a:buChar char="•"/>
            </a:pPr>
            <a:r>
              <a:rPr lang="en-GB" sz="1000" b="1" dirty="0">
                <a:solidFill>
                  <a:srgbClr val="1D3E61"/>
                </a:solidFill>
              </a:rPr>
              <a:t>FU &amp; PIS successfully completed with all Nov 19 changes handed over to Tech Ops</a:t>
            </a:r>
          </a:p>
          <a:p>
            <a:pPr marL="285750" indent="-285750">
              <a:buFont typeface="Arial" panose="020B0604020202020204" pitchFamily="34" charset="0"/>
              <a:buChar char="•"/>
            </a:pPr>
            <a:r>
              <a:rPr lang="en-GB" sz="1000" b="1" dirty="0">
                <a:solidFill>
                  <a:srgbClr val="1D3E61"/>
                </a:solidFill>
              </a:rPr>
              <a:t>Closedown activities commenced </a:t>
            </a:r>
            <a:r>
              <a:rPr lang="en-GB" sz="1000" b="1">
                <a:solidFill>
                  <a:srgbClr val="1D3E61"/>
                </a:solidFill>
              </a:rPr>
              <a:t>and ongoing</a:t>
            </a:r>
            <a:endParaRPr lang="en-GB" sz="1000" b="1" dirty="0">
              <a:solidFill>
                <a:srgbClr val="1D3E61"/>
              </a:solidFill>
            </a:endParaRPr>
          </a:p>
          <a:p>
            <a:endParaRPr lang="en-GB" sz="1000" dirty="0">
              <a:solidFill>
                <a:srgbClr val="1D3E61"/>
              </a:solidFill>
            </a:endParaRPr>
          </a:p>
          <a:p>
            <a:endParaRPr lang="en-GB" sz="1000" b="1" dirty="0">
              <a:solidFill>
                <a:srgbClr val="1D3E61"/>
              </a:solidFill>
            </a:endParaRPr>
          </a:p>
        </p:txBody>
      </p:sp>
      <p:pic>
        <p:nvPicPr>
          <p:cNvPr id="3" name="Picture 2">
            <a:extLst>
              <a:ext uri="{FF2B5EF4-FFF2-40B4-BE49-F238E27FC236}">
                <a16:creationId xmlns:a16="http://schemas.microsoft.com/office/drawing/2014/main" id="{80F7B635-E89D-481C-8A7B-C734594A5C74}"/>
              </a:ext>
            </a:extLst>
          </p:cNvPr>
          <p:cNvPicPr>
            <a:picLocks noChangeAspect="1"/>
          </p:cNvPicPr>
          <p:nvPr/>
        </p:nvPicPr>
        <p:blipFill>
          <a:blip r:embed="rId2"/>
          <a:stretch>
            <a:fillRect/>
          </a:stretch>
        </p:blipFill>
        <p:spPr>
          <a:xfrm>
            <a:off x="107504" y="1923678"/>
            <a:ext cx="8928992" cy="2376264"/>
          </a:xfrm>
          <a:prstGeom prst="rect">
            <a:avLst/>
          </a:prstGeom>
        </p:spPr>
      </p:pic>
    </p:spTree>
    <p:extLst>
      <p:ext uri="{BB962C8B-B14F-4D97-AF65-F5344CB8AC3E}">
        <p14:creationId xmlns:p14="http://schemas.microsoft.com/office/powerpoint/2010/main" val="4005042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79512" y="851427"/>
          <a:ext cx="8594611" cy="3902659"/>
        </p:xfrm>
        <a:graphic>
          <a:graphicData uri="http://schemas.openxmlformats.org/drawingml/2006/table">
            <a:tbl>
              <a:tblPr firstRow="1" bandRow="1"/>
              <a:tblGrid>
                <a:gridCol w="1210675">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12</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February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8 Shippers </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participating in the Proof of Concept have now provided files to support the exercise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Circa 9 million MPRNs and associated data has been captured and will be used in the comparison and deep dive analysis ‘Steps’ of the Project</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Step 1 ‘Initial Data Comparison’ exercise has been completed using the data comparison tool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Step 1 outputs originally due to be published in January 2020 are now expected to be shared in the first half of February 2020.</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This delay is due to a large volume of data provided by Shippers and additional time needed to support triage and validation of datasets ahead of uploading into the data comparison tool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Step 2 ‘Deep Dive’ build activities are due to commence in the coming weeks </a:t>
                      </a:r>
                    </a:p>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Customer Engagement and Communications: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Web page now live and fortnightly updates being provided</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dialogue with Shippers directly involved in the exercise</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Plans being developed to define how Step 1 and 2 findings will be shared with wider Customer audience (e.g.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DSG, PAC)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800" dirty="0"/>
                        <a:t>There is a risk that due to the volume of data received, the resource and schedule assigned to the analysis ‘Steps’ may be greater than originally anticipated. Mitigation being deployed is outlined below; </a:t>
                      </a:r>
                    </a:p>
                    <a:p>
                      <a:pPr marL="6858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AutoNum type="arabicParenR"/>
                        <a:tabLst/>
                        <a:defRPr/>
                      </a:pPr>
                      <a:r>
                        <a:rPr lang="en-US" sz="800" dirty="0"/>
                        <a:t>Extend timescales of the analysis Steps to ensure data outputs are robustly assured and clearly communicated</a:t>
                      </a:r>
                    </a:p>
                    <a:p>
                      <a:pPr marL="6858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AutoNum type="arabicParenR"/>
                        <a:tabLst/>
                        <a:defRPr/>
                      </a:pPr>
                      <a:r>
                        <a:rPr lang="en-US" sz="800" dirty="0" err="1"/>
                        <a:t>PoC</a:t>
                      </a:r>
                      <a:r>
                        <a:rPr lang="en-US" sz="800" dirty="0"/>
                        <a:t> Project team to understand the size of the remaining tasks of the </a:t>
                      </a:r>
                      <a:r>
                        <a:rPr lang="en-US" sz="800" dirty="0" err="1"/>
                        <a:t>PoC</a:t>
                      </a:r>
                      <a:r>
                        <a:rPr lang="en-US" sz="800" dirty="0"/>
                        <a:t> and request appropriate support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Remains within Approved BER (£270k)</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Continue to work with internal teams (e.g. SME team) to manage resource demands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800" dirty="0"/>
                        <a:t>Additional resource likely to be needed to support Customer engagement and communications over the coming weeks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11" name="Oval 10">
            <a:extLst>
              <a:ext uri="{FF2B5EF4-FFF2-40B4-BE49-F238E27FC236}">
                <a16:creationId xmlns:a16="http://schemas.microsoft.com/office/drawing/2014/main" id="{A0F57896-72F6-46F0-8DCF-1B43A706D61C}"/>
              </a:ext>
            </a:extLst>
          </p:cNvPr>
          <p:cNvSpPr/>
          <p:nvPr/>
        </p:nvSpPr>
        <p:spPr>
          <a:xfrm>
            <a:off x="6012160" y="1600523"/>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14559" y="1600523"/>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7693" y="1600523"/>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5" name="Title 1">
            <a:extLst>
              <a:ext uri="{FF2B5EF4-FFF2-40B4-BE49-F238E27FC236}">
                <a16:creationId xmlns:a16="http://schemas.microsoft.com/office/drawing/2014/main" id="{B72E654E-14B7-4C97-9AA3-E573BD38A94D}"/>
              </a:ext>
            </a:extLst>
          </p:cNvPr>
          <p:cNvSpPr>
            <a:spLocks noGrp="1"/>
          </p:cNvSpPr>
          <p:nvPr>
            <p:ph type="title"/>
          </p:nvPr>
        </p:nvSpPr>
        <p:spPr>
          <a:xfrm>
            <a:off x="457200" y="123825"/>
            <a:ext cx="8229600" cy="636588"/>
          </a:xfrm>
        </p:spPr>
        <p:txBody>
          <a:bodyPr anchor="t">
            <a:noAutofit/>
          </a:bodyPr>
          <a:lstStyle/>
          <a:p>
            <a:r>
              <a:rPr lang="en-GB" sz="2000" i="1" dirty="0">
                <a:solidFill>
                  <a:schemeClr val="accent1"/>
                </a:solidFill>
              </a:rPr>
              <a:t>8.3 XRN4914 MOD 0651- Retrospective Data Update Provision </a:t>
            </a:r>
            <a:r>
              <a:rPr lang="en-GB" sz="2000" dirty="0">
                <a:solidFill>
                  <a:schemeClr val="accent1"/>
                </a:solidFill>
              </a:rPr>
              <a:t>– </a:t>
            </a:r>
            <a:br>
              <a:rPr lang="en-GB" sz="2000" dirty="0">
                <a:solidFill>
                  <a:schemeClr val="accent1"/>
                </a:solidFill>
              </a:rPr>
            </a:br>
            <a:r>
              <a:rPr lang="en-GB" sz="2000" dirty="0">
                <a:solidFill>
                  <a:schemeClr val="accent1"/>
                </a:solidFill>
              </a:rPr>
              <a:t>Proof of Concept Progress Update</a:t>
            </a:r>
          </a:p>
        </p:txBody>
      </p:sp>
      <p:sp>
        <p:nvSpPr>
          <p:cNvPr id="18" name="Title 1">
            <a:extLst>
              <a:ext uri="{FF2B5EF4-FFF2-40B4-BE49-F238E27FC236}">
                <a16:creationId xmlns:a16="http://schemas.microsoft.com/office/drawing/2014/main" id="{D3A62672-FD16-43D9-A466-3E2BF93DA02C}"/>
              </a:ext>
            </a:extLst>
          </p:cNvPr>
          <p:cNvSpPr txBox="1">
            <a:spLocks/>
          </p:cNvSpPr>
          <p:nvPr/>
        </p:nvSpPr>
        <p:spPr>
          <a:xfrm>
            <a:off x="179512" y="4760486"/>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a:t>
            </a:r>
            <a:r>
              <a:rPr lang="en-GB" sz="800" dirty="0">
                <a:solidFill>
                  <a:schemeClr val="accent1"/>
                </a:solidFill>
              </a:rPr>
              <a:t>  - </a:t>
            </a:r>
            <a:r>
              <a:rPr lang="en-GB" sz="800" dirty="0" err="1">
                <a:solidFill>
                  <a:schemeClr val="accent1"/>
                </a:solidFill>
              </a:rPr>
              <a:t>ChMC</a:t>
            </a:r>
            <a:r>
              <a:rPr lang="en-GB" sz="800" dirty="0">
                <a:solidFill>
                  <a:schemeClr val="accent1"/>
                </a:solidFill>
              </a:rPr>
              <a:t> Update 12</a:t>
            </a:r>
            <a:r>
              <a:rPr lang="en-GB" sz="800" baseline="30000" dirty="0">
                <a:solidFill>
                  <a:schemeClr val="accent1"/>
                </a:solidFill>
              </a:rPr>
              <a:t>th</a:t>
            </a:r>
            <a:r>
              <a:rPr lang="en-GB" sz="800" dirty="0">
                <a:solidFill>
                  <a:schemeClr val="accent1"/>
                </a:solidFill>
              </a:rPr>
              <a:t> February</a:t>
            </a:r>
            <a:endParaRPr lang="en-GB" sz="800" b="0" dirty="0">
              <a:solidFill>
                <a:srgbClr val="FFC000"/>
              </a:solidFill>
            </a:endParaRPr>
          </a:p>
        </p:txBody>
      </p:sp>
      <p:sp>
        <p:nvSpPr>
          <p:cNvPr id="20" name="Oval 19">
            <a:extLst>
              <a:ext uri="{FF2B5EF4-FFF2-40B4-BE49-F238E27FC236}">
                <a16:creationId xmlns:a16="http://schemas.microsoft.com/office/drawing/2014/main" id="{42883B80-8148-4EAD-9509-04B572E52FFB}"/>
              </a:ext>
            </a:extLst>
          </p:cNvPr>
          <p:cNvSpPr/>
          <p:nvPr/>
        </p:nvSpPr>
        <p:spPr>
          <a:xfrm>
            <a:off x="6119905" y="91556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21" name="Oval 20">
            <a:extLst>
              <a:ext uri="{FF2B5EF4-FFF2-40B4-BE49-F238E27FC236}">
                <a16:creationId xmlns:a16="http://schemas.microsoft.com/office/drawing/2014/main" id="{55141CA5-B913-460D-8A4E-EF5BA9746DB4}"/>
              </a:ext>
            </a:extLst>
          </p:cNvPr>
          <p:cNvSpPr/>
          <p:nvPr/>
        </p:nvSpPr>
        <p:spPr>
          <a:xfrm>
            <a:off x="7879026" y="1600523"/>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1855292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53859" y="1327739"/>
            <a:ext cx="8424936" cy="432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ctangle 37"/>
          <p:cNvSpPr/>
          <p:nvPr/>
        </p:nvSpPr>
        <p:spPr>
          <a:xfrm>
            <a:off x="460547" y="3868474"/>
            <a:ext cx="8490214" cy="864096"/>
          </a:xfrm>
          <a:prstGeom prst="rect">
            <a:avLst/>
          </a:prstGeom>
          <a:solidFill>
            <a:schemeClr val="accent5">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536688" y="1848457"/>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612000"/>
          </a:xfrm>
        </p:spPr>
        <p:txBody>
          <a:bodyPr/>
          <a:lstStyle/>
          <a:p>
            <a:r>
              <a:rPr lang="en-GB" dirty="0"/>
              <a:t>XRN4914 – Retro proof of concept - timeline</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45" name="Rectangle 44"/>
          <p:cNvSpPr/>
          <p:nvPr/>
        </p:nvSpPr>
        <p:spPr>
          <a:xfrm>
            <a:off x="539552" y="771550"/>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2019 / 2020</a:t>
            </a:r>
          </a:p>
        </p:txBody>
      </p:sp>
      <p:graphicFrame>
        <p:nvGraphicFramePr>
          <p:cNvPr id="73" name="Table 72"/>
          <p:cNvGraphicFramePr>
            <a:graphicFrameLocks noGrp="1"/>
          </p:cNvGraphicFramePr>
          <p:nvPr/>
        </p:nvGraphicFramePr>
        <p:xfrm>
          <a:off x="539552" y="997446"/>
          <a:ext cx="8421105" cy="288032"/>
        </p:xfrm>
        <a:graphic>
          <a:graphicData uri="http://schemas.openxmlformats.org/drawingml/2006/table">
            <a:tbl>
              <a:tblPr firstRow="1" bandRow="1">
                <a:tableStyleId>{5C22544A-7EE6-4342-B048-85BDC9FD1C3A}</a:tableStyleId>
              </a:tblPr>
              <a:tblGrid>
                <a:gridCol w="1684221">
                  <a:extLst>
                    <a:ext uri="{9D8B030D-6E8A-4147-A177-3AD203B41FA5}">
                      <a16:colId xmlns:a16="http://schemas.microsoft.com/office/drawing/2014/main" val="1468609177"/>
                    </a:ext>
                  </a:extLst>
                </a:gridCol>
                <a:gridCol w="1684221">
                  <a:extLst>
                    <a:ext uri="{9D8B030D-6E8A-4147-A177-3AD203B41FA5}">
                      <a16:colId xmlns:a16="http://schemas.microsoft.com/office/drawing/2014/main" val="20001"/>
                    </a:ext>
                  </a:extLst>
                </a:gridCol>
                <a:gridCol w="1684221">
                  <a:extLst>
                    <a:ext uri="{9D8B030D-6E8A-4147-A177-3AD203B41FA5}">
                      <a16:colId xmlns:a16="http://schemas.microsoft.com/office/drawing/2014/main" val="20002"/>
                    </a:ext>
                  </a:extLst>
                </a:gridCol>
                <a:gridCol w="1684221">
                  <a:extLst>
                    <a:ext uri="{9D8B030D-6E8A-4147-A177-3AD203B41FA5}">
                      <a16:colId xmlns:a16="http://schemas.microsoft.com/office/drawing/2014/main" val="922538894"/>
                    </a:ext>
                  </a:extLst>
                </a:gridCol>
                <a:gridCol w="1684221">
                  <a:extLst>
                    <a:ext uri="{9D8B030D-6E8A-4147-A177-3AD203B41FA5}">
                      <a16:colId xmlns:a16="http://schemas.microsoft.com/office/drawing/2014/main" val="901505574"/>
                    </a:ext>
                  </a:extLst>
                </a:gridCol>
              </a:tblGrid>
              <a:tr h="28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November</a:t>
                      </a:r>
                    </a:p>
                  </a:txBody>
                  <a:tcPr anchor="ctr">
                    <a:solidFill>
                      <a:srgbClr val="B1D6E8"/>
                    </a:solidFill>
                  </a:tcPr>
                </a:tc>
                <a:tc>
                  <a:txBody>
                    <a:bodyPr/>
                    <a:lstStyle/>
                    <a:p>
                      <a:pPr algn="ctr"/>
                      <a:r>
                        <a:rPr lang="en-GB" sz="1000" dirty="0">
                          <a:solidFill>
                            <a:schemeClr val="tx1"/>
                          </a:solidFill>
                        </a:rPr>
                        <a:t>December</a:t>
                      </a:r>
                    </a:p>
                  </a:txBody>
                  <a:tcPr anchor="ctr">
                    <a:solidFill>
                      <a:srgbClr val="B1D6E8"/>
                    </a:solidFill>
                  </a:tcPr>
                </a:tc>
                <a:tc>
                  <a:txBody>
                    <a:bodyPr/>
                    <a:lstStyle/>
                    <a:p>
                      <a:pPr algn="ctr"/>
                      <a:r>
                        <a:rPr lang="en-GB" sz="1000" dirty="0">
                          <a:solidFill>
                            <a:schemeClr val="tx1"/>
                          </a:solidFill>
                        </a:rPr>
                        <a:t>January</a:t>
                      </a:r>
                    </a:p>
                  </a:txBody>
                  <a:tcPr anchor="ctr">
                    <a:solidFill>
                      <a:srgbClr val="B1D6E8"/>
                    </a:solidFill>
                  </a:tcPr>
                </a:tc>
                <a:tc>
                  <a:txBody>
                    <a:bodyPr/>
                    <a:lstStyle/>
                    <a:p>
                      <a:pPr algn="ctr"/>
                      <a:r>
                        <a:rPr lang="en-GB" sz="1000" dirty="0">
                          <a:solidFill>
                            <a:schemeClr val="tx1"/>
                          </a:solidFill>
                        </a:rPr>
                        <a:t>February</a:t>
                      </a:r>
                    </a:p>
                  </a:txBody>
                  <a:tcPr anchor="ctr">
                    <a:solidFill>
                      <a:srgbClr val="B1D6E8"/>
                    </a:solidFill>
                  </a:tcPr>
                </a:tc>
                <a:tc>
                  <a:txBody>
                    <a:bodyPr/>
                    <a:lstStyle/>
                    <a:p>
                      <a:pPr algn="ctr"/>
                      <a:r>
                        <a:rPr lang="en-GB" sz="1000" dirty="0">
                          <a:solidFill>
                            <a:schemeClr val="tx1"/>
                          </a:solidFill>
                        </a:rPr>
                        <a:t>March</a:t>
                      </a:r>
                    </a:p>
                  </a:txBody>
                  <a:tcPr anchor="ctr">
                    <a:solidFill>
                      <a:srgbClr val="B1D6E8"/>
                    </a:solidFill>
                  </a:tcPr>
                </a:tc>
                <a:extLst>
                  <a:ext uri="{0D108BD9-81ED-4DB2-BD59-A6C34878D82A}">
                    <a16:rowId xmlns:a16="http://schemas.microsoft.com/office/drawing/2014/main" val="10000"/>
                  </a:ext>
                </a:extLst>
              </a:tr>
            </a:tbl>
          </a:graphicData>
        </a:graphic>
      </p:graphicFrame>
      <p:sp>
        <p:nvSpPr>
          <p:cNvPr id="74" name="Rectangle 73"/>
          <p:cNvSpPr/>
          <p:nvPr/>
        </p:nvSpPr>
        <p:spPr>
          <a:xfrm>
            <a:off x="197768" y="1856842"/>
            <a:ext cx="341784" cy="93610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Customer Engagement</a:t>
            </a:r>
          </a:p>
        </p:txBody>
      </p:sp>
      <p:sp>
        <p:nvSpPr>
          <p:cNvPr id="19" name="Rectangle 18"/>
          <p:cNvSpPr/>
          <p:nvPr/>
        </p:nvSpPr>
        <p:spPr>
          <a:xfrm>
            <a:off x="2237111" y="4731990"/>
            <a:ext cx="6709102" cy="279010"/>
          </a:xfrm>
          <a:prstGeom prst="rect">
            <a:avLst/>
          </a:prstGeom>
          <a:noFill/>
          <a:ln>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D3E61"/>
              </a:solidFill>
              <a:effectLst/>
              <a:uLnTx/>
              <a:uFillTx/>
              <a:latin typeface="Arial"/>
              <a:ea typeface="+mn-ea"/>
              <a:cs typeface="+mn-cs"/>
            </a:endParaRPr>
          </a:p>
        </p:txBody>
      </p:sp>
      <p:sp>
        <p:nvSpPr>
          <p:cNvPr id="20" name="TextBox 19"/>
          <p:cNvSpPr txBox="1"/>
          <p:nvPr/>
        </p:nvSpPr>
        <p:spPr>
          <a:xfrm>
            <a:off x="2224032" y="4775523"/>
            <a:ext cx="4363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D3E61"/>
                </a:solidFill>
                <a:effectLst/>
                <a:uLnTx/>
                <a:uFillTx/>
                <a:latin typeface="Arial"/>
                <a:ea typeface="ＭＳ Ｐゴシック" pitchFamily="34" charset="-128"/>
                <a:cs typeface="+mn-cs"/>
              </a:rPr>
              <a:t>Key: </a:t>
            </a:r>
            <a:endPar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grpSp>
        <p:nvGrpSpPr>
          <p:cNvPr id="21" name="Group 20"/>
          <p:cNvGrpSpPr/>
          <p:nvPr/>
        </p:nvGrpSpPr>
        <p:grpSpPr>
          <a:xfrm>
            <a:off x="2555776" y="4769838"/>
            <a:ext cx="808634" cy="215444"/>
            <a:chOff x="611560" y="4444587"/>
            <a:chExt cx="808634" cy="215444"/>
          </a:xfrm>
        </p:grpSpPr>
        <p:sp>
          <p:nvSpPr>
            <p:cNvPr id="22" name="Oval 21"/>
            <p:cNvSpPr/>
            <p:nvPr/>
          </p:nvSpPr>
          <p:spPr bwMode="gray">
            <a:xfrm>
              <a:off x="611560" y="4458544"/>
              <a:ext cx="179002" cy="180020"/>
            </a:xfrm>
            <a:prstGeom prst="ellipse">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736994" y="4444587"/>
              <a:ext cx="6832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Completed</a:t>
              </a:r>
            </a:p>
          </p:txBody>
        </p:sp>
      </p:grpSp>
      <p:grpSp>
        <p:nvGrpSpPr>
          <p:cNvPr id="25" name="Group 24"/>
          <p:cNvGrpSpPr/>
          <p:nvPr/>
        </p:nvGrpSpPr>
        <p:grpSpPr>
          <a:xfrm>
            <a:off x="4867059" y="4778159"/>
            <a:ext cx="1165331" cy="215444"/>
            <a:chOff x="675200" y="4512418"/>
            <a:chExt cx="1165331" cy="215444"/>
          </a:xfrm>
        </p:grpSpPr>
        <p:sp>
          <p:nvSpPr>
            <p:cNvPr id="28" name="Oval 27"/>
            <p:cNvSpPr/>
            <p:nvPr/>
          </p:nvSpPr>
          <p:spPr bwMode="gray">
            <a:xfrm>
              <a:off x="675200" y="4530552"/>
              <a:ext cx="179002" cy="180020"/>
            </a:xfrm>
            <a:prstGeom prst="ellipse">
              <a:avLst/>
            </a:prstGeom>
            <a:solidFill>
              <a:srgbClr val="FF0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796655" y="4512418"/>
              <a:ext cx="10438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Slipped / High risk</a:t>
              </a:r>
            </a:p>
          </p:txBody>
        </p:sp>
      </p:grpSp>
      <p:grpSp>
        <p:nvGrpSpPr>
          <p:cNvPr id="30" name="Group 29"/>
          <p:cNvGrpSpPr/>
          <p:nvPr/>
        </p:nvGrpSpPr>
        <p:grpSpPr>
          <a:xfrm>
            <a:off x="4032903" y="4771335"/>
            <a:ext cx="901090" cy="215444"/>
            <a:chOff x="708416" y="4505711"/>
            <a:chExt cx="901090" cy="215444"/>
          </a:xfrm>
        </p:grpSpPr>
        <p:sp>
          <p:nvSpPr>
            <p:cNvPr id="31" name="Oval 30"/>
            <p:cNvSpPr/>
            <p:nvPr/>
          </p:nvSpPr>
          <p:spPr bwMode="gray">
            <a:xfrm>
              <a:off x="708416" y="4530552"/>
              <a:ext cx="179002" cy="180020"/>
            </a:xfrm>
            <a:prstGeom prst="ellipse">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xtBox 31"/>
            <p:cNvSpPr txBox="1"/>
            <p:nvPr/>
          </p:nvSpPr>
          <p:spPr>
            <a:xfrm>
              <a:off x="842949" y="4505711"/>
              <a:ext cx="7665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Medium  risk</a:t>
              </a:r>
            </a:p>
          </p:txBody>
        </p:sp>
      </p:grpSp>
      <p:grpSp>
        <p:nvGrpSpPr>
          <p:cNvPr id="33" name="Group 32"/>
          <p:cNvGrpSpPr/>
          <p:nvPr/>
        </p:nvGrpSpPr>
        <p:grpSpPr>
          <a:xfrm>
            <a:off x="3330919" y="4764153"/>
            <a:ext cx="737026" cy="215444"/>
            <a:chOff x="611560" y="4439472"/>
            <a:chExt cx="737026" cy="215444"/>
          </a:xfrm>
        </p:grpSpPr>
        <p:sp>
          <p:nvSpPr>
            <p:cNvPr id="34" name="Oval 33"/>
            <p:cNvSpPr/>
            <p:nvPr/>
          </p:nvSpPr>
          <p:spPr bwMode="gray">
            <a:xfrm>
              <a:off x="611560" y="4458544"/>
              <a:ext cx="179002" cy="180020"/>
            </a:xfrm>
            <a:prstGeom prst="ellipse">
              <a:avLst/>
            </a:prstGeom>
            <a:solidFill>
              <a:srgbClr val="92D05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p:cNvSpPr txBox="1"/>
            <p:nvPr/>
          </p:nvSpPr>
          <p:spPr>
            <a:xfrm>
              <a:off x="727903" y="4439472"/>
              <a:ext cx="62068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On-target</a:t>
              </a:r>
            </a:p>
          </p:txBody>
        </p:sp>
      </p:grpSp>
      <p:sp>
        <p:nvSpPr>
          <p:cNvPr id="37" name="Rectangle 36"/>
          <p:cNvSpPr/>
          <p:nvPr/>
        </p:nvSpPr>
        <p:spPr>
          <a:xfrm>
            <a:off x="197767" y="2859781"/>
            <a:ext cx="358473" cy="936103"/>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Support</a:t>
            </a:r>
          </a:p>
        </p:txBody>
      </p:sp>
      <p:sp>
        <p:nvSpPr>
          <p:cNvPr id="39" name="Rectangle 38"/>
          <p:cNvSpPr/>
          <p:nvPr/>
        </p:nvSpPr>
        <p:spPr>
          <a:xfrm>
            <a:off x="197768" y="3867894"/>
            <a:ext cx="341784" cy="8640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Analysis</a:t>
            </a:r>
          </a:p>
        </p:txBody>
      </p:sp>
      <p:sp>
        <p:nvSpPr>
          <p:cNvPr id="43" name="Flowchart: Process 42"/>
          <p:cNvSpPr/>
          <p:nvPr/>
        </p:nvSpPr>
        <p:spPr>
          <a:xfrm>
            <a:off x="1203541" y="2120818"/>
            <a:ext cx="2554561" cy="2160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Customer / Advocates encouraging participation</a:t>
            </a:r>
          </a:p>
        </p:txBody>
      </p:sp>
      <p:grpSp>
        <p:nvGrpSpPr>
          <p:cNvPr id="51" name="Group 50"/>
          <p:cNvGrpSpPr/>
          <p:nvPr/>
        </p:nvGrpSpPr>
        <p:grpSpPr>
          <a:xfrm>
            <a:off x="1628083" y="1390595"/>
            <a:ext cx="703257" cy="330680"/>
            <a:chOff x="2677368" y="2400657"/>
            <a:chExt cx="703257" cy="330680"/>
          </a:xfrm>
          <a:solidFill>
            <a:schemeClr val="accent1"/>
          </a:solidFill>
        </p:grpSpPr>
        <p:sp>
          <p:nvSpPr>
            <p:cNvPr id="52" name="Rectangle 114"/>
            <p:cNvSpPr>
              <a:spLocks noChangeArrowheads="1"/>
            </p:cNvSpPr>
            <p:nvPr/>
          </p:nvSpPr>
          <p:spPr bwMode="auto">
            <a:xfrm>
              <a:off x="2677368" y="2546671"/>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Checkpoint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29</a:t>
              </a:r>
              <a:r>
                <a:rPr kumimoji="0" lang="en-US" altLang="en-US" sz="600" b="0" i="0" u="none" strike="noStrike" kern="1200" cap="none" spc="0" normalizeH="0" baseline="30000" noProof="0" dirty="0">
                  <a:ln>
                    <a:noFill/>
                  </a:ln>
                  <a:solidFill>
                    <a:prstClr val="white"/>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endParaRPr>
            </a:p>
          </p:txBody>
        </p:sp>
        <p:sp>
          <p:nvSpPr>
            <p:cNvPr id="53" name="Oval 116"/>
            <p:cNvSpPr>
              <a:spLocks noChangeArrowheads="1"/>
            </p:cNvSpPr>
            <p:nvPr/>
          </p:nvSpPr>
          <p:spPr bwMode="auto">
            <a:xfrm>
              <a:off x="2965691"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 name="Flowchart: Process 54"/>
          <p:cNvSpPr/>
          <p:nvPr/>
        </p:nvSpPr>
        <p:spPr>
          <a:xfrm>
            <a:off x="770755" y="2831096"/>
            <a:ext cx="993196" cy="216000"/>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Design (Step 1)</a:t>
            </a:r>
          </a:p>
        </p:txBody>
      </p:sp>
      <p:sp>
        <p:nvSpPr>
          <p:cNvPr id="57" name="Flowchart: Process 56"/>
          <p:cNvSpPr/>
          <p:nvPr/>
        </p:nvSpPr>
        <p:spPr>
          <a:xfrm>
            <a:off x="2051720" y="2404002"/>
            <a:ext cx="1008112" cy="2160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Test files can be accepted</a:t>
            </a:r>
          </a:p>
        </p:txBody>
      </p:sp>
      <p:sp>
        <p:nvSpPr>
          <p:cNvPr id="62" name="Rectangle 114"/>
          <p:cNvSpPr>
            <a:spLocks noChangeArrowheads="1"/>
          </p:cNvSpPr>
          <p:nvPr/>
        </p:nvSpPr>
        <p:spPr bwMode="auto">
          <a:xfrm>
            <a:off x="729737" y="1856907"/>
            <a:ext cx="1177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Initial Customer engagement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kick-off 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cxnSp>
        <p:nvCxnSpPr>
          <p:cNvPr id="71" name="Straight Connector 70"/>
          <p:cNvCxnSpPr/>
          <p:nvPr/>
        </p:nvCxnSpPr>
        <p:spPr>
          <a:xfrm flipV="1">
            <a:off x="5320626" y="1401282"/>
            <a:ext cx="0" cy="3258700"/>
          </a:xfrm>
          <a:prstGeom prst="line">
            <a:avLst/>
          </a:prstGeom>
          <a:noFill/>
          <a:ln w="28575" cap="flat" cmpd="sng" algn="ctr">
            <a:solidFill>
              <a:schemeClr val="accent1"/>
            </a:solidFill>
            <a:prstDash val="sysDash"/>
            <a:tailEnd type="none"/>
          </a:ln>
          <a:effectLst/>
        </p:spPr>
      </p:cxnSp>
      <p:sp>
        <p:nvSpPr>
          <p:cNvPr id="72" name="TextBox 71"/>
          <p:cNvSpPr txBox="1"/>
          <p:nvPr/>
        </p:nvSpPr>
        <p:spPr>
          <a:xfrm>
            <a:off x="581750" y="4655485"/>
            <a:ext cx="3898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1D3E61"/>
                </a:solidFill>
                <a:effectLst/>
                <a:uLnTx/>
                <a:uFillTx/>
                <a:latin typeface="Arial"/>
                <a:ea typeface="ＭＳ Ｐゴシック" pitchFamily="34" charset="-128"/>
                <a:cs typeface="+mn-cs"/>
              </a:rPr>
              <a:t>today</a:t>
            </a:r>
            <a:endParaRPr kumimoji="0" lang="en-GB" sz="900" b="1"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76" name="Oval 75"/>
          <p:cNvSpPr/>
          <p:nvPr/>
        </p:nvSpPr>
        <p:spPr bwMode="gray">
          <a:xfrm>
            <a:off x="6002341" y="4791200"/>
            <a:ext cx="179002" cy="180020"/>
          </a:xfrm>
          <a:prstGeom prst="ellipse">
            <a:avLst/>
          </a:prstGeom>
          <a:solidFill>
            <a:schemeClr val="bg1">
              <a:lumMod val="65000"/>
            </a:schemeClr>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TextBox 76"/>
          <p:cNvSpPr txBox="1"/>
          <p:nvPr/>
        </p:nvSpPr>
        <p:spPr>
          <a:xfrm>
            <a:off x="6125478" y="4769838"/>
            <a:ext cx="58702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Planning</a:t>
            </a:r>
          </a:p>
        </p:txBody>
      </p:sp>
      <p:sp>
        <p:nvSpPr>
          <p:cNvPr id="58" name="Flowchart: Process 57">
            <a:extLst>
              <a:ext uri="{FF2B5EF4-FFF2-40B4-BE49-F238E27FC236}">
                <a16:creationId xmlns:a16="http://schemas.microsoft.com/office/drawing/2014/main" id="{AC7827E3-700E-4FCE-9430-582D869C325E}"/>
              </a:ext>
            </a:extLst>
          </p:cNvPr>
          <p:cNvSpPr/>
          <p:nvPr/>
        </p:nvSpPr>
        <p:spPr>
          <a:xfrm>
            <a:off x="4126289" y="3075830"/>
            <a:ext cx="1850857" cy="211819"/>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 (Step 2)</a:t>
            </a:r>
          </a:p>
        </p:txBody>
      </p:sp>
      <p:sp>
        <p:nvSpPr>
          <p:cNvPr id="64" name="Flowchart: Process 63">
            <a:extLst>
              <a:ext uri="{FF2B5EF4-FFF2-40B4-BE49-F238E27FC236}">
                <a16:creationId xmlns:a16="http://schemas.microsoft.com/office/drawing/2014/main" id="{480A9C9D-05A0-46F6-9418-44FD8939BD84}"/>
              </a:ext>
            </a:extLst>
          </p:cNvPr>
          <p:cNvSpPr/>
          <p:nvPr/>
        </p:nvSpPr>
        <p:spPr>
          <a:xfrm>
            <a:off x="5220071" y="3323652"/>
            <a:ext cx="1520535" cy="21600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 (Step 2)</a:t>
            </a:r>
          </a:p>
        </p:txBody>
      </p:sp>
      <p:sp>
        <p:nvSpPr>
          <p:cNvPr id="67" name="Flowchart: Process 66">
            <a:extLst>
              <a:ext uri="{FF2B5EF4-FFF2-40B4-BE49-F238E27FC236}">
                <a16:creationId xmlns:a16="http://schemas.microsoft.com/office/drawing/2014/main" id="{4D22B2E3-583F-4D95-BD00-A0C1FC3A8BDD}"/>
              </a:ext>
            </a:extLst>
          </p:cNvPr>
          <p:cNvSpPr/>
          <p:nvPr/>
        </p:nvSpPr>
        <p:spPr>
          <a:xfrm>
            <a:off x="574205" y="2374688"/>
            <a:ext cx="541411" cy="2160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Kick-off prep</a:t>
            </a:r>
          </a:p>
        </p:txBody>
      </p:sp>
      <p:sp>
        <p:nvSpPr>
          <p:cNvPr id="94" name="Flowchart: Process 93">
            <a:extLst>
              <a:ext uri="{FF2B5EF4-FFF2-40B4-BE49-F238E27FC236}">
                <a16:creationId xmlns:a16="http://schemas.microsoft.com/office/drawing/2014/main" id="{825E2D18-07AD-436D-8782-B427AB3D47BC}"/>
              </a:ext>
            </a:extLst>
          </p:cNvPr>
          <p:cNvSpPr/>
          <p:nvPr/>
        </p:nvSpPr>
        <p:spPr>
          <a:xfrm>
            <a:off x="3131840" y="3922350"/>
            <a:ext cx="1454301" cy="251646"/>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Actual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files in</a:t>
            </a:r>
          </a:p>
        </p:txBody>
      </p:sp>
      <p:sp>
        <p:nvSpPr>
          <p:cNvPr id="95" name="Flowchart: Process 94">
            <a:extLst>
              <a:ext uri="{FF2B5EF4-FFF2-40B4-BE49-F238E27FC236}">
                <a16:creationId xmlns:a16="http://schemas.microsoft.com/office/drawing/2014/main" id="{F5FB37E5-119F-4CD5-974D-FD03786BD77A}"/>
              </a:ext>
            </a:extLst>
          </p:cNvPr>
          <p:cNvSpPr/>
          <p:nvPr/>
        </p:nvSpPr>
        <p:spPr>
          <a:xfrm>
            <a:off x="4628454" y="3918005"/>
            <a:ext cx="1002056" cy="367013"/>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1 Compare / Outcome / Aggregate</a:t>
            </a:r>
          </a:p>
        </p:txBody>
      </p:sp>
      <p:sp>
        <p:nvSpPr>
          <p:cNvPr id="61" name="5-Point Star 60"/>
          <p:cNvSpPr/>
          <p:nvPr/>
        </p:nvSpPr>
        <p:spPr>
          <a:xfrm>
            <a:off x="1043608" y="2428058"/>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8" name="Group 87">
            <a:extLst>
              <a:ext uri="{FF2B5EF4-FFF2-40B4-BE49-F238E27FC236}">
                <a16:creationId xmlns:a16="http://schemas.microsoft.com/office/drawing/2014/main" id="{0B692370-3C7D-4C19-B8C0-4EFB134D20FB}"/>
              </a:ext>
            </a:extLst>
          </p:cNvPr>
          <p:cNvGrpSpPr/>
          <p:nvPr/>
        </p:nvGrpSpPr>
        <p:grpSpPr>
          <a:xfrm>
            <a:off x="1115616" y="2065696"/>
            <a:ext cx="3888432" cy="236907"/>
            <a:chOff x="2825130" y="1923678"/>
            <a:chExt cx="2034902" cy="234909"/>
          </a:xfrm>
        </p:grpSpPr>
        <p:cxnSp>
          <p:nvCxnSpPr>
            <p:cNvPr id="26" name="Straight Arrow Connector 25">
              <a:extLst>
                <a:ext uri="{FF2B5EF4-FFF2-40B4-BE49-F238E27FC236}">
                  <a16:creationId xmlns:a16="http://schemas.microsoft.com/office/drawing/2014/main" id="{5D69CA13-708D-4BA4-8AB0-27868F1F6C19}"/>
                </a:ext>
              </a:extLst>
            </p:cNvPr>
            <p:cNvCxnSpPr/>
            <p:nvPr/>
          </p:nvCxnSpPr>
          <p:spPr>
            <a:xfrm>
              <a:off x="2825130"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CEBF02-0893-459C-8810-45ED26C91BB0}"/>
                </a:ext>
              </a:extLst>
            </p:cNvPr>
            <p:cNvCxnSpPr>
              <a:cxnSpLocks/>
            </p:cNvCxnSpPr>
            <p:nvPr/>
          </p:nvCxnSpPr>
          <p:spPr>
            <a:xfrm>
              <a:off x="2825130" y="1923678"/>
              <a:ext cx="2034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61E50EA-3545-459A-9FEA-D566BB1B18F8}"/>
                </a:ext>
              </a:extLst>
            </p:cNvPr>
            <p:cNvCxnSpPr/>
            <p:nvPr/>
          </p:nvCxnSpPr>
          <p:spPr>
            <a:xfrm>
              <a:off x="4860032"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3" name="Rectangle 114">
            <a:extLst>
              <a:ext uri="{FF2B5EF4-FFF2-40B4-BE49-F238E27FC236}">
                <a16:creationId xmlns:a16="http://schemas.microsoft.com/office/drawing/2014/main" id="{1804B28E-4F6F-4D4D-ADEF-6953643EF2CE}"/>
              </a:ext>
            </a:extLst>
          </p:cNvPr>
          <p:cNvSpPr>
            <a:spLocks noChangeArrowheads="1"/>
          </p:cNvSpPr>
          <p:nvPr/>
        </p:nvSpPr>
        <p:spPr bwMode="auto">
          <a:xfrm>
            <a:off x="4231189" y="1851670"/>
            <a:ext cx="1460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Customer engagement of File receipt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Still ongoing </a:t>
            </a:r>
          </a:p>
        </p:txBody>
      </p:sp>
      <p:sp>
        <p:nvSpPr>
          <p:cNvPr id="101" name="Flowchart: Process 100">
            <a:extLst>
              <a:ext uri="{FF2B5EF4-FFF2-40B4-BE49-F238E27FC236}">
                <a16:creationId xmlns:a16="http://schemas.microsoft.com/office/drawing/2014/main" id="{C8778343-507B-4A3C-A7FE-265B3989C01D}"/>
              </a:ext>
            </a:extLst>
          </p:cNvPr>
          <p:cNvSpPr/>
          <p:nvPr/>
        </p:nvSpPr>
        <p:spPr>
          <a:xfrm>
            <a:off x="3059832" y="2404000"/>
            <a:ext cx="1584176" cy="2160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Actual data files can be accepted</a:t>
            </a:r>
          </a:p>
        </p:txBody>
      </p:sp>
      <p:sp>
        <p:nvSpPr>
          <p:cNvPr id="75" name="Flowchart: Process 74">
            <a:extLst>
              <a:ext uri="{FF2B5EF4-FFF2-40B4-BE49-F238E27FC236}">
                <a16:creationId xmlns:a16="http://schemas.microsoft.com/office/drawing/2014/main" id="{9827AE92-2A80-4E76-9B9B-B8FCE92B3D98}"/>
              </a:ext>
            </a:extLst>
          </p:cNvPr>
          <p:cNvSpPr/>
          <p:nvPr/>
        </p:nvSpPr>
        <p:spPr>
          <a:xfrm>
            <a:off x="2987824" y="3579862"/>
            <a:ext cx="5958391" cy="231141"/>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Support</a:t>
            </a:r>
          </a:p>
        </p:txBody>
      </p:sp>
      <p:sp>
        <p:nvSpPr>
          <p:cNvPr id="90" name="Flowchart: Process 89">
            <a:extLst>
              <a:ext uri="{FF2B5EF4-FFF2-40B4-BE49-F238E27FC236}">
                <a16:creationId xmlns:a16="http://schemas.microsoft.com/office/drawing/2014/main" id="{D5A8C339-C254-48BF-B0A4-3B9DB2695F6C}"/>
              </a:ext>
            </a:extLst>
          </p:cNvPr>
          <p:cNvSpPr/>
          <p:nvPr/>
        </p:nvSpPr>
        <p:spPr>
          <a:xfrm>
            <a:off x="5728635" y="3918005"/>
            <a:ext cx="700658" cy="367013"/>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2a Categories</a:t>
            </a:r>
          </a:p>
        </p:txBody>
      </p:sp>
      <p:sp>
        <p:nvSpPr>
          <p:cNvPr id="97" name="Flowchart: Process 96">
            <a:extLst>
              <a:ext uri="{FF2B5EF4-FFF2-40B4-BE49-F238E27FC236}">
                <a16:creationId xmlns:a16="http://schemas.microsoft.com/office/drawing/2014/main" id="{8FBD88CE-1BD6-4D17-B469-715998CB6B92}"/>
              </a:ext>
            </a:extLst>
          </p:cNvPr>
          <p:cNvSpPr/>
          <p:nvPr/>
        </p:nvSpPr>
        <p:spPr>
          <a:xfrm>
            <a:off x="4790452" y="2401170"/>
            <a:ext cx="4188343" cy="2160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Weekly project update via external communication methods </a:t>
            </a:r>
          </a:p>
        </p:txBody>
      </p:sp>
      <p:sp>
        <p:nvSpPr>
          <p:cNvPr id="99" name="Flowchart: Process 98">
            <a:extLst>
              <a:ext uri="{FF2B5EF4-FFF2-40B4-BE49-F238E27FC236}">
                <a16:creationId xmlns:a16="http://schemas.microsoft.com/office/drawing/2014/main" id="{9A654EB1-9E82-4FF7-87FF-58CCE9EEDA3D}"/>
              </a:ext>
            </a:extLst>
          </p:cNvPr>
          <p:cNvSpPr/>
          <p:nvPr/>
        </p:nvSpPr>
        <p:spPr>
          <a:xfrm>
            <a:off x="1979712" y="3922350"/>
            <a:ext cx="1152128" cy="251646"/>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a:t>
            </a:r>
            <a:r>
              <a:rPr kumimoji="0" lang="en-GB" sz="700" b="0" i="0" u="none" strike="noStrike" kern="1200" cap="none" spc="0" normalizeH="0" baseline="0" noProof="0" dirty="0">
                <a:ln>
                  <a:noFill/>
                </a:ln>
                <a:solidFill>
                  <a:prstClr val="white"/>
                </a:solidFill>
                <a:effectLst/>
                <a:uLnTx/>
                <a:uFillTx/>
                <a:latin typeface="Arial"/>
                <a:ea typeface="+mn-ea"/>
                <a:cs typeface="+mn-cs"/>
              </a:rPr>
              <a: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files in</a:t>
            </a:r>
          </a:p>
        </p:txBody>
      </p:sp>
      <p:grpSp>
        <p:nvGrpSpPr>
          <p:cNvPr id="102" name="Group 101">
            <a:extLst>
              <a:ext uri="{FF2B5EF4-FFF2-40B4-BE49-F238E27FC236}">
                <a16:creationId xmlns:a16="http://schemas.microsoft.com/office/drawing/2014/main" id="{258C1410-5F54-45A2-89B3-31197FA33446}"/>
              </a:ext>
            </a:extLst>
          </p:cNvPr>
          <p:cNvGrpSpPr/>
          <p:nvPr/>
        </p:nvGrpSpPr>
        <p:grpSpPr>
          <a:xfrm>
            <a:off x="6552766" y="1432611"/>
            <a:ext cx="703257" cy="336014"/>
            <a:chOff x="3441920" y="2400657"/>
            <a:chExt cx="703257" cy="336014"/>
          </a:xfrm>
          <a:solidFill>
            <a:srgbClr val="92D050"/>
          </a:solidFill>
        </p:grpSpPr>
        <p:sp>
          <p:nvSpPr>
            <p:cNvPr id="103" name="Oval 116">
              <a:extLst>
                <a:ext uri="{FF2B5EF4-FFF2-40B4-BE49-F238E27FC236}">
                  <a16:creationId xmlns:a16="http://schemas.microsoft.com/office/drawing/2014/main" id="{F2512BFF-ACA1-4C4F-BCB3-A0C1A8324433}"/>
                </a:ext>
              </a:extLst>
            </p:cNvPr>
            <p:cNvSpPr>
              <a:spLocks noChangeArrowheads="1"/>
            </p:cNvSpPr>
            <p:nvPr/>
          </p:nvSpPr>
          <p:spPr bwMode="auto">
            <a:xfrm>
              <a:off x="3729952" y="2400657"/>
              <a:ext cx="10800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104" name="Rectangle 114">
              <a:extLst>
                <a:ext uri="{FF2B5EF4-FFF2-40B4-BE49-F238E27FC236}">
                  <a16:creationId xmlns:a16="http://schemas.microsoft.com/office/drawing/2014/main" id="{435FDB84-6BED-4D1C-8393-B287584D5314}"/>
                </a:ext>
              </a:extLst>
            </p:cNvPr>
            <p:cNvSpPr>
              <a:spLocks noChangeArrowheads="1"/>
            </p:cNvSpPr>
            <p:nvPr/>
          </p:nvSpPr>
          <p:spPr bwMode="auto">
            <a:xfrm>
              <a:off x="3441920"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Checkpoint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21st Feb</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sp>
        <p:nvSpPr>
          <p:cNvPr id="108" name="5-Point Star 60">
            <a:extLst>
              <a:ext uri="{FF2B5EF4-FFF2-40B4-BE49-F238E27FC236}">
                <a16:creationId xmlns:a16="http://schemas.microsoft.com/office/drawing/2014/main" id="{38D3CBFB-EA75-4C13-ACA2-FD71246C2627}"/>
              </a:ext>
            </a:extLst>
          </p:cNvPr>
          <p:cNvSpPr/>
          <p:nvPr/>
        </p:nvSpPr>
        <p:spPr>
          <a:xfrm>
            <a:off x="2390896" y="1544119"/>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9" name="Rectangle 114">
            <a:extLst>
              <a:ext uri="{FF2B5EF4-FFF2-40B4-BE49-F238E27FC236}">
                <a16:creationId xmlns:a16="http://schemas.microsoft.com/office/drawing/2014/main" id="{B55414A9-E016-4434-B2FE-26EF74E32D0F}"/>
              </a:ext>
            </a:extLst>
          </p:cNvPr>
          <p:cNvSpPr>
            <a:spLocks noChangeArrowheads="1"/>
          </p:cNvSpPr>
          <p:nvPr/>
        </p:nvSpPr>
        <p:spPr bwMode="auto">
          <a:xfrm>
            <a:off x="2174404" y="1340910"/>
            <a:ext cx="11779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Date for slicing data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t>
            </a:r>
            <a:r>
              <a:rPr kumimoji="0" lang="en-US" altLang="en-US" sz="8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Dec</a:t>
            </a:r>
            <a:endParaRPr kumimoji="0" lang="en-US" alt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9" name="Flowchart: Process 88">
            <a:extLst>
              <a:ext uri="{FF2B5EF4-FFF2-40B4-BE49-F238E27FC236}">
                <a16:creationId xmlns:a16="http://schemas.microsoft.com/office/drawing/2014/main" id="{E2A5C4AD-9024-470B-B2CB-28DD99126B65}"/>
              </a:ext>
            </a:extLst>
          </p:cNvPr>
          <p:cNvSpPr/>
          <p:nvPr/>
        </p:nvSpPr>
        <p:spPr>
          <a:xfrm>
            <a:off x="5506561" y="4334154"/>
            <a:ext cx="429569" cy="255990"/>
          </a:xfrm>
          <a:prstGeom prst="flowChartProcess">
            <a:avLst/>
          </a:prstGeom>
          <a:solidFill>
            <a:srgbClr val="D757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1</a:t>
            </a:r>
          </a:p>
        </p:txBody>
      </p:sp>
      <p:sp>
        <p:nvSpPr>
          <p:cNvPr id="91" name="Flowchart: Process 90">
            <a:extLst>
              <a:ext uri="{FF2B5EF4-FFF2-40B4-BE49-F238E27FC236}">
                <a16:creationId xmlns:a16="http://schemas.microsoft.com/office/drawing/2014/main" id="{38A6F32D-6DE4-42B4-9B34-3DC7FA1AEAA8}"/>
              </a:ext>
            </a:extLst>
          </p:cNvPr>
          <p:cNvSpPr/>
          <p:nvPr/>
        </p:nvSpPr>
        <p:spPr>
          <a:xfrm>
            <a:off x="7065582" y="4341341"/>
            <a:ext cx="468369" cy="25599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2b</a:t>
            </a:r>
          </a:p>
        </p:txBody>
      </p:sp>
      <p:sp>
        <p:nvSpPr>
          <p:cNvPr id="98" name="5-Point Star 60">
            <a:extLst>
              <a:ext uri="{FF2B5EF4-FFF2-40B4-BE49-F238E27FC236}">
                <a16:creationId xmlns:a16="http://schemas.microsoft.com/office/drawing/2014/main" id="{8FC7AB51-2F39-4D97-82EA-F2F4FCE82DF7}"/>
              </a:ext>
            </a:extLst>
          </p:cNvPr>
          <p:cNvSpPr/>
          <p:nvPr/>
        </p:nvSpPr>
        <p:spPr>
          <a:xfrm>
            <a:off x="8892480" y="2060816"/>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5" name="Rectangle 114">
            <a:extLst>
              <a:ext uri="{FF2B5EF4-FFF2-40B4-BE49-F238E27FC236}">
                <a16:creationId xmlns:a16="http://schemas.microsoft.com/office/drawing/2014/main" id="{A7F86275-BE82-422E-BB56-17866CB31106}"/>
              </a:ext>
            </a:extLst>
          </p:cNvPr>
          <p:cNvSpPr>
            <a:spLocks noChangeArrowheads="1"/>
          </p:cNvSpPr>
          <p:nvPr/>
        </p:nvSpPr>
        <p:spPr bwMode="auto">
          <a:xfrm>
            <a:off x="8103113" y="1896151"/>
            <a:ext cx="11779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Recommendations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6" name="Title 1">
            <a:extLst>
              <a:ext uri="{FF2B5EF4-FFF2-40B4-BE49-F238E27FC236}">
                <a16:creationId xmlns:a16="http://schemas.microsoft.com/office/drawing/2014/main" id="{40683EDB-BDE0-482D-B2D5-D144D91A2F04}"/>
              </a:ext>
            </a:extLst>
          </p:cNvPr>
          <p:cNvSpPr txBox="1">
            <a:spLocks/>
          </p:cNvSpPr>
          <p:nvPr/>
        </p:nvSpPr>
        <p:spPr>
          <a:xfrm>
            <a:off x="-36512" y="4763928"/>
            <a:ext cx="2580825" cy="28803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XRN4914 MOD 0651 - Retrospective Data Update Provision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12</a:t>
            </a:r>
            <a:r>
              <a:rPr kumimoji="0" lang="en-GB" sz="800" b="1" i="1" u="none" strike="noStrike" kern="1200" cap="none" spc="0" normalizeH="0" baseline="30000" noProof="0" dirty="0">
                <a:ln>
                  <a:noFill/>
                </a:ln>
                <a:solidFill>
                  <a:srgbClr val="3E5AA8"/>
                </a:solidFill>
                <a:effectLst/>
                <a:uLnTx/>
                <a:uFillTx/>
                <a:latin typeface="Arial" panose="020B0604020202020204" pitchFamily="34" charset="0"/>
                <a:ea typeface="+mj-ea"/>
                <a:cs typeface="Arial" panose="020B0604020202020204" pitchFamily="34" charset="0"/>
              </a:rPr>
              <a:t>th</a:t>
            </a: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 February</a:t>
            </a:r>
            <a:endParaRPr kumimoji="0" lang="en-GB" sz="800" b="0"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
        <p:nvSpPr>
          <p:cNvPr id="68" name="Flowchart: Process 67">
            <a:extLst>
              <a:ext uri="{FF2B5EF4-FFF2-40B4-BE49-F238E27FC236}">
                <a16:creationId xmlns:a16="http://schemas.microsoft.com/office/drawing/2014/main" id="{BB84F896-5B78-409B-A7C2-4E52D20EB886}"/>
              </a:ext>
            </a:extLst>
          </p:cNvPr>
          <p:cNvSpPr/>
          <p:nvPr/>
        </p:nvSpPr>
        <p:spPr>
          <a:xfrm>
            <a:off x="1834920" y="2831096"/>
            <a:ext cx="1296921" cy="2160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 (Step 1)</a:t>
            </a:r>
          </a:p>
        </p:txBody>
      </p:sp>
      <p:sp>
        <p:nvSpPr>
          <p:cNvPr id="69" name="Flowchart: Process 68">
            <a:extLst>
              <a:ext uri="{FF2B5EF4-FFF2-40B4-BE49-F238E27FC236}">
                <a16:creationId xmlns:a16="http://schemas.microsoft.com/office/drawing/2014/main" id="{95E46177-CAF2-4402-A918-2F75086CC088}"/>
              </a:ext>
            </a:extLst>
          </p:cNvPr>
          <p:cNvSpPr/>
          <p:nvPr/>
        </p:nvSpPr>
        <p:spPr>
          <a:xfrm>
            <a:off x="2601472" y="3075806"/>
            <a:ext cx="1221903" cy="2160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 (Step 1)</a:t>
            </a:r>
          </a:p>
        </p:txBody>
      </p:sp>
      <p:sp>
        <p:nvSpPr>
          <p:cNvPr id="82" name="Oval 116">
            <a:extLst>
              <a:ext uri="{FF2B5EF4-FFF2-40B4-BE49-F238E27FC236}">
                <a16:creationId xmlns:a16="http://schemas.microsoft.com/office/drawing/2014/main" id="{FA965496-7BA0-4FF0-B503-18C136920F87}"/>
              </a:ext>
            </a:extLst>
          </p:cNvPr>
          <p:cNvSpPr>
            <a:spLocks noChangeArrowheads="1"/>
          </p:cNvSpPr>
          <p:nvPr/>
        </p:nvSpPr>
        <p:spPr bwMode="auto">
          <a:xfrm>
            <a:off x="5859019" y="1419622"/>
            <a:ext cx="108000" cy="109537"/>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Rectangle 114">
            <a:extLst>
              <a:ext uri="{FF2B5EF4-FFF2-40B4-BE49-F238E27FC236}">
                <a16:creationId xmlns:a16="http://schemas.microsoft.com/office/drawing/2014/main" id="{183794A6-8B4C-45FD-9CE8-B0E8902FB5ED}"/>
              </a:ext>
            </a:extLst>
          </p:cNvPr>
          <p:cNvSpPr>
            <a:spLocks noChangeArrowheads="1"/>
          </p:cNvSpPr>
          <p:nvPr/>
        </p:nvSpPr>
        <p:spPr bwMode="auto">
          <a:xfrm>
            <a:off x="5567485" y="1590795"/>
            <a:ext cx="703257" cy="18466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Checkpoint 2</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600" dirty="0">
                <a:solidFill>
                  <a:srgbClr val="000000"/>
                </a:solidFill>
              </a:rPr>
              <a:t>7</a:t>
            </a:r>
            <a:r>
              <a:rPr lang="en-US" altLang="en-US" sz="600" baseline="30000" dirty="0">
                <a:solidFill>
                  <a:srgbClr val="000000"/>
                </a:solidFill>
              </a:rPr>
              <a:t>th</a:t>
            </a:r>
            <a:r>
              <a:rPr lang="en-US" altLang="en-US" sz="600" dirty="0">
                <a:solidFill>
                  <a:srgbClr val="000000"/>
                </a:solidFill>
              </a:rPr>
              <a:t> Feb</a:t>
            </a:r>
            <a:endParaRPr kumimoji="0" lang="en-US" altLang="en-US" sz="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4" name="Flowchart: Process 83">
            <a:extLst>
              <a:ext uri="{FF2B5EF4-FFF2-40B4-BE49-F238E27FC236}">
                <a16:creationId xmlns:a16="http://schemas.microsoft.com/office/drawing/2014/main" id="{F49362BC-FF94-4EE4-BE5B-AD0DA596F2A2}"/>
              </a:ext>
            </a:extLst>
          </p:cNvPr>
          <p:cNvSpPr/>
          <p:nvPr/>
        </p:nvSpPr>
        <p:spPr>
          <a:xfrm>
            <a:off x="3297248" y="2831056"/>
            <a:ext cx="2138848" cy="208750"/>
          </a:xfrm>
          <a:prstGeom prst="flowChartProcess">
            <a:avLst/>
          </a:prstGeom>
          <a:solidFill>
            <a:srgbClr val="D757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Design (Step 2)</a:t>
            </a:r>
          </a:p>
        </p:txBody>
      </p:sp>
      <p:sp>
        <p:nvSpPr>
          <p:cNvPr id="86" name="Flowchart: Process 85">
            <a:extLst>
              <a:ext uri="{FF2B5EF4-FFF2-40B4-BE49-F238E27FC236}">
                <a16:creationId xmlns:a16="http://schemas.microsoft.com/office/drawing/2014/main" id="{10ECF405-4211-4A7D-AD2C-0B70BE483F00}"/>
              </a:ext>
            </a:extLst>
          </p:cNvPr>
          <p:cNvSpPr/>
          <p:nvPr/>
        </p:nvSpPr>
        <p:spPr>
          <a:xfrm>
            <a:off x="6289321" y="4339427"/>
            <a:ext cx="451286" cy="25599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2a</a:t>
            </a:r>
          </a:p>
        </p:txBody>
      </p:sp>
      <p:sp>
        <p:nvSpPr>
          <p:cNvPr id="87" name="Flowchart: Process 86">
            <a:extLst>
              <a:ext uri="{FF2B5EF4-FFF2-40B4-BE49-F238E27FC236}">
                <a16:creationId xmlns:a16="http://schemas.microsoft.com/office/drawing/2014/main" id="{DB92D4E7-229C-43CE-BBCE-791BFB31BF5F}"/>
              </a:ext>
            </a:extLst>
          </p:cNvPr>
          <p:cNvSpPr/>
          <p:nvPr/>
        </p:nvSpPr>
        <p:spPr>
          <a:xfrm>
            <a:off x="6475522" y="3918051"/>
            <a:ext cx="717512" cy="367013"/>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2b MAM</a:t>
            </a:r>
          </a:p>
        </p:txBody>
      </p:sp>
      <p:sp>
        <p:nvSpPr>
          <p:cNvPr id="96" name="Flowchart: Process 95">
            <a:extLst>
              <a:ext uri="{FF2B5EF4-FFF2-40B4-BE49-F238E27FC236}">
                <a16:creationId xmlns:a16="http://schemas.microsoft.com/office/drawing/2014/main" id="{C63ACE87-3BD8-46C0-9183-FBE2FD7179E3}"/>
              </a:ext>
            </a:extLst>
          </p:cNvPr>
          <p:cNvSpPr/>
          <p:nvPr/>
        </p:nvSpPr>
        <p:spPr>
          <a:xfrm>
            <a:off x="7793659" y="4331984"/>
            <a:ext cx="501205" cy="25599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2c</a:t>
            </a:r>
          </a:p>
        </p:txBody>
      </p:sp>
      <p:sp>
        <p:nvSpPr>
          <p:cNvPr id="100" name="Flowchart: Process 99">
            <a:extLst>
              <a:ext uri="{FF2B5EF4-FFF2-40B4-BE49-F238E27FC236}">
                <a16:creationId xmlns:a16="http://schemas.microsoft.com/office/drawing/2014/main" id="{3775A579-31A0-4A81-9632-B969CE869B2D}"/>
              </a:ext>
            </a:extLst>
          </p:cNvPr>
          <p:cNvSpPr/>
          <p:nvPr/>
        </p:nvSpPr>
        <p:spPr>
          <a:xfrm>
            <a:off x="7239263" y="3917426"/>
            <a:ext cx="814231" cy="367013"/>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2c RGMA</a:t>
            </a:r>
          </a:p>
        </p:txBody>
      </p:sp>
      <p:sp>
        <p:nvSpPr>
          <p:cNvPr id="106" name="Flowchart: Process 105">
            <a:extLst>
              <a:ext uri="{FF2B5EF4-FFF2-40B4-BE49-F238E27FC236}">
                <a16:creationId xmlns:a16="http://schemas.microsoft.com/office/drawing/2014/main" id="{96960C22-86FA-4337-97E1-EBE9E8ABBBAE}"/>
              </a:ext>
            </a:extLst>
          </p:cNvPr>
          <p:cNvSpPr/>
          <p:nvPr/>
        </p:nvSpPr>
        <p:spPr>
          <a:xfrm>
            <a:off x="8094818" y="3917426"/>
            <a:ext cx="616471" cy="367013"/>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2d Shipper Fixed</a:t>
            </a:r>
          </a:p>
        </p:txBody>
      </p:sp>
      <p:sp>
        <p:nvSpPr>
          <p:cNvPr id="107" name="Flowchart: Process 106">
            <a:extLst>
              <a:ext uri="{FF2B5EF4-FFF2-40B4-BE49-F238E27FC236}">
                <a16:creationId xmlns:a16="http://schemas.microsoft.com/office/drawing/2014/main" id="{1271F134-F712-4A14-8FA8-36226F3261FE}"/>
              </a:ext>
            </a:extLst>
          </p:cNvPr>
          <p:cNvSpPr/>
          <p:nvPr/>
        </p:nvSpPr>
        <p:spPr>
          <a:xfrm>
            <a:off x="8460482" y="4331984"/>
            <a:ext cx="504006" cy="25599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2d</a:t>
            </a:r>
          </a:p>
        </p:txBody>
      </p:sp>
      <p:sp>
        <p:nvSpPr>
          <p:cNvPr id="79" name="Flowchart: Process 78">
            <a:extLst>
              <a:ext uri="{FF2B5EF4-FFF2-40B4-BE49-F238E27FC236}">
                <a16:creationId xmlns:a16="http://schemas.microsoft.com/office/drawing/2014/main" id="{C8FD1C60-3A35-42C1-B5F0-3719E188D3B2}"/>
              </a:ext>
            </a:extLst>
          </p:cNvPr>
          <p:cNvSpPr/>
          <p:nvPr/>
        </p:nvSpPr>
        <p:spPr>
          <a:xfrm>
            <a:off x="6707813" y="4780857"/>
            <a:ext cx="180000" cy="18000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a:ea typeface="+mn-ea"/>
              <a:cs typeface="+mn-cs"/>
            </a:endParaRPr>
          </a:p>
        </p:txBody>
      </p:sp>
      <p:sp>
        <p:nvSpPr>
          <p:cNvPr id="80" name="TextBox 79">
            <a:extLst>
              <a:ext uri="{FF2B5EF4-FFF2-40B4-BE49-F238E27FC236}">
                <a16:creationId xmlns:a16="http://schemas.microsoft.com/office/drawing/2014/main" id="{DC651DD8-0EDD-449D-B36E-BBED892387AE}"/>
              </a:ext>
            </a:extLst>
          </p:cNvPr>
          <p:cNvSpPr txBox="1"/>
          <p:nvPr/>
        </p:nvSpPr>
        <p:spPr>
          <a:xfrm>
            <a:off x="6869279" y="4701362"/>
            <a:ext cx="20361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Dates need to be con</a:t>
            </a:r>
            <a:r>
              <a:rPr lang="en-GB" sz="800" dirty="0">
                <a:solidFill>
                  <a:srgbClr val="1D3E61"/>
                </a:solidFill>
                <a:latin typeface="Arial"/>
              </a:rPr>
              <a:t>firmed post Step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results as </a:t>
            </a:r>
            <a:r>
              <a:rPr lang="en-GB" sz="800" dirty="0">
                <a:solidFill>
                  <a:srgbClr val="1D3E61"/>
                </a:solidFill>
                <a:latin typeface="Arial"/>
              </a:rPr>
              <a:t>volumes will inform task size</a:t>
            </a:r>
            <a:endPar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2651580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normAutofit fontScale="90000"/>
          </a:bodyPr>
          <a:lstStyle/>
          <a:p>
            <a:r>
              <a:rPr lang="en-GB" dirty="0"/>
              <a:t>8.4 XRN5057 – Minor Release Drop 6-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225860" y="1059582"/>
          <a:ext cx="8594612" cy="3628339"/>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12</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February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MiRD6 consists of 2 changes and both are on plan for delivery on 29/02/2020. </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Build is complete, ST is complete and RT is due to start w/c 03/02/20. </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The agreed scope of XRN5057 is for 2 changes XRN 4955 - Amendment of MDD PSR Needs Codes and Needs Codes Descriptions and XRN4997 - Introduction of New Charge Codes for Pro-Active Payment of GSOP 3 and GSOP 13 and GT Voluntary Consumer Payments</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29th February has been agreed.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Minor Release Drop 6 and June 2020 projects could be making changes to the same common code objects which could delay the Build and Testing phases of both projects. Both projects are working together to ensure there are </a:t>
                      </a:r>
                      <a:r>
                        <a:rPr kumimoji="0" lang="en-US" sz="1050" b="0" i="0" u="none" strike="noStrike" kern="1200" cap="none" normalizeH="0" baseline="0">
                          <a:ln>
                            <a:noFill/>
                          </a:ln>
                          <a:solidFill>
                            <a:schemeClr val="tx1"/>
                          </a:solidFill>
                          <a:effectLst/>
                          <a:latin typeface="Arial" panose="020B0604020202020204" pitchFamily="34" charset="0"/>
                          <a:ea typeface="Verdana" pitchFamily="34" charset="0"/>
                          <a:cs typeface="Arial" panose="020B0604020202020204" pitchFamily="34" charset="0"/>
                        </a:rPr>
                        <a:t>no conflicts</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£26K is required to deliver the AMT and BW changes for this Release. Approved by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Xoserve</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IRC and within MiR budget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168271">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803884" y="1817266"/>
            <a:ext cx="218894" cy="221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088325" y="1156943"/>
            <a:ext cx="211059" cy="1979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58243"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668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dirty="0"/>
              <a:t>XRN5057 – MiRD6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65632" y="694401"/>
            <a:ext cx="9036496" cy="1815882"/>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p>
          <a:p>
            <a:endParaRPr lang="en-GB"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solidFill>
                  <a:srgbClr val="1D3E61"/>
                </a:solidFill>
              </a:rPr>
              <a:t>Design Completed – 13/12/19</a:t>
            </a:r>
          </a:p>
          <a:p>
            <a:pPr marL="285750" indent="-285750">
              <a:buFont typeface="Arial" panose="020B0604020202020204" pitchFamily="34" charset="0"/>
              <a:buChar char="•"/>
            </a:pPr>
            <a:r>
              <a:rPr lang="en-GB" sz="1200" b="1" dirty="0">
                <a:solidFill>
                  <a:srgbClr val="1D3E61"/>
                </a:solidFill>
              </a:rPr>
              <a:t>Build &amp; Functional Unit Test Completion – 03/01/20</a:t>
            </a:r>
          </a:p>
          <a:p>
            <a:pPr marL="285750" indent="-285750">
              <a:buFont typeface="Arial" panose="020B0604020202020204" pitchFamily="34" charset="0"/>
              <a:buChar char="•"/>
            </a:pPr>
            <a:r>
              <a:rPr lang="en-GB" sz="1200" b="1" dirty="0">
                <a:solidFill>
                  <a:srgbClr val="1D3E61"/>
                </a:solidFill>
              </a:rPr>
              <a:t>System Test &amp; Assurance Completion – 24/01/20</a:t>
            </a:r>
          </a:p>
          <a:p>
            <a:pPr marL="285750" indent="-285750">
              <a:buFont typeface="Arial" panose="020B0604020202020204" pitchFamily="34" charset="0"/>
              <a:buChar char="•"/>
            </a:pPr>
            <a:r>
              <a:rPr lang="en-GB" sz="1200" b="1" dirty="0">
                <a:solidFill>
                  <a:srgbClr val="1D3E61"/>
                </a:solidFill>
              </a:rPr>
              <a:t>Regression Test &amp; Assurance Completion – 14/02/20</a:t>
            </a:r>
          </a:p>
          <a:p>
            <a:pPr marL="285750" indent="-285750">
              <a:buFont typeface="Arial" panose="020B0604020202020204" pitchFamily="34" charset="0"/>
              <a:buChar char="•"/>
            </a:pPr>
            <a:r>
              <a:rPr lang="en-GB" sz="1200" b="1" dirty="0">
                <a:solidFill>
                  <a:srgbClr val="1D3E61"/>
                </a:solidFill>
              </a:rPr>
              <a:t>Implementation Date – 29/02/20</a:t>
            </a:r>
          </a:p>
          <a:p>
            <a:pPr marL="285750" indent="-285750">
              <a:buFont typeface="Arial" panose="020B0604020202020204" pitchFamily="34" charset="0"/>
              <a:buChar char="•"/>
            </a:pPr>
            <a:r>
              <a:rPr lang="en-GB" sz="1200" b="1" dirty="0">
                <a:solidFill>
                  <a:srgbClr val="1D3E61"/>
                </a:solidFill>
              </a:rPr>
              <a:t>PIS Completion – 13/03/20 </a:t>
            </a: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1616C67-0988-4E40-8F41-DB87EDFF9352}"/>
              </a:ext>
            </a:extLst>
          </p:cNvPr>
          <p:cNvGraphicFramePr>
            <a:graphicFrameLocks noGrp="1"/>
          </p:cNvGraphicFramePr>
          <p:nvPr/>
        </p:nvGraphicFramePr>
        <p:xfrm>
          <a:off x="179512" y="2427734"/>
          <a:ext cx="8640955" cy="1512167"/>
        </p:xfrm>
        <a:graphic>
          <a:graphicData uri="http://schemas.openxmlformats.org/drawingml/2006/table">
            <a:tbl>
              <a:tblPr/>
              <a:tblGrid>
                <a:gridCol w="320778">
                  <a:extLst>
                    <a:ext uri="{9D8B030D-6E8A-4147-A177-3AD203B41FA5}">
                      <a16:colId xmlns:a16="http://schemas.microsoft.com/office/drawing/2014/main" val="3347663364"/>
                    </a:ext>
                  </a:extLst>
                </a:gridCol>
                <a:gridCol w="481167">
                  <a:extLst>
                    <a:ext uri="{9D8B030D-6E8A-4147-A177-3AD203B41FA5}">
                      <a16:colId xmlns:a16="http://schemas.microsoft.com/office/drawing/2014/main" val="3357788505"/>
                    </a:ext>
                  </a:extLst>
                </a:gridCol>
                <a:gridCol w="481167">
                  <a:extLst>
                    <a:ext uri="{9D8B030D-6E8A-4147-A177-3AD203B41FA5}">
                      <a16:colId xmlns:a16="http://schemas.microsoft.com/office/drawing/2014/main" val="970700804"/>
                    </a:ext>
                  </a:extLst>
                </a:gridCol>
                <a:gridCol w="481167">
                  <a:extLst>
                    <a:ext uri="{9D8B030D-6E8A-4147-A177-3AD203B41FA5}">
                      <a16:colId xmlns:a16="http://schemas.microsoft.com/office/drawing/2014/main" val="3963402561"/>
                    </a:ext>
                  </a:extLst>
                </a:gridCol>
                <a:gridCol w="481167">
                  <a:extLst>
                    <a:ext uri="{9D8B030D-6E8A-4147-A177-3AD203B41FA5}">
                      <a16:colId xmlns:a16="http://schemas.microsoft.com/office/drawing/2014/main" val="3890105264"/>
                    </a:ext>
                  </a:extLst>
                </a:gridCol>
                <a:gridCol w="441069">
                  <a:extLst>
                    <a:ext uri="{9D8B030D-6E8A-4147-A177-3AD203B41FA5}">
                      <a16:colId xmlns:a16="http://schemas.microsoft.com/office/drawing/2014/main" val="2679633702"/>
                    </a:ext>
                  </a:extLst>
                </a:gridCol>
                <a:gridCol w="451093">
                  <a:extLst>
                    <a:ext uri="{9D8B030D-6E8A-4147-A177-3AD203B41FA5}">
                      <a16:colId xmlns:a16="http://schemas.microsoft.com/office/drawing/2014/main" val="3164041755"/>
                    </a:ext>
                  </a:extLst>
                </a:gridCol>
                <a:gridCol w="481167">
                  <a:extLst>
                    <a:ext uri="{9D8B030D-6E8A-4147-A177-3AD203B41FA5}">
                      <a16:colId xmlns:a16="http://schemas.microsoft.com/office/drawing/2014/main" val="796199798"/>
                    </a:ext>
                  </a:extLst>
                </a:gridCol>
                <a:gridCol w="481167">
                  <a:extLst>
                    <a:ext uri="{9D8B030D-6E8A-4147-A177-3AD203B41FA5}">
                      <a16:colId xmlns:a16="http://schemas.microsoft.com/office/drawing/2014/main" val="1135407032"/>
                    </a:ext>
                  </a:extLst>
                </a:gridCol>
                <a:gridCol w="481167">
                  <a:extLst>
                    <a:ext uri="{9D8B030D-6E8A-4147-A177-3AD203B41FA5}">
                      <a16:colId xmlns:a16="http://schemas.microsoft.com/office/drawing/2014/main" val="2877718057"/>
                    </a:ext>
                  </a:extLst>
                </a:gridCol>
                <a:gridCol w="481167">
                  <a:extLst>
                    <a:ext uri="{9D8B030D-6E8A-4147-A177-3AD203B41FA5}">
                      <a16:colId xmlns:a16="http://schemas.microsoft.com/office/drawing/2014/main" val="3542262482"/>
                    </a:ext>
                  </a:extLst>
                </a:gridCol>
                <a:gridCol w="380924">
                  <a:extLst>
                    <a:ext uri="{9D8B030D-6E8A-4147-A177-3AD203B41FA5}">
                      <a16:colId xmlns:a16="http://schemas.microsoft.com/office/drawing/2014/main" val="2554866430"/>
                    </a:ext>
                  </a:extLst>
                </a:gridCol>
                <a:gridCol w="481167">
                  <a:extLst>
                    <a:ext uri="{9D8B030D-6E8A-4147-A177-3AD203B41FA5}">
                      <a16:colId xmlns:a16="http://schemas.microsoft.com/office/drawing/2014/main" val="2887840260"/>
                    </a:ext>
                  </a:extLst>
                </a:gridCol>
                <a:gridCol w="410997">
                  <a:extLst>
                    <a:ext uri="{9D8B030D-6E8A-4147-A177-3AD203B41FA5}">
                      <a16:colId xmlns:a16="http://schemas.microsoft.com/office/drawing/2014/main" val="472173149"/>
                    </a:ext>
                  </a:extLst>
                </a:gridCol>
                <a:gridCol w="481167">
                  <a:extLst>
                    <a:ext uri="{9D8B030D-6E8A-4147-A177-3AD203B41FA5}">
                      <a16:colId xmlns:a16="http://schemas.microsoft.com/office/drawing/2014/main" val="2627574098"/>
                    </a:ext>
                  </a:extLst>
                </a:gridCol>
                <a:gridCol w="481167">
                  <a:extLst>
                    <a:ext uri="{9D8B030D-6E8A-4147-A177-3AD203B41FA5}">
                      <a16:colId xmlns:a16="http://schemas.microsoft.com/office/drawing/2014/main" val="1652209952"/>
                    </a:ext>
                  </a:extLst>
                </a:gridCol>
                <a:gridCol w="441069">
                  <a:extLst>
                    <a:ext uri="{9D8B030D-6E8A-4147-A177-3AD203B41FA5}">
                      <a16:colId xmlns:a16="http://schemas.microsoft.com/office/drawing/2014/main" val="3241711872"/>
                    </a:ext>
                  </a:extLst>
                </a:gridCol>
                <a:gridCol w="421021">
                  <a:extLst>
                    <a:ext uri="{9D8B030D-6E8A-4147-A177-3AD203B41FA5}">
                      <a16:colId xmlns:a16="http://schemas.microsoft.com/office/drawing/2014/main" val="3822544608"/>
                    </a:ext>
                  </a:extLst>
                </a:gridCol>
                <a:gridCol w="481167">
                  <a:extLst>
                    <a:ext uri="{9D8B030D-6E8A-4147-A177-3AD203B41FA5}">
                      <a16:colId xmlns:a16="http://schemas.microsoft.com/office/drawing/2014/main" val="596460420"/>
                    </a:ext>
                  </a:extLst>
                </a:gridCol>
              </a:tblGrid>
              <a:tr h="586352">
                <a:tc rowSpan="2">
                  <a:txBody>
                    <a:bodyPr/>
                    <a:lstStyle/>
                    <a:p>
                      <a:pPr algn="ctr" fontAlgn="ctr"/>
                      <a:r>
                        <a:rPr lang="en-GB" sz="800" b="1" i="0" u="none" strike="noStrike">
                          <a:solidFill>
                            <a:srgbClr val="FFFFFF"/>
                          </a:solidFill>
                          <a:effectLst/>
                          <a:latin typeface="Calibri" panose="020F0502020204030204" pitchFamily="34" charset="0"/>
                        </a:rPr>
                        <a:t>CR 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11-Nov-19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18-Nov-19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25-Nov-19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02-Dec-19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09-Dec-19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16-Dec-19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23-Dec-19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30-Dec-19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06-Jan-20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13-Jan-20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20-Jan-20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27-Jan-20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03-Feb-20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10-Feb-20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17-Feb-20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24-Feb-20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02-Mar-20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09-Mar-20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311024713"/>
                  </a:ext>
                </a:extLst>
              </a:tr>
              <a:tr h="185163">
                <a:tc vMerge="1">
                  <a:txBody>
                    <a:bodyPr/>
                    <a:lstStyle/>
                    <a:p>
                      <a:endParaRPr lang="en-GB"/>
                    </a:p>
                  </a:txBody>
                  <a:tcPr/>
                </a:tc>
                <a:tc gridSpan="2">
                  <a:txBody>
                    <a:bodyPr/>
                    <a:lstStyle/>
                    <a:p>
                      <a:pPr algn="ctr" fontAlgn="b"/>
                      <a:r>
                        <a:rPr lang="en-GB" sz="800" b="1" i="1" u="none" strike="noStrike">
                          <a:solidFill>
                            <a:srgbClr val="FFFFFF"/>
                          </a:solidFill>
                          <a:effectLst/>
                          <a:latin typeface="Calibri" panose="020F0502020204030204" pitchFamily="34" charset="0"/>
                        </a:rPr>
                        <a:t>Pre-Work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n-GB"/>
                    </a:p>
                  </a:txBody>
                  <a:tcPr/>
                </a:tc>
                <a:tc>
                  <a:txBody>
                    <a:bodyPr/>
                    <a:lstStyle/>
                    <a:p>
                      <a:pPr algn="ctr" fontAlgn="ctr"/>
                      <a:r>
                        <a:rPr lang="en-GB" sz="800" b="1" i="1" u="none" strike="noStrike">
                          <a:solidFill>
                            <a:srgbClr val="FFFFFF"/>
                          </a:solidFill>
                          <a:effectLst/>
                          <a:latin typeface="Calibri" panose="020F0502020204030204" pitchFamily="34" charset="0"/>
                        </a:rPr>
                        <a:t>Wk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244905931"/>
                  </a:ext>
                </a:extLst>
              </a:tr>
              <a:tr h="185163">
                <a:tc rowSpan="4">
                  <a:txBody>
                    <a:bodyPr/>
                    <a:lstStyle/>
                    <a:p>
                      <a:pPr algn="ctr" fontAlgn="ctr"/>
                      <a:r>
                        <a:rPr lang="en-GB" sz="900" b="1" i="0" u="none" strike="noStrike">
                          <a:solidFill>
                            <a:srgbClr val="FFFFFF"/>
                          </a:solidFill>
                          <a:effectLst/>
                          <a:latin typeface="Calibri" panose="020F0502020204030204" pitchFamily="34" charset="0"/>
                        </a:rPr>
                        <a:t>XRN 5057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3">
                  <a:txBody>
                    <a:bodyPr/>
                    <a:lstStyle/>
                    <a:p>
                      <a:pPr algn="ctr" fontAlgn="ctr"/>
                      <a:r>
                        <a:rPr lang="en-GB" sz="700" b="1" i="0" u="none" strike="noStrike">
                          <a:solidFill>
                            <a:srgbClr val="002060"/>
                          </a:solidFill>
                          <a:effectLst/>
                          <a:latin typeface="Calibri" panose="020F0502020204030204" pitchFamily="34" charset="0"/>
                        </a:rPr>
                        <a:t>IA &amp;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19696765"/>
                  </a:ext>
                </a:extLst>
              </a:tr>
              <a:tr h="185163">
                <a:tc vMerge="1">
                  <a:txBody>
                    <a:bodyPr/>
                    <a:lstStyle/>
                    <a:p>
                      <a:endParaRPr lang="en-GB"/>
                    </a:p>
                  </a:txBody>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GB" sz="700" b="1" i="0" u="none" strike="noStrike">
                          <a:solidFill>
                            <a:srgbClr val="002060"/>
                          </a:solidFill>
                          <a:effectLst/>
                          <a:latin typeface="Calibri" panose="020F0502020204030204" pitchFamily="34" charset="0"/>
                        </a:rPr>
                        <a:t>Design &amp;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en-GB"/>
                    </a:p>
                  </a:txBody>
                  <a:tcPr/>
                </a:tc>
                <a:tc gridSpan="3">
                  <a:txBody>
                    <a:bodyPr/>
                    <a:lstStyle/>
                    <a:p>
                      <a:pPr algn="ctr" fontAlgn="ctr"/>
                      <a:r>
                        <a:rPr lang="en-GB" sz="700" b="1" i="0" u="none" strike="noStrike">
                          <a:solidFill>
                            <a:srgbClr val="002060"/>
                          </a:solidFill>
                          <a:effectLst/>
                          <a:latin typeface="Calibri" panose="020F0502020204030204" pitchFamily="34" charset="0"/>
                        </a:rPr>
                        <a:t>Build + FUT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8268321"/>
                  </a:ext>
                </a:extLst>
              </a:tr>
              <a:tr h="185163">
                <a:tc vMerge="1">
                  <a:txBody>
                    <a:bodyPr/>
                    <a:lstStyle/>
                    <a:p>
                      <a:endParaRPr lang="en-GB"/>
                    </a:p>
                  </a:txBody>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en-GB" sz="700" b="1" i="0" u="none" strike="noStrike">
                          <a:solidFill>
                            <a:srgbClr val="002060"/>
                          </a:solidFill>
                          <a:effectLst/>
                          <a:latin typeface="Calibri" panose="020F0502020204030204" pitchFamily="34" charset="0"/>
                        </a:rPr>
                        <a:t>ST + Assurance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hMerge="1">
                  <a:txBody>
                    <a:bodyPr/>
                    <a:lstStyle/>
                    <a:p>
                      <a:endParaRPr lang="en-GB"/>
                    </a:p>
                  </a:txBody>
                  <a:tcPr/>
                </a:tc>
                <a:tc rowSpan="2">
                  <a:txBody>
                    <a:bodyPr/>
                    <a:lstStyle/>
                    <a:p>
                      <a:pPr algn="ctr" fontAlgn="ctr"/>
                      <a:r>
                        <a:rPr lang="en-GB" sz="700" b="1" i="1" u="none" strike="noStrike">
                          <a:solidFill>
                            <a:srgbClr val="002060"/>
                          </a:solidFill>
                          <a:effectLst/>
                          <a:latin typeface="Calibri" panose="020F0502020204030204" pitchFamily="34" charset="0"/>
                        </a:rPr>
                        <a:t>Code Merge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800" b="0" i="0" u="none" strike="noStrike">
                        <a:solidFill>
                          <a:srgbClr val="595959"/>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595959"/>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08427"/>
                  </a:ext>
                </a:extLst>
              </a:tr>
              <a:tr h="185163">
                <a:tc vMerge="1">
                  <a:txBody>
                    <a:bodyPr/>
                    <a:lstStyle/>
                    <a:p>
                      <a:endParaRPr lang="en-GB"/>
                    </a:p>
                  </a:txBody>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595959"/>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1" i="0" u="none" strike="noStrike">
                          <a:solidFill>
                            <a:srgbClr val="595959"/>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1" i="0" u="none" strike="noStrike">
                          <a:solidFill>
                            <a:srgbClr val="595959"/>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gridSpan="2">
                  <a:txBody>
                    <a:bodyPr/>
                    <a:lstStyle/>
                    <a:p>
                      <a:pPr algn="l" fontAlgn="ctr"/>
                      <a:r>
                        <a:rPr lang="en-GB" sz="700" b="1" i="0" u="none" strike="noStrike">
                          <a:solidFill>
                            <a:srgbClr val="002060"/>
                          </a:solidFill>
                          <a:effectLst/>
                          <a:latin typeface="Calibri" panose="020F0502020204030204" pitchFamily="34" charset="0"/>
                        </a:rPr>
                        <a:t>RT + Assurance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a:txBody>
                    <a:bodyPr/>
                    <a:lstStyle/>
                    <a:p>
                      <a:pPr algn="l" fontAlgn="ctr"/>
                      <a:r>
                        <a:rPr lang="en-GB" sz="600" b="1" i="0" u="none" strike="noStrike">
                          <a:solidFill>
                            <a:srgbClr val="002060"/>
                          </a:solidFill>
                          <a:effectLst/>
                          <a:latin typeface="Calibri" panose="020F0502020204030204" pitchFamily="34" charset="0"/>
                        </a:rPr>
                        <a:t>Contingency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2060"/>
                          </a:solidFill>
                          <a:effectLst/>
                          <a:latin typeface="Calibri" panose="020F0502020204030204" pitchFamily="34" charset="0"/>
                        </a:rPr>
                        <a:t>Imp 29/02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2">
                  <a:txBody>
                    <a:bodyPr/>
                    <a:lstStyle/>
                    <a:p>
                      <a:pPr algn="ctr" fontAlgn="ctr"/>
                      <a:r>
                        <a:rPr lang="en-GB" sz="700" b="1" i="0" u="none" strike="noStrike" dirty="0">
                          <a:solidFill>
                            <a:srgbClr val="002060"/>
                          </a:solidFill>
                          <a:effectLst/>
                          <a:latin typeface="Calibri" panose="020F0502020204030204" pitchFamily="34" charset="0"/>
                        </a:rPr>
                        <a:t>PIS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85741736"/>
                  </a:ext>
                </a:extLst>
              </a:tr>
            </a:tbl>
          </a:graphicData>
        </a:graphic>
      </p:graphicFrame>
    </p:spTree>
    <p:extLst>
      <p:ext uri="{BB962C8B-B14F-4D97-AF65-F5344CB8AC3E}">
        <p14:creationId xmlns:p14="http://schemas.microsoft.com/office/powerpoint/2010/main" val="2331187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8.5 UK Link – Nov 2020 Major Release Scope </a:t>
            </a:r>
            <a:br>
              <a:rPr lang="en-GB" dirty="0"/>
            </a:br>
            <a:r>
              <a:rPr lang="en-GB" dirty="0"/>
              <a:t>– for approval</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Feb 12th 2020 CHMC</a:t>
            </a:r>
          </a:p>
        </p:txBody>
      </p:sp>
    </p:spTree>
    <p:extLst>
      <p:ext uri="{BB962C8B-B14F-4D97-AF65-F5344CB8AC3E}">
        <p14:creationId xmlns:p14="http://schemas.microsoft.com/office/powerpoint/2010/main" val="856089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2200-A3F1-4AED-8E5E-4BF0FB71424B}"/>
              </a:ext>
            </a:extLst>
          </p:cNvPr>
          <p:cNvSpPr>
            <a:spLocks noGrp="1"/>
          </p:cNvSpPr>
          <p:nvPr>
            <p:ph type="title"/>
          </p:nvPr>
        </p:nvSpPr>
        <p:spPr/>
        <p:txBody>
          <a:bodyPr/>
          <a:lstStyle/>
          <a:p>
            <a:r>
              <a:rPr lang="en-GB" dirty="0"/>
              <a:t>November 2020 Scope – For Approval </a:t>
            </a:r>
          </a:p>
        </p:txBody>
      </p:sp>
      <p:sp>
        <p:nvSpPr>
          <p:cNvPr id="3" name="TextBox 2">
            <a:extLst>
              <a:ext uri="{FF2B5EF4-FFF2-40B4-BE49-F238E27FC236}">
                <a16:creationId xmlns:a16="http://schemas.microsoft.com/office/drawing/2014/main" id="{C7431F4E-DDBB-4708-B789-0F3F3083BF5B}"/>
              </a:ext>
            </a:extLst>
          </p:cNvPr>
          <p:cNvSpPr txBox="1"/>
          <p:nvPr/>
        </p:nvSpPr>
        <p:spPr>
          <a:xfrm>
            <a:off x="457200" y="1057290"/>
            <a:ext cx="8401050" cy="2816156"/>
          </a:xfrm>
          <a:prstGeom prst="rect">
            <a:avLst/>
          </a:prstGeom>
          <a:noFill/>
        </p:spPr>
        <p:txBody>
          <a:bodyPr wrap="square" rtlCol="0">
            <a:spAutoFit/>
          </a:bodyPr>
          <a:lstStyle/>
          <a:p>
            <a:pPr marL="214313" indent="-214313">
              <a:buFont typeface="Arial" panose="020B0604020202020204" pitchFamily="34" charset="0"/>
              <a:buChar char="•"/>
            </a:pPr>
            <a:r>
              <a:rPr lang="en-GB" sz="2700" dirty="0"/>
              <a:t>Candidate changes:</a:t>
            </a:r>
          </a:p>
          <a:p>
            <a:pPr marL="557213" lvl="1" indent="-214313">
              <a:buFont typeface="Arial" panose="020B0604020202020204" pitchFamily="34" charset="0"/>
              <a:buChar char="•"/>
            </a:pPr>
            <a:r>
              <a:rPr lang="en-GB" sz="2400" dirty="0"/>
              <a:t>T-shirt sizes</a:t>
            </a:r>
          </a:p>
          <a:p>
            <a:pPr marL="557213" lvl="1" indent="-214313">
              <a:buFont typeface="Arial" panose="020B0604020202020204" pitchFamily="34" charset="0"/>
              <a:buChar char="•"/>
            </a:pPr>
            <a:r>
              <a:rPr lang="en-GB" sz="2400" dirty="0"/>
              <a:t>High level estimates</a:t>
            </a:r>
          </a:p>
          <a:p>
            <a:pPr marL="557213" lvl="1" indent="-214313">
              <a:buFont typeface="Arial" panose="020B0604020202020204" pitchFamily="34" charset="0"/>
              <a:buChar char="•"/>
            </a:pPr>
            <a:r>
              <a:rPr lang="en-GB" sz="2400" dirty="0"/>
              <a:t>Funding arrangements</a:t>
            </a:r>
          </a:p>
          <a:p>
            <a:pPr marL="557213" lvl="1" indent="-214313">
              <a:buFont typeface="Arial" panose="020B0604020202020204" pitchFamily="34" charset="0"/>
              <a:buChar char="•"/>
            </a:pPr>
            <a:r>
              <a:rPr lang="en-GB" sz="2400" dirty="0"/>
              <a:t>Comments</a:t>
            </a:r>
          </a:p>
          <a:p>
            <a:pPr lvl="1"/>
            <a:endParaRPr lang="en-GB" sz="2700" dirty="0"/>
          </a:p>
          <a:p>
            <a:pPr marL="214313" indent="-214313">
              <a:buFont typeface="Arial" panose="020B0604020202020204" pitchFamily="34" charset="0"/>
              <a:buChar char="•"/>
            </a:pPr>
            <a:r>
              <a:rPr lang="en-GB" sz="2700" dirty="0"/>
              <a:t>Assumptions</a:t>
            </a:r>
          </a:p>
        </p:txBody>
      </p:sp>
    </p:spTree>
    <p:extLst>
      <p:ext uri="{BB962C8B-B14F-4D97-AF65-F5344CB8AC3E}">
        <p14:creationId xmlns:p14="http://schemas.microsoft.com/office/powerpoint/2010/main" val="180212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04" y="124535"/>
            <a:ext cx="8856984" cy="360040"/>
          </a:xfrm>
        </p:spPr>
        <p:txBody>
          <a:bodyPr>
            <a:noAutofit/>
          </a:bodyPr>
          <a:lstStyle/>
          <a:p>
            <a:r>
              <a:rPr lang="en-GB" sz="1800" dirty="0"/>
              <a:t>2.2 </a:t>
            </a:r>
            <a:r>
              <a:rPr lang="en-US" sz="1800" dirty="0"/>
              <a:t>XRN5080 Failure to Supply Gas (FSG/GSOP1) – System Changes</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3720496688"/>
              </p:ext>
            </p:extLst>
          </p:nvPr>
        </p:nvGraphicFramePr>
        <p:xfrm>
          <a:off x="80901" y="757076"/>
          <a:ext cx="3771019" cy="2224144"/>
        </p:xfrm>
        <a:graphic>
          <a:graphicData uri="http://schemas.openxmlformats.org/drawingml/2006/table">
            <a:tbl>
              <a:tblPr firstRow="1" bandRow="1">
                <a:tableStyleId>{E8B1032C-EA38-4F05-BA0D-38AFFFC7BED3}</a:tableStyleId>
              </a:tblPr>
              <a:tblGrid>
                <a:gridCol w="237626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46683">
                  <a:extLst>
                    <a:ext uri="{9D8B030D-6E8A-4147-A177-3AD203B41FA5}">
                      <a16:colId xmlns:a16="http://schemas.microsoft.com/office/drawing/2014/main" val="20002"/>
                    </a:ext>
                  </a:extLst>
                </a:gridCol>
              </a:tblGrid>
              <a:tr h="504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92329">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DNO</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25112" y="404755"/>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2669646405"/>
              </p:ext>
            </p:extLst>
          </p:nvPr>
        </p:nvGraphicFramePr>
        <p:xfrm>
          <a:off x="130384" y="3060517"/>
          <a:ext cx="3715380" cy="1977428"/>
        </p:xfrm>
        <a:graphic>
          <a:graphicData uri="http://schemas.openxmlformats.org/drawingml/2006/table">
            <a:tbl>
              <a:tblPr firstRow="1" bandRow="1">
                <a:tableStyleId>{E8B1032C-EA38-4F05-BA0D-38AFFFC7BED3}</a:tableStyleId>
              </a:tblPr>
              <a:tblGrid>
                <a:gridCol w="1821265">
                  <a:extLst>
                    <a:ext uri="{9D8B030D-6E8A-4147-A177-3AD203B41FA5}">
                      <a16:colId xmlns:a16="http://schemas.microsoft.com/office/drawing/2014/main" val="20000"/>
                    </a:ext>
                  </a:extLst>
                </a:gridCol>
                <a:gridCol w="1894115">
                  <a:extLst>
                    <a:ext uri="{9D8B030D-6E8A-4147-A177-3AD203B41FA5}">
                      <a16:colId xmlns:a16="http://schemas.microsoft.com/office/drawing/2014/main" val="20001"/>
                    </a:ext>
                  </a:extLst>
                </a:gridCol>
              </a:tblGrid>
              <a:tr h="50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7: NTS Capacity, LDZ Capacity, Commodity, Reconciliation, Ad-Hoc Adjustment  and Energy Balancing Invoices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Existing</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67946" y="757076"/>
            <a:ext cx="0" cy="411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6133" y="405649"/>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752196125"/>
              </p:ext>
            </p:extLst>
          </p:nvPr>
        </p:nvGraphicFramePr>
        <p:xfrm>
          <a:off x="4067946" y="712531"/>
          <a:ext cx="4968549" cy="965903"/>
        </p:xfrm>
        <a:graphic>
          <a:graphicData uri="http://schemas.openxmlformats.org/drawingml/2006/table">
            <a:tbl>
              <a:tblPr firstRow="1" bandRow="1">
                <a:tableStyleId>{E8B1032C-EA38-4F05-BA0D-38AFFFC7BED3}</a:tableStyleId>
              </a:tblPr>
              <a:tblGrid>
                <a:gridCol w="4968549">
                  <a:extLst>
                    <a:ext uri="{9D8B030D-6E8A-4147-A177-3AD203B41FA5}">
                      <a16:colId xmlns:a16="http://schemas.microsoft.com/office/drawing/2014/main" val="20000"/>
                    </a:ext>
                  </a:extLst>
                </a:gridCol>
              </a:tblGrid>
              <a:tr h="160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98263">
                <a:tc>
                  <a:txBody>
                    <a:bodyPr/>
                    <a:lstStyle/>
                    <a:p>
                      <a:pPr algn="l"/>
                      <a:r>
                        <a:rPr lang="en-US" sz="900" b="0" kern="1200" baseline="0" dirty="0">
                          <a:solidFill>
                            <a:schemeClr val="tx1"/>
                          </a:solidFill>
                          <a:latin typeface="Arial" panose="020B0604020202020204" pitchFamily="34" charset="0"/>
                          <a:ea typeface="+mn-ea"/>
                          <a:cs typeface="Arial" panose="020B0604020202020204" pitchFamily="34" charset="0"/>
                        </a:rPr>
                        <a:t>As part of the RIIO-2 Price Control process Ofgem have indicated that all Guaranteed Standards of Service Payments (GSOP) will be reviewed in relation to the settlement to customers after a GSOP event.  </a:t>
                      </a:r>
                    </a:p>
                    <a:p>
                      <a:pPr algn="l"/>
                      <a:r>
                        <a:rPr lang="en-US" sz="900" b="0" kern="1200" baseline="0" dirty="0">
                          <a:solidFill>
                            <a:schemeClr val="tx1"/>
                          </a:solidFill>
                          <a:latin typeface="Arial" panose="020B0604020202020204" pitchFamily="34" charset="0"/>
                          <a:ea typeface="+mn-ea"/>
                          <a:cs typeface="Arial" panose="020B0604020202020204" pitchFamily="34" charset="0"/>
                        </a:rPr>
                        <a:t>A reduction from 20 to 10 working days for all GSOP’s has been indicated in addition to proposed changes to the levels of compensation currently provided.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12258261"/>
              </p:ext>
            </p:extLst>
          </p:nvPr>
        </p:nvGraphicFramePr>
        <p:xfrm>
          <a:off x="4074103" y="1722979"/>
          <a:ext cx="4962392" cy="3310101"/>
        </p:xfrm>
        <a:graphic>
          <a:graphicData uri="http://schemas.openxmlformats.org/drawingml/2006/table">
            <a:tbl>
              <a:tblPr firstRow="1" bandRow="1">
                <a:tableStyleId>{E8B1032C-EA38-4F05-BA0D-38AFFFC7BED3}</a:tableStyleId>
              </a:tblPr>
              <a:tblGrid>
                <a:gridCol w="4962392">
                  <a:extLst>
                    <a:ext uri="{9D8B030D-6E8A-4147-A177-3AD203B41FA5}">
                      <a16:colId xmlns:a16="http://schemas.microsoft.com/office/drawing/2014/main" val="20000"/>
                    </a:ext>
                  </a:extLst>
                </a:gridCol>
              </a:tblGrid>
              <a:tr h="201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995831">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This change requires various amendments to the current FSG/GSOP1 service provided by Xoserve. </a:t>
                      </a:r>
                    </a:p>
                    <a:p>
                      <a:pPr marL="171450" indent="-171450" algn="l">
                        <a:buFont typeface="Arial" panose="020B0604020202020204" pitchFamily="34" charset="0"/>
                        <a:buChar char="•"/>
                      </a:pPr>
                      <a:r>
                        <a:rPr lang="en-US" sz="900" b="0" kern="1200" baseline="0" dirty="0">
                          <a:solidFill>
                            <a:schemeClr val="tx1"/>
                          </a:solidFill>
                          <a:latin typeface="Arial" panose="020B0604020202020204" pitchFamily="34" charset="0"/>
                          <a:ea typeface="+mn-ea"/>
                          <a:cs typeface="Arial" panose="020B0604020202020204" pitchFamily="34" charset="0"/>
                        </a:rPr>
                        <a:t>Scheduled payment frequency from fortnightly to weekly. This would accommodate the reduction from 20 to 10 working days for settlement after an FSG event.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 </a:t>
                      </a:r>
                      <a:r>
                        <a:rPr lang="en-US" sz="900" b="0" kern="1200" baseline="0" dirty="0" err="1">
                          <a:solidFill>
                            <a:schemeClr val="tx1"/>
                          </a:solidFill>
                          <a:latin typeface="Arial" panose="020B0604020202020204" pitchFamily="34" charset="0"/>
                          <a:ea typeface="+mn-ea"/>
                          <a:cs typeface="Arial" panose="020B0604020202020204" pitchFamily="34" charset="0"/>
                        </a:rPr>
                        <a:t>adhoc</a:t>
                      </a:r>
                      <a:r>
                        <a:rPr lang="en-US" sz="900" b="0" kern="1200" baseline="0" dirty="0">
                          <a:solidFill>
                            <a:schemeClr val="tx1"/>
                          </a:solidFill>
                          <a:latin typeface="Arial" panose="020B0604020202020204" pitchFamily="34" charset="0"/>
                          <a:ea typeface="+mn-ea"/>
                          <a:cs typeface="Arial" panose="020B0604020202020204" pitchFamily="34" charset="0"/>
                        </a:rPr>
                        <a:t> FSG process should endure in the event of a major incident. </a:t>
                      </a:r>
                    </a:p>
                    <a:p>
                      <a:pPr marL="171450" indent="-171450" algn="l">
                        <a:buFont typeface="Arial" panose="020B0604020202020204" pitchFamily="34" charset="0"/>
                        <a:buChar char="•"/>
                      </a:pPr>
                      <a:r>
                        <a:rPr lang="en-US" sz="900" b="0" kern="1200" baseline="0" dirty="0">
                          <a:solidFill>
                            <a:schemeClr val="tx1"/>
                          </a:solidFill>
                          <a:latin typeface="Arial" panose="020B0604020202020204" pitchFamily="34" charset="0"/>
                          <a:ea typeface="+mn-ea"/>
                          <a:cs typeface="Arial" panose="020B0604020202020204" pitchFamily="34" charset="0"/>
                        </a:rPr>
                        <a:t>UK Link SAP ISU parameter change.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 current Ofgem level of compensation (£1,000) will no longer be required as the ceiling on payments will be lifted with no upper compensation level required.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a:t>
                      </a:r>
                    </a:p>
                    <a:p>
                      <a:pPr marL="171450" indent="-171450" algn="l">
                        <a:buFont typeface="Arial" panose="020B0604020202020204" pitchFamily="34" charset="0"/>
                        <a:buChar char="•"/>
                      </a:pPr>
                      <a:r>
                        <a:rPr lang="en-US" sz="900" b="0" kern="1200" baseline="0" dirty="0">
                          <a:solidFill>
                            <a:schemeClr val="tx1"/>
                          </a:solidFill>
                          <a:latin typeface="Arial" panose="020B0604020202020204" pitchFamily="34" charset="0"/>
                          <a:ea typeface="+mn-ea"/>
                          <a:cs typeface="Arial" panose="020B0604020202020204" pitchFamily="34" charset="0"/>
                        </a:rPr>
                        <a:t>Removal of the maximum number of days payable to a customer who has been off gas, this will now be unlimited.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a:t>
                      </a:r>
                    </a:p>
                    <a:p>
                      <a:pPr marL="171450" indent="-171450" algn="l">
                        <a:buFont typeface="Arial" panose="020B0604020202020204" pitchFamily="34" charset="0"/>
                        <a:buChar char="•"/>
                      </a:pPr>
                      <a:r>
                        <a:rPr lang="en-US" sz="900" b="0" kern="1200" baseline="0" dirty="0">
                          <a:solidFill>
                            <a:schemeClr val="tx1"/>
                          </a:solidFill>
                          <a:latin typeface="Arial" panose="020B0604020202020204" pitchFamily="34" charset="0"/>
                          <a:ea typeface="+mn-ea"/>
                          <a:cs typeface="Arial" panose="020B0604020202020204" pitchFamily="34" charset="0"/>
                        </a:rPr>
                        <a:t>All GSOP (1, 2, 3,12 &amp; 13) rates of compensation are to be amended yet to be advised by Ofgem.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These changes will require amendments to the validation rules applicable to GSOP1 and the subsequent payment of GSOP12 in the event of a failure to make payments within the 10 working days window.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Consideration any changes within the process required to address iGT customer payments i.e. timescales constrictions, payment recipient iGT or Customer and GSOP 12.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450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0ED1-53C6-43C3-A70B-978D0E4E9964}"/>
              </a:ext>
            </a:extLst>
          </p:cNvPr>
          <p:cNvSpPr>
            <a:spLocks noGrp="1"/>
          </p:cNvSpPr>
          <p:nvPr>
            <p:ph type="title"/>
          </p:nvPr>
        </p:nvSpPr>
        <p:spPr/>
        <p:txBody>
          <a:bodyPr/>
          <a:lstStyle/>
          <a:p>
            <a:r>
              <a:rPr lang="en-GB" dirty="0"/>
              <a:t>November 2020 Major Release Candidates</a:t>
            </a:r>
          </a:p>
        </p:txBody>
      </p:sp>
      <p:graphicFrame>
        <p:nvGraphicFramePr>
          <p:cNvPr id="3" name="Table 2">
            <a:extLst>
              <a:ext uri="{FF2B5EF4-FFF2-40B4-BE49-F238E27FC236}">
                <a16:creationId xmlns:a16="http://schemas.microsoft.com/office/drawing/2014/main" id="{2CEDD215-D03C-41EB-B3CF-99CDCB7ED7F0}"/>
              </a:ext>
            </a:extLst>
          </p:cNvPr>
          <p:cNvGraphicFramePr>
            <a:graphicFrameLocks noGrp="1"/>
          </p:cNvGraphicFramePr>
          <p:nvPr>
            <p:extLst/>
          </p:nvPr>
        </p:nvGraphicFramePr>
        <p:xfrm>
          <a:off x="104775" y="761058"/>
          <a:ext cx="8934450" cy="4056411"/>
        </p:xfrm>
        <a:graphic>
          <a:graphicData uri="http://schemas.openxmlformats.org/drawingml/2006/table">
            <a:tbl>
              <a:tblPr firstRow="1" bandRow="1">
                <a:tableStyleId>{5C22544A-7EE6-4342-B048-85BDC9FD1C3A}</a:tableStyleId>
              </a:tblPr>
              <a:tblGrid>
                <a:gridCol w="516587">
                  <a:extLst>
                    <a:ext uri="{9D8B030D-6E8A-4147-A177-3AD203B41FA5}">
                      <a16:colId xmlns:a16="http://schemas.microsoft.com/office/drawing/2014/main" val="1368635807"/>
                    </a:ext>
                  </a:extLst>
                </a:gridCol>
                <a:gridCol w="2340389">
                  <a:extLst>
                    <a:ext uri="{9D8B030D-6E8A-4147-A177-3AD203B41FA5}">
                      <a16:colId xmlns:a16="http://schemas.microsoft.com/office/drawing/2014/main" val="4065534147"/>
                    </a:ext>
                  </a:extLst>
                </a:gridCol>
                <a:gridCol w="648119">
                  <a:extLst>
                    <a:ext uri="{9D8B030D-6E8A-4147-A177-3AD203B41FA5}">
                      <a16:colId xmlns:a16="http://schemas.microsoft.com/office/drawing/2014/main" val="511678559"/>
                    </a:ext>
                  </a:extLst>
                </a:gridCol>
                <a:gridCol w="762105">
                  <a:extLst>
                    <a:ext uri="{9D8B030D-6E8A-4147-A177-3AD203B41FA5}">
                      <a16:colId xmlns:a16="http://schemas.microsoft.com/office/drawing/2014/main" val="4017977167"/>
                    </a:ext>
                  </a:extLst>
                </a:gridCol>
                <a:gridCol w="927980">
                  <a:extLst>
                    <a:ext uri="{9D8B030D-6E8A-4147-A177-3AD203B41FA5}">
                      <a16:colId xmlns:a16="http://schemas.microsoft.com/office/drawing/2014/main" val="1821407301"/>
                    </a:ext>
                  </a:extLst>
                </a:gridCol>
                <a:gridCol w="838997">
                  <a:extLst>
                    <a:ext uri="{9D8B030D-6E8A-4147-A177-3AD203B41FA5}">
                      <a16:colId xmlns:a16="http://schemas.microsoft.com/office/drawing/2014/main" val="2514264818"/>
                    </a:ext>
                  </a:extLst>
                </a:gridCol>
                <a:gridCol w="2900273">
                  <a:extLst>
                    <a:ext uri="{9D8B030D-6E8A-4147-A177-3AD203B41FA5}">
                      <a16:colId xmlns:a16="http://schemas.microsoft.com/office/drawing/2014/main" val="62807657"/>
                    </a:ext>
                  </a:extLst>
                </a:gridCol>
              </a:tblGrid>
              <a:tr h="342900">
                <a:tc>
                  <a:txBody>
                    <a:bodyPr/>
                    <a:lstStyle/>
                    <a:p>
                      <a:r>
                        <a:rPr lang="en-GB" sz="900" dirty="0"/>
                        <a:t>XRN</a:t>
                      </a:r>
                    </a:p>
                  </a:txBody>
                  <a:tcPr marL="68580" marR="68580" marT="34290" marB="34290"/>
                </a:tc>
                <a:tc>
                  <a:txBody>
                    <a:bodyPr/>
                    <a:lstStyle/>
                    <a:p>
                      <a:r>
                        <a:rPr lang="en-GB" sz="900" dirty="0"/>
                        <a:t>Description</a:t>
                      </a:r>
                    </a:p>
                  </a:txBody>
                  <a:tcPr marL="68580" marR="68580" marT="34290" marB="34290"/>
                </a:tc>
                <a:tc>
                  <a:txBody>
                    <a:bodyPr/>
                    <a:lstStyle/>
                    <a:p>
                      <a:r>
                        <a:rPr lang="en-GB" sz="900" dirty="0"/>
                        <a:t>Relative Size</a:t>
                      </a:r>
                    </a:p>
                  </a:txBody>
                  <a:tcPr marL="68580" marR="68580" marT="34290" marB="34290"/>
                </a:tc>
                <a:tc>
                  <a:txBody>
                    <a:bodyPr/>
                    <a:lstStyle/>
                    <a:p>
                      <a:r>
                        <a:rPr lang="en-GB" sz="900" dirty="0"/>
                        <a:t>T-Shirt</a:t>
                      </a:r>
                    </a:p>
                  </a:txBody>
                  <a:tcPr marL="68580" marR="68580" marT="34290" marB="34290"/>
                </a:tc>
                <a:tc>
                  <a:txBody>
                    <a:bodyPr/>
                    <a:lstStyle/>
                    <a:p>
                      <a:r>
                        <a:rPr lang="en-GB" sz="900" dirty="0"/>
                        <a:t>High Level Estimates </a:t>
                      </a:r>
                    </a:p>
                  </a:txBody>
                  <a:tcPr marL="68580" marR="68580" marT="34290" marB="34290"/>
                </a:tc>
                <a:tc>
                  <a:txBody>
                    <a:bodyPr/>
                    <a:lstStyle/>
                    <a:p>
                      <a:r>
                        <a:rPr lang="en-GB" sz="900" dirty="0"/>
                        <a:t>Finance</a:t>
                      </a:r>
                    </a:p>
                  </a:txBody>
                  <a:tcPr marL="68580" marR="68580" marT="34290" marB="34290"/>
                </a:tc>
                <a:tc>
                  <a:txBody>
                    <a:bodyPr/>
                    <a:lstStyle/>
                    <a:p>
                      <a:r>
                        <a:rPr lang="en-GB" sz="900" dirty="0"/>
                        <a:t>Capture Status / Comments</a:t>
                      </a:r>
                    </a:p>
                    <a:p>
                      <a:endParaRPr lang="en-GB" sz="900" dirty="0"/>
                    </a:p>
                  </a:txBody>
                  <a:tcPr marL="68580" marR="68580" marT="34290" marB="34290"/>
                </a:tc>
                <a:extLst>
                  <a:ext uri="{0D108BD9-81ED-4DB2-BD59-A6C34878D82A}">
                    <a16:rowId xmlns:a16="http://schemas.microsoft.com/office/drawing/2014/main" val="101741812"/>
                  </a:ext>
                </a:extLst>
              </a:tr>
              <a:tr h="249221">
                <a:tc>
                  <a:txBody>
                    <a:bodyPr/>
                    <a:lstStyle/>
                    <a:p>
                      <a:r>
                        <a:rPr lang="en-GB" sz="900" dirty="0"/>
                        <a:t>5014</a:t>
                      </a:r>
                    </a:p>
                  </a:txBody>
                  <a:tcPr marL="68580" marR="68580" marT="34290" marB="34290"/>
                </a:tc>
                <a:tc>
                  <a:txBody>
                    <a:bodyPr/>
                    <a:lstStyle/>
                    <a:p>
                      <a:r>
                        <a:rPr lang="en-GB" sz="900" dirty="0"/>
                        <a:t>Hydeploy Trial</a:t>
                      </a:r>
                    </a:p>
                  </a:txBody>
                  <a:tcPr marL="68580" marR="68580" marT="34290" marB="34290"/>
                </a:tc>
                <a:tc>
                  <a:txBody>
                    <a:bodyPr/>
                    <a:lstStyle/>
                    <a:p>
                      <a:pPr algn="ctr"/>
                      <a:r>
                        <a:rPr lang="en-GB" sz="900" dirty="0"/>
                        <a:t>13</a:t>
                      </a:r>
                    </a:p>
                  </a:txBody>
                  <a:tcPr marL="68580" marR="68580" marT="34290" marB="34290"/>
                </a:tc>
                <a:tc>
                  <a:txBody>
                    <a:bodyPr/>
                    <a:lstStyle/>
                    <a:p>
                      <a:pPr algn="ctr"/>
                      <a:r>
                        <a:rPr lang="en-GB" sz="900" dirty="0"/>
                        <a:t>Large</a:t>
                      </a:r>
                    </a:p>
                  </a:txBody>
                  <a:tcPr marL="68580" marR="68580" marT="34290" marB="34290"/>
                </a:tc>
                <a:tc>
                  <a:txBody>
                    <a:bodyPr/>
                    <a:lstStyle/>
                    <a:p>
                      <a:pPr algn="ctr"/>
                      <a:r>
                        <a:rPr lang="en-GB" sz="900" dirty="0"/>
                        <a:t>£25,000</a:t>
                      </a:r>
                    </a:p>
                  </a:txBody>
                  <a:tcPr marL="68580" marR="68580" marT="34290" marB="34290"/>
                </a:tc>
                <a:tc>
                  <a:txBody>
                    <a:bodyPr/>
                    <a:lstStyle/>
                    <a:p>
                      <a:pPr algn="ctr"/>
                      <a:r>
                        <a:rPr lang="en-GB" sz="900" dirty="0"/>
                        <a:t>DNO</a:t>
                      </a:r>
                    </a:p>
                  </a:txBody>
                  <a:tcPr marL="68580" marR="68580" marT="34290" marB="34290"/>
                </a:tc>
                <a:tc>
                  <a:txBody>
                    <a:bodyPr/>
                    <a:lstStyle/>
                    <a:p>
                      <a:r>
                        <a:rPr lang="en-GB" sz="900" b="1" u="sng" dirty="0">
                          <a:solidFill>
                            <a:schemeClr val="tx1"/>
                          </a:solidFill>
                        </a:rPr>
                        <a:t>HLSOs in Review</a:t>
                      </a:r>
                    </a:p>
                  </a:txBody>
                  <a:tcPr marL="68580" marR="68580" marT="34290" marB="34290"/>
                </a:tc>
                <a:extLst>
                  <a:ext uri="{0D108BD9-81ED-4DB2-BD59-A6C34878D82A}">
                    <a16:rowId xmlns:a16="http://schemas.microsoft.com/office/drawing/2014/main" val="3656324729"/>
                  </a:ext>
                </a:extLst>
              </a:tr>
              <a:tr h="342900">
                <a:tc>
                  <a:txBody>
                    <a:bodyPr/>
                    <a:lstStyle/>
                    <a:p>
                      <a:r>
                        <a:rPr lang="en-GB" sz="900" dirty="0"/>
                        <a:t>5036</a:t>
                      </a:r>
                    </a:p>
                  </a:txBody>
                  <a:tcPr marL="68580" marR="68580" marT="34290" marB="34290"/>
                </a:tc>
                <a:tc>
                  <a:txBody>
                    <a:bodyPr/>
                    <a:lstStyle/>
                    <a:p>
                      <a:r>
                        <a:rPr lang="en-GB" sz="900" dirty="0"/>
                        <a:t>Updates to must read process</a:t>
                      </a:r>
                    </a:p>
                  </a:txBody>
                  <a:tcPr marL="68580" marR="68580" marT="34290" marB="34290"/>
                </a:tc>
                <a:tc>
                  <a:txBody>
                    <a:bodyPr/>
                    <a:lstStyle/>
                    <a:p>
                      <a:pPr algn="ctr"/>
                      <a:r>
                        <a:rPr lang="en-GB" sz="900" dirty="0"/>
                        <a:t>5</a:t>
                      </a:r>
                    </a:p>
                  </a:txBody>
                  <a:tcPr marL="68580" marR="68580" marT="34290" marB="34290"/>
                </a:tc>
                <a:tc>
                  <a:txBody>
                    <a:bodyPr/>
                    <a:lstStyle/>
                    <a:p>
                      <a:pPr algn="ctr"/>
                      <a:r>
                        <a:rPr lang="en-GB" sz="900" dirty="0"/>
                        <a:t>Small</a:t>
                      </a:r>
                    </a:p>
                  </a:txBody>
                  <a:tcPr marL="68580" marR="68580" marT="34290" marB="34290"/>
                </a:tc>
                <a:tc>
                  <a:txBody>
                    <a:bodyPr/>
                    <a:lstStyle/>
                    <a:p>
                      <a:pPr algn="ctr"/>
                      <a:r>
                        <a:rPr lang="en-GB" sz="900" dirty="0"/>
                        <a:t>£30,000</a:t>
                      </a:r>
                    </a:p>
                  </a:txBody>
                  <a:tcPr marL="68580" marR="68580" marT="34290" marB="34290"/>
                </a:tc>
                <a:tc>
                  <a:txBody>
                    <a:bodyPr/>
                    <a:lstStyle/>
                    <a:p>
                      <a:pPr algn="ctr"/>
                      <a:r>
                        <a:rPr lang="en-GB" sz="900" dirty="0"/>
                        <a:t>DNO</a:t>
                      </a:r>
                    </a:p>
                  </a:txBody>
                  <a:tcPr marL="68580" marR="68580" marT="34290" marB="34290"/>
                </a:tc>
                <a:tc>
                  <a:txBody>
                    <a:bodyPr/>
                    <a:lstStyle/>
                    <a:p>
                      <a:r>
                        <a:rPr lang="en-GB" sz="900" b="1" u="sng" dirty="0"/>
                        <a:t>Requirements in Review </a:t>
                      </a:r>
                      <a:r>
                        <a:rPr lang="en-GB" sz="900" dirty="0"/>
                        <a:t>- Option 1 DSG preferred solution. Change Pack to be issued on 15/02.</a:t>
                      </a:r>
                    </a:p>
                  </a:txBody>
                  <a:tcPr marL="68580" marR="68580" marT="34290" marB="34290"/>
                </a:tc>
                <a:extLst>
                  <a:ext uri="{0D108BD9-81ED-4DB2-BD59-A6C34878D82A}">
                    <a16:rowId xmlns:a16="http://schemas.microsoft.com/office/drawing/2014/main" val="19374920"/>
                  </a:ext>
                </a:extLst>
              </a:tr>
              <a:tr h="348225">
                <a:tc>
                  <a:txBody>
                    <a:bodyPr/>
                    <a:lstStyle/>
                    <a:p>
                      <a:r>
                        <a:rPr lang="en-GB" sz="900" dirty="0"/>
                        <a:t>4897 / 4899</a:t>
                      </a:r>
                    </a:p>
                  </a:txBody>
                  <a:tcPr marL="68580" marR="68580" marT="34290" marB="34290"/>
                </a:tc>
                <a:tc>
                  <a:txBody>
                    <a:bodyPr/>
                    <a:lstStyle/>
                    <a:p>
                      <a:r>
                        <a:rPr lang="en-GB" sz="900" dirty="0"/>
                        <a:t>Contact details</a:t>
                      </a:r>
                    </a:p>
                  </a:txBody>
                  <a:tcPr marL="68580" marR="68580" marT="34290" marB="34290"/>
                </a:tc>
                <a:tc>
                  <a:txBody>
                    <a:bodyPr/>
                    <a:lstStyle/>
                    <a:p>
                      <a:pPr algn="ctr"/>
                      <a:r>
                        <a:rPr lang="en-GB" sz="900" dirty="0"/>
                        <a:t>21</a:t>
                      </a:r>
                    </a:p>
                  </a:txBody>
                  <a:tcPr marL="68580" marR="68580" marT="34290" marB="34290"/>
                </a:tc>
                <a:tc>
                  <a:txBody>
                    <a:bodyPr/>
                    <a:lstStyle/>
                    <a:p>
                      <a:pPr algn="ctr"/>
                      <a:r>
                        <a:rPr lang="en-GB" sz="900" dirty="0"/>
                        <a:t>X- Large</a:t>
                      </a:r>
                    </a:p>
                  </a:txBody>
                  <a:tcPr marL="68580" marR="68580" marT="34290" marB="34290"/>
                </a:tc>
                <a:tc>
                  <a:txBody>
                    <a:bodyPr/>
                    <a:lstStyle/>
                    <a:p>
                      <a:pPr algn="ctr"/>
                      <a:r>
                        <a:rPr lang="en-GB" sz="900" dirty="0"/>
                        <a:t>£45000 (£22,500 each)</a:t>
                      </a:r>
                    </a:p>
                  </a:txBody>
                  <a:tcPr marL="68580" marR="68580" marT="34290" marB="34290"/>
                </a:tc>
                <a:tc>
                  <a:txBody>
                    <a:bodyPr/>
                    <a:lstStyle/>
                    <a:p>
                      <a:pPr algn="ctr"/>
                      <a:r>
                        <a:rPr lang="en-GB" sz="900" dirty="0"/>
                        <a:t>Shippers</a:t>
                      </a:r>
                    </a:p>
                  </a:txBody>
                  <a:tcPr marL="68580" marR="68580" marT="34290" marB="34290"/>
                </a:tc>
                <a:tc>
                  <a:txBody>
                    <a:bodyPr/>
                    <a:lstStyle/>
                    <a:p>
                      <a:r>
                        <a:rPr lang="en-GB" sz="900" b="1" u="sng" dirty="0"/>
                        <a:t>HLSOs in Review </a:t>
                      </a:r>
                      <a:r>
                        <a:rPr lang="en-GB" sz="900" b="0" u="none" dirty="0"/>
                        <a:t>– Cost in review due to additional requirements and therefore increased test scope</a:t>
                      </a:r>
                    </a:p>
                  </a:txBody>
                  <a:tcPr marL="68580" marR="68580" marT="34290" marB="34290"/>
                </a:tc>
                <a:extLst>
                  <a:ext uri="{0D108BD9-81ED-4DB2-BD59-A6C34878D82A}">
                    <a16:rowId xmlns:a16="http://schemas.microsoft.com/office/drawing/2014/main" val="1338531398"/>
                  </a:ext>
                </a:extLst>
              </a:tr>
              <a:tr h="342900">
                <a:tc>
                  <a:txBody>
                    <a:bodyPr/>
                    <a:lstStyle/>
                    <a:p>
                      <a:r>
                        <a:rPr lang="en-GB" sz="900" dirty="0"/>
                        <a:t>4992</a:t>
                      </a:r>
                    </a:p>
                  </a:txBody>
                  <a:tcPr marL="68580" marR="68580" marT="34290" marB="34290"/>
                </a:tc>
                <a:tc>
                  <a:txBody>
                    <a:bodyPr/>
                    <a:lstStyle/>
                    <a:p>
                      <a:r>
                        <a:rPr lang="en-GB" sz="900" dirty="0"/>
                        <a:t>Supplier of last resort charge type</a:t>
                      </a:r>
                    </a:p>
                  </a:txBody>
                  <a:tcPr marL="68580" marR="68580" marT="34290" marB="34290"/>
                </a:tc>
                <a:tc>
                  <a:txBody>
                    <a:bodyPr/>
                    <a:lstStyle/>
                    <a:p>
                      <a:pPr algn="ctr"/>
                      <a:r>
                        <a:rPr lang="en-GB" sz="900" dirty="0"/>
                        <a:t>5</a:t>
                      </a:r>
                    </a:p>
                  </a:txBody>
                  <a:tcPr marL="68580" marR="68580" marT="34290" marB="34290"/>
                </a:tc>
                <a:tc>
                  <a:txBody>
                    <a:bodyPr/>
                    <a:lstStyle/>
                    <a:p>
                      <a:pPr algn="ctr"/>
                      <a:r>
                        <a:rPr lang="en-GB" sz="900" dirty="0"/>
                        <a:t>Medium</a:t>
                      </a:r>
                    </a:p>
                  </a:txBody>
                  <a:tcPr marL="68580" marR="68580" marT="34290" marB="34290"/>
                </a:tc>
                <a:tc>
                  <a:txBody>
                    <a:bodyPr/>
                    <a:lstStyle/>
                    <a:p>
                      <a:pPr algn="ctr"/>
                      <a:r>
                        <a:rPr lang="en-GB" sz="900" dirty="0"/>
                        <a:t>£</a:t>
                      </a:r>
                      <a:r>
                        <a:rPr lang="en-GB" sz="900" dirty="0">
                          <a:solidFill>
                            <a:schemeClr val="tx1"/>
                          </a:solidFill>
                        </a:rPr>
                        <a:t>120,000 (option1)</a:t>
                      </a:r>
                    </a:p>
                  </a:txBody>
                  <a:tcPr marL="68580" marR="68580" marT="34290" marB="34290"/>
                </a:tc>
                <a:tc>
                  <a:txBody>
                    <a:bodyPr/>
                    <a:lstStyle/>
                    <a:p>
                      <a:pPr algn="ctr"/>
                      <a:r>
                        <a:rPr lang="en-GB" sz="900" dirty="0"/>
                        <a:t>Shippers</a:t>
                      </a:r>
                    </a:p>
                  </a:txBody>
                  <a:tcPr marL="68580" marR="68580" marT="34290" marB="34290"/>
                </a:tc>
                <a:tc>
                  <a:txBody>
                    <a:bodyPr/>
                    <a:lstStyle/>
                    <a:p>
                      <a:r>
                        <a:rPr lang="en-GB" sz="900" b="1" u="sng" dirty="0"/>
                        <a:t>DSG Review </a:t>
                      </a:r>
                      <a:r>
                        <a:rPr lang="en-GB" sz="900" b="0" u="none" dirty="0"/>
                        <a:t>– Ofgem decision pending for Option 1. Option 4 workaround circa £30K</a:t>
                      </a:r>
                    </a:p>
                  </a:txBody>
                  <a:tcPr marL="68580" marR="68580" marT="34290" marB="34290"/>
                </a:tc>
                <a:extLst>
                  <a:ext uri="{0D108BD9-81ED-4DB2-BD59-A6C34878D82A}">
                    <a16:rowId xmlns:a16="http://schemas.microsoft.com/office/drawing/2014/main" val="852498077"/>
                  </a:ext>
                </a:extLst>
              </a:tr>
              <a:tr h="249221">
                <a:tc>
                  <a:txBody>
                    <a:bodyPr/>
                    <a:lstStyle/>
                    <a:p>
                      <a:r>
                        <a:rPr lang="en-GB" sz="900" dirty="0"/>
                        <a:t>4931</a:t>
                      </a:r>
                    </a:p>
                  </a:txBody>
                  <a:tcPr marL="68580" marR="68580" marT="34290" marB="34290"/>
                </a:tc>
                <a:tc>
                  <a:txBody>
                    <a:bodyPr/>
                    <a:lstStyle/>
                    <a:p>
                      <a:r>
                        <a:rPr lang="en-GB" sz="900" dirty="0"/>
                        <a:t>Space in SPA files</a:t>
                      </a:r>
                    </a:p>
                  </a:txBody>
                  <a:tcPr marL="68580" marR="68580" marT="34290" marB="34290"/>
                </a:tc>
                <a:tc>
                  <a:txBody>
                    <a:bodyPr/>
                    <a:lstStyle/>
                    <a:p>
                      <a:pPr algn="ctr"/>
                      <a:r>
                        <a:rPr lang="en-GB" sz="900" dirty="0"/>
                        <a:t>8</a:t>
                      </a:r>
                    </a:p>
                  </a:txBody>
                  <a:tcPr marL="68580" marR="68580" marT="34290" marB="34290"/>
                </a:tc>
                <a:tc>
                  <a:txBody>
                    <a:bodyPr/>
                    <a:lstStyle/>
                    <a:p>
                      <a:pPr algn="ctr"/>
                      <a:r>
                        <a:rPr lang="en-GB" sz="900" dirty="0"/>
                        <a:t>Medium</a:t>
                      </a:r>
                    </a:p>
                  </a:txBody>
                  <a:tcPr marL="68580" marR="68580" marT="34290" marB="34290"/>
                </a:tc>
                <a:tc>
                  <a:txBody>
                    <a:bodyPr/>
                    <a:lstStyle/>
                    <a:p>
                      <a:pPr algn="ctr"/>
                      <a:r>
                        <a:rPr lang="en-GB" sz="900" dirty="0"/>
                        <a:t>£25,000</a:t>
                      </a:r>
                    </a:p>
                  </a:txBody>
                  <a:tcPr marL="68580" marR="68580" marT="34290" marB="34290"/>
                </a:tc>
                <a:tc>
                  <a:txBody>
                    <a:bodyPr/>
                    <a:lstStyle/>
                    <a:p>
                      <a:pPr algn="ctr"/>
                      <a:r>
                        <a:rPr lang="en-GB" sz="900" dirty="0"/>
                        <a:t>Shippers</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00" b="1" u="sng" dirty="0"/>
                        <a:t>DSG Review</a:t>
                      </a:r>
                    </a:p>
                  </a:txBody>
                  <a:tcPr marL="68580" marR="68580" marT="34290" marB="34290"/>
                </a:tc>
                <a:extLst>
                  <a:ext uri="{0D108BD9-81ED-4DB2-BD59-A6C34878D82A}">
                    <a16:rowId xmlns:a16="http://schemas.microsoft.com/office/drawing/2014/main" val="3929788026"/>
                  </a:ext>
                </a:extLst>
              </a:tr>
              <a:tr h="249221">
                <a:tc>
                  <a:txBody>
                    <a:bodyPr/>
                    <a:lstStyle/>
                    <a:p>
                      <a:r>
                        <a:rPr lang="en-GB" sz="900" dirty="0"/>
                        <a:t>4801</a:t>
                      </a:r>
                    </a:p>
                  </a:txBody>
                  <a:tcPr marL="68580" marR="68580" marT="34290" marB="34290"/>
                </a:tc>
                <a:tc>
                  <a:txBody>
                    <a:bodyPr/>
                    <a:lstStyle/>
                    <a:p>
                      <a:r>
                        <a:rPr lang="en-GB" sz="900" dirty="0"/>
                        <a:t>Additional info in DES</a:t>
                      </a:r>
                    </a:p>
                  </a:txBody>
                  <a:tcPr marL="68580" marR="68580" marT="34290" marB="34290"/>
                </a:tc>
                <a:tc>
                  <a:txBody>
                    <a:bodyPr/>
                    <a:lstStyle/>
                    <a:p>
                      <a:pPr algn="ctr"/>
                      <a:r>
                        <a:rPr lang="en-GB" sz="900" dirty="0"/>
                        <a:t>8</a:t>
                      </a:r>
                    </a:p>
                  </a:txBody>
                  <a:tcPr marL="68580" marR="68580" marT="34290" marB="34290"/>
                </a:tc>
                <a:tc>
                  <a:txBody>
                    <a:bodyPr/>
                    <a:lstStyle/>
                    <a:p>
                      <a:pPr algn="ctr"/>
                      <a:r>
                        <a:rPr lang="en-GB" sz="900" dirty="0"/>
                        <a:t>Medium</a:t>
                      </a:r>
                    </a:p>
                  </a:txBody>
                  <a:tcPr marL="68580" marR="68580" marT="34290" marB="34290"/>
                </a:tc>
                <a:tc>
                  <a:txBody>
                    <a:bodyPr/>
                    <a:lstStyle/>
                    <a:p>
                      <a:pPr algn="ctr"/>
                      <a:r>
                        <a:rPr lang="en-GB" sz="900" dirty="0"/>
                        <a:t>£55,000</a:t>
                      </a:r>
                    </a:p>
                  </a:txBody>
                  <a:tcPr marL="68580" marR="68580" marT="34290" marB="34290"/>
                </a:tc>
                <a:tc>
                  <a:txBody>
                    <a:bodyPr/>
                    <a:lstStyle/>
                    <a:p>
                      <a:pPr algn="ctr"/>
                      <a:r>
                        <a:rPr lang="en-GB" sz="900" dirty="0"/>
                        <a:t>Shippers</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00" b="1" u="sng" dirty="0"/>
                        <a:t>HLSOs in Review</a:t>
                      </a:r>
                    </a:p>
                  </a:txBody>
                  <a:tcPr marL="68580" marR="68580" marT="34290" marB="34290"/>
                </a:tc>
                <a:extLst>
                  <a:ext uri="{0D108BD9-81ED-4DB2-BD59-A6C34878D82A}">
                    <a16:rowId xmlns:a16="http://schemas.microsoft.com/office/drawing/2014/main" val="1777129606"/>
                  </a:ext>
                </a:extLst>
              </a:tr>
              <a:tr h="342900">
                <a:tc>
                  <a:txBody>
                    <a:bodyPr/>
                    <a:lstStyle/>
                    <a:p>
                      <a:r>
                        <a:rPr lang="en-GB" sz="900" dirty="0"/>
                        <a:t>4780c</a:t>
                      </a:r>
                    </a:p>
                  </a:txBody>
                  <a:tcPr marL="68580" marR="68580" marT="34290" marB="34290"/>
                </a:tc>
                <a:tc>
                  <a:txBody>
                    <a:bodyPr/>
                    <a:lstStyle/>
                    <a:p>
                      <a:r>
                        <a:rPr lang="en-GB" sz="900" dirty="0"/>
                        <a:t>MAP ID (Part C)</a:t>
                      </a:r>
                    </a:p>
                  </a:txBody>
                  <a:tcPr marL="68580" marR="68580" marT="34290" marB="34290"/>
                </a:tc>
                <a:tc>
                  <a:txBody>
                    <a:bodyPr/>
                    <a:lstStyle/>
                    <a:p>
                      <a:pPr algn="ctr"/>
                      <a:r>
                        <a:rPr lang="en-GB" sz="900" dirty="0"/>
                        <a:t>13</a:t>
                      </a:r>
                    </a:p>
                  </a:txBody>
                  <a:tcPr marL="68580" marR="68580" marT="34290" marB="34290"/>
                </a:tc>
                <a:tc>
                  <a:txBody>
                    <a:bodyPr/>
                    <a:lstStyle/>
                    <a:p>
                      <a:pPr algn="ctr"/>
                      <a:r>
                        <a:rPr lang="en-GB" sz="900" dirty="0"/>
                        <a:t>Large</a:t>
                      </a:r>
                    </a:p>
                  </a:txBody>
                  <a:tcPr marL="68580" marR="68580" marT="34290" marB="34290"/>
                </a:tc>
                <a:tc>
                  <a:txBody>
                    <a:bodyPr/>
                    <a:lstStyle/>
                    <a:p>
                      <a:pPr algn="ctr"/>
                      <a:r>
                        <a:rPr lang="en-GB" sz="900" dirty="0"/>
                        <a:t>£130,000</a:t>
                      </a:r>
                    </a:p>
                  </a:txBody>
                  <a:tcPr marL="68580" marR="68580" marT="34290" marB="34290"/>
                </a:tc>
                <a:tc>
                  <a:txBody>
                    <a:bodyPr/>
                    <a:lstStyle/>
                    <a:p>
                      <a:pPr algn="ctr"/>
                      <a:r>
                        <a:rPr lang="en-GB" sz="900" dirty="0"/>
                        <a:t>Shippers (CSS)</a:t>
                      </a:r>
                    </a:p>
                  </a:txBody>
                  <a:tcPr marL="68580" marR="68580" marT="34290" marB="34290"/>
                </a:tc>
                <a:tc>
                  <a:txBody>
                    <a:bodyPr/>
                    <a:lstStyle/>
                    <a:p>
                      <a:r>
                        <a:rPr lang="en-GB" sz="900" b="1" u="sng" dirty="0"/>
                        <a:t>Requirements in Review </a:t>
                      </a:r>
                      <a:r>
                        <a:rPr lang="en-GB" sz="900" dirty="0"/>
                        <a:t>- Change Pack issued (Reps closeout 10/02). CDSP recommends Option 3.</a:t>
                      </a:r>
                    </a:p>
                  </a:txBody>
                  <a:tcPr marL="68580" marR="68580" marT="34290" marB="34290"/>
                </a:tc>
                <a:extLst>
                  <a:ext uri="{0D108BD9-81ED-4DB2-BD59-A6C34878D82A}">
                    <a16:rowId xmlns:a16="http://schemas.microsoft.com/office/drawing/2014/main" val="3021442224"/>
                  </a:ext>
                </a:extLst>
              </a:tr>
              <a:tr h="326952">
                <a:tc>
                  <a:txBody>
                    <a:bodyPr/>
                    <a:lstStyle/>
                    <a:p>
                      <a:r>
                        <a:rPr lang="en-GB" sz="900" dirty="0"/>
                        <a:t>4941</a:t>
                      </a:r>
                    </a:p>
                  </a:txBody>
                  <a:tcPr marL="68580" marR="68580" marT="34290" marB="34290"/>
                </a:tc>
                <a:tc>
                  <a:txBody>
                    <a:bodyPr/>
                    <a:lstStyle/>
                    <a:p>
                      <a:r>
                        <a:rPr lang="en-GB" sz="900" dirty="0"/>
                        <a:t>Auto Updates to Meter Read Frequency</a:t>
                      </a:r>
                    </a:p>
                  </a:txBody>
                  <a:tcPr marL="68580" marR="68580" marT="34290" marB="34290"/>
                </a:tc>
                <a:tc>
                  <a:txBody>
                    <a:bodyPr/>
                    <a:lstStyle/>
                    <a:p>
                      <a:pPr algn="ctr"/>
                      <a:r>
                        <a:rPr lang="en-GB" sz="900" dirty="0"/>
                        <a:t>13</a:t>
                      </a:r>
                    </a:p>
                  </a:txBody>
                  <a:tcPr marL="68580" marR="68580" marT="34290" marB="34290"/>
                </a:tc>
                <a:tc>
                  <a:txBody>
                    <a:bodyPr/>
                    <a:lstStyle/>
                    <a:p>
                      <a:pPr algn="ctr"/>
                      <a:r>
                        <a:rPr lang="en-GB" sz="900" dirty="0"/>
                        <a:t>Large</a:t>
                      </a:r>
                    </a:p>
                  </a:txBody>
                  <a:tcPr marL="68580" marR="68580" marT="34290" marB="34290"/>
                </a:tc>
                <a:tc>
                  <a:txBody>
                    <a:bodyPr/>
                    <a:lstStyle/>
                    <a:p>
                      <a:pPr algn="ctr"/>
                      <a:r>
                        <a:rPr lang="en-GB" sz="900" dirty="0"/>
                        <a:t>£65,000</a:t>
                      </a:r>
                    </a:p>
                  </a:txBody>
                  <a:tcPr marL="68580" marR="68580" marT="34290" marB="34290"/>
                </a:tc>
                <a:tc>
                  <a:txBody>
                    <a:bodyPr/>
                    <a:lstStyle/>
                    <a:p>
                      <a:pPr algn="ctr"/>
                      <a:r>
                        <a:rPr lang="en-GB" sz="900" dirty="0"/>
                        <a:t>Shippers</a:t>
                      </a:r>
                    </a:p>
                  </a:txBody>
                  <a:tcPr marL="68580" marR="68580" marT="34290" marB="34290"/>
                </a:tc>
                <a:tc>
                  <a:txBody>
                    <a:bodyPr/>
                    <a:lstStyle/>
                    <a:p>
                      <a:r>
                        <a:rPr lang="en-GB" sz="900" b="1" u="sng" dirty="0"/>
                        <a:t>Ready</a:t>
                      </a:r>
                      <a:r>
                        <a:rPr lang="en-GB" sz="900" dirty="0"/>
                        <a:t> - Descoped from June 20</a:t>
                      </a:r>
                    </a:p>
                  </a:txBody>
                  <a:tcPr marL="68580" marR="68580" marT="34290" marB="34290"/>
                </a:tc>
                <a:extLst>
                  <a:ext uri="{0D108BD9-81ED-4DB2-BD59-A6C34878D82A}">
                    <a16:rowId xmlns:a16="http://schemas.microsoft.com/office/drawing/2014/main" val="1317344826"/>
                  </a:ext>
                </a:extLst>
              </a:tr>
              <a:tr h="342900">
                <a:tc>
                  <a:txBody>
                    <a:bodyPr/>
                    <a:lstStyle/>
                    <a:p>
                      <a:r>
                        <a:rPr lang="en-GB" sz="900" dirty="0"/>
                        <a:t>4691</a:t>
                      </a:r>
                    </a:p>
                  </a:txBody>
                  <a:tcPr marL="68580" marR="68580" marT="34290" marB="34290"/>
                </a:tc>
                <a:tc>
                  <a:txBody>
                    <a:bodyPr/>
                    <a:lstStyle/>
                    <a:p>
                      <a:r>
                        <a:rPr lang="en-GB" sz="900" dirty="0"/>
                        <a:t>CSEPs: CGI Files</a:t>
                      </a:r>
                    </a:p>
                  </a:txBody>
                  <a:tcPr marL="68580" marR="68580" marT="34290" marB="34290"/>
                </a:tc>
                <a:tc>
                  <a:txBody>
                    <a:bodyPr/>
                    <a:lstStyle/>
                    <a:p>
                      <a:pPr algn="ctr"/>
                      <a:r>
                        <a:rPr lang="en-GB" sz="900" dirty="0"/>
                        <a:t>5</a:t>
                      </a:r>
                    </a:p>
                  </a:txBody>
                  <a:tcPr marL="68580" marR="68580" marT="34290" marB="34290"/>
                </a:tc>
                <a:tc>
                  <a:txBody>
                    <a:bodyPr/>
                    <a:lstStyle/>
                    <a:p>
                      <a:pPr algn="ctr"/>
                      <a:r>
                        <a:rPr lang="en-GB" sz="900" dirty="0"/>
                        <a:t>Small</a:t>
                      </a:r>
                    </a:p>
                  </a:txBody>
                  <a:tcPr marL="68580" marR="68580" marT="34290" marB="34290"/>
                </a:tc>
                <a:tc>
                  <a:txBody>
                    <a:bodyPr/>
                    <a:lstStyle/>
                    <a:p>
                      <a:pPr algn="ctr"/>
                      <a:r>
                        <a:rPr lang="en-GB" sz="900" dirty="0"/>
                        <a:t>£110,000</a:t>
                      </a:r>
                    </a:p>
                  </a:txBody>
                  <a:tcPr marL="68580" marR="68580" marT="34290" marB="34290"/>
                </a:tc>
                <a:tc>
                  <a:txBody>
                    <a:bodyPr/>
                    <a:lstStyle/>
                    <a:p>
                      <a:pPr algn="ctr"/>
                      <a:r>
                        <a:rPr lang="en-GB" sz="900" dirty="0"/>
                        <a:t>DNO (90%) IGT (10%)</a:t>
                      </a:r>
                    </a:p>
                  </a:txBody>
                  <a:tcPr marL="68580" marR="68580" marT="34290" marB="34290"/>
                </a:tc>
                <a:tc>
                  <a:txBody>
                    <a:bodyPr/>
                    <a:lstStyle/>
                    <a:p>
                      <a:r>
                        <a:rPr lang="en-GB" sz="900" b="1" u="sng" dirty="0"/>
                        <a:t>Ready</a:t>
                      </a:r>
                      <a:r>
                        <a:rPr lang="en-GB" sz="900" dirty="0"/>
                        <a:t> - Descoped from June 20</a:t>
                      </a:r>
                    </a:p>
                  </a:txBody>
                  <a:tcPr marL="68580" marR="68580" marT="34290" marB="34290"/>
                </a:tc>
                <a:extLst>
                  <a:ext uri="{0D108BD9-81ED-4DB2-BD59-A6C34878D82A}">
                    <a16:rowId xmlns:a16="http://schemas.microsoft.com/office/drawing/2014/main" val="1595509761"/>
                  </a:ext>
                </a:extLst>
              </a:tr>
              <a:tr h="342900">
                <a:tc>
                  <a:txBody>
                    <a:bodyPr/>
                    <a:lstStyle/>
                    <a:p>
                      <a:r>
                        <a:rPr lang="en-GB" sz="900" dirty="0"/>
                        <a:t>4692</a:t>
                      </a:r>
                    </a:p>
                  </a:txBody>
                  <a:tcPr marL="68580" marR="68580" marT="34290" marB="34290"/>
                </a:tc>
                <a:tc>
                  <a:txBody>
                    <a:bodyPr/>
                    <a:lstStyle/>
                    <a:p>
                      <a:r>
                        <a:rPr lang="en-GB" sz="900" dirty="0"/>
                        <a:t>CSEPs: CIN Files</a:t>
                      </a:r>
                    </a:p>
                  </a:txBody>
                  <a:tcPr marL="68580" marR="68580" marT="34290" marB="34290"/>
                </a:tc>
                <a:tc>
                  <a:txBody>
                    <a:bodyPr/>
                    <a:lstStyle/>
                    <a:p>
                      <a:pPr algn="ctr"/>
                      <a:r>
                        <a:rPr lang="en-GB" sz="900" dirty="0"/>
                        <a:t>5</a:t>
                      </a:r>
                    </a:p>
                  </a:txBody>
                  <a:tcPr marL="68580" marR="68580" marT="34290" marB="34290"/>
                </a:tc>
                <a:tc>
                  <a:txBody>
                    <a:bodyPr/>
                    <a:lstStyle/>
                    <a:p>
                      <a:pPr algn="ctr"/>
                      <a:r>
                        <a:rPr lang="en-GB" sz="900" dirty="0"/>
                        <a:t>Small</a:t>
                      </a:r>
                    </a:p>
                  </a:txBody>
                  <a:tcPr marL="68580" marR="68580" marT="34290" marB="34290"/>
                </a:tc>
                <a:tc>
                  <a:txBody>
                    <a:bodyPr/>
                    <a:lstStyle/>
                    <a:p>
                      <a:pPr algn="ctr"/>
                      <a:r>
                        <a:rPr lang="en-GB" sz="900" dirty="0"/>
                        <a:t>£99,000</a:t>
                      </a:r>
                    </a:p>
                  </a:txBody>
                  <a:tcPr marL="68580" marR="68580" marT="34290" marB="3429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900" dirty="0"/>
                        <a:t>DNO (90%) IGT (10%)</a:t>
                      </a:r>
                    </a:p>
                  </a:txBody>
                  <a:tcPr marL="68580" marR="68580" marT="34290" marB="34290"/>
                </a:tc>
                <a:tc>
                  <a:txBody>
                    <a:bodyPr/>
                    <a:lstStyle/>
                    <a:p>
                      <a:r>
                        <a:rPr lang="en-GB" sz="900" b="1" u="sng" dirty="0"/>
                        <a:t>Ready</a:t>
                      </a:r>
                      <a:r>
                        <a:rPr lang="en-GB" sz="900" dirty="0"/>
                        <a:t> - Descoped from June 20</a:t>
                      </a:r>
                    </a:p>
                  </a:txBody>
                  <a:tcPr marL="68580" marR="68580" marT="34290" marB="34290"/>
                </a:tc>
                <a:extLst>
                  <a:ext uri="{0D108BD9-81ED-4DB2-BD59-A6C34878D82A}">
                    <a16:rowId xmlns:a16="http://schemas.microsoft.com/office/drawing/2014/main" val="696990718"/>
                  </a:ext>
                </a:extLst>
              </a:tr>
              <a:tr h="326952">
                <a:tc>
                  <a:txBody>
                    <a:bodyPr/>
                    <a:lstStyle/>
                    <a:p>
                      <a:r>
                        <a:rPr lang="en-GB" sz="900" dirty="0"/>
                        <a:t>4871b</a:t>
                      </a:r>
                    </a:p>
                  </a:txBody>
                  <a:tcPr marL="68580" marR="68580" marT="34290" marB="34290"/>
                </a:tc>
                <a:tc>
                  <a:txBody>
                    <a:bodyPr/>
                    <a:lstStyle/>
                    <a:p>
                      <a:r>
                        <a:rPr lang="en-GB" sz="900" dirty="0"/>
                        <a:t>Ratchet Regime changes (Part B)</a:t>
                      </a:r>
                    </a:p>
                  </a:txBody>
                  <a:tcPr marL="68580" marR="68580" marT="34290" marB="34290"/>
                </a:tc>
                <a:tc>
                  <a:txBody>
                    <a:bodyPr/>
                    <a:lstStyle/>
                    <a:p>
                      <a:pPr algn="ctr"/>
                      <a:r>
                        <a:rPr lang="en-GB" sz="900" dirty="0"/>
                        <a:t>13</a:t>
                      </a:r>
                    </a:p>
                  </a:txBody>
                  <a:tcPr marL="68580" marR="68580" marT="34290" marB="34290"/>
                </a:tc>
                <a:tc>
                  <a:txBody>
                    <a:bodyPr/>
                    <a:lstStyle/>
                    <a:p>
                      <a:pPr algn="ctr"/>
                      <a:r>
                        <a:rPr lang="en-GB" sz="900" dirty="0"/>
                        <a:t>Large</a:t>
                      </a:r>
                    </a:p>
                  </a:txBody>
                  <a:tcPr marL="68580" marR="68580" marT="34290" marB="34290"/>
                </a:tc>
                <a:tc>
                  <a:txBody>
                    <a:bodyPr/>
                    <a:lstStyle/>
                    <a:p>
                      <a:pPr algn="ctr"/>
                      <a:r>
                        <a:rPr lang="en-GB" sz="900" dirty="0"/>
                        <a:t>£120,000</a:t>
                      </a:r>
                    </a:p>
                  </a:txBody>
                  <a:tcPr marL="68580" marR="68580" marT="34290" marB="34290"/>
                </a:tc>
                <a:tc>
                  <a:txBody>
                    <a:bodyPr/>
                    <a:lstStyle/>
                    <a:p>
                      <a:pPr algn="ctr"/>
                      <a:r>
                        <a:rPr lang="en-GB" sz="900" dirty="0"/>
                        <a:t>DNO</a:t>
                      </a:r>
                    </a:p>
                  </a:txBody>
                  <a:tcPr marL="68580" marR="68580" marT="34290" marB="34290"/>
                </a:tc>
                <a:tc>
                  <a:txBody>
                    <a:bodyPr/>
                    <a:lstStyle/>
                    <a:p>
                      <a:r>
                        <a:rPr lang="en-GB" sz="900" b="1" u="sng" dirty="0"/>
                        <a:t>Ready</a:t>
                      </a:r>
                      <a:r>
                        <a:rPr lang="en-GB" sz="900" dirty="0"/>
                        <a:t> - Descoped from June 20</a:t>
                      </a:r>
                    </a:p>
                  </a:txBody>
                  <a:tcPr marL="68580" marR="68580" marT="34290" marB="34290"/>
                </a:tc>
                <a:extLst>
                  <a:ext uri="{0D108BD9-81ED-4DB2-BD59-A6C34878D82A}">
                    <a16:rowId xmlns:a16="http://schemas.microsoft.com/office/drawing/2014/main" val="2603799374"/>
                  </a:ext>
                </a:extLst>
              </a:tr>
              <a:tr h="249221">
                <a:tc>
                  <a:txBody>
                    <a:bodyPr/>
                    <a:lstStyle/>
                    <a:p>
                      <a:endParaRPr lang="en-GB" sz="1100" dirty="0"/>
                    </a:p>
                  </a:txBody>
                  <a:tcPr marL="68580" marR="68580" marT="34290" marB="34290"/>
                </a:tc>
                <a:tc>
                  <a:txBody>
                    <a:bodyPr/>
                    <a:lstStyle/>
                    <a:p>
                      <a:r>
                        <a:rPr lang="en-GB" sz="1100" b="1" dirty="0"/>
                        <a:t>Total Estimates</a:t>
                      </a:r>
                    </a:p>
                  </a:txBody>
                  <a:tcPr marL="68580" marR="68580" marT="34290" marB="34290"/>
                </a:tc>
                <a:tc>
                  <a:txBody>
                    <a:bodyPr/>
                    <a:lstStyle/>
                    <a:p>
                      <a:r>
                        <a:rPr lang="en-GB" sz="1100" b="1" dirty="0"/>
                        <a:t>109</a:t>
                      </a:r>
                    </a:p>
                  </a:txBody>
                  <a:tcPr marL="68580" marR="68580" marT="34290" marB="34290"/>
                </a:tc>
                <a:tc>
                  <a:txBody>
                    <a:bodyPr/>
                    <a:lstStyle/>
                    <a:p>
                      <a:endParaRPr lang="en-GB" sz="1100" dirty="0"/>
                    </a:p>
                  </a:txBody>
                  <a:tcPr marL="68580" marR="68580" marT="34290" marB="34290"/>
                </a:tc>
                <a:tc>
                  <a:txBody>
                    <a:bodyPr/>
                    <a:lstStyle/>
                    <a:p>
                      <a:r>
                        <a:rPr lang="en-GB" sz="1100" b="1" u="sng" dirty="0"/>
                        <a:t>£824,000</a:t>
                      </a:r>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val="2762880366"/>
                  </a:ext>
                </a:extLst>
              </a:tr>
            </a:tbl>
          </a:graphicData>
        </a:graphic>
      </p:graphicFrame>
    </p:spTree>
    <p:extLst>
      <p:ext uri="{BB962C8B-B14F-4D97-AF65-F5344CB8AC3E}">
        <p14:creationId xmlns:p14="http://schemas.microsoft.com/office/powerpoint/2010/main" val="119463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78D9-77C9-4EAB-B69D-11A77DFE5F1C}"/>
              </a:ext>
            </a:extLst>
          </p:cNvPr>
          <p:cNvSpPr>
            <a:spLocks noGrp="1"/>
          </p:cNvSpPr>
          <p:nvPr>
            <p:ph type="title"/>
          </p:nvPr>
        </p:nvSpPr>
        <p:spPr/>
        <p:txBody>
          <a:bodyPr/>
          <a:lstStyle/>
          <a:p>
            <a:r>
              <a:rPr lang="en-GB" dirty="0"/>
              <a:t>Assumptions</a:t>
            </a:r>
          </a:p>
        </p:txBody>
      </p:sp>
      <p:sp>
        <p:nvSpPr>
          <p:cNvPr id="3" name="TextBox 2">
            <a:extLst>
              <a:ext uri="{FF2B5EF4-FFF2-40B4-BE49-F238E27FC236}">
                <a16:creationId xmlns:a16="http://schemas.microsoft.com/office/drawing/2014/main" id="{D38A23A3-DE8F-45F0-AABD-EB5E4749E65B}"/>
              </a:ext>
            </a:extLst>
          </p:cNvPr>
          <p:cNvSpPr txBox="1"/>
          <p:nvPr/>
        </p:nvSpPr>
        <p:spPr>
          <a:xfrm>
            <a:off x="457200" y="933007"/>
            <a:ext cx="8418328" cy="3416320"/>
          </a:xfrm>
          <a:prstGeom prst="rect">
            <a:avLst/>
          </a:prstGeom>
          <a:noFill/>
        </p:spPr>
        <p:txBody>
          <a:bodyPr wrap="square" rtlCol="0">
            <a:spAutoFit/>
          </a:bodyPr>
          <a:lstStyle/>
          <a:p>
            <a:pPr marL="214313" indent="-214313">
              <a:buFont typeface="Arial" panose="020B0604020202020204" pitchFamily="34" charset="0"/>
              <a:buChar char="•"/>
            </a:pPr>
            <a:r>
              <a:rPr lang="en-GB" sz="1350" dirty="0"/>
              <a:t>Market Trials costs are not included</a:t>
            </a: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a:t>Market Trials coverage options and associated costs will be presented during Design Phase</a:t>
            </a:r>
          </a:p>
          <a:p>
            <a:endParaRPr lang="en-GB" sz="1350" dirty="0"/>
          </a:p>
          <a:p>
            <a:pPr marL="214313" indent="-214313">
              <a:buFont typeface="Arial" panose="020B0604020202020204" pitchFamily="34" charset="0"/>
              <a:buChar char="•"/>
            </a:pPr>
            <a:r>
              <a:rPr lang="en-GB" sz="1350" dirty="0"/>
              <a:t>User Acceptance Testing costs not included:</a:t>
            </a:r>
          </a:p>
          <a:p>
            <a:pPr marL="557213" lvl="1" indent="-214313">
              <a:buFont typeface="Courier New" panose="02070309020205020404" pitchFamily="49" charset="0"/>
              <a:buChar char="o"/>
            </a:pPr>
            <a:r>
              <a:rPr lang="en-GB" sz="1350" dirty="0"/>
              <a:t>For 4897 and 4899 testing is expected to be extensive as indicated in the T-shirt size. Full costs will be an output of the Design phase</a:t>
            </a:r>
          </a:p>
          <a:p>
            <a:pPr marL="557213" lvl="1" indent="-214313">
              <a:buFont typeface="Courier New" panose="02070309020205020404" pitchFamily="49" charset="0"/>
              <a:buChar char="o"/>
            </a:pPr>
            <a:r>
              <a:rPr lang="en-GB" sz="1350" dirty="0"/>
              <a:t>Where there is a dependency on Ofgem decisions, 4992, 4941, User Acceptance Testing costs will differ based on that decision </a:t>
            </a:r>
          </a:p>
          <a:p>
            <a:endParaRPr lang="en-GB" sz="1350" dirty="0"/>
          </a:p>
          <a:p>
            <a:pPr marL="214313" indent="-214313">
              <a:buFont typeface="Arial" panose="020B0604020202020204" pitchFamily="34" charset="0"/>
              <a:buChar char="•"/>
            </a:pPr>
            <a:r>
              <a:rPr lang="en-GB" sz="1350" dirty="0"/>
              <a:t>For 4691, 4692, 4871b and 4941 costs (excluding work completed) from June 2020 Release have been quoted as per the June SoW. Economies of scale may bring these costs down depending on the output of Design for the other changes</a:t>
            </a: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p:txBody>
      </p:sp>
    </p:spTree>
    <p:extLst>
      <p:ext uri="{BB962C8B-B14F-4D97-AF65-F5344CB8AC3E}">
        <p14:creationId xmlns:p14="http://schemas.microsoft.com/office/powerpoint/2010/main" val="1547224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UK Link Releases Update – For Information</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12</a:t>
            </a:r>
            <a:r>
              <a:rPr lang="en-GB" baseline="30000" dirty="0"/>
              <a:t>th</a:t>
            </a:r>
            <a:r>
              <a:rPr lang="en-GB" dirty="0"/>
              <a:t> Feb 2020 CHMC</a:t>
            </a:r>
          </a:p>
        </p:txBody>
      </p:sp>
    </p:spTree>
    <p:extLst>
      <p:ext uri="{BB962C8B-B14F-4D97-AF65-F5344CB8AC3E}">
        <p14:creationId xmlns:p14="http://schemas.microsoft.com/office/powerpoint/2010/main" val="2073711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5800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9545"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5942" y="156993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lstStyle/>
          <a:p>
            <a:r>
              <a:rPr lang="en-GB" dirty="0"/>
              <a:t>2020/2021 UK Link Governance Timeline</a:t>
            </a:r>
          </a:p>
        </p:txBody>
      </p:sp>
      <p:graphicFrame>
        <p:nvGraphicFramePr>
          <p:cNvPr id="17" name="Table 16"/>
          <p:cNvGraphicFramePr>
            <a:graphicFrameLocks noGrp="1"/>
          </p:cNvGraphicFramePr>
          <p:nvPr>
            <p:extLst/>
          </p:nvPr>
        </p:nvGraphicFramePr>
        <p:xfrm>
          <a:off x="467544" y="1163782"/>
          <a:ext cx="9000986"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gridCol w="346192">
                  <a:extLst>
                    <a:ext uri="{9D8B030D-6E8A-4147-A177-3AD203B41FA5}">
                      <a16:colId xmlns:a16="http://schemas.microsoft.com/office/drawing/2014/main" val="20024"/>
                    </a:ext>
                  </a:extLst>
                </a:gridCol>
                <a:gridCol w="346192">
                  <a:extLst>
                    <a:ext uri="{9D8B030D-6E8A-4147-A177-3AD203B41FA5}">
                      <a16:colId xmlns:a16="http://schemas.microsoft.com/office/drawing/2014/main" val="20025"/>
                    </a:ext>
                  </a:extLst>
                </a:gridCol>
              </a:tblGrid>
              <a:tr h="182880">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endParaRPr lang="en-GB" sz="600" dirty="0"/>
                    </a:p>
                  </a:txBody>
                  <a:tcPr anchor="ctr">
                    <a:noFill/>
                  </a:tcPr>
                </a:tc>
                <a:tc>
                  <a:txBody>
                    <a:bodyPr/>
                    <a:lstStyle/>
                    <a:p>
                      <a:pPr algn="ctr"/>
                      <a:endParaRPr lang="en-GB" sz="600" dirty="0"/>
                    </a:p>
                  </a:txBody>
                  <a:tcPr anchor="c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4" cy="305314"/>
        </p:xfrm>
        <a:graphic>
          <a:graphicData uri="http://schemas.openxmlformats.org/drawingml/2006/table">
            <a:tbl>
              <a:tblPr firstRow="1" bandRow="1">
                <a:tableStyleId>{5C22544A-7EE6-4342-B048-85BDC9FD1C3A}</a:tableStyleId>
              </a:tblPr>
              <a:tblGrid>
                <a:gridCol w="4322357">
                  <a:extLst>
                    <a:ext uri="{9D8B030D-6E8A-4147-A177-3AD203B41FA5}">
                      <a16:colId xmlns:a16="http://schemas.microsoft.com/office/drawing/2014/main" val="20000"/>
                    </a:ext>
                  </a:extLst>
                </a:gridCol>
                <a:gridCol w="4102577">
                  <a:extLst>
                    <a:ext uri="{9D8B030D-6E8A-4147-A177-3AD203B41FA5}">
                      <a16:colId xmlns:a16="http://schemas.microsoft.com/office/drawing/2014/main" val="20001"/>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35496" y="4468134"/>
            <a:ext cx="8640960" cy="461665"/>
          </a:xfrm>
          <a:prstGeom prst="rect">
            <a:avLst/>
          </a:prstGeom>
          <a:noFill/>
        </p:spPr>
        <p:txBody>
          <a:bodyPr wrap="square" rtlCol="0">
            <a:spAutoFit/>
          </a:bodyPr>
          <a:lstStyle/>
          <a:p>
            <a:pPr marL="171446" indent="-171446" defTabSz="914378">
              <a:buFont typeface="Arial" panose="020B0604020202020204" pitchFamily="34" charset="0"/>
              <a:buChar char="•"/>
            </a:pPr>
            <a:r>
              <a:rPr lang="en-GB" sz="800" b="1" dirty="0">
                <a:solidFill>
                  <a:prstClr val="black"/>
                </a:solidFill>
                <a:latin typeface="Arial"/>
              </a:rPr>
              <a:t>Assumes that there will be a Major Release in Nov 2020</a:t>
            </a:r>
          </a:p>
          <a:p>
            <a:pPr marL="171446" indent="-171446" defTabSz="914378">
              <a:buFont typeface="Arial" panose="020B0604020202020204" pitchFamily="34" charset="0"/>
              <a:buChar char="•"/>
            </a:pPr>
            <a:r>
              <a:rPr lang="en-GB" sz="800" b="1" dirty="0">
                <a:solidFill>
                  <a:prstClr val="black"/>
                </a:solidFill>
                <a:latin typeface="Arial"/>
              </a:rPr>
              <a:t>Please note that this includes potential activity within UK Link over the next 24 months</a:t>
            </a:r>
          </a:p>
          <a:p>
            <a:pPr marL="171446" indent="-171446" defTabSz="914378">
              <a:buFont typeface="Arial" panose="020B0604020202020204" pitchFamily="34" charset="0"/>
              <a:buChar char="•"/>
            </a:pPr>
            <a:endParaRPr lang="en-GB" sz="800" b="1" dirty="0">
              <a:solidFill>
                <a:prstClr val="black"/>
              </a:solidFill>
              <a:latin typeface="Arial"/>
            </a:endParaRPr>
          </a:p>
        </p:txBody>
      </p:sp>
      <p:sp>
        <p:nvSpPr>
          <p:cNvPr id="101" name="TextBox 100"/>
          <p:cNvSpPr txBox="1"/>
          <p:nvPr/>
        </p:nvSpPr>
        <p:spPr>
          <a:xfrm>
            <a:off x="1162322" y="1739595"/>
            <a:ext cx="1129841" cy="307777"/>
          </a:xfrm>
          <a:prstGeom prst="rect">
            <a:avLst/>
          </a:prstGeom>
          <a:noFill/>
        </p:spPr>
        <p:txBody>
          <a:bodyPr wrap="square" rtlCol="0">
            <a:spAutoFit/>
          </a:bodyPr>
          <a:lstStyle/>
          <a:p>
            <a:pPr algn="ctr" defTabSz="914378"/>
            <a:r>
              <a:rPr lang="en-GB" sz="700" dirty="0">
                <a:solidFill>
                  <a:prstClr val="white">
                    <a:lumMod val="95000"/>
                  </a:prstClr>
                </a:solidFill>
                <a:latin typeface="Arial"/>
              </a:rPr>
              <a:t>BER Approval</a:t>
            </a:r>
          </a:p>
          <a:p>
            <a:pPr algn="ctr" defTabSz="914378"/>
            <a:r>
              <a:rPr lang="en-GB" sz="700" dirty="0">
                <a:solidFill>
                  <a:prstClr val="white">
                    <a:lumMod val="95000"/>
                  </a:prstClr>
                </a:solidFill>
                <a:latin typeface="Arial"/>
              </a:rPr>
              <a:t>10/04/18 </a:t>
            </a:r>
          </a:p>
        </p:txBody>
      </p:sp>
      <p:sp>
        <p:nvSpPr>
          <p:cNvPr id="118" name="Rectangle 117"/>
          <p:cNvSpPr/>
          <p:nvPr/>
        </p:nvSpPr>
        <p:spPr>
          <a:xfrm>
            <a:off x="50666" y="3508810"/>
            <a:ext cx="38906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450" b="1" dirty="0">
                <a:solidFill>
                  <a:prstClr val="white"/>
                </a:solidFill>
                <a:latin typeface="Arial"/>
              </a:rPr>
              <a:t>RETRO</a:t>
            </a:r>
          </a:p>
        </p:txBody>
      </p:sp>
      <p:sp>
        <p:nvSpPr>
          <p:cNvPr id="119" name="Rectangle 118"/>
          <p:cNvSpPr/>
          <p:nvPr/>
        </p:nvSpPr>
        <p:spPr>
          <a:xfrm>
            <a:off x="507745" y="3516256"/>
            <a:ext cx="6512525" cy="231994"/>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20" name="TextBox 119"/>
          <p:cNvSpPr txBox="1"/>
          <p:nvPr/>
        </p:nvSpPr>
        <p:spPr>
          <a:xfrm>
            <a:off x="4373137" y="3550347"/>
            <a:ext cx="1492300" cy="307777"/>
          </a:xfrm>
          <a:prstGeom prst="rect">
            <a:avLst/>
          </a:prstGeom>
          <a:noFill/>
        </p:spPr>
        <p:txBody>
          <a:bodyPr wrap="square" rtlCol="0">
            <a:spAutoFit/>
          </a:bodyPr>
          <a:lstStyle/>
          <a:p>
            <a:pPr algn="ctr" defTabSz="914378"/>
            <a:r>
              <a:rPr lang="en-GB" sz="700" dirty="0">
                <a:solidFill>
                  <a:schemeClr val="bg1"/>
                </a:solidFill>
                <a:latin typeface="Arial"/>
              </a:rPr>
              <a:t>Governance Approval dates tbc…</a:t>
            </a:r>
          </a:p>
        </p:txBody>
      </p:sp>
      <p:sp>
        <p:nvSpPr>
          <p:cNvPr id="121" name="5-Point Star 120"/>
          <p:cNvSpPr/>
          <p:nvPr/>
        </p:nvSpPr>
        <p:spPr>
          <a:xfrm>
            <a:off x="7544541" y="1650108"/>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2" name="5-Point Star 121"/>
          <p:cNvSpPr/>
          <p:nvPr/>
        </p:nvSpPr>
        <p:spPr>
          <a:xfrm>
            <a:off x="7551215" y="2342512"/>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srgbClr val="FFC000"/>
              </a:solidFill>
              <a:latin typeface="Arial"/>
            </a:endParaRPr>
          </a:p>
        </p:txBody>
      </p:sp>
      <p:sp>
        <p:nvSpPr>
          <p:cNvPr id="123" name="5-Point Star 122"/>
          <p:cNvSpPr/>
          <p:nvPr/>
        </p:nvSpPr>
        <p:spPr>
          <a:xfrm>
            <a:off x="7544541" y="2010469"/>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4" name="TextBox 123"/>
          <p:cNvSpPr txBox="1"/>
          <p:nvPr/>
        </p:nvSpPr>
        <p:spPr>
          <a:xfrm>
            <a:off x="7959084" y="1708234"/>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967334" y="2367704"/>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308305" y="1461434"/>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943641" y="2020901"/>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29" name="Rectangle 128"/>
          <p:cNvSpPr/>
          <p:nvPr/>
        </p:nvSpPr>
        <p:spPr>
          <a:xfrm>
            <a:off x="40783" y="1823110"/>
            <a:ext cx="369923" cy="22720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Feb-20</a:t>
            </a:r>
          </a:p>
        </p:txBody>
      </p:sp>
      <p:sp>
        <p:nvSpPr>
          <p:cNvPr id="91" name="Rectangle 90"/>
          <p:cNvSpPr/>
          <p:nvPr/>
        </p:nvSpPr>
        <p:spPr>
          <a:xfrm>
            <a:off x="50667" y="2598314"/>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 - 20</a:t>
            </a:r>
          </a:p>
        </p:txBody>
      </p:sp>
      <p:sp>
        <p:nvSpPr>
          <p:cNvPr id="100" name="Rectangle 99"/>
          <p:cNvSpPr/>
          <p:nvPr/>
        </p:nvSpPr>
        <p:spPr>
          <a:xfrm>
            <a:off x="463357" y="2588588"/>
            <a:ext cx="2362568"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2" name="Rectangle 91"/>
          <p:cNvSpPr/>
          <p:nvPr/>
        </p:nvSpPr>
        <p:spPr>
          <a:xfrm>
            <a:off x="49433" y="3080092"/>
            <a:ext cx="392586" cy="23462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Nov 20</a:t>
            </a:r>
          </a:p>
        </p:txBody>
      </p:sp>
      <p:sp>
        <p:nvSpPr>
          <p:cNvPr id="89" name="Rectangle 88"/>
          <p:cNvSpPr/>
          <p:nvPr/>
        </p:nvSpPr>
        <p:spPr>
          <a:xfrm>
            <a:off x="57254" y="1445339"/>
            <a:ext cx="342120" cy="26289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4779</a:t>
            </a:r>
          </a:p>
        </p:txBody>
      </p:sp>
      <p:sp>
        <p:nvSpPr>
          <p:cNvPr id="111" name="Rectangle 110"/>
          <p:cNvSpPr/>
          <p:nvPr/>
        </p:nvSpPr>
        <p:spPr>
          <a:xfrm>
            <a:off x="493071" y="3079960"/>
            <a:ext cx="4135637" cy="21283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3" name="5-Point Star 112"/>
          <p:cNvSpPr/>
          <p:nvPr/>
        </p:nvSpPr>
        <p:spPr>
          <a:xfrm>
            <a:off x="1892404" y="3103107"/>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14" name="Rectangle 113"/>
          <p:cNvSpPr/>
          <p:nvPr/>
        </p:nvSpPr>
        <p:spPr>
          <a:xfrm>
            <a:off x="48168" y="2207936"/>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6</a:t>
            </a:r>
          </a:p>
        </p:txBody>
      </p:sp>
      <p:sp>
        <p:nvSpPr>
          <p:cNvPr id="136" name="TextBox 135"/>
          <p:cNvSpPr txBox="1"/>
          <p:nvPr/>
        </p:nvSpPr>
        <p:spPr>
          <a:xfrm>
            <a:off x="1872804" y="3066637"/>
            <a:ext cx="856327" cy="276999"/>
          </a:xfrm>
          <a:prstGeom prst="rect">
            <a:avLst/>
          </a:prstGeom>
          <a:noFill/>
        </p:spPr>
        <p:txBody>
          <a:bodyPr wrap="square" rtlCol="0">
            <a:spAutoFit/>
          </a:bodyPr>
          <a:lstStyle/>
          <a:p>
            <a:pPr algn="ctr" defTabSz="914378"/>
            <a:r>
              <a:rPr lang="en-GB" sz="600" dirty="0">
                <a:solidFill>
                  <a:prstClr val="white"/>
                </a:solidFill>
                <a:latin typeface="Arial"/>
              </a:rPr>
              <a:t>BER Approval</a:t>
            </a:r>
          </a:p>
          <a:p>
            <a:pPr algn="ctr" defTabSz="914378"/>
            <a:r>
              <a:rPr lang="en-GB" sz="600" dirty="0">
                <a:solidFill>
                  <a:prstClr val="white"/>
                </a:solidFill>
                <a:latin typeface="Arial"/>
              </a:rPr>
              <a:t>May-20</a:t>
            </a:r>
          </a:p>
        </p:txBody>
      </p:sp>
      <p:sp>
        <p:nvSpPr>
          <p:cNvPr id="108" name="Rectangle 107">
            <a:extLst>
              <a:ext uri="{FF2B5EF4-FFF2-40B4-BE49-F238E27FC236}">
                <a16:creationId xmlns:a16="http://schemas.microsoft.com/office/drawing/2014/main" id="{E575E5C2-E349-46EB-8DF7-EACD4F0CF971}"/>
              </a:ext>
            </a:extLst>
          </p:cNvPr>
          <p:cNvSpPr/>
          <p:nvPr/>
        </p:nvSpPr>
        <p:spPr>
          <a:xfrm>
            <a:off x="501239" y="4031724"/>
            <a:ext cx="8264143" cy="23107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41298" y="4010375"/>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135" name="5-Point Star 120">
            <a:extLst>
              <a:ext uri="{FF2B5EF4-FFF2-40B4-BE49-F238E27FC236}">
                <a16:creationId xmlns:a16="http://schemas.microsoft.com/office/drawing/2014/main" id="{A2184E67-6614-4C1F-A78C-AC0EF4A0AE42}"/>
              </a:ext>
            </a:extLst>
          </p:cNvPr>
          <p:cNvSpPr/>
          <p:nvPr/>
        </p:nvSpPr>
        <p:spPr>
          <a:xfrm>
            <a:off x="1200804" y="3079960"/>
            <a:ext cx="203707" cy="17894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10" name="Rectangle 109">
            <a:extLst>
              <a:ext uri="{FF2B5EF4-FFF2-40B4-BE49-F238E27FC236}">
                <a16:creationId xmlns:a16="http://schemas.microsoft.com/office/drawing/2014/main" id="{F08DBAE3-06F6-4CF9-9F38-CBE884642892}"/>
              </a:ext>
            </a:extLst>
          </p:cNvPr>
          <p:cNvSpPr/>
          <p:nvPr/>
        </p:nvSpPr>
        <p:spPr>
          <a:xfrm>
            <a:off x="463995" y="2216078"/>
            <a:ext cx="885751" cy="20788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38" name="Rectangle 137">
            <a:extLst>
              <a:ext uri="{FF2B5EF4-FFF2-40B4-BE49-F238E27FC236}">
                <a16:creationId xmlns:a16="http://schemas.microsoft.com/office/drawing/2014/main" id="{6CE89A58-48A9-44D8-BF3C-51F46602D0BF}"/>
              </a:ext>
            </a:extLst>
          </p:cNvPr>
          <p:cNvSpPr/>
          <p:nvPr/>
        </p:nvSpPr>
        <p:spPr>
          <a:xfrm>
            <a:off x="471731" y="1824581"/>
            <a:ext cx="662596"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0" name="Rectangle 139">
            <a:extLst>
              <a:ext uri="{FF2B5EF4-FFF2-40B4-BE49-F238E27FC236}">
                <a16:creationId xmlns:a16="http://schemas.microsoft.com/office/drawing/2014/main" id="{556A2F4B-B16C-44E0-B6C7-06A1657A3740}"/>
              </a:ext>
            </a:extLst>
          </p:cNvPr>
          <p:cNvSpPr/>
          <p:nvPr/>
        </p:nvSpPr>
        <p:spPr>
          <a:xfrm>
            <a:off x="457200" y="1476731"/>
            <a:ext cx="364894"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5" name="5-Point Star 144"/>
          <p:cNvSpPr/>
          <p:nvPr/>
        </p:nvSpPr>
        <p:spPr>
          <a:xfrm>
            <a:off x="859687" y="3088184"/>
            <a:ext cx="248240" cy="163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6" name="TextBox 5">
            <a:extLst>
              <a:ext uri="{FF2B5EF4-FFF2-40B4-BE49-F238E27FC236}">
                <a16:creationId xmlns:a16="http://schemas.microsoft.com/office/drawing/2014/main" id="{ED44F9FB-80E7-48EA-9EAD-B168C08E09F2}"/>
              </a:ext>
            </a:extLst>
          </p:cNvPr>
          <p:cNvSpPr txBox="1"/>
          <p:nvPr/>
        </p:nvSpPr>
        <p:spPr>
          <a:xfrm>
            <a:off x="663356" y="2811185"/>
            <a:ext cx="822943" cy="300082"/>
          </a:xfrm>
          <a:prstGeom prst="rect">
            <a:avLst/>
          </a:prstGeom>
          <a:noFill/>
        </p:spPr>
        <p:txBody>
          <a:bodyPr wrap="square" rtlCol="0">
            <a:spAutoFit/>
          </a:bodyPr>
          <a:lstStyle/>
          <a:p>
            <a:r>
              <a:rPr lang="en-GB" sz="675" dirty="0"/>
              <a:t>Scope approval – Feb ChMC</a:t>
            </a:r>
          </a:p>
        </p:txBody>
      </p:sp>
      <p:sp>
        <p:nvSpPr>
          <p:cNvPr id="7" name="TextBox 6">
            <a:extLst>
              <a:ext uri="{FF2B5EF4-FFF2-40B4-BE49-F238E27FC236}">
                <a16:creationId xmlns:a16="http://schemas.microsoft.com/office/drawing/2014/main" id="{7E75F3A1-C71B-40AA-AF49-A649BE790EC2}"/>
              </a:ext>
            </a:extLst>
          </p:cNvPr>
          <p:cNvSpPr txBox="1"/>
          <p:nvPr/>
        </p:nvSpPr>
        <p:spPr>
          <a:xfrm>
            <a:off x="1011539" y="3264803"/>
            <a:ext cx="784862" cy="300082"/>
          </a:xfrm>
          <a:prstGeom prst="rect">
            <a:avLst/>
          </a:prstGeom>
          <a:noFill/>
        </p:spPr>
        <p:txBody>
          <a:bodyPr wrap="square" rtlCol="0">
            <a:spAutoFit/>
          </a:bodyPr>
          <a:lstStyle/>
          <a:p>
            <a:r>
              <a:rPr lang="en-GB" sz="675" dirty="0"/>
              <a:t>EQR Approval – March ChMC</a:t>
            </a:r>
          </a:p>
        </p:txBody>
      </p:sp>
    </p:spTree>
    <p:extLst>
      <p:ext uri="{BB962C8B-B14F-4D97-AF65-F5344CB8AC3E}">
        <p14:creationId xmlns:p14="http://schemas.microsoft.com/office/powerpoint/2010/main" val="3533521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107504" y="669215"/>
          <a:ext cx="8928992" cy="3935052"/>
        </p:xfrm>
        <a:graphic>
          <a:graphicData uri="http://schemas.openxmlformats.org/drawingml/2006/table">
            <a:tbl>
              <a:tblPr/>
              <a:tblGrid>
                <a:gridCol w="593153">
                  <a:extLst>
                    <a:ext uri="{9D8B030D-6E8A-4147-A177-3AD203B41FA5}">
                      <a16:colId xmlns:a16="http://schemas.microsoft.com/office/drawing/2014/main" val="594677324"/>
                    </a:ext>
                  </a:extLst>
                </a:gridCol>
                <a:gridCol w="336018">
                  <a:extLst>
                    <a:ext uri="{9D8B030D-6E8A-4147-A177-3AD203B41FA5}">
                      <a16:colId xmlns:a16="http://schemas.microsoft.com/office/drawing/2014/main" val="1212485833"/>
                    </a:ext>
                  </a:extLst>
                </a:gridCol>
                <a:gridCol w="4111388">
                  <a:extLst>
                    <a:ext uri="{9D8B030D-6E8A-4147-A177-3AD203B41FA5}">
                      <a16:colId xmlns:a16="http://schemas.microsoft.com/office/drawing/2014/main" val="2588561940"/>
                    </a:ext>
                  </a:extLst>
                </a:gridCol>
                <a:gridCol w="1307205">
                  <a:extLst>
                    <a:ext uri="{9D8B030D-6E8A-4147-A177-3AD203B41FA5}">
                      <a16:colId xmlns:a16="http://schemas.microsoft.com/office/drawing/2014/main" val="20003"/>
                    </a:ext>
                  </a:extLst>
                </a:gridCol>
                <a:gridCol w="782742">
                  <a:extLst>
                    <a:ext uri="{9D8B030D-6E8A-4147-A177-3AD203B41FA5}">
                      <a16:colId xmlns:a16="http://schemas.microsoft.com/office/drawing/2014/main" val="198435945"/>
                    </a:ext>
                  </a:extLst>
                </a:gridCol>
                <a:gridCol w="939289">
                  <a:extLst>
                    <a:ext uri="{9D8B030D-6E8A-4147-A177-3AD203B41FA5}">
                      <a16:colId xmlns:a16="http://schemas.microsoft.com/office/drawing/2014/main" val="2619778090"/>
                    </a:ext>
                  </a:extLst>
                </a:gridCol>
                <a:gridCol w="859197">
                  <a:extLst>
                    <a:ext uri="{9D8B030D-6E8A-4147-A177-3AD203B41FA5}">
                      <a16:colId xmlns:a16="http://schemas.microsoft.com/office/drawing/2014/main" val="1022559495"/>
                    </a:ext>
                  </a:extLst>
                </a:gridCol>
              </a:tblGrid>
              <a:tr h="294715">
                <a:tc>
                  <a:txBody>
                    <a:bodyPr/>
                    <a:lstStyle/>
                    <a:p>
                      <a:pPr algn="ctr" fontAlgn="ctr"/>
                      <a:r>
                        <a:rPr lang="en-GB" sz="8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UK Link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915720419"/>
                  </a:ext>
                </a:extLst>
              </a:tr>
              <a:tr h="208772">
                <a:tc rowSpan="4">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Nov-19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Requiring a Meter Reading following a change of Local Distribution Zone or Exit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Closedown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Xoserve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New read reason</a:t>
                      </a:r>
                      <a:r>
                        <a:rPr lang="en-US" sz="700" b="0" i="0" u="none" strike="noStrike" baseline="0" dirty="0">
                          <a:solidFill>
                            <a:schemeClr val="tx1"/>
                          </a:solidFill>
                          <a:effectLst/>
                          <a:latin typeface="+mn-lt"/>
                        </a:rPr>
                        <a:t> type for LIS estimate readings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Closedown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Xoserve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Suspension of the validation between  meter index and  unconverted index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Closedown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UIG Recommendation – removal of validation</a:t>
                      </a:r>
                      <a:r>
                        <a:rPr lang="en-US" sz="700" b="0" i="0" u="none" strike="noStrike" kern="1200" baseline="0" dirty="0">
                          <a:solidFill>
                            <a:schemeClr val="tx1"/>
                          </a:solidFill>
                          <a:effectLst/>
                          <a:latin typeface="+mn-lt"/>
                          <a:ea typeface="+mn-ea"/>
                          <a:cs typeface="+mn-cs"/>
                        </a:rPr>
                        <a:t> on uncorrected read</a:t>
                      </a:r>
                      <a:endParaRPr lang="en-US" sz="700" b="1" i="0" u="sng" strike="no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Closedown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08772">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4779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AQ into PARR reports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Closedown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Standalone BW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756709"/>
                  </a:ext>
                </a:extLst>
              </a:tr>
              <a:tr h="208772">
                <a:tc>
                  <a:txBody>
                    <a:bodyPr/>
                    <a:lstStyle/>
                    <a:p>
                      <a:pPr marL="0" algn="ctr" defTabSz="914400" rtl="0" eaLnBrk="1" fontAlgn="ctr" latinLnBrk="0" hangingPunct="1"/>
                      <a:r>
                        <a:rPr lang="en-GB" sz="800" b="1" i="0" u="none" strike="noStrike" kern="1200" dirty="0">
                          <a:solidFill>
                            <a:schemeClr val="bg1"/>
                          </a:solidFill>
                          <a:effectLst/>
                          <a:latin typeface="+mn-lt"/>
                          <a:ea typeface="+mn-ea"/>
                          <a:cs typeface="+mn-cs"/>
                        </a:rPr>
                        <a:t>Feb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Rejection code reword – defect 1492 / End User Categories (EUC file format descriptions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Documentation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985562"/>
                  </a:ext>
                </a:extLst>
              </a:tr>
              <a:tr h="208772">
                <a:tc rowSpan="2">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MiR D6 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Amendments of MDD PSR needs code descriptions</a:t>
                      </a:r>
                      <a:endParaRPr lang="en-US" sz="700" b="1" i="0" u="sng" strike="no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MiR 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08772">
                <a:tc vMerge="1">
                  <a:txBody>
                    <a:bodyPr/>
                    <a:lstStyle/>
                    <a:p>
                      <a:pPr marL="0" algn="ctr" defTabSz="914400" rtl="0" eaLnBrk="1" fontAlgn="ctr" latinLnBrk="0" hangingPunct="1"/>
                      <a:endParaRPr lang="en-GB" sz="11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Introducing new charge codes for pro-active payment of GSOP 3 and GSOP 13</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MiR 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08772">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FFFFFF"/>
                          </a:solidFill>
                          <a:effectLst/>
                          <a:latin typeface="+mn-lt"/>
                          <a:ea typeface="+mn-ea"/>
                          <a:cs typeface="+mn-cs"/>
                        </a:rPr>
                        <a:t>Jun-20</a:t>
                      </a:r>
                    </a:p>
                    <a:p>
                      <a:pPr marL="0" algn="ctr" defTabSz="914400" rtl="0" eaLnBrk="1" fontAlgn="ctr" latinLnBrk="0" hangingPunct="1"/>
                      <a:endParaRPr lang="en-GB" sz="5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42603">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336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269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0574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03018">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2020</a:t>
                      </a:r>
                      <a:endParaRPr lang="en-GB" sz="700" b="1" i="0" u="sng" strike="sng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213360">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51844">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20538"/>
            <a:ext cx="8688388" cy="525878"/>
          </a:xfrm>
        </p:spPr>
        <p:txBody>
          <a:bodyPr>
            <a:normAutofit/>
          </a:bodyPr>
          <a:lstStyle/>
          <a:p>
            <a:pPr algn="l"/>
            <a:r>
              <a:rPr lang="en-GB" sz="2400" dirty="0"/>
              <a:t>Change Index – UK Link Allocated Change</a:t>
            </a:r>
          </a:p>
        </p:txBody>
      </p:sp>
    </p:spTree>
    <p:extLst>
      <p:ext uri="{BB962C8B-B14F-4D97-AF65-F5344CB8AC3E}">
        <p14:creationId xmlns:p14="http://schemas.microsoft.com/office/powerpoint/2010/main" val="1163853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CB2E-BA8A-49BB-AE66-07E5783B0418}"/>
              </a:ext>
            </a:extLst>
          </p:cNvPr>
          <p:cNvSpPr>
            <a:spLocks noGrp="1"/>
          </p:cNvSpPr>
          <p:nvPr>
            <p:ph type="title"/>
          </p:nvPr>
        </p:nvSpPr>
        <p:spPr>
          <a:xfrm>
            <a:off x="457200" y="64178"/>
            <a:ext cx="8229600" cy="637580"/>
          </a:xfrm>
        </p:spPr>
        <p:txBody>
          <a:bodyPr/>
          <a:lstStyle/>
          <a:p>
            <a:r>
              <a:rPr lang="en-GB" dirty="0"/>
              <a:t>UK Link – Unallocated Changes</a:t>
            </a:r>
          </a:p>
        </p:txBody>
      </p:sp>
      <p:graphicFrame>
        <p:nvGraphicFramePr>
          <p:cNvPr id="4" name="Table 3">
            <a:extLst>
              <a:ext uri="{FF2B5EF4-FFF2-40B4-BE49-F238E27FC236}">
                <a16:creationId xmlns:a16="http://schemas.microsoft.com/office/drawing/2014/main" id="{1E965BA3-B958-4356-B1DF-F1623B49E764}"/>
              </a:ext>
            </a:extLst>
          </p:cNvPr>
          <p:cNvGraphicFramePr>
            <a:graphicFrameLocks noGrp="1"/>
          </p:cNvGraphicFramePr>
          <p:nvPr>
            <p:extLst/>
          </p:nvPr>
        </p:nvGraphicFramePr>
        <p:xfrm>
          <a:off x="326288" y="635442"/>
          <a:ext cx="8491425" cy="2621280"/>
        </p:xfrm>
        <a:graphic>
          <a:graphicData uri="http://schemas.openxmlformats.org/drawingml/2006/table">
            <a:tbl>
              <a:tblPr firstRow="1" bandRow="1">
                <a:tableStyleId>{5C22544A-7EE6-4342-B048-85BDC9FD1C3A}</a:tableStyleId>
              </a:tblPr>
              <a:tblGrid>
                <a:gridCol w="415334">
                  <a:extLst>
                    <a:ext uri="{9D8B030D-6E8A-4147-A177-3AD203B41FA5}">
                      <a16:colId xmlns:a16="http://schemas.microsoft.com/office/drawing/2014/main" val="3430897111"/>
                    </a:ext>
                  </a:extLst>
                </a:gridCol>
                <a:gridCol w="4585291">
                  <a:extLst>
                    <a:ext uri="{9D8B030D-6E8A-4147-A177-3AD203B41FA5}">
                      <a16:colId xmlns:a16="http://schemas.microsoft.com/office/drawing/2014/main" val="1145240420"/>
                    </a:ext>
                  </a:extLst>
                </a:gridCol>
                <a:gridCol w="933007">
                  <a:extLst>
                    <a:ext uri="{9D8B030D-6E8A-4147-A177-3AD203B41FA5}">
                      <a16:colId xmlns:a16="http://schemas.microsoft.com/office/drawing/2014/main" val="100782550"/>
                    </a:ext>
                  </a:extLst>
                </a:gridCol>
                <a:gridCol w="622005">
                  <a:extLst>
                    <a:ext uri="{9D8B030D-6E8A-4147-A177-3AD203B41FA5}">
                      <a16:colId xmlns:a16="http://schemas.microsoft.com/office/drawing/2014/main" val="813750442"/>
                    </a:ext>
                  </a:extLst>
                </a:gridCol>
                <a:gridCol w="677825">
                  <a:extLst>
                    <a:ext uri="{9D8B030D-6E8A-4147-A177-3AD203B41FA5}">
                      <a16:colId xmlns:a16="http://schemas.microsoft.com/office/drawing/2014/main" val="2975099272"/>
                    </a:ext>
                  </a:extLst>
                </a:gridCol>
                <a:gridCol w="707732">
                  <a:extLst>
                    <a:ext uri="{9D8B030D-6E8A-4147-A177-3AD203B41FA5}">
                      <a16:colId xmlns:a16="http://schemas.microsoft.com/office/drawing/2014/main" val="2249414475"/>
                    </a:ext>
                  </a:extLst>
                </a:gridCol>
                <a:gridCol w="550232">
                  <a:extLst>
                    <a:ext uri="{9D8B030D-6E8A-4147-A177-3AD203B41FA5}">
                      <a16:colId xmlns:a16="http://schemas.microsoft.com/office/drawing/2014/main" val="1636783530"/>
                    </a:ext>
                  </a:extLst>
                </a:gridCol>
              </a:tblGrid>
              <a:tr h="320040">
                <a:tc>
                  <a:txBody>
                    <a:bodyPr/>
                    <a:lstStyle/>
                    <a:p>
                      <a:r>
                        <a:rPr lang="en-GB" sz="800" dirty="0"/>
                        <a:t>XRN#</a:t>
                      </a:r>
                    </a:p>
                  </a:txBody>
                  <a:tcPr marL="68580" marR="68580" marT="34290" marB="34290"/>
                </a:tc>
                <a:tc>
                  <a:txBody>
                    <a:bodyPr/>
                    <a:lstStyle/>
                    <a:p>
                      <a:r>
                        <a:rPr lang="en-GB" sz="800" dirty="0"/>
                        <a:t>Description</a:t>
                      </a:r>
                    </a:p>
                  </a:txBody>
                  <a:tcPr marL="68580" marR="68580" marT="34290" marB="34290"/>
                </a:tc>
                <a:tc>
                  <a:txBody>
                    <a:bodyPr/>
                    <a:lstStyle/>
                    <a:p>
                      <a:r>
                        <a:rPr lang="en-GB" sz="800" dirty="0"/>
                        <a:t>Capture Status</a:t>
                      </a:r>
                    </a:p>
                  </a:txBody>
                  <a:tcPr marL="68580" marR="68580" marT="34290" marB="34290"/>
                </a:tc>
                <a:tc>
                  <a:txBody>
                    <a:bodyPr/>
                    <a:lstStyle/>
                    <a:p>
                      <a:r>
                        <a:rPr lang="en-GB" sz="800" dirty="0"/>
                        <a:t>Release Type</a:t>
                      </a:r>
                    </a:p>
                  </a:txBody>
                  <a:tcPr marL="68580" marR="68580" marT="34290" marB="34290"/>
                </a:tc>
                <a:tc>
                  <a:txBody>
                    <a:bodyPr/>
                    <a:lstStyle/>
                    <a:p>
                      <a:r>
                        <a:rPr lang="en-GB" sz="800" dirty="0"/>
                        <a:t>Indicative Release</a:t>
                      </a:r>
                    </a:p>
                  </a:txBody>
                  <a:tcPr marL="68580" marR="68580" marT="34290" marB="34290"/>
                </a:tc>
                <a:tc>
                  <a:txBody>
                    <a:bodyPr/>
                    <a:lstStyle/>
                    <a:p>
                      <a:r>
                        <a:rPr lang="en-GB" sz="800" dirty="0"/>
                        <a:t>Complexity</a:t>
                      </a:r>
                    </a:p>
                  </a:txBody>
                  <a:tcPr marL="68580" marR="68580" marT="34290" marB="34290"/>
                </a:tc>
                <a:tc>
                  <a:txBody>
                    <a:bodyPr/>
                    <a:lstStyle/>
                    <a:p>
                      <a:r>
                        <a:rPr lang="en-GB" sz="800" dirty="0"/>
                        <a:t>Points</a:t>
                      </a:r>
                    </a:p>
                  </a:txBody>
                  <a:tcPr marL="68580" marR="68580" marT="34290" marB="34290"/>
                </a:tc>
                <a:extLst>
                  <a:ext uri="{0D108BD9-81ED-4DB2-BD59-A6C34878D82A}">
                    <a16:rowId xmlns:a16="http://schemas.microsoft.com/office/drawing/2014/main" val="1484989055"/>
                  </a:ext>
                </a:extLst>
              </a:tr>
              <a:tr h="278130">
                <a:tc>
                  <a:txBody>
                    <a:bodyPr/>
                    <a:lstStyle/>
                    <a:p>
                      <a:r>
                        <a:rPr lang="en-GB" sz="700" dirty="0"/>
                        <a:t>4645</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The rejection of incrementing reads submitted for an Isolated Supply Meter Point (RGMA flows)</a:t>
                      </a:r>
                      <a:endParaRPr lang="en-GB"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Major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3602977267"/>
                  </a:ext>
                </a:extLst>
              </a:tr>
              <a:tr h="171450">
                <a:tc>
                  <a:txBody>
                    <a:bodyPr/>
                    <a:lstStyle/>
                    <a:p>
                      <a:r>
                        <a:rPr lang="en-GB" sz="700" dirty="0"/>
                        <a:t>4854</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NDM sampling obligations from Distribution Network Operators</a:t>
                      </a:r>
                      <a:r>
                        <a:rPr lang="en-US" sz="700" b="0" i="0" u="none" strike="noStrike" kern="1200" baseline="0" dirty="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4112442392"/>
                  </a:ext>
                </a:extLst>
              </a:tr>
              <a:tr h="274320">
                <a:tc>
                  <a:txBody>
                    <a:bodyPr/>
                    <a:lstStyle/>
                    <a:p>
                      <a:r>
                        <a:rPr lang="en-GB" sz="700" dirty="0"/>
                        <a:t>4896</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Failure to Supply Gas System and Template Amendment</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Minor</a:t>
                      </a:r>
                    </a:p>
                  </a:txBody>
                  <a:tcPr marL="68580" marR="68580" marT="34290" marB="34290"/>
                </a:tc>
                <a:tc>
                  <a:txBody>
                    <a:bodyPr/>
                    <a:lstStyle/>
                    <a:p>
                      <a:r>
                        <a:rPr lang="en-GB" sz="700" dirty="0"/>
                        <a:t>tbc</a:t>
                      </a:r>
                    </a:p>
                  </a:txBody>
                  <a:tcPr marL="68580" marR="68580" marT="34290" marB="34290"/>
                </a:tc>
                <a:tc>
                  <a:txBody>
                    <a:bodyPr/>
                    <a:lstStyle/>
                    <a:p>
                      <a:r>
                        <a:rPr lang="en-GB" sz="700" dirty="0"/>
                        <a:t>Small</a:t>
                      </a:r>
                    </a:p>
                  </a:txBody>
                  <a:tcPr marL="68580" marR="68580" marT="34290" marB="34290"/>
                </a:tc>
                <a:tc>
                  <a:txBody>
                    <a:bodyPr/>
                    <a:lstStyle/>
                    <a:p>
                      <a:r>
                        <a:rPr lang="en-GB" sz="700" dirty="0"/>
                        <a:t>5</a:t>
                      </a:r>
                    </a:p>
                  </a:txBody>
                  <a:tcPr marL="68580" marR="68580" marT="34290" marB="34290"/>
                </a:tc>
                <a:extLst>
                  <a:ext uri="{0D108BD9-81ED-4DB2-BD59-A6C34878D82A}">
                    <a16:rowId xmlns:a16="http://schemas.microsoft.com/office/drawing/2014/main" val="3551497181"/>
                  </a:ext>
                </a:extLst>
              </a:tr>
              <a:tr h="171450">
                <a:tc>
                  <a:txBody>
                    <a:bodyPr/>
                    <a:lstStyle/>
                    <a:p>
                      <a:r>
                        <a:rPr lang="en-GB" sz="700" dirty="0"/>
                        <a:t>4914</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Retro (MOD 651)</a:t>
                      </a:r>
                    </a:p>
                  </a:txBody>
                  <a:tcPr marL="68580" marR="68580" marT="34290" marB="34290"/>
                </a:tc>
                <a:tc>
                  <a:txBody>
                    <a:bodyPr/>
                    <a:lstStyle/>
                    <a:p>
                      <a:r>
                        <a:rPr lang="en-GB" sz="700" dirty="0"/>
                        <a:t>On hold for POC</a:t>
                      </a:r>
                    </a:p>
                  </a:txBody>
                  <a:tcPr marL="68580" marR="68580" marT="34290" marB="34290"/>
                </a:tc>
                <a:tc>
                  <a:txBody>
                    <a:bodyPr/>
                    <a:lstStyle/>
                    <a:p>
                      <a:r>
                        <a:rPr lang="en-GB" sz="700" dirty="0"/>
                        <a:t>Standalone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2626861942"/>
                  </a:ext>
                </a:extLst>
              </a:tr>
              <a:tr h="274320">
                <a:tc>
                  <a:txBody>
                    <a:bodyPr/>
                    <a:lstStyle/>
                    <a:p>
                      <a:r>
                        <a:rPr lang="en-GB" sz="700" dirty="0"/>
                        <a:t>4923</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AQ Calculation for RGMA (ONUPD) Estimate Reads</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Minor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1520530080"/>
                  </a:ext>
                </a:extLst>
              </a:tr>
              <a:tr h="171450">
                <a:tc>
                  <a:txBody>
                    <a:bodyPr/>
                    <a:lstStyle/>
                    <a:p>
                      <a:r>
                        <a:rPr lang="en-GB" sz="700" dirty="0"/>
                        <a:t>4978</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Notification</a:t>
                      </a:r>
                      <a:r>
                        <a:rPr lang="en-US" sz="700" b="0" i="0" u="none" strike="noStrike" kern="1200" baseline="0" dirty="0">
                          <a:solidFill>
                            <a:schemeClr val="tx1"/>
                          </a:solidFill>
                          <a:effectLst/>
                          <a:latin typeface="+mn-lt"/>
                          <a:ea typeface="+mn-ea"/>
                          <a:cs typeface="+mn-cs"/>
                        </a:rPr>
                        <a:t> of Rolling AQ value (following transfer of ownership between M5 and M)</a:t>
                      </a:r>
                      <a:endParaRPr lang="en-US"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940653096"/>
                  </a:ext>
                </a:extLst>
              </a:tr>
              <a:tr h="274320">
                <a:tc>
                  <a:txBody>
                    <a:bodyPr/>
                    <a:lstStyle/>
                    <a:p>
                      <a:r>
                        <a:rPr lang="en-GB" sz="700" dirty="0"/>
                        <a:t>4990</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sites with Low Read Submission Performance from Class 2 and 3 into Class 4 (Mod 664)</a:t>
                      </a:r>
                    </a:p>
                  </a:txBody>
                  <a:tcPr marL="68580" marR="68580" marT="34290" marB="34290"/>
                </a:tc>
                <a:tc>
                  <a:txBody>
                    <a:bodyPr/>
                    <a:lstStyle/>
                    <a:p>
                      <a:r>
                        <a:rPr lang="en-GB" sz="700" dirty="0"/>
                        <a:t>Ready for assignment</a:t>
                      </a:r>
                    </a:p>
                  </a:txBody>
                  <a:tcPr marL="68580" marR="68580" marT="34290" marB="34290"/>
                </a:tc>
                <a:tc>
                  <a:txBody>
                    <a:bodyPr/>
                    <a:lstStyle/>
                    <a:p>
                      <a:r>
                        <a:rPr lang="en-GB" sz="700" dirty="0"/>
                        <a:t>Major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282385503"/>
                  </a:ext>
                </a:extLst>
              </a:tr>
              <a:tr h="171450">
                <a:tc>
                  <a:txBody>
                    <a:bodyPr/>
                    <a:lstStyle/>
                    <a:p>
                      <a:r>
                        <a:rPr lang="en-GB" sz="700" dirty="0"/>
                        <a:t>5027</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UK Link data cleanse of conversion factor in line with MOD681s</a:t>
                      </a: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4028403406"/>
                  </a:ext>
                </a:extLst>
              </a:tr>
              <a:tr h="171450">
                <a:tc>
                  <a:txBody>
                    <a:bodyPr/>
                    <a:lstStyle/>
                    <a:p>
                      <a:r>
                        <a:rPr lang="en-GB" sz="700" dirty="0"/>
                        <a:t>5038</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Convert class 2, 3, 4 to class 1 (MOD691)</a:t>
                      </a: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2384418203"/>
                  </a:ext>
                </a:extLst>
              </a:tr>
              <a:tr h="171450">
                <a:tc>
                  <a:txBody>
                    <a:bodyPr/>
                    <a:lstStyle/>
                    <a:p>
                      <a:r>
                        <a:rPr lang="en-GB" sz="700" dirty="0"/>
                        <a:t>5070</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Amendment to isolation flag</a:t>
                      </a: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409468505"/>
                  </a:ext>
                </a:extLst>
              </a:tr>
              <a:tr h="171450">
                <a:tc>
                  <a:txBody>
                    <a:bodyPr/>
                    <a:lstStyle/>
                    <a:p>
                      <a:r>
                        <a:rPr lang="en-GB" sz="700" dirty="0"/>
                        <a:t>5072</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Class 4 with AMR/D4 installed. RGMA flow received with no RTC count</a:t>
                      </a: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869224124"/>
                  </a:ext>
                </a:extLst>
              </a:tr>
            </a:tbl>
          </a:graphicData>
        </a:graphic>
      </p:graphicFrame>
    </p:spTree>
    <p:extLst>
      <p:ext uri="{BB962C8B-B14F-4D97-AF65-F5344CB8AC3E}">
        <p14:creationId xmlns:p14="http://schemas.microsoft.com/office/powerpoint/2010/main" val="3812750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003-397A-4218-9BAD-D587E38E55E7}"/>
              </a:ext>
            </a:extLst>
          </p:cNvPr>
          <p:cNvSpPr>
            <a:spLocks noGrp="1"/>
          </p:cNvSpPr>
          <p:nvPr>
            <p:ph type="title"/>
          </p:nvPr>
        </p:nvSpPr>
        <p:spPr/>
        <p:txBody>
          <a:bodyPr/>
          <a:lstStyle/>
          <a:p>
            <a:r>
              <a:rPr lang="en-GB" dirty="0">
                <a:solidFill>
                  <a:srgbClr val="FF0000"/>
                </a:solidFill>
              </a:rPr>
              <a:t>Glossary / RAG</a:t>
            </a:r>
          </a:p>
        </p:txBody>
      </p:sp>
      <p:graphicFrame>
        <p:nvGraphicFramePr>
          <p:cNvPr id="3" name="Table 2">
            <a:extLst>
              <a:ext uri="{FF2B5EF4-FFF2-40B4-BE49-F238E27FC236}">
                <a16:creationId xmlns:a16="http://schemas.microsoft.com/office/drawing/2014/main" id="{02CD1F9C-0A2F-434B-B1B5-E441EE9B20A7}"/>
              </a:ext>
            </a:extLst>
          </p:cNvPr>
          <p:cNvGraphicFramePr>
            <a:graphicFrameLocks noGrp="1"/>
          </p:cNvGraphicFramePr>
          <p:nvPr>
            <p:extLst/>
          </p:nvPr>
        </p:nvGraphicFramePr>
        <p:xfrm>
          <a:off x="5015910" y="1078230"/>
          <a:ext cx="3498112" cy="3550920"/>
        </p:xfrm>
        <a:graphic>
          <a:graphicData uri="http://schemas.openxmlformats.org/drawingml/2006/table">
            <a:tbl>
              <a:tblPr firstRow="1" bandRow="1">
                <a:tableStyleId>{5C22544A-7EE6-4342-B048-85BDC9FD1C3A}</a:tableStyleId>
              </a:tblPr>
              <a:tblGrid>
                <a:gridCol w="695930">
                  <a:extLst>
                    <a:ext uri="{9D8B030D-6E8A-4147-A177-3AD203B41FA5}">
                      <a16:colId xmlns:a16="http://schemas.microsoft.com/office/drawing/2014/main" val="2188884990"/>
                    </a:ext>
                  </a:extLst>
                </a:gridCol>
                <a:gridCol w="2802182">
                  <a:extLst>
                    <a:ext uri="{9D8B030D-6E8A-4147-A177-3AD203B41FA5}">
                      <a16:colId xmlns:a16="http://schemas.microsoft.com/office/drawing/2014/main" val="91415423"/>
                    </a:ext>
                  </a:extLst>
                </a:gridCol>
              </a:tblGrid>
              <a:tr h="548640">
                <a:tc>
                  <a:txBody>
                    <a:bodyPr/>
                    <a:lstStyle/>
                    <a:p>
                      <a:r>
                        <a:rPr lang="en-GB" sz="1100" dirty="0">
                          <a:solidFill>
                            <a:schemeClr val="tx1"/>
                          </a:solidFill>
                        </a:rPr>
                        <a:t>Project Phase Abbrev.</a:t>
                      </a:r>
                    </a:p>
                  </a:txBody>
                  <a:tcPr marL="68580" marR="68580" marT="34290" marB="34290"/>
                </a:tc>
                <a:tc>
                  <a:txBody>
                    <a:bodyPr/>
                    <a:lstStyle/>
                    <a:p>
                      <a:r>
                        <a:rPr lang="en-GB" sz="1100" dirty="0">
                          <a:solidFill>
                            <a:schemeClr val="tx1"/>
                          </a:solidFill>
                        </a:rPr>
                        <a:t>Project Phase</a:t>
                      </a:r>
                    </a:p>
                  </a:txBody>
                  <a:tcPr marL="68580" marR="68580" marT="34290" marB="34290"/>
                </a:tc>
                <a:extLst>
                  <a:ext uri="{0D108BD9-81ED-4DB2-BD59-A6C34878D82A}">
                    <a16:rowId xmlns:a16="http://schemas.microsoft.com/office/drawing/2014/main" val="2383310158"/>
                  </a:ext>
                </a:extLst>
              </a:tr>
              <a:tr h="278130">
                <a:tc>
                  <a:txBody>
                    <a:bodyPr/>
                    <a:lstStyle/>
                    <a:p>
                      <a:r>
                        <a:rPr lang="en-GB" sz="1100" dirty="0">
                          <a:solidFill>
                            <a:schemeClr val="tx1"/>
                          </a:solidFill>
                        </a:rPr>
                        <a:t>FUT</a:t>
                      </a:r>
                    </a:p>
                  </a:txBody>
                  <a:tcPr marL="68580" marR="68580" marT="34290" marB="34290"/>
                </a:tc>
                <a:tc>
                  <a:txBody>
                    <a:bodyPr/>
                    <a:lstStyle/>
                    <a:p>
                      <a:r>
                        <a:rPr lang="en-GB" sz="1100" dirty="0">
                          <a:solidFill>
                            <a:schemeClr val="tx1"/>
                          </a:solidFill>
                        </a:rPr>
                        <a:t>Factory Unit Testing</a:t>
                      </a:r>
                    </a:p>
                  </a:txBody>
                  <a:tcPr marL="68580" marR="68580" marT="34290" marB="34290"/>
                </a:tc>
                <a:extLst>
                  <a:ext uri="{0D108BD9-81ED-4DB2-BD59-A6C34878D82A}">
                    <a16:rowId xmlns:a16="http://schemas.microsoft.com/office/drawing/2014/main" val="3493974364"/>
                  </a:ext>
                </a:extLst>
              </a:tr>
              <a:tr h="278130">
                <a:tc>
                  <a:txBody>
                    <a:bodyPr/>
                    <a:lstStyle/>
                    <a:p>
                      <a:r>
                        <a:rPr lang="en-GB" sz="1100" dirty="0">
                          <a:solidFill>
                            <a:schemeClr val="tx1"/>
                          </a:solidFill>
                        </a:rPr>
                        <a:t>IDR</a:t>
                      </a:r>
                    </a:p>
                  </a:txBody>
                  <a:tcPr marL="68580" marR="68580" marT="34290" marB="34290"/>
                </a:tc>
                <a:tc>
                  <a:txBody>
                    <a:bodyPr/>
                    <a:lstStyle/>
                    <a:p>
                      <a:r>
                        <a:rPr lang="en-GB" sz="1100" dirty="0">
                          <a:solidFill>
                            <a:schemeClr val="tx1"/>
                          </a:solidFill>
                        </a:rPr>
                        <a:t>Implementation Dress Rehearsal</a:t>
                      </a:r>
                    </a:p>
                  </a:txBody>
                  <a:tcPr marL="68580" marR="68580" marT="34290" marB="34290"/>
                </a:tc>
                <a:extLst>
                  <a:ext uri="{0D108BD9-81ED-4DB2-BD59-A6C34878D82A}">
                    <a16:rowId xmlns:a16="http://schemas.microsoft.com/office/drawing/2014/main" val="1643244789"/>
                  </a:ext>
                </a:extLst>
              </a:tr>
              <a:tr h="278130">
                <a:tc>
                  <a:txBody>
                    <a:bodyPr/>
                    <a:lstStyle/>
                    <a:p>
                      <a:r>
                        <a:rPr lang="en-GB" sz="1100" dirty="0">
                          <a:solidFill>
                            <a:schemeClr val="tx1"/>
                          </a:solidFill>
                        </a:rPr>
                        <a:t>PIS</a:t>
                      </a:r>
                    </a:p>
                  </a:txBody>
                  <a:tcPr marL="68580" marR="68580" marT="34290" marB="34290"/>
                </a:tc>
                <a:tc>
                  <a:txBody>
                    <a:bodyPr/>
                    <a:lstStyle/>
                    <a:p>
                      <a:r>
                        <a:rPr lang="en-GB" sz="1100" dirty="0">
                          <a:solidFill>
                            <a:schemeClr val="tx1"/>
                          </a:solidFill>
                        </a:rPr>
                        <a:t>Post Implementation Support</a:t>
                      </a:r>
                    </a:p>
                  </a:txBody>
                  <a:tcPr marL="68580" marR="68580" marT="34290" marB="34290"/>
                </a:tc>
                <a:extLst>
                  <a:ext uri="{0D108BD9-81ED-4DB2-BD59-A6C34878D82A}">
                    <a16:rowId xmlns:a16="http://schemas.microsoft.com/office/drawing/2014/main" val="1072100016"/>
                  </a:ext>
                </a:extLst>
              </a:tr>
              <a:tr h="278130">
                <a:tc>
                  <a:txBody>
                    <a:bodyPr/>
                    <a:lstStyle/>
                    <a:p>
                      <a:r>
                        <a:rPr lang="en-GB" sz="1100" dirty="0">
                          <a:solidFill>
                            <a:schemeClr val="tx1"/>
                          </a:solidFill>
                        </a:rPr>
                        <a:t>PT</a:t>
                      </a:r>
                    </a:p>
                  </a:txBody>
                  <a:tcPr marL="68580" marR="68580" marT="34290" marB="34290"/>
                </a:tc>
                <a:tc>
                  <a:txBody>
                    <a:bodyPr/>
                    <a:lstStyle/>
                    <a:p>
                      <a:r>
                        <a:rPr lang="en-GB" sz="1100" dirty="0">
                          <a:solidFill>
                            <a:schemeClr val="tx1"/>
                          </a:solidFill>
                        </a:rPr>
                        <a:t>Performance Testing</a:t>
                      </a:r>
                    </a:p>
                  </a:txBody>
                  <a:tcPr marL="68580" marR="68580" marT="34290" marB="34290"/>
                </a:tc>
                <a:extLst>
                  <a:ext uri="{0D108BD9-81ED-4DB2-BD59-A6C34878D82A}">
                    <a16:rowId xmlns:a16="http://schemas.microsoft.com/office/drawing/2014/main" val="852669130"/>
                  </a:ext>
                </a:extLst>
              </a:tr>
              <a:tr h="278130">
                <a:tc>
                  <a:txBody>
                    <a:bodyPr/>
                    <a:lstStyle/>
                    <a:p>
                      <a:r>
                        <a:rPr lang="en-GB" sz="1100" dirty="0">
                          <a:solidFill>
                            <a:schemeClr val="tx1"/>
                          </a:solidFill>
                        </a:rPr>
                        <a:t>RT</a:t>
                      </a:r>
                    </a:p>
                  </a:txBody>
                  <a:tcPr marL="68580" marR="68580" marT="34290" marB="34290"/>
                </a:tc>
                <a:tc>
                  <a:txBody>
                    <a:bodyPr/>
                    <a:lstStyle/>
                    <a:p>
                      <a:r>
                        <a:rPr lang="en-GB" sz="1100" dirty="0">
                          <a:solidFill>
                            <a:schemeClr val="tx1"/>
                          </a:solidFill>
                        </a:rPr>
                        <a:t>Regression Testing</a:t>
                      </a:r>
                    </a:p>
                  </a:txBody>
                  <a:tcPr marL="68580" marR="68580" marT="34290" marB="34290"/>
                </a:tc>
                <a:extLst>
                  <a:ext uri="{0D108BD9-81ED-4DB2-BD59-A6C34878D82A}">
                    <a16:rowId xmlns:a16="http://schemas.microsoft.com/office/drawing/2014/main" val="1233832228"/>
                  </a:ext>
                </a:extLst>
              </a:tr>
              <a:tr h="278130">
                <a:tc>
                  <a:txBody>
                    <a:bodyPr/>
                    <a:lstStyle/>
                    <a:p>
                      <a:r>
                        <a:rPr lang="en-GB" sz="1100" dirty="0">
                          <a:solidFill>
                            <a:schemeClr val="tx1"/>
                          </a:solidFill>
                        </a:rPr>
                        <a:t>SIT</a:t>
                      </a:r>
                    </a:p>
                  </a:txBody>
                  <a:tcPr marL="68580" marR="68580" marT="34290" marB="34290"/>
                </a:tc>
                <a:tc>
                  <a:txBody>
                    <a:bodyPr/>
                    <a:lstStyle/>
                    <a:p>
                      <a:r>
                        <a:rPr lang="en-GB" sz="1100" dirty="0">
                          <a:solidFill>
                            <a:schemeClr val="tx1"/>
                          </a:solidFill>
                        </a:rPr>
                        <a:t>System Integration Testing</a:t>
                      </a:r>
                    </a:p>
                  </a:txBody>
                  <a:tcPr marL="68580" marR="68580" marT="34290" marB="34290"/>
                </a:tc>
                <a:extLst>
                  <a:ext uri="{0D108BD9-81ED-4DB2-BD59-A6C34878D82A}">
                    <a16:rowId xmlns:a16="http://schemas.microsoft.com/office/drawing/2014/main" val="1768221667"/>
                  </a:ext>
                </a:extLst>
              </a:tr>
              <a:tr h="278130">
                <a:tc>
                  <a:txBody>
                    <a:bodyPr/>
                    <a:lstStyle/>
                    <a:p>
                      <a:r>
                        <a:rPr lang="en-GB" sz="1100" dirty="0">
                          <a:solidFill>
                            <a:schemeClr val="tx1"/>
                          </a:solidFill>
                        </a:rPr>
                        <a:t>ST</a:t>
                      </a:r>
                    </a:p>
                  </a:txBody>
                  <a:tcPr marL="68580" marR="68580" marT="34290" marB="34290"/>
                </a:tc>
                <a:tc>
                  <a:txBody>
                    <a:bodyPr/>
                    <a:lstStyle/>
                    <a:p>
                      <a:r>
                        <a:rPr lang="en-GB" sz="1100" dirty="0">
                          <a:solidFill>
                            <a:schemeClr val="tx1"/>
                          </a:solidFill>
                        </a:rPr>
                        <a:t>System Testing</a:t>
                      </a:r>
                    </a:p>
                  </a:txBody>
                  <a:tcPr marL="68580" marR="68580" marT="34290" marB="34290"/>
                </a:tc>
                <a:extLst>
                  <a:ext uri="{0D108BD9-81ED-4DB2-BD59-A6C34878D82A}">
                    <a16:rowId xmlns:a16="http://schemas.microsoft.com/office/drawing/2014/main" val="1199988215"/>
                  </a:ext>
                </a:extLst>
              </a:tr>
              <a:tr h="548640">
                <a:tc>
                  <a:txBody>
                    <a:bodyPr/>
                    <a:lstStyle/>
                    <a:p>
                      <a:r>
                        <a:rPr lang="en-GB" sz="1100" b="1" dirty="0">
                          <a:solidFill>
                            <a:schemeClr val="tx1"/>
                          </a:solidFill>
                        </a:rPr>
                        <a:t>Capture Artefact Abbrev.</a:t>
                      </a:r>
                    </a:p>
                  </a:txBody>
                  <a:tcPr marL="68580" marR="68580" marT="34290" marB="34290">
                    <a:solidFill>
                      <a:srgbClr val="0070C0"/>
                    </a:solidFill>
                  </a:tcPr>
                </a:tc>
                <a:tc>
                  <a:txBody>
                    <a:bodyPr/>
                    <a:lstStyle/>
                    <a:p>
                      <a:r>
                        <a:rPr lang="en-GB" sz="1100" b="1" dirty="0">
                          <a:solidFill>
                            <a:schemeClr val="tx1"/>
                          </a:solidFill>
                        </a:rPr>
                        <a:t>Capture Artefact </a:t>
                      </a:r>
                    </a:p>
                  </a:txBody>
                  <a:tcPr marL="68580" marR="68580" marT="34290" marB="34290">
                    <a:solidFill>
                      <a:srgbClr val="0070C0"/>
                    </a:solidFill>
                  </a:tcPr>
                </a:tc>
                <a:extLst>
                  <a:ext uri="{0D108BD9-81ED-4DB2-BD59-A6C34878D82A}">
                    <a16:rowId xmlns:a16="http://schemas.microsoft.com/office/drawing/2014/main" val="72620870"/>
                  </a:ext>
                </a:extLst>
              </a:tr>
              <a:tr h="278130">
                <a:tc>
                  <a:txBody>
                    <a:bodyPr/>
                    <a:lstStyle/>
                    <a:p>
                      <a:r>
                        <a:rPr lang="en-GB" sz="1100" dirty="0">
                          <a:solidFill>
                            <a:schemeClr val="tx1"/>
                          </a:solidFill>
                        </a:rPr>
                        <a:t>CP</a:t>
                      </a:r>
                    </a:p>
                  </a:txBody>
                  <a:tcPr marL="68580" marR="68580" marT="34290" marB="34290"/>
                </a:tc>
                <a:tc>
                  <a:txBody>
                    <a:bodyPr/>
                    <a:lstStyle/>
                    <a:p>
                      <a:r>
                        <a:rPr lang="en-GB" sz="1100" dirty="0">
                          <a:solidFill>
                            <a:schemeClr val="tx1"/>
                          </a:solidFill>
                        </a:rPr>
                        <a:t>Change Proposal</a:t>
                      </a:r>
                    </a:p>
                  </a:txBody>
                  <a:tcPr marL="68580" marR="68580" marT="34290" marB="34290"/>
                </a:tc>
                <a:extLst>
                  <a:ext uri="{0D108BD9-81ED-4DB2-BD59-A6C34878D82A}">
                    <a16:rowId xmlns:a16="http://schemas.microsoft.com/office/drawing/2014/main" val="16199710"/>
                  </a:ext>
                </a:extLst>
              </a:tr>
              <a:tr h="228600">
                <a:tc>
                  <a:txBody>
                    <a:bodyPr/>
                    <a:lstStyle/>
                    <a:p>
                      <a:r>
                        <a:rPr lang="en-GB" sz="1100" dirty="0">
                          <a:solidFill>
                            <a:schemeClr val="tx1"/>
                          </a:solidFill>
                        </a:rPr>
                        <a:t>HLSO(s)</a:t>
                      </a:r>
                    </a:p>
                  </a:txBody>
                  <a:tcPr marL="68580" marR="68580" marT="34290" marB="34290"/>
                </a:tc>
                <a:tc>
                  <a:txBody>
                    <a:bodyPr/>
                    <a:lstStyle/>
                    <a:p>
                      <a:r>
                        <a:rPr lang="en-GB" sz="1100" dirty="0">
                          <a:solidFill>
                            <a:schemeClr val="tx1"/>
                          </a:solidFill>
                        </a:rPr>
                        <a:t>High Level Solution Option(s)</a:t>
                      </a:r>
                    </a:p>
                  </a:txBody>
                  <a:tcPr marL="68580" marR="68580" marT="34290" marB="34290"/>
                </a:tc>
                <a:extLst>
                  <a:ext uri="{0D108BD9-81ED-4DB2-BD59-A6C34878D82A}">
                    <a16:rowId xmlns:a16="http://schemas.microsoft.com/office/drawing/2014/main" val="42196276"/>
                  </a:ext>
                </a:extLst>
              </a:tr>
            </a:tbl>
          </a:graphicData>
        </a:graphic>
      </p:graphicFrame>
      <p:graphicFrame>
        <p:nvGraphicFramePr>
          <p:cNvPr id="4" name="Table 3">
            <a:extLst>
              <a:ext uri="{FF2B5EF4-FFF2-40B4-BE49-F238E27FC236}">
                <a16:creationId xmlns:a16="http://schemas.microsoft.com/office/drawing/2014/main" id="{DC1CB0FC-474F-465A-BFF1-3DC839C22C07}"/>
              </a:ext>
            </a:extLst>
          </p:cNvPr>
          <p:cNvGraphicFramePr>
            <a:graphicFrameLocks noGrp="1"/>
          </p:cNvGraphicFramePr>
          <p:nvPr>
            <p:extLst/>
          </p:nvPr>
        </p:nvGraphicFramePr>
        <p:xfrm>
          <a:off x="343787" y="1078230"/>
          <a:ext cx="4377069" cy="2381250"/>
        </p:xfrm>
        <a:graphic>
          <a:graphicData uri="http://schemas.openxmlformats.org/drawingml/2006/table">
            <a:tbl>
              <a:tblPr firstRow="1" bandRow="1">
                <a:tableStyleId>{5C22544A-7EE6-4342-B048-85BDC9FD1C3A}</a:tableStyleId>
              </a:tblPr>
              <a:tblGrid>
                <a:gridCol w="2188535">
                  <a:extLst>
                    <a:ext uri="{9D8B030D-6E8A-4147-A177-3AD203B41FA5}">
                      <a16:colId xmlns:a16="http://schemas.microsoft.com/office/drawing/2014/main" val="3960625900"/>
                    </a:ext>
                  </a:extLst>
                </a:gridCol>
                <a:gridCol w="2188535">
                  <a:extLst>
                    <a:ext uri="{9D8B030D-6E8A-4147-A177-3AD203B41FA5}">
                      <a16:colId xmlns:a16="http://schemas.microsoft.com/office/drawing/2014/main" val="1854122425"/>
                    </a:ext>
                  </a:extLst>
                </a:gridCol>
              </a:tblGrid>
              <a:tr h="278130">
                <a:tc>
                  <a:txBody>
                    <a:bodyPr/>
                    <a:lstStyle/>
                    <a:p>
                      <a:r>
                        <a:rPr lang="en-GB" sz="1200" dirty="0"/>
                        <a:t>RAG Status</a:t>
                      </a:r>
                    </a:p>
                  </a:txBody>
                  <a:tcPr marL="68580" marR="68580" marT="34290" marB="34290"/>
                </a:tc>
                <a:tc>
                  <a:txBody>
                    <a:bodyPr/>
                    <a:lstStyle/>
                    <a:p>
                      <a:r>
                        <a:rPr lang="en-GB" sz="1200" dirty="0"/>
                        <a:t>Description</a:t>
                      </a:r>
                    </a:p>
                  </a:txBody>
                  <a:tcPr marL="68580" marR="68580" marT="34290" marB="34290"/>
                </a:tc>
                <a:extLst>
                  <a:ext uri="{0D108BD9-81ED-4DB2-BD59-A6C34878D82A}">
                    <a16:rowId xmlns:a16="http://schemas.microsoft.com/office/drawing/2014/main" val="143352962"/>
                  </a:ext>
                </a:extLst>
              </a:tr>
              <a:tr h="617220">
                <a:tc>
                  <a:txBody>
                    <a:bodyPr/>
                    <a:lstStyle/>
                    <a:p>
                      <a:r>
                        <a:rPr lang="en-GB" sz="1200" dirty="0"/>
                        <a:t>RED</a:t>
                      </a:r>
                    </a:p>
                  </a:txBody>
                  <a:tcPr marL="68580" marR="68580" marT="34290" marB="34290">
                    <a:solidFill>
                      <a:srgbClr val="FF0000"/>
                    </a:solidFill>
                  </a:tcPr>
                </a:tc>
                <a:tc>
                  <a:txBody>
                    <a:bodyPr/>
                    <a:lstStyle/>
                    <a:p>
                      <a:r>
                        <a:rPr lang="en-GB" sz="1200" dirty="0"/>
                        <a:t>Change at high risk for Nov 20 inclusion as not sufficiently developed</a:t>
                      </a:r>
                    </a:p>
                  </a:txBody>
                  <a:tcPr marL="68580" marR="68580" marT="34290" marB="34290"/>
                </a:tc>
                <a:extLst>
                  <a:ext uri="{0D108BD9-81ED-4DB2-BD59-A6C34878D82A}">
                    <a16:rowId xmlns:a16="http://schemas.microsoft.com/office/drawing/2014/main" val="3374848629"/>
                  </a:ext>
                </a:extLst>
              </a:tr>
              <a:tr h="617220">
                <a:tc>
                  <a:txBody>
                    <a:bodyPr/>
                    <a:lstStyle/>
                    <a:p>
                      <a:r>
                        <a:rPr lang="en-GB" sz="1200" dirty="0"/>
                        <a:t>AMBER</a:t>
                      </a:r>
                    </a:p>
                  </a:txBody>
                  <a:tcPr marL="68580" marR="68580" marT="34290" marB="34290">
                    <a:solidFill>
                      <a:srgbClr val="FFC000"/>
                    </a:solidFill>
                  </a:tcPr>
                </a:tc>
                <a:tc>
                  <a:txBody>
                    <a:bodyPr/>
                    <a:lstStyle/>
                    <a:p>
                      <a:r>
                        <a:rPr lang="en-GB" sz="1200" dirty="0"/>
                        <a:t>Change may be ready for Nov 20 release if governance completed in time</a:t>
                      </a:r>
                    </a:p>
                  </a:txBody>
                  <a:tcPr marL="68580" marR="68580" marT="34290" marB="34290"/>
                </a:tc>
                <a:extLst>
                  <a:ext uri="{0D108BD9-81ED-4DB2-BD59-A6C34878D82A}">
                    <a16:rowId xmlns:a16="http://schemas.microsoft.com/office/drawing/2014/main" val="3119059994"/>
                  </a:ext>
                </a:extLst>
              </a:tr>
              <a:tr h="434340">
                <a:tc>
                  <a:txBody>
                    <a:bodyPr/>
                    <a:lstStyle/>
                    <a:p>
                      <a:r>
                        <a:rPr lang="en-GB" sz="1200" dirty="0"/>
                        <a:t>GREEN</a:t>
                      </a:r>
                    </a:p>
                  </a:txBody>
                  <a:tcPr marL="68580" marR="68580" marT="34290" marB="34290">
                    <a:solidFill>
                      <a:srgbClr val="00B050"/>
                    </a:solidFill>
                  </a:tcPr>
                </a:tc>
                <a:tc>
                  <a:txBody>
                    <a:bodyPr/>
                    <a:lstStyle/>
                    <a:p>
                      <a:r>
                        <a:rPr lang="en-GB" sz="1200" dirty="0"/>
                        <a:t>Change ready for inclusion in Nov 20 </a:t>
                      </a:r>
                    </a:p>
                  </a:txBody>
                  <a:tcPr marL="68580" marR="68580" marT="34290" marB="34290"/>
                </a:tc>
                <a:extLst>
                  <a:ext uri="{0D108BD9-81ED-4DB2-BD59-A6C34878D82A}">
                    <a16:rowId xmlns:a16="http://schemas.microsoft.com/office/drawing/2014/main" val="157817417"/>
                  </a:ext>
                </a:extLst>
              </a:tr>
              <a:tr h="434340">
                <a:tc>
                  <a:txBody>
                    <a:bodyPr/>
                    <a:lstStyle/>
                    <a:p>
                      <a:r>
                        <a:rPr lang="en-GB" sz="1200" dirty="0"/>
                        <a:t>GREY</a:t>
                      </a:r>
                    </a:p>
                  </a:txBody>
                  <a:tcPr marL="68580" marR="68580" marT="34290" marB="34290">
                    <a:solidFill>
                      <a:schemeClr val="bg1">
                        <a:lumMod val="75000"/>
                      </a:schemeClr>
                    </a:solidFill>
                  </a:tcPr>
                </a:tc>
                <a:tc>
                  <a:txBody>
                    <a:bodyPr/>
                    <a:lstStyle/>
                    <a:p>
                      <a:r>
                        <a:rPr lang="en-GB" sz="1200" dirty="0"/>
                        <a:t>Change not being considered for Nov 20</a:t>
                      </a:r>
                    </a:p>
                  </a:txBody>
                  <a:tcPr marL="68580" marR="68580" marT="34290" marB="34290">
                    <a:solidFill>
                      <a:schemeClr val="bg1">
                        <a:lumMod val="75000"/>
                      </a:schemeClr>
                    </a:solidFill>
                  </a:tcPr>
                </a:tc>
                <a:extLst>
                  <a:ext uri="{0D108BD9-81ED-4DB2-BD59-A6C34878D82A}">
                    <a16:rowId xmlns:a16="http://schemas.microsoft.com/office/drawing/2014/main" val="3536025128"/>
                  </a:ext>
                </a:extLst>
              </a:tr>
            </a:tbl>
          </a:graphicData>
        </a:graphic>
      </p:graphicFrame>
    </p:spTree>
    <p:extLst>
      <p:ext uri="{BB962C8B-B14F-4D97-AF65-F5344CB8AC3E}">
        <p14:creationId xmlns:p14="http://schemas.microsoft.com/office/powerpoint/2010/main" val="1112991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8.6 UK Link POAP</a:t>
            </a:r>
          </a:p>
        </p:txBody>
      </p:sp>
      <p:graphicFrame>
        <p:nvGraphicFramePr>
          <p:cNvPr id="4" name="Object 3">
            <a:extLst>
              <a:ext uri="{FF2B5EF4-FFF2-40B4-BE49-F238E27FC236}">
                <a16:creationId xmlns:a16="http://schemas.microsoft.com/office/drawing/2014/main" id="{F7F666A5-2A20-4EAF-9F45-CFC496D7A5E5}"/>
              </a:ext>
            </a:extLst>
          </p:cNvPr>
          <p:cNvGraphicFramePr>
            <a:graphicFrameLocks noChangeAspect="1"/>
          </p:cNvGraphicFramePr>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65565" name="Acrobat Document" showAsIcon="1" r:id="rId3" imgW="914400" imgH="806400" progId="AcroExch.Document.DC">
                  <p:embed/>
                </p:oleObj>
              </mc:Choice>
              <mc:Fallback>
                <p:oleObj name="Acrobat Document" showAsIcon="1" r:id="rId3" imgW="914400" imgH="806400" progId="AcroExch.Document.DC">
                  <p:embed/>
                  <p:pic>
                    <p:nvPicPr>
                      <p:cNvPr id="4" name="Object 3">
                        <a:extLst>
                          <a:ext uri="{FF2B5EF4-FFF2-40B4-BE49-F238E27FC236}">
                            <a16:creationId xmlns:a16="http://schemas.microsoft.com/office/drawing/2014/main" id="{F7F666A5-2A20-4EAF-9F45-CFC496D7A5E5}"/>
                          </a:ext>
                        </a:extLst>
                      </p:cNvPr>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97933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02624" cy="1838026"/>
          </a:xfrm>
        </p:spPr>
        <p:txBody>
          <a:bodyPr>
            <a:normAutofit/>
          </a:bodyPr>
          <a:lstStyle/>
          <a:p>
            <a:r>
              <a:rPr lang="en-GB" dirty="0"/>
              <a:t>8.7.1 Data Office Changes</a:t>
            </a:r>
          </a:p>
        </p:txBody>
      </p:sp>
    </p:spTree>
    <p:extLst>
      <p:ext uri="{BB962C8B-B14F-4D97-AF65-F5344CB8AC3E}">
        <p14:creationId xmlns:p14="http://schemas.microsoft.com/office/powerpoint/2010/main" val="2409222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8.7.1 Customer Impacting Data Changes: XRNs</a:t>
            </a:r>
          </a:p>
        </p:txBody>
      </p:sp>
      <p:graphicFrame>
        <p:nvGraphicFramePr>
          <p:cNvPr id="2" name="Table 1"/>
          <p:cNvGraphicFramePr>
            <a:graphicFrameLocks noGrp="1"/>
          </p:cNvGraphicFramePr>
          <p:nvPr>
            <p:extLst>
              <p:ext uri="{D42A27DB-BD31-4B8C-83A1-F6EECF244321}">
                <p14:modId xmlns:p14="http://schemas.microsoft.com/office/powerpoint/2010/main" val="2204850890"/>
              </p:ext>
            </p:extLst>
          </p:nvPr>
        </p:nvGraphicFramePr>
        <p:xfrm>
          <a:off x="87650" y="1234259"/>
          <a:ext cx="8767950" cy="3840480"/>
        </p:xfrm>
        <a:graphic>
          <a:graphicData uri="http://schemas.openxmlformats.org/drawingml/2006/table">
            <a:tbl>
              <a:tblPr firstRow="1" firstCol="1" bandRow="1">
                <a:tableStyleId>{69012ECD-51FC-41F1-AA8D-1B2483CD663E}</a:tableStyleId>
              </a:tblPr>
              <a:tblGrid>
                <a:gridCol w="2692416">
                  <a:extLst>
                    <a:ext uri="{9D8B030D-6E8A-4147-A177-3AD203B41FA5}">
                      <a16:colId xmlns:a16="http://schemas.microsoft.com/office/drawing/2014/main" val="20000"/>
                    </a:ext>
                  </a:extLst>
                </a:gridCol>
                <a:gridCol w="899102">
                  <a:extLst>
                    <a:ext uri="{9D8B030D-6E8A-4147-A177-3AD203B41FA5}">
                      <a16:colId xmlns:a16="http://schemas.microsoft.com/office/drawing/2014/main" val="20007"/>
                    </a:ext>
                  </a:extLst>
                </a:gridCol>
                <a:gridCol w="899102">
                  <a:extLst>
                    <a:ext uri="{9D8B030D-6E8A-4147-A177-3AD203B41FA5}">
                      <a16:colId xmlns:a16="http://schemas.microsoft.com/office/drawing/2014/main" val="20008"/>
                    </a:ext>
                  </a:extLst>
                </a:gridCol>
                <a:gridCol w="899102">
                  <a:extLst>
                    <a:ext uri="{9D8B030D-6E8A-4147-A177-3AD203B41FA5}">
                      <a16:colId xmlns:a16="http://schemas.microsoft.com/office/drawing/2014/main" val="20009"/>
                    </a:ext>
                  </a:extLst>
                </a:gridCol>
                <a:gridCol w="899102">
                  <a:extLst>
                    <a:ext uri="{9D8B030D-6E8A-4147-A177-3AD203B41FA5}">
                      <a16:colId xmlns:a16="http://schemas.microsoft.com/office/drawing/2014/main" val="20010"/>
                    </a:ext>
                  </a:extLst>
                </a:gridCol>
                <a:gridCol w="895355">
                  <a:extLst>
                    <a:ext uri="{9D8B030D-6E8A-4147-A177-3AD203B41FA5}">
                      <a16:colId xmlns:a16="http://schemas.microsoft.com/office/drawing/2014/main" val="20011"/>
                    </a:ext>
                  </a:extLst>
                </a:gridCol>
                <a:gridCol w="1583771">
                  <a:extLst>
                    <a:ext uri="{9D8B030D-6E8A-4147-A177-3AD203B41FA5}">
                      <a16:colId xmlns:a16="http://schemas.microsoft.com/office/drawing/2014/main" val="20012"/>
                    </a:ext>
                  </a:extLst>
                </a:gridCol>
              </a:tblGrid>
              <a:tr h="240030">
                <a:tc>
                  <a:txBody>
                    <a:bodyPr/>
                    <a:lstStyle/>
                    <a:p>
                      <a:pPr algn="ctr"/>
                      <a:r>
                        <a:rPr lang="en-GB" sz="1000" dirty="0">
                          <a:solidFill>
                            <a:schemeClr val="bg1"/>
                          </a:solidFill>
                        </a:rPr>
                        <a:t>Change Proposals</a:t>
                      </a:r>
                      <a:endParaRPr lang="en-GB" sz="1000" b="1" dirty="0">
                        <a:solidFill>
                          <a:schemeClr val="bg1"/>
                        </a:solidFill>
                      </a:endParaRPr>
                    </a:p>
                  </a:txBody>
                  <a:tcPr anchor="ctr"/>
                </a:tc>
                <a:tc>
                  <a:txBody>
                    <a:bodyPr/>
                    <a:lstStyle/>
                    <a:p>
                      <a:pPr algn="ctr"/>
                      <a:r>
                        <a:rPr lang="en-GB" sz="1000" b="1" dirty="0">
                          <a:solidFill>
                            <a:schemeClr val="bg1"/>
                          </a:solidFill>
                        </a:rPr>
                        <a:t>Nov 19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Dec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Jan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Feb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Mar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Comments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7878">
                <a:tc>
                  <a:txBody>
                    <a:bodyPr/>
                    <a:lstStyle/>
                    <a:p>
                      <a:pPr marL="0" algn="l" defTabSz="914378" rtl="0" eaLnBrk="1" fontAlgn="b" latinLnBrk="0" hangingPunct="1"/>
                      <a:r>
                        <a:rPr lang="en-US" sz="800" b="1" kern="1200" dirty="0">
                          <a:solidFill>
                            <a:schemeClr val="tx1"/>
                          </a:solidFill>
                          <a:latin typeface="+mn-lt"/>
                          <a:ea typeface="+mn-ea"/>
                          <a:cs typeface="+mn-cs"/>
                        </a:rPr>
                        <a:t>4738: Shipper portfolio update of proposed Formula Year AQ/SOQ</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1000" dirty="0"/>
                        <a:t>On target for delivery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4744">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4859: </a:t>
                      </a:r>
                      <a:r>
                        <a:rPr lang="en-GB" sz="800" b="1" kern="1200" dirty="0">
                          <a:solidFill>
                            <a:schemeClr val="tx1"/>
                          </a:solidFill>
                          <a:effectLst/>
                          <a:latin typeface="+mn-lt"/>
                          <a:ea typeface="+mn-ea"/>
                          <a:cs typeface="+mn-cs"/>
                        </a:rPr>
                        <a:t>Increasing MAM Access to CDSP Data to Mitigate Reduced MAM Appointment Timescales</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Data Strategy to confirm start up for product user case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2168">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4860: National ‘Temporary’ UIG Monitoring</a:t>
                      </a:r>
                      <a:endParaRPr lang="en-US" sz="800" b="0" i="0" u="none" strike="noStrike" dirty="0">
                        <a:solidFill>
                          <a:schemeClr val="tx1"/>
                        </a:solidFill>
                        <a:effectLst/>
                        <a:latin typeface="Calibri"/>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Data Strategy to confirm start up for product user case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7584">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4779:</a:t>
                      </a:r>
                      <a:r>
                        <a:rPr lang="en-GB" sz="800" b="1" kern="1200" dirty="0">
                          <a:solidFill>
                            <a:schemeClr val="tx1"/>
                          </a:solidFill>
                          <a:effectLst/>
                          <a:latin typeface="+mn-lt"/>
                          <a:ea typeface="+mn-ea"/>
                          <a:cs typeface="+mn-cs"/>
                        </a:rPr>
                        <a:t> </a:t>
                      </a:r>
                      <a:r>
                        <a:rPr lang="en-US" sz="800" b="1" kern="1200" dirty="0">
                          <a:solidFill>
                            <a:schemeClr val="tx1"/>
                          </a:solidFill>
                          <a:effectLst/>
                          <a:latin typeface="+mn-lt"/>
                          <a:ea typeface="+mn-ea"/>
                          <a:cs typeface="+mn-cs"/>
                        </a:rPr>
                        <a:t>UNC Modification 0657S - Adding AQ reporting to the PARR</a:t>
                      </a:r>
                      <a:endParaRPr lang="en-GB" sz="800" b="1" dirty="0">
                        <a:solidFill>
                          <a:schemeClr val="tx1"/>
                        </a:solidFill>
                      </a:endParaRPr>
                    </a:p>
                  </a:txBody>
                  <a:tcPr anchor="ctr">
                    <a:solidFill>
                      <a:schemeClr val="bg1">
                        <a:lumMod val="75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GB" sz="1000" dirty="0"/>
                        <a:t>Change due for delivery for January PARR Report run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r h="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dirty="0">
                          <a:solidFill>
                            <a:schemeClr val="tx1"/>
                          </a:solidFill>
                        </a:rPr>
                        <a:t>4713: Actual read following estimated transfer read calculating AQ of 1 </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Further DSG discussion required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886812"/>
                  </a:ext>
                </a:extLst>
              </a:tr>
              <a:tr h="489582">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5004 – Golden Bullet Report</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Part B no longer required.  Pricing Managers to approve solution w/c 10</a:t>
                      </a:r>
                      <a:r>
                        <a:rPr lang="en-GB" sz="1000" baseline="30000" dirty="0"/>
                        <a:t>th</a:t>
                      </a:r>
                      <a:r>
                        <a:rPr lang="en-GB" sz="1000" dirty="0"/>
                        <a:t> Feb</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955436"/>
                  </a:ext>
                </a:extLst>
              </a:tr>
              <a:tr h="394258">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4874 – Must Read Invoicing Validation</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Due for delivery end February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154829"/>
                  </a:ext>
                </a:extLst>
              </a:tr>
            </a:tbl>
          </a:graphicData>
        </a:graphic>
      </p:graphicFrame>
      <p:sp>
        <p:nvSpPr>
          <p:cNvPr id="197" name="Pentagon 196"/>
          <p:cNvSpPr/>
          <p:nvPr/>
        </p:nvSpPr>
        <p:spPr>
          <a:xfrm>
            <a:off x="179512" y="776300"/>
            <a:ext cx="1728192" cy="16753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Capture</a:t>
            </a:r>
          </a:p>
        </p:txBody>
      </p:sp>
      <p:pic>
        <p:nvPicPr>
          <p:cNvPr id="16" name="Picture 15">
            <a:extLst>
              <a:ext uri="{FF2B5EF4-FFF2-40B4-BE49-F238E27FC236}">
                <a16:creationId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a16="http://schemas.microsoft.com/office/drawing/2014/main" id="{862E908E-415A-4E45-891A-80EE81C5B2AB}"/>
              </a:ext>
            </a:extLst>
          </p:cNvPr>
          <p:cNvSpPr/>
          <p:nvPr/>
        </p:nvSpPr>
        <p:spPr>
          <a:xfrm>
            <a:off x="8244409" y="434159"/>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8" name="Pentagon 17"/>
          <p:cNvSpPr/>
          <p:nvPr/>
        </p:nvSpPr>
        <p:spPr>
          <a:xfrm>
            <a:off x="2048095" y="776299"/>
            <a:ext cx="1728192"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**Estimated Delivery</a:t>
            </a:r>
          </a:p>
        </p:txBody>
      </p:sp>
      <p:sp>
        <p:nvSpPr>
          <p:cNvPr id="23" name="Pentagon 22"/>
          <p:cNvSpPr/>
          <p:nvPr/>
        </p:nvSpPr>
        <p:spPr>
          <a:xfrm>
            <a:off x="179512" y="1015324"/>
            <a:ext cx="1728192" cy="144016"/>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Delivery</a:t>
            </a:r>
          </a:p>
        </p:txBody>
      </p:sp>
      <p:sp>
        <p:nvSpPr>
          <p:cNvPr id="27" name="Pentagon 26"/>
          <p:cNvSpPr/>
          <p:nvPr/>
        </p:nvSpPr>
        <p:spPr>
          <a:xfrm>
            <a:off x="2815490" y="1582362"/>
            <a:ext cx="960797"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9" name="TextBox 8"/>
          <p:cNvSpPr txBox="1"/>
          <p:nvPr/>
        </p:nvSpPr>
        <p:spPr>
          <a:xfrm>
            <a:off x="4570735" y="776299"/>
            <a:ext cx="3648213" cy="400110"/>
          </a:xfrm>
          <a:prstGeom prst="rect">
            <a:avLst/>
          </a:prstGeom>
          <a:noFill/>
        </p:spPr>
        <p:txBody>
          <a:bodyPr wrap="square" rtlCol="0">
            <a:spAutoFit/>
          </a:bodyPr>
          <a:lstStyle/>
          <a:p>
            <a:r>
              <a:rPr lang="en-GB" sz="1000" dirty="0"/>
              <a:t>**Estimated delivery dates will be confirmed on completion of Capture and align to the chosen solution.</a:t>
            </a:r>
          </a:p>
        </p:txBody>
      </p:sp>
      <p:sp>
        <p:nvSpPr>
          <p:cNvPr id="34" name="Pentagon 22">
            <a:extLst>
              <a:ext uri="{FF2B5EF4-FFF2-40B4-BE49-F238E27FC236}">
                <a16:creationId xmlns:a16="http://schemas.microsoft.com/office/drawing/2014/main" id="{36E21F53-ADC5-4773-81D2-B5B9022E696B}"/>
              </a:ext>
            </a:extLst>
          </p:cNvPr>
          <p:cNvSpPr/>
          <p:nvPr/>
        </p:nvSpPr>
        <p:spPr>
          <a:xfrm>
            <a:off x="6805351" y="1589308"/>
            <a:ext cx="444266" cy="126902"/>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2" name="Pentagon 23">
            <a:extLst>
              <a:ext uri="{FF2B5EF4-FFF2-40B4-BE49-F238E27FC236}">
                <a16:creationId xmlns:a16="http://schemas.microsoft.com/office/drawing/2014/main" id="{859A9D01-9268-47A9-8F18-C27EFF1D8E56}"/>
              </a:ext>
            </a:extLst>
          </p:cNvPr>
          <p:cNvSpPr/>
          <p:nvPr/>
        </p:nvSpPr>
        <p:spPr>
          <a:xfrm>
            <a:off x="2864266" y="4228896"/>
            <a:ext cx="3214719" cy="168355"/>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40" name="Pentagon 26">
            <a:extLst>
              <a:ext uri="{FF2B5EF4-FFF2-40B4-BE49-F238E27FC236}">
                <a16:creationId xmlns:a16="http://schemas.microsoft.com/office/drawing/2014/main" id="{CB4C2CA9-A6E9-4718-8C47-6E9C18BD1530}"/>
              </a:ext>
            </a:extLst>
          </p:cNvPr>
          <p:cNvSpPr/>
          <p:nvPr/>
        </p:nvSpPr>
        <p:spPr>
          <a:xfrm>
            <a:off x="2880091" y="3653429"/>
            <a:ext cx="3481049" cy="168355"/>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41" name="Pentagon 38">
            <a:extLst>
              <a:ext uri="{FF2B5EF4-FFF2-40B4-BE49-F238E27FC236}">
                <a16:creationId xmlns:a16="http://schemas.microsoft.com/office/drawing/2014/main" id="{7C53217F-E836-432D-A283-EFD06654E075}"/>
              </a:ext>
            </a:extLst>
          </p:cNvPr>
          <p:cNvSpPr/>
          <p:nvPr/>
        </p:nvSpPr>
        <p:spPr>
          <a:xfrm>
            <a:off x="4716016" y="3133415"/>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42" name="Pentagon 26">
            <a:extLst>
              <a:ext uri="{FF2B5EF4-FFF2-40B4-BE49-F238E27FC236}">
                <a16:creationId xmlns:a16="http://schemas.microsoft.com/office/drawing/2014/main" id="{D73FE93A-6B92-48EF-922A-8E477F4FE9A8}"/>
              </a:ext>
            </a:extLst>
          </p:cNvPr>
          <p:cNvSpPr/>
          <p:nvPr/>
        </p:nvSpPr>
        <p:spPr>
          <a:xfrm>
            <a:off x="5306348" y="2579300"/>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1" name="Pentagon 26">
            <a:extLst>
              <a:ext uri="{FF2B5EF4-FFF2-40B4-BE49-F238E27FC236}">
                <a16:creationId xmlns:a16="http://schemas.microsoft.com/office/drawing/2014/main" id="{DFC958D9-6553-4643-85A1-AFB11BFAB75B}"/>
              </a:ext>
            </a:extLst>
          </p:cNvPr>
          <p:cNvSpPr/>
          <p:nvPr/>
        </p:nvSpPr>
        <p:spPr>
          <a:xfrm>
            <a:off x="5306349" y="2041881"/>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0" name="Pentagon 17">
            <a:extLst>
              <a:ext uri="{FF2B5EF4-FFF2-40B4-BE49-F238E27FC236}">
                <a16:creationId xmlns:a16="http://schemas.microsoft.com/office/drawing/2014/main" id="{ECEC8CEC-ECD6-4A36-8CBD-9D12F26A4488}"/>
              </a:ext>
            </a:extLst>
          </p:cNvPr>
          <p:cNvSpPr/>
          <p:nvPr/>
        </p:nvSpPr>
        <p:spPr>
          <a:xfrm>
            <a:off x="6411526" y="4235550"/>
            <a:ext cx="838091" cy="174887"/>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4" name="Pentagon 17">
            <a:extLst>
              <a:ext uri="{FF2B5EF4-FFF2-40B4-BE49-F238E27FC236}">
                <a16:creationId xmlns:a16="http://schemas.microsoft.com/office/drawing/2014/main" id="{48CB2557-AC73-45A6-8BE3-A1E0922F6978}"/>
              </a:ext>
            </a:extLst>
          </p:cNvPr>
          <p:cNvSpPr/>
          <p:nvPr/>
        </p:nvSpPr>
        <p:spPr>
          <a:xfrm>
            <a:off x="6411525" y="3653429"/>
            <a:ext cx="838091" cy="174887"/>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6" name="Pentagon 38">
            <a:extLst>
              <a:ext uri="{FF2B5EF4-FFF2-40B4-BE49-F238E27FC236}">
                <a16:creationId xmlns:a16="http://schemas.microsoft.com/office/drawing/2014/main" id="{3CCBB848-4F68-4B94-B32B-6AAFC7AF85FA}"/>
              </a:ext>
            </a:extLst>
          </p:cNvPr>
          <p:cNvSpPr/>
          <p:nvPr/>
        </p:nvSpPr>
        <p:spPr>
          <a:xfrm>
            <a:off x="5572679" y="4793365"/>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28" name="Pentagon 26">
            <a:extLst>
              <a:ext uri="{FF2B5EF4-FFF2-40B4-BE49-F238E27FC236}">
                <a16:creationId xmlns:a16="http://schemas.microsoft.com/office/drawing/2014/main" id="{EB3DF31C-ABD2-480D-A378-D43CEDEBFA64}"/>
              </a:ext>
            </a:extLst>
          </p:cNvPr>
          <p:cNvSpPr/>
          <p:nvPr/>
        </p:nvSpPr>
        <p:spPr>
          <a:xfrm>
            <a:off x="3609953" y="4791906"/>
            <a:ext cx="960797"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Tree>
    <p:extLst>
      <p:ext uri="{BB962C8B-B14F-4D97-AF65-F5344CB8AC3E}">
        <p14:creationId xmlns:p14="http://schemas.microsoft.com/office/powerpoint/2010/main" val="270700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75" y="186455"/>
            <a:ext cx="8478687" cy="360040"/>
          </a:xfrm>
        </p:spPr>
        <p:txBody>
          <a:bodyPr>
            <a:noAutofit/>
          </a:bodyPr>
          <a:lstStyle/>
          <a:p>
            <a:r>
              <a:rPr lang="en-GB" sz="1600" dirty="0"/>
              <a:t>2.3 </a:t>
            </a:r>
            <a:r>
              <a:rPr lang="en-US" sz="1600" dirty="0"/>
              <a:t>XRN5091 Deferral of creation of Class change reads at transfer of ownership</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808385419"/>
              </p:ext>
            </p:extLst>
          </p:nvPr>
        </p:nvGraphicFramePr>
        <p:xfrm>
          <a:off x="107505" y="968256"/>
          <a:ext cx="4248473" cy="2079117"/>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40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9868">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3535">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4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29868">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 </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24637">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69775" y="546495"/>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54454066"/>
              </p:ext>
            </p:extLst>
          </p:nvPr>
        </p:nvGraphicFramePr>
        <p:xfrm>
          <a:off x="107505" y="3159901"/>
          <a:ext cx="4248472" cy="1555919"/>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0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5: Metered volume and quantity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Existing</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16016" y="559123"/>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717594323"/>
              </p:ext>
            </p:extLst>
          </p:nvPr>
        </p:nvGraphicFramePr>
        <p:xfrm>
          <a:off x="4644007" y="968257"/>
          <a:ext cx="4392487" cy="1219200"/>
        </p:xfrm>
        <a:graphic>
          <a:graphicData uri="http://schemas.openxmlformats.org/drawingml/2006/table">
            <a:tbl>
              <a:tblPr firstRow="1" bandRow="1">
                <a:tableStyleId>{E8B1032C-EA38-4F05-BA0D-38AFFFC7BED3}</a:tableStyleId>
              </a:tblPr>
              <a:tblGrid>
                <a:gridCol w="4392487">
                  <a:extLst>
                    <a:ext uri="{9D8B030D-6E8A-4147-A177-3AD203B41FA5}">
                      <a16:colId xmlns:a16="http://schemas.microsoft.com/office/drawing/2014/main" val="20000"/>
                    </a:ext>
                  </a:extLst>
                </a:gridCol>
              </a:tblGrid>
              <a:tr h="148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23235">
                <a:tc>
                  <a:txBody>
                    <a:bodyPr/>
                    <a:lstStyle/>
                    <a:p>
                      <a:pPr algn="l"/>
                      <a:r>
                        <a:rPr lang="en-US" sz="900" b="0" kern="1200" baseline="0" dirty="0">
                          <a:solidFill>
                            <a:schemeClr val="tx1"/>
                          </a:solidFill>
                          <a:latin typeface="Arial" panose="020B0604020202020204" pitchFamily="34" charset="0"/>
                          <a:ea typeface="+mn-ea"/>
                          <a:cs typeface="Arial" panose="020B0604020202020204" pitchFamily="34" charset="0"/>
                        </a:rPr>
                        <a:t>Shippers are not provided with an Opening Read window when a Change of Class and Shipper occurs at the same time. This means that where an actual transfer reading has been obtained it is more complex for the incoming Shipper to get this reading accepted, which can impact their ability to invoice the end consumer with the correct read.</a:t>
                      </a:r>
                    </a:p>
                    <a:p>
                      <a:pPr algn="l"/>
                      <a:r>
                        <a:rPr lang="en-US" sz="900" b="0" kern="1200" baseline="0" dirty="0">
                          <a:solidFill>
                            <a:schemeClr val="tx1"/>
                          </a:solidFill>
                          <a:latin typeface="Arial" panose="020B0604020202020204" pitchFamily="34" charset="0"/>
                          <a:ea typeface="+mn-ea"/>
                          <a:cs typeface="Arial" panose="020B0604020202020204" pitchFamily="34" charset="0"/>
                        </a:rPr>
                        <a:t>DSP reject potentially valid opening reads where there has been a class change on transfer date.</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35469399"/>
              </p:ext>
            </p:extLst>
          </p:nvPr>
        </p:nvGraphicFramePr>
        <p:xfrm>
          <a:off x="4644007" y="2280991"/>
          <a:ext cx="4392487" cy="2725349"/>
        </p:xfrm>
        <a:graphic>
          <a:graphicData uri="http://schemas.openxmlformats.org/drawingml/2006/table">
            <a:tbl>
              <a:tblPr firstRow="1" bandRow="1">
                <a:tableStyleId>{E8B1032C-EA38-4F05-BA0D-38AFFFC7BED3}</a:tableStyleId>
              </a:tblPr>
              <a:tblGrid>
                <a:gridCol w="4392487">
                  <a:extLst>
                    <a:ext uri="{9D8B030D-6E8A-4147-A177-3AD203B41FA5}">
                      <a16:colId xmlns:a16="http://schemas.microsoft.com/office/drawing/2014/main" val="20000"/>
                    </a:ext>
                  </a:extLst>
                </a:gridCol>
              </a:tblGrid>
              <a:tr h="302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302695">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Currently following an accepted class change request the CDSP will issue an estimated read on the effective date of the class change. This is to support downstream processes in closing off the outgoing class period, allowing processes such as allocation and billing to run successfully. During a shipper’s ownership this does not present an issue as the class change timing is within their control and the estimated read issued can be replaced using the appropriate read file. However, where the class change occurs on the same effective date as a Change of Shipper (</a:t>
                      </a:r>
                      <a:r>
                        <a:rPr lang="en-US" sz="900" b="0" kern="1200" baseline="0" dirty="0" err="1">
                          <a:solidFill>
                            <a:schemeClr val="tx1"/>
                          </a:solidFill>
                          <a:latin typeface="Arial" panose="020B0604020202020204" pitchFamily="34" charset="0"/>
                          <a:ea typeface="+mn-ea"/>
                          <a:cs typeface="Arial" panose="020B0604020202020204" pitchFamily="34" charset="0"/>
                        </a:rPr>
                        <a:t>CoSh</a:t>
                      </a:r>
                      <a:r>
                        <a:rPr lang="en-US" sz="900" b="0" kern="1200" baseline="0" dirty="0">
                          <a:solidFill>
                            <a:schemeClr val="tx1"/>
                          </a:solidFill>
                          <a:latin typeface="Arial" panose="020B0604020202020204" pitchFamily="34" charset="0"/>
                          <a:ea typeface="+mn-ea"/>
                          <a:cs typeface="Arial" panose="020B0604020202020204" pitchFamily="34" charset="0"/>
                        </a:rPr>
                        <a:t>) the class change read is issued immediately and closes the opening read window. This prevents a valid opening read from the incoming shipper being accepted.</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This change seeks to retain the Opening Meter Reading window regardless whether the Change of Shipper event is coincident with a Class change so that the Shipper is able to provide an Opening Meter Reading up until D+10. A further requirement is that the CDSP does not issue the class change read to the shipper on D where the class change is on transfer day.</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(see CP for full description)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1252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Customer Impacting Data Changes: XRNs</a:t>
            </a:r>
          </a:p>
        </p:txBody>
      </p:sp>
      <p:graphicFrame>
        <p:nvGraphicFramePr>
          <p:cNvPr id="2" name="Table 1"/>
          <p:cNvGraphicFramePr>
            <a:graphicFrameLocks noGrp="1"/>
          </p:cNvGraphicFramePr>
          <p:nvPr>
            <p:extLst/>
          </p:nvPr>
        </p:nvGraphicFramePr>
        <p:xfrm>
          <a:off x="107500" y="1491861"/>
          <a:ext cx="8767950" cy="640080"/>
        </p:xfrm>
        <a:graphic>
          <a:graphicData uri="http://schemas.openxmlformats.org/drawingml/2006/table">
            <a:tbl>
              <a:tblPr firstRow="1" firstCol="1" bandRow="1">
                <a:tableStyleId>{69012ECD-51FC-41F1-AA8D-1B2483CD663E}</a:tableStyleId>
              </a:tblPr>
              <a:tblGrid>
                <a:gridCol w="2692416">
                  <a:extLst>
                    <a:ext uri="{9D8B030D-6E8A-4147-A177-3AD203B41FA5}">
                      <a16:colId xmlns:a16="http://schemas.microsoft.com/office/drawing/2014/main" val="20000"/>
                    </a:ext>
                  </a:extLst>
                </a:gridCol>
                <a:gridCol w="899102">
                  <a:extLst>
                    <a:ext uri="{9D8B030D-6E8A-4147-A177-3AD203B41FA5}">
                      <a16:colId xmlns:a16="http://schemas.microsoft.com/office/drawing/2014/main" val="20007"/>
                    </a:ext>
                  </a:extLst>
                </a:gridCol>
                <a:gridCol w="899102">
                  <a:extLst>
                    <a:ext uri="{9D8B030D-6E8A-4147-A177-3AD203B41FA5}">
                      <a16:colId xmlns:a16="http://schemas.microsoft.com/office/drawing/2014/main" val="20008"/>
                    </a:ext>
                  </a:extLst>
                </a:gridCol>
                <a:gridCol w="899102">
                  <a:extLst>
                    <a:ext uri="{9D8B030D-6E8A-4147-A177-3AD203B41FA5}">
                      <a16:colId xmlns:a16="http://schemas.microsoft.com/office/drawing/2014/main" val="20009"/>
                    </a:ext>
                  </a:extLst>
                </a:gridCol>
                <a:gridCol w="899102">
                  <a:extLst>
                    <a:ext uri="{9D8B030D-6E8A-4147-A177-3AD203B41FA5}">
                      <a16:colId xmlns:a16="http://schemas.microsoft.com/office/drawing/2014/main" val="20010"/>
                    </a:ext>
                  </a:extLst>
                </a:gridCol>
                <a:gridCol w="895355">
                  <a:extLst>
                    <a:ext uri="{9D8B030D-6E8A-4147-A177-3AD203B41FA5}">
                      <a16:colId xmlns:a16="http://schemas.microsoft.com/office/drawing/2014/main" val="20011"/>
                    </a:ext>
                  </a:extLst>
                </a:gridCol>
                <a:gridCol w="1583771">
                  <a:extLst>
                    <a:ext uri="{9D8B030D-6E8A-4147-A177-3AD203B41FA5}">
                      <a16:colId xmlns:a16="http://schemas.microsoft.com/office/drawing/2014/main" val="20012"/>
                    </a:ext>
                  </a:extLst>
                </a:gridCol>
              </a:tblGrid>
              <a:tr h="240030">
                <a:tc>
                  <a:txBody>
                    <a:bodyPr/>
                    <a:lstStyle/>
                    <a:p>
                      <a:pPr algn="ctr"/>
                      <a:r>
                        <a:rPr lang="en-GB" sz="1000" dirty="0">
                          <a:solidFill>
                            <a:schemeClr val="bg1"/>
                          </a:solidFill>
                        </a:rPr>
                        <a:t>Change Proposals</a:t>
                      </a:r>
                      <a:endParaRPr lang="en-GB" sz="1000" b="1" dirty="0">
                        <a:solidFill>
                          <a:schemeClr val="bg1"/>
                        </a:solidFill>
                      </a:endParaRPr>
                    </a:p>
                  </a:txBody>
                  <a:tcPr anchor="ctr"/>
                </a:tc>
                <a:tc>
                  <a:txBody>
                    <a:bodyPr/>
                    <a:lstStyle/>
                    <a:p>
                      <a:pPr algn="ctr"/>
                      <a:r>
                        <a:rPr lang="en-GB" sz="1000" b="1" dirty="0">
                          <a:solidFill>
                            <a:schemeClr val="bg1"/>
                          </a:solidFill>
                        </a:rPr>
                        <a:t>Nov 19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Dec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Jan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Feb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Mar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Comments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4258">
                <a:tc>
                  <a:txBody>
                    <a:bodyPr/>
                    <a:lstStyle/>
                    <a:p>
                      <a:pPr marL="0" algn="l" defTabSz="914378" rtl="0" eaLnBrk="1" fontAlgn="b" latinLnBrk="0" hangingPunct="1"/>
                      <a:r>
                        <a:rPr lang="en-US" sz="800" b="1" kern="1200" dirty="0">
                          <a:solidFill>
                            <a:schemeClr val="tx1"/>
                          </a:solidFill>
                          <a:latin typeface="+mn-lt"/>
                          <a:ea typeface="+mn-ea"/>
                          <a:cs typeface="+mn-cs"/>
                        </a:rPr>
                        <a:t>XRN4929: BG Request for IGT Elected Sites</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1000" dirty="0"/>
                        <a:t>Report ready for February run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97" name="Pentagon 196"/>
          <p:cNvSpPr/>
          <p:nvPr/>
        </p:nvSpPr>
        <p:spPr>
          <a:xfrm>
            <a:off x="179512" y="776300"/>
            <a:ext cx="1728192" cy="16753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Capture</a:t>
            </a:r>
          </a:p>
        </p:txBody>
      </p:sp>
      <p:pic>
        <p:nvPicPr>
          <p:cNvPr id="16" name="Picture 15">
            <a:extLst>
              <a:ext uri="{FF2B5EF4-FFF2-40B4-BE49-F238E27FC236}">
                <a16:creationId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a16="http://schemas.microsoft.com/office/drawing/2014/main" id="{862E908E-415A-4E45-891A-80EE81C5B2AB}"/>
              </a:ext>
            </a:extLst>
          </p:cNvPr>
          <p:cNvSpPr/>
          <p:nvPr/>
        </p:nvSpPr>
        <p:spPr>
          <a:xfrm>
            <a:off x="8244409" y="434159"/>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8" name="Pentagon 17"/>
          <p:cNvSpPr/>
          <p:nvPr/>
        </p:nvSpPr>
        <p:spPr>
          <a:xfrm>
            <a:off x="179512" y="1003926"/>
            <a:ext cx="1728192"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**Estimated Delivery</a:t>
            </a:r>
          </a:p>
        </p:txBody>
      </p:sp>
      <p:sp>
        <p:nvSpPr>
          <p:cNvPr id="23" name="Pentagon 22"/>
          <p:cNvSpPr/>
          <p:nvPr/>
        </p:nvSpPr>
        <p:spPr>
          <a:xfrm>
            <a:off x="179512" y="1203599"/>
            <a:ext cx="1728192" cy="144016"/>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Delivery</a:t>
            </a:r>
          </a:p>
        </p:txBody>
      </p:sp>
      <p:sp>
        <p:nvSpPr>
          <p:cNvPr id="27" name="Pentagon 26"/>
          <p:cNvSpPr/>
          <p:nvPr/>
        </p:nvSpPr>
        <p:spPr>
          <a:xfrm>
            <a:off x="2842543" y="1835448"/>
            <a:ext cx="960797"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9" name="TextBox 8"/>
          <p:cNvSpPr txBox="1"/>
          <p:nvPr/>
        </p:nvSpPr>
        <p:spPr>
          <a:xfrm>
            <a:off x="4570735" y="776299"/>
            <a:ext cx="3648213" cy="400110"/>
          </a:xfrm>
          <a:prstGeom prst="rect">
            <a:avLst/>
          </a:prstGeom>
          <a:noFill/>
        </p:spPr>
        <p:txBody>
          <a:bodyPr wrap="square" rtlCol="0">
            <a:spAutoFit/>
          </a:bodyPr>
          <a:lstStyle/>
          <a:p>
            <a:r>
              <a:rPr lang="en-GB" sz="1000" dirty="0"/>
              <a:t>**Estimated delivery dates will be confirmed on completion of Capture and align to the chosen solution.</a:t>
            </a:r>
          </a:p>
        </p:txBody>
      </p:sp>
      <p:sp>
        <p:nvSpPr>
          <p:cNvPr id="34" name="Pentagon 22">
            <a:extLst>
              <a:ext uri="{FF2B5EF4-FFF2-40B4-BE49-F238E27FC236}">
                <a16:creationId xmlns:a16="http://schemas.microsoft.com/office/drawing/2014/main" id="{36E21F53-ADC5-4773-81D2-B5B9022E696B}"/>
              </a:ext>
            </a:extLst>
          </p:cNvPr>
          <p:cNvSpPr/>
          <p:nvPr/>
        </p:nvSpPr>
        <p:spPr>
          <a:xfrm>
            <a:off x="5350546" y="1852562"/>
            <a:ext cx="444266" cy="126902"/>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Tree>
    <p:extLst>
      <p:ext uri="{BB962C8B-B14F-4D97-AF65-F5344CB8AC3E}">
        <p14:creationId xmlns:p14="http://schemas.microsoft.com/office/powerpoint/2010/main" val="9094983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427734"/>
            <a:ext cx="8280920" cy="1152128"/>
          </a:xfrm>
        </p:spPr>
        <p:txBody>
          <a:bodyPr>
            <a:normAutofit fontScale="90000"/>
          </a:bodyPr>
          <a:lstStyle/>
          <a:p>
            <a:pPr algn="ctr"/>
            <a:r>
              <a:rPr lang="en-GB" dirty="0"/>
              <a:t>8.7.2 Data DISCOVERY platform - Updates</a:t>
            </a:r>
          </a:p>
        </p:txBody>
      </p:sp>
    </p:spTree>
    <p:extLst>
      <p:ext uri="{BB962C8B-B14F-4D97-AF65-F5344CB8AC3E}">
        <p14:creationId xmlns:p14="http://schemas.microsoft.com/office/powerpoint/2010/main" val="697273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B523-3369-4C3C-9A96-D043F2F108A9}"/>
              </a:ext>
            </a:extLst>
          </p:cNvPr>
          <p:cNvSpPr>
            <a:spLocks noGrp="1"/>
          </p:cNvSpPr>
          <p:nvPr>
            <p:ph type="title"/>
          </p:nvPr>
        </p:nvSpPr>
        <p:spPr/>
        <p:txBody>
          <a:bodyPr/>
          <a:lstStyle/>
          <a:p>
            <a:r>
              <a:rPr lang="en-GB" dirty="0"/>
              <a:t>DDP Drop 3 / PAFA update</a:t>
            </a:r>
          </a:p>
        </p:txBody>
      </p:sp>
      <p:graphicFrame>
        <p:nvGraphicFramePr>
          <p:cNvPr id="8" name="Diagram 7">
            <a:extLst>
              <a:ext uri="{FF2B5EF4-FFF2-40B4-BE49-F238E27FC236}">
                <a16:creationId xmlns:a16="http://schemas.microsoft.com/office/drawing/2014/main" id="{5FFFF854-9CCB-4CEC-AC9D-8B9A155A4E95}"/>
              </a:ext>
            </a:extLst>
          </p:cNvPr>
          <p:cNvGraphicFramePr/>
          <p:nvPr/>
        </p:nvGraphicFramePr>
        <p:xfrm>
          <a:off x="1403648" y="7518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509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108"/>
          <p:cNvSpPr txBox="1"/>
          <p:nvPr/>
        </p:nvSpPr>
        <p:spPr>
          <a:xfrm>
            <a:off x="5796136" y="781075"/>
            <a:ext cx="3385451" cy="2192908"/>
          </a:xfrm>
          <a:prstGeom prst="rect">
            <a:avLst/>
          </a:prstGeom>
          <a:noFill/>
        </p:spPr>
        <p:txBody>
          <a:bodyPr wrap="square" rtlCol="0">
            <a:spAutoFit/>
          </a:bodyPr>
          <a:lstStyle/>
          <a:p>
            <a:pPr defTabSz="914378" fontAlgn="auto">
              <a:spcBef>
                <a:spcPts val="0"/>
              </a:spcBef>
              <a:spcAft>
                <a:spcPts val="0"/>
              </a:spcAft>
            </a:pPr>
            <a:r>
              <a:rPr lang="en-GB" sz="1050" b="1" dirty="0">
                <a:solidFill>
                  <a:schemeClr val="accent4">
                    <a:lumMod val="75000"/>
                  </a:schemeClr>
                </a:solidFill>
                <a:latin typeface="Arial"/>
              </a:rPr>
              <a:t>Work To Date:</a:t>
            </a:r>
          </a:p>
          <a:p>
            <a:pPr marL="171450" indent="-171450" defTabSz="914378" fontAlgn="auto">
              <a:spcBef>
                <a:spcPts val="0"/>
              </a:spcBef>
              <a:spcAft>
                <a:spcPts val="0"/>
              </a:spcAft>
              <a:buFont typeface="Arial" panose="020B0604020202020204" pitchFamily="34" charset="0"/>
              <a:buChar char="•"/>
            </a:pPr>
            <a:r>
              <a:rPr lang="en-GB" sz="1050" dirty="0">
                <a:solidFill>
                  <a:schemeClr val="accent4">
                    <a:lumMod val="75000"/>
                  </a:schemeClr>
                </a:solidFill>
                <a:latin typeface="Arial"/>
              </a:rPr>
              <a:t>Validated Asset User Stories for customer teams to  define suggested scope</a:t>
            </a:r>
          </a:p>
          <a:p>
            <a:pPr marL="171450" indent="-171450" defTabSz="914378" fontAlgn="auto">
              <a:spcBef>
                <a:spcPts val="0"/>
              </a:spcBef>
              <a:spcAft>
                <a:spcPts val="0"/>
              </a:spcAft>
              <a:buFont typeface="Arial" panose="020B0604020202020204" pitchFamily="34" charset="0"/>
              <a:buChar char="•"/>
            </a:pPr>
            <a:r>
              <a:rPr lang="en-GB" sz="1050" dirty="0">
                <a:solidFill>
                  <a:schemeClr val="accent4">
                    <a:lumMod val="75000"/>
                  </a:schemeClr>
                </a:solidFill>
                <a:latin typeface="Arial"/>
              </a:rPr>
              <a:t>Ring fenced delivery team</a:t>
            </a:r>
          </a:p>
          <a:p>
            <a:pPr marL="171450" indent="-171450" defTabSz="914378" fontAlgn="auto">
              <a:spcBef>
                <a:spcPts val="0"/>
              </a:spcBef>
              <a:spcAft>
                <a:spcPts val="0"/>
              </a:spcAft>
              <a:buFont typeface="Arial" panose="020B0604020202020204" pitchFamily="34" charset="0"/>
              <a:buChar char="•"/>
            </a:pPr>
            <a:r>
              <a:rPr lang="en-GB" sz="1050" dirty="0">
                <a:solidFill>
                  <a:schemeClr val="accent4">
                    <a:lumMod val="75000"/>
                  </a:schemeClr>
                </a:solidFill>
                <a:latin typeface="Arial"/>
              </a:rPr>
              <a:t>Commenced Enduring Data Model </a:t>
            </a:r>
          </a:p>
          <a:p>
            <a:pPr defTabSz="914378" fontAlgn="auto">
              <a:spcBef>
                <a:spcPts val="0"/>
              </a:spcBef>
              <a:spcAft>
                <a:spcPts val="0"/>
              </a:spcAft>
            </a:pPr>
            <a:endParaRPr lang="en-GB" sz="1050" b="1" dirty="0">
              <a:solidFill>
                <a:schemeClr val="accent4">
                  <a:lumMod val="75000"/>
                </a:schemeClr>
              </a:solidFill>
              <a:latin typeface="Arial"/>
              <a:ea typeface="+mn-ea"/>
            </a:endParaRPr>
          </a:p>
          <a:p>
            <a:pPr defTabSz="914378" fontAlgn="auto">
              <a:spcBef>
                <a:spcPts val="0"/>
              </a:spcBef>
              <a:spcAft>
                <a:spcPts val="0"/>
              </a:spcAft>
            </a:pPr>
            <a:r>
              <a:rPr lang="en-GB" sz="1050" b="1" dirty="0">
                <a:solidFill>
                  <a:schemeClr val="accent4">
                    <a:lumMod val="75000"/>
                  </a:schemeClr>
                </a:solidFill>
                <a:latin typeface="Arial"/>
                <a:ea typeface="+mn-ea"/>
              </a:rPr>
              <a:t>Approach:</a:t>
            </a:r>
          </a:p>
          <a:p>
            <a:pPr marL="171450" indent="-171450" defTabSz="914378" fontAlgn="auto">
              <a:spcBef>
                <a:spcPts val="0"/>
              </a:spcBef>
              <a:spcAft>
                <a:spcPts val="0"/>
              </a:spcAft>
              <a:buFont typeface="Arial" panose="020B0604020202020204" pitchFamily="34" charset="0"/>
              <a:buChar char="•"/>
            </a:pPr>
            <a:r>
              <a:rPr lang="en-GB" sz="1050" dirty="0">
                <a:solidFill>
                  <a:schemeClr val="accent4">
                    <a:lumMod val="75000"/>
                  </a:schemeClr>
                </a:solidFill>
                <a:latin typeface="Arial"/>
                <a:ea typeface="+mn-ea"/>
              </a:rPr>
              <a:t>Agile delivery approach utilising insight from a customer Beta Team (yet to </a:t>
            </a:r>
            <a:r>
              <a:rPr lang="en-GB" sz="1050">
                <a:solidFill>
                  <a:schemeClr val="accent4">
                    <a:lumMod val="75000"/>
                  </a:schemeClr>
                </a:solidFill>
                <a:latin typeface="Arial"/>
                <a:ea typeface="+mn-ea"/>
              </a:rPr>
              <a:t>be established)</a:t>
            </a:r>
            <a:endParaRPr lang="en-GB" sz="1050" dirty="0">
              <a:solidFill>
                <a:schemeClr val="accent4">
                  <a:lumMod val="75000"/>
                </a:schemeClr>
              </a:solidFill>
              <a:latin typeface="Arial"/>
              <a:ea typeface="+mn-ea"/>
            </a:endParaRPr>
          </a:p>
          <a:p>
            <a:pPr marL="171450" indent="-171450" defTabSz="914378" fontAlgn="auto">
              <a:spcBef>
                <a:spcPts val="0"/>
              </a:spcBef>
              <a:spcAft>
                <a:spcPts val="0"/>
              </a:spcAft>
              <a:buFont typeface="Arial" panose="020B0604020202020204" pitchFamily="34" charset="0"/>
              <a:buChar char="•"/>
            </a:pPr>
            <a:r>
              <a:rPr lang="en-GB" sz="1050" dirty="0">
                <a:solidFill>
                  <a:schemeClr val="accent4">
                    <a:lumMod val="75000"/>
                  </a:schemeClr>
                </a:solidFill>
                <a:latin typeface="Arial"/>
                <a:ea typeface="+mn-ea"/>
              </a:rPr>
              <a:t>Methodologies and best practices gained from previous drops will be used.</a:t>
            </a:r>
          </a:p>
          <a:p>
            <a:pPr marL="171450" indent="-171450" defTabSz="914378" fontAlgn="auto">
              <a:spcBef>
                <a:spcPts val="0"/>
              </a:spcBef>
              <a:spcAft>
                <a:spcPts val="0"/>
              </a:spcAft>
              <a:buFont typeface="Arial" panose="020B0604020202020204" pitchFamily="34" charset="0"/>
              <a:buChar char="•"/>
            </a:pPr>
            <a:r>
              <a:rPr lang="en-GB" sz="1050" dirty="0">
                <a:solidFill>
                  <a:schemeClr val="accent4">
                    <a:lumMod val="75000"/>
                  </a:schemeClr>
                </a:solidFill>
                <a:latin typeface="Arial"/>
                <a:ea typeface="+mn-ea"/>
              </a:rPr>
              <a:t>A product backlog will be produced and maintain overall delivery and plan future drops.</a:t>
            </a:r>
          </a:p>
        </p:txBody>
      </p:sp>
      <p:sp>
        <p:nvSpPr>
          <p:cNvPr id="54" name="Rectangle 53"/>
          <p:cNvSpPr/>
          <p:nvPr/>
        </p:nvSpPr>
        <p:spPr>
          <a:xfrm>
            <a:off x="252661" y="2539082"/>
            <a:ext cx="6336704" cy="2192908"/>
          </a:xfrm>
          <a:prstGeom prst="rect">
            <a:avLst/>
          </a:prstGeom>
        </p:spPr>
        <p:txBody>
          <a:bodyPr wrap="square">
            <a:spAutoFit/>
          </a:bodyPr>
          <a:lstStyle/>
          <a:p>
            <a:pPr defTabSz="914378" fontAlgn="auto">
              <a:spcBef>
                <a:spcPts val="0"/>
              </a:spcBef>
              <a:spcAft>
                <a:spcPts val="0"/>
              </a:spcAft>
            </a:pPr>
            <a:r>
              <a:rPr lang="en-GB" sz="1050" b="1" dirty="0">
                <a:solidFill>
                  <a:schemeClr val="accent4">
                    <a:lumMod val="75000"/>
                  </a:schemeClr>
                </a:solidFill>
                <a:latin typeface="Arial" panose="020B0604020202020204" pitchFamily="34" charset="0"/>
                <a:ea typeface="+mn-ea"/>
                <a:cs typeface="Arial" panose="020B0604020202020204" pitchFamily="34" charset="0"/>
              </a:rPr>
              <a:t>What are we </a:t>
            </a:r>
            <a:r>
              <a:rPr lang="en-GB" sz="1050" b="1" dirty="0">
                <a:solidFill>
                  <a:schemeClr val="accent4">
                    <a:lumMod val="75000"/>
                  </a:schemeClr>
                </a:solidFill>
                <a:latin typeface="Arial" panose="020B0604020202020204" pitchFamily="34" charset="0"/>
                <a:cs typeface="Arial" panose="020B0604020202020204" pitchFamily="34" charset="0"/>
              </a:rPr>
              <a:t>delivering</a:t>
            </a:r>
            <a:r>
              <a:rPr lang="en-GB" sz="1050" b="1" dirty="0">
                <a:solidFill>
                  <a:schemeClr val="accent4">
                    <a:lumMod val="75000"/>
                  </a:schemeClr>
                </a:solidFill>
                <a:latin typeface="Arial" panose="020B0604020202020204" pitchFamily="34" charset="0"/>
                <a:ea typeface="+mn-ea"/>
                <a:cs typeface="Arial" panose="020B0604020202020204" pitchFamily="34" charset="0"/>
              </a:rPr>
              <a:t>:</a:t>
            </a:r>
          </a:p>
          <a:p>
            <a:pPr marL="171450" indent="-171450" defTabSz="914378" fontAlgn="auto">
              <a:spcBef>
                <a:spcPts val="0"/>
              </a:spcBef>
              <a:spcAft>
                <a:spcPts val="0"/>
              </a:spcAft>
              <a:buFont typeface="Arial" panose="020B0604020202020204" pitchFamily="34" charset="0"/>
              <a:buChar char="•"/>
            </a:pPr>
            <a:r>
              <a:rPr lang="en-US" sz="1050" dirty="0">
                <a:solidFill>
                  <a:schemeClr val="accent4">
                    <a:lumMod val="75000"/>
                  </a:schemeClr>
                </a:solidFill>
                <a:latin typeface="Arial" panose="020B0604020202020204" pitchFamily="34" charset="0"/>
                <a:ea typeface="+mn-ea"/>
                <a:cs typeface="Arial" panose="020B0604020202020204" pitchFamily="34" charset="0"/>
              </a:rPr>
              <a:t>An online BI portal for Shippers to access Asset Data</a:t>
            </a:r>
          </a:p>
          <a:p>
            <a:pPr marL="171450" indent="-171450" defTabSz="914378" fontAlgn="auto">
              <a:spcBef>
                <a:spcPts val="0"/>
              </a:spcBef>
              <a:spcAft>
                <a:spcPts val="0"/>
              </a:spcAft>
              <a:buFont typeface="Arial" panose="020B0604020202020204" pitchFamily="34" charset="0"/>
              <a:buChar char="•"/>
            </a:pPr>
            <a:r>
              <a:rPr lang="en-US" sz="1050" dirty="0">
                <a:solidFill>
                  <a:schemeClr val="accent4">
                    <a:lumMod val="75000"/>
                  </a:schemeClr>
                </a:solidFill>
                <a:latin typeface="Arial" panose="020B0604020202020204" pitchFamily="34" charset="0"/>
                <a:ea typeface="+mn-ea"/>
                <a:cs typeface="Arial" panose="020B0604020202020204" pitchFamily="34" charset="0"/>
              </a:rPr>
              <a:t>Provide Shippers with Business Insights</a:t>
            </a:r>
          </a:p>
          <a:p>
            <a:pPr marL="171450" indent="-171450" defTabSz="914378" fontAlgn="auto">
              <a:spcBef>
                <a:spcPts val="0"/>
              </a:spcBef>
              <a:spcAft>
                <a:spcPts val="0"/>
              </a:spcAft>
              <a:buFont typeface="Arial" panose="020B0604020202020204" pitchFamily="34" charset="0"/>
              <a:buChar char="•"/>
            </a:pPr>
            <a:r>
              <a:rPr lang="en-US" sz="1050" dirty="0">
                <a:solidFill>
                  <a:schemeClr val="accent4">
                    <a:lumMod val="75000"/>
                  </a:schemeClr>
                </a:solidFill>
                <a:latin typeface="Arial" panose="020B0604020202020204" pitchFamily="34" charset="0"/>
                <a:ea typeface="+mn-ea"/>
                <a:cs typeface="Arial" panose="020B0604020202020204" pitchFamily="34" charset="0"/>
              </a:rPr>
              <a:t>To produce a set of pre-defined dashboards</a:t>
            </a:r>
          </a:p>
          <a:p>
            <a:pPr marL="171450" indent="-171450" defTabSz="914378" fontAlgn="auto">
              <a:spcBef>
                <a:spcPts val="0"/>
              </a:spcBef>
              <a:spcAft>
                <a:spcPts val="0"/>
              </a:spcAft>
              <a:buFont typeface="Arial" panose="020B0604020202020204" pitchFamily="34" charset="0"/>
              <a:buChar char="•"/>
            </a:pPr>
            <a:r>
              <a:rPr lang="en-GB" sz="1050" dirty="0">
                <a:solidFill>
                  <a:schemeClr val="accent4">
                    <a:lumMod val="75000"/>
                  </a:schemeClr>
                </a:solidFill>
                <a:latin typeface="Arial" panose="020B0604020202020204" pitchFamily="34" charset="0"/>
                <a:ea typeface="+mn-ea"/>
                <a:cs typeface="Arial" panose="020B0604020202020204" pitchFamily="34" charset="0"/>
              </a:rPr>
              <a:t>Increase the available data within the data discovery platform</a:t>
            </a:r>
          </a:p>
          <a:p>
            <a:pPr defTabSz="914378" fontAlgn="auto">
              <a:spcBef>
                <a:spcPts val="0"/>
              </a:spcBef>
              <a:spcAft>
                <a:spcPts val="0"/>
              </a:spcAft>
            </a:pPr>
            <a:endParaRPr lang="en-US" sz="1050" dirty="0">
              <a:solidFill>
                <a:schemeClr val="accent4">
                  <a:lumMod val="75000"/>
                </a:schemeClr>
              </a:solidFill>
              <a:latin typeface="Arial" panose="020B0604020202020204" pitchFamily="34" charset="0"/>
              <a:ea typeface="+mn-ea"/>
              <a:cs typeface="Arial" panose="020B0604020202020204" pitchFamily="34" charset="0"/>
            </a:endParaRPr>
          </a:p>
          <a:p>
            <a:pPr defTabSz="914378" fontAlgn="auto">
              <a:spcBef>
                <a:spcPts val="0"/>
              </a:spcBef>
              <a:spcAft>
                <a:spcPts val="0"/>
              </a:spcAft>
            </a:pPr>
            <a:r>
              <a:rPr lang="en-GB" sz="1050" b="1" dirty="0">
                <a:solidFill>
                  <a:schemeClr val="accent4">
                    <a:lumMod val="75000"/>
                  </a:schemeClr>
                </a:solidFill>
                <a:latin typeface="Arial" panose="020B0604020202020204" pitchFamily="34" charset="0"/>
                <a:cs typeface="Arial" panose="020B0604020202020204" pitchFamily="34" charset="0"/>
              </a:rPr>
              <a:t>Shippers will be able to</a:t>
            </a:r>
            <a:r>
              <a:rPr lang="en-GB" sz="1050" b="1" dirty="0">
                <a:solidFill>
                  <a:schemeClr val="accent4">
                    <a:lumMod val="75000"/>
                  </a:schemeClr>
                </a:solidFill>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050" dirty="0">
                <a:solidFill>
                  <a:schemeClr val="accent4">
                    <a:lumMod val="75000"/>
                  </a:schemeClr>
                </a:solidFill>
              </a:rPr>
              <a:t>Access  dashboards / data via an online portal for </a:t>
            </a:r>
            <a:r>
              <a:rPr lang="en-GB" sz="1050" b="1" dirty="0">
                <a:solidFill>
                  <a:schemeClr val="accent4">
                    <a:lumMod val="75000"/>
                  </a:schemeClr>
                </a:solidFill>
              </a:rPr>
              <a:t>No Meter Recorded / No Meter Recorded with Data flow.</a:t>
            </a:r>
          </a:p>
          <a:p>
            <a:pPr marL="171450" lvl="0" indent="-171450">
              <a:buFont typeface="Arial" panose="020B0604020202020204" pitchFamily="34" charset="0"/>
              <a:buChar char="•"/>
            </a:pPr>
            <a:r>
              <a:rPr lang="en-GB" sz="1050" dirty="0">
                <a:solidFill>
                  <a:schemeClr val="accent4">
                    <a:lumMod val="75000"/>
                  </a:schemeClr>
                </a:solidFill>
              </a:rPr>
              <a:t>Gain insight from predefined dashboards to assist in their day to day operations. </a:t>
            </a:r>
          </a:p>
          <a:p>
            <a:pPr marL="171450" lvl="0" indent="-171450">
              <a:buFont typeface="Arial" panose="020B0604020202020204" pitchFamily="34" charset="0"/>
              <a:buChar char="•"/>
            </a:pPr>
            <a:r>
              <a:rPr lang="en-GB" sz="1050" dirty="0">
                <a:solidFill>
                  <a:schemeClr val="accent4">
                    <a:lumMod val="75000"/>
                  </a:schemeClr>
                </a:solidFill>
              </a:rPr>
              <a:t>The users will be able to drill down to Meter Point level information.</a:t>
            </a:r>
          </a:p>
          <a:p>
            <a:pPr marL="171450" lvl="0" indent="-171450">
              <a:buFont typeface="Arial" panose="020B0604020202020204" pitchFamily="34" charset="0"/>
              <a:buChar char="•"/>
            </a:pPr>
            <a:r>
              <a:rPr lang="en-GB" sz="1050" dirty="0">
                <a:solidFill>
                  <a:schemeClr val="accent4">
                    <a:lumMod val="75000"/>
                  </a:schemeClr>
                </a:solidFill>
              </a:rPr>
              <a:t>All dashboards and reports will be downloadable as a pdf or excel file</a:t>
            </a:r>
          </a:p>
          <a:p>
            <a:pPr marL="171450" lvl="0" indent="-171450">
              <a:buFont typeface="Arial" panose="020B0604020202020204" pitchFamily="34" charset="0"/>
              <a:buChar char="•"/>
            </a:pPr>
            <a:r>
              <a:rPr lang="en-GB" sz="1050" dirty="0">
                <a:solidFill>
                  <a:schemeClr val="accent4">
                    <a:lumMod val="75000"/>
                  </a:schemeClr>
                </a:solidFill>
              </a:rPr>
              <a:t>Data will be updated daily to give up to a more up to date view of their business</a:t>
            </a:r>
          </a:p>
        </p:txBody>
      </p:sp>
      <p:sp>
        <p:nvSpPr>
          <p:cNvPr id="3" name="Rectangle 2"/>
          <p:cNvSpPr/>
          <p:nvPr/>
        </p:nvSpPr>
        <p:spPr>
          <a:xfrm>
            <a:off x="1259676" y="104314"/>
            <a:ext cx="6945619" cy="523220"/>
          </a:xfrm>
          <a:prstGeom prst="rect">
            <a:avLst/>
          </a:prstGeom>
        </p:spPr>
        <p:txBody>
          <a:bodyPr wrap="none">
            <a:spAutoFit/>
          </a:bodyPr>
          <a:lstStyle/>
          <a:p>
            <a:r>
              <a:rPr lang="en-GB" sz="2800" b="1" dirty="0">
                <a:solidFill>
                  <a:srgbClr val="3E5AA8"/>
                </a:solidFill>
                <a:latin typeface="Arial" panose="020B0604020202020204" pitchFamily="34" charset="0"/>
                <a:ea typeface="+mj-ea"/>
                <a:cs typeface="Arial" panose="020B0604020202020204" pitchFamily="34" charset="0"/>
              </a:rPr>
              <a:t>Data Discovery Platform – Drop 4 Asset</a:t>
            </a:r>
            <a:endParaRPr lang="en-GB" dirty="0"/>
          </a:p>
        </p:txBody>
      </p:sp>
      <p:pic>
        <p:nvPicPr>
          <p:cNvPr id="2" name="Picture 1">
            <a:extLst>
              <a:ext uri="{FF2B5EF4-FFF2-40B4-BE49-F238E27FC236}">
                <a16:creationId xmlns:a16="http://schemas.microsoft.com/office/drawing/2014/main" id="{53AF0FD0-C83C-4FF9-A09D-728C2C300140}"/>
              </a:ext>
            </a:extLst>
          </p:cNvPr>
          <p:cNvPicPr>
            <a:picLocks noChangeAspect="1"/>
          </p:cNvPicPr>
          <p:nvPr/>
        </p:nvPicPr>
        <p:blipFill>
          <a:blip r:embed="rId3"/>
          <a:stretch>
            <a:fillRect/>
          </a:stretch>
        </p:blipFill>
        <p:spPr>
          <a:xfrm>
            <a:off x="16264" y="627534"/>
            <a:ext cx="4866798" cy="1802272"/>
          </a:xfrm>
          <a:prstGeom prst="rect">
            <a:avLst/>
          </a:prstGeom>
        </p:spPr>
      </p:pic>
      <p:pic>
        <p:nvPicPr>
          <p:cNvPr id="4" name="Picture 3">
            <a:extLst>
              <a:ext uri="{FF2B5EF4-FFF2-40B4-BE49-F238E27FC236}">
                <a16:creationId xmlns:a16="http://schemas.microsoft.com/office/drawing/2014/main" id="{41700BA7-2124-4474-A1D7-E0FFB61E2828}"/>
              </a:ext>
            </a:extLst>
          </p:cNvPr>
          <p:cNvPicPr>
            <a:picLocks noChangeAspect="1"/>
          </p:cNvPicPr>
          <p:nvPr/>
        </p:nvPicPr>
        <p:blipFill>
          <a:blip r:embed="rId4"/>
          <a:stretch>
            <a:fillRect/>
          </a:stretch>
        </p:blipFill>
        <p:spPr>
          <a:xfrm>
            <a:off x="6228184" y="3295412"/>
            <a:ext cx="2761698" cy="1602295"/>
          </a:xfrm>
          <a:prstGeom prst="rect">
            <a:avLst/>
          </a:prstGeom>
        </p:spPr>
      </p:pic>
    </p:spTree>
    <p:extLst>
      <p:ext uri="{BB962C8B-B14F-4D97-AF65-F5344CB8AC3E}">
        <p14:creationId xmlns:p14="http://schemas.microsoft.com/office/powerpoint/2010/main" val="3114732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02624" cy="1838026"/>
          </a:xfrm>
        </p:spPr>
        <p:txBody>
          <a:bodyPr>
            <a:normAutofit/>
          </a:bodyPr>
          <a:lstStyle/>
          <a:p>
            <a:r>
              <a:rPr lang="en-GB" dirty="0"/>
              <a:t>9. Central Switching Service Consequential &amp; DSC Change Management Committee </a:t>
            </a:r>
          </a:p>
        </p:txBody>
      </p:sp>
    </p:spTree>
    <p:extLst>
      <p:ext uri="{BB962C8B-B14F-4D97-AF65-F5344CB8AC3E}">
        <p14:creationId xmlns:p14="http://schemas.microsoft.com/office/powerpoint/2010/main" val="2230067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2D25827-0297-4EFB-BD8B-B646CBF68423}"/>
              </a:ext>
            </a:extLst>
          </p:cNvPr>
          <p:cNvGraphicFramePr/>
          <p:nvPr/>
        </p:nvGraphicFramePr>
        <p:xfrm>
          <a:off x="503548" y="971798"/>
          <a:ext cx="813690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DADE311-32B1-4CC6-9D6C-C48F3946F6FD}"/>
              </a:ext>
            </a:extLst>
          </p:cNvPr>
          <p:cNvSpPr txBox="1">
            <a:spLocks/>
          </p:cNvSpPr>
          <p:nvPr/>
        </p:nvSpPr>
        <p:spPr>
          <a:xfrm>
            <a:off x="359532" y="375340"/>
            <a:ext cx="8280920" cy="46987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BAU Major Release Touchpoints (ChMC and DSG)  </a:t>
            </a:r>
          </a:p>
        </p:txBody>
      </p:sp>
      <p:sp>
        <p:nvSpPr>
          <p:cNvPr id="5" name="Rectangle 4">
            <a:extLst>
              <a:ext uri="{FF2B5EF4-FFF2-40B4-BE49-F238E27FC236}">
                <a16:creationId xmlns:a16="http://schemas.microsoft.com/office/drawing/2014/main" id="{AE6951A2-7F76-464F-9495-D002642788FE}"/>
              </a:ext>
            </a:extLst>
          </p:cNvPr>
          <p:cNvSpPr/>
          <p:nvPr/>
        </p:nvSpPr>
        <p:spPr>
          <a:xfrm>
            <a:off x="6498216" y="4098739"/>
            <a:ext cx="1620175" cy="469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Dashboard updates</a:t>
            </a:r>
          </a:p>
        </p:txBody>
      </p:sp>
      <p:cxnSp>
        <p:nvCxnSpPr>
          <p:cNvPr id="8" name="Straight Arrow Connector 7">
            <a:extLst>
              <a:ext uri="{FF2B5EF4-FFF2-40B4-BE49-F238E27FC236}">
                <a16:creationId xmlns:a16="http://schemas.microsoft.com/office/drawing/2014/main" id="{D0E3B24A-E6E3-417A-B55F-D97E33400E7A}"/>
              </a:ext>
            </a:extLst>
          </p:cNvPr>
          <p:cNvCxnSpPr/>
          <p:nvPr/>
        </p:nvCxnSpPr>
        <p:spPr>
          <a:xfrm flipV="1">
            <a:off x="7308304" y="3492078"/>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551678E-2611-4D06-AEA7-FCDE77D17A60}"/>
              </a:ext>
            </a:extLst>
          </p:cNvPr>
          <p:cNvSpPr txBox="1"/>
          <p:nvPr/>
        </p:nvSpPr>
        <p:spPr>
          <a:xfrm>
            <a:off x="719572" y="979428"/>
            <a:ext cx="7704855" cy="1162318"/>
          </a:xfrm>
          <a:prstGeom prst="rect">
            <a:avLst/>
          </a:prstGeom>
        </p:spPr>
        <p:txBody>
          <a:bodyPr vert="horz" lIns="91440" tIns="45720" rIns="91440" bIns="45720" rtlCol="0" anchor="ctr">
            <a:normAutofit/>
          </a:bodyPr>
          <a:lstStyle>
            <a:defPPr>
              <a:defRPr lang="en-US"/>
            </a:defPPr>
            <a:lvl1pPr algn="ctr">
              <a:spcBef>
                <a:spcPct val="0"/>
              </a:spcBef>
              <a:buNone/>
              <a:defRPr sz="2000" b="1">
                <a:solidFill>
                  <a:srgbClr val="3E5AA8"/>
                </a:solidFill>
                <a:latin typeface="Arial" panose="020B0604020202020204" pitchFamily="34" charset="0"/>
                <a:ea typeface="+mj-ea"/>
                <a:cs typeface="Arial" panose="020B0604020202020204" pitchFamily="34" charset="0"/>
              </a:defRPr>
            </a:lvl1pPr>
          </a:lstStyle>
          <a:p>
            <a:pPr marL="171450" indent="-171450" algn="l">
              <a:buFont typeface="Arial" panose="020B0604020202020204" pitchFamily="34" charset="0"/>
              <a:buChar char="•"/>
            </a:pPr>
            <a:r>
              <a:rPr lang="en-GB" sz="1100" dirty="0"/>
              <a:t>The Change Management Committee (ChMC) and it’s advisory Delivery Sub Group (DSG) steer major releases from the point of accepting individual Change Proposals (XRNs) into the CDSP ‘Capture’ phase through to approval of project close down</a:t>
            </a:r>
          </a:p>
          <a:p>
            <a:pPr marL="171450" indent="-171450" algn="l">
              <a:buFont typeface="Arial" panose="020B0604020202020204" pitchFamily="34" charset="0"/>
              <a:buChar char="•"/>
            </a:pPr>
            <a:endParaRPr lang="en-GB" sz="1100" dirty="0"/>
          </a:p>
          <a:p>
            <a:pPr marL="171450" indent="-171450" algn="l">
              <a:buFont typeface="Arial" panose="020B0604020202020204" pitchFamily="34" charset="0"/>
              <a:buChar char="•"/>
            </a:pPr>
            <a:r>
              <a:rPr lang="en-GB" sz="1100" dirty="0"/>
              <a:t>The drawing below depicts this process at a high level </a:t>
            </a:r>
          </a:p>
        </p:txBody>
      </p:sp>
    </p:spTree>
    <p:extLst>
      <p:ext uri="{BB962C8B-B14F-4D97-AF65-F5344CB8AC3E}">
        <p14:creationId xmlns:p14="http://schemas.microsoft.com/office/powerpoint/2010/main" val="262966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2D25827-0297-4EFB-BD8B-B646CBF68423}"/>
              </a:ext>
            </a:extLst>
          </p:cNvPr>
          <p:cNvGraphicFramePr/>
          <p:nvPr/>
        </p:nvGraphicFramePr>
        <p:xfrm>
          <a:off x="432111" y="733673"/>
          <a:ext cx="813690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DADE311-32B1-4CC6-9D6C-C48F3946F6FD}"/>
              </a:ext>
            </a:extLst>
          </p:cNvPr>
          <p:cNvSpPr txBox="1">
            <a:spLocks/>
          </p:cNvSpPr>
          <p:nvPr/>
        </p:nvSpPr>
        <p:spPr>
          <a:xfrm>
            <a:off x="359532" y="339950"/>
            <a:ext cx="8280920" cy="46987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Interactions with CSSC to date (ChMC, DSG &amp; CoMC)  </a:t>
            </a:r>
          </a:p>
        </p:txBody>
      </p:sp>
      <p:sp>
        <p:nvSpPr>
          <p:cNvPr id="5" name="Rectangle 4">
            <a:extLst>
              <a:ext uri="{FF2B5EF4-FFF2-40B4-BE49-F238E27FC236}">
                <a16:creationId xmlns:a16="http://schemas.microsoft.com/office/drawing/2014/main" id="{AE6951A2-7F76-464F-9495-D002642788FE}"/>
              </a:ext>
            </a:extLst>
          </p:cNvPr>
          <p:cNvSpPr/>
          <p:nvPr/>
        </p:nvSpPr>
        <p:spPr>
          <a:xfrm>
            <a:off x="6516216" y="4061648"/>
            <a:ext cx="1790959" cy="7965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ChMC &amp; CoMC Dashboard updates</a:t>
            </a:r>
            <a:endParaRPr lang="en-GB" sz="1400" dirty="0">
              <a:cs typeface="Arial"/>
            </a:endParaRPr>
          </a:p>
        </p:txBody>
      </p:sp>
      <p:cxnSp>
        <p:nvCxnSpPr>
          <p:cNvPr id="8" name="Straight Arrow Connector 7">
            <a:extLst>
              <a:ext uri="{FF2B5EF4-FFF2-40B4-BE49-F238E27FC236}">
                <a16:creationId xmlns:a16="http://schemas.microsoft.com/office/drawing/2014/main" id="{D0E3B24A-E6E3-417A-B55F-D97E33400E7A}"/>
              </a:ext>
            </a:extLst>
          </p:cNvPr>
          <p:cNvCxnSpPr/>
          <p:nvPr/>
        </p:nvCxnSpPr>
        <p:spPr>
          <a:xfrm flipV="1">
            <a:off x="7308304" y="3492078"/>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551678E-2611-4D06-AEA7-FCDE77D17A60}"/>
              </a:ext>
            </a:extLst>
          </p:cNvPr>
          <p:cNvSpPr txBox="1"/>
          <p:nvPr/>
        </p:nvSpPr>
        <p:spPr>
          <a:xfrm>
            <a:off x="719572" y="979428"/>
            <a:ext cx="7704855" cy="1162318"/>
          </a:xfrm>
          <a:prstGeom prst="rect">
            <a:avLst/>
          </a:prstGeom>
        </p:spPr>
        <p:txBody>
          <a:bodyPr vert="horz" lIns="91440" tIns="45720" rIns="91440" bIns="45720" rtlCol="0" anchor="ctr">
            <a:normAutofit/>
          </a:bodyPr>
          <a:lstStyle>
            <a:defPPr>
              <a:defRPr lang="en-US"/>
            </a:defPPr>
            <a:lvl1pPr algn="ctr">
              <a:spcBef>
                <a:spcPct val="0"/>
              </a:spcBef>
              <a:buNone/>
              <a:defRPr sz="2000" b="1">
                <a:solidFill>
                  <a:srgbClr val="3E5AA8"/>
                </a:solidFill>
                <a:latin typeface="Arial" panose="020B0604020202020204" pitchFamily="34" charset="0"/>
                <a:ea typeface="+mj-ea"/>
                <a:cs typeface="Arial" panose="020B0604020202020204" pitchFamily="34" charset="0"/>
              </a:defRPr>
            </a:lvl1pPr>
          </a:lstStyle>
          <a:p>
            <a:pPr marL="171450" indent="-171450" algn="l">
              <a:buFont typeface="Arial" panose="020B0604020202020204" pitchFamily="34" charset="0"/>
              <a:buChar char="•"/>
            </a:pPr>
            <a:r>
              <a:rPr lang="en-GB" sz="1100" dirty="0">
                <a:latin typeface="Arial"/>
                <a:cs typeface="Arial"/>
              </a:rPr>
              <a:t>CSSC is being funded by its own unique budget line as defined and approved in the Business Plan and not via the DSC Change Budget</a:t>
            </a:r>
          </a:p>
          <a:p>
            <a:pPr marL="171450" indent="-171450" algn="l">
              <a:buFont typeface="Arial" panose="020B0604020202020204" pitchFamily="34" charset="0"/>
              <a:buChar char="•"/>
            </a:pPr>
            <a:r>
              <a:rPr lang="en-GB" sz="1100" dirty="0"/>
              <a:t>As such the BAU approach to drawing down funding doesn’t follow the same route as in the previously slide</a:t>
            </a:r>
          </a:p>
          <a:p>
            <a:pPr marL="171450" indent="-171450" algn="l">
              <a:buFont typeface="Arial" panose="020B0604020202020204" pitchFamily="34" charset="0"/>
              <a:buChar char="•"/>
            </a:pPr>
            <a:r>
              <a:rPr lang="en-GB" sz="1100" dirty="0"/>
              <a:t>However, elements of the BAU approach have been utilised to agree solutions  </a:t>
            </a:r>
          </a:p>
          <a:p>
            <a:pPr marL="171450" indent="-171450" algn="l">
              <a:buFont typeface="Arial" panose="020B0604020202020204" pitchFamily="34" charset="0"/>
              <a:buChar char="•"/>
            </a:pPr>
            <a:r>
              <a:rPr lang="en-GB" sz="1100" dirty="0">
                <a:latin typeface="Arial"/>
                <a:cs typeface="Arial"/>
              </a:rPr>
              <a:t>Spend draw-down is approved at Xoserve Board level with updates taken into CoMC (and planned for ChMC)</a:t>
            </a:r>
            <a:endParaRPr lang="en-GB" sz="1100" dirty="0"/>
          </a:p>
        </p:txBody>
      </p:sp>
    </p:spTree>
    <p:extLst>
      <p:ext uri="{BB962C8B-B14F-4D97-AF65-F5344CB8AC3E}">
        <p14:creationId xmlns:p14="http://schemas.microsoft.com/office/powerpoint/2010/main" val="1969624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ADE311-32B1-4CC6-9D6C-C48F3946F6FD}"/>
              </a:ext>
            </a:extLst>
          </p:cNvPr>
          <p:cNvSpPr txBox="1">
            <a:spLocks/>
          </p:cNvSpPr>
          <p:nvPr/>
        </p:nvSpPr>
        <p:spPr>
          <a:xfrm>
            <a:off x="359532" y="339950"/>
            <a:ext cx="8280920" cy="46987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Summary &amp; Next Steps  </a:t>
            </a:r>
          </a:p>
        </p:txBody>
      </p:sp>
      <p:sp>
        <p:nvSpPr>
          <p:cNvPr id="9" name="TextBox 8">
            <a:extLst>
              <a:ext uri="{FF2B5EF4-FFF2-40B4-BE49-F238E27FC236}">
                <a16:creationId xmlns:a16="http://schemas.microsoft.com/office/drawing/2014/main" id="{D551678E-2611-4D06-AEA7-FCDE77D17A60}"/>
              </a:ext>
            </a:extLst>
          </p:cNvPr>
          <p:cNvSpPr txBox="1"/>
          <p:nvPr/>
        </p:nvSpPr>
        <p:spPr>
          <a:xfrm>
            <a:off x="719572" y="1051436"/>
            <a:ext cx="7704855" cy="2528426"/>
          </a:xfrm>
          <a:prstGeom prst="rect">
            <a:avLst/>
          </a:prstGeom>
        </p:spPr>
        <p:txBody>
          <a:bodyPr vert="horz" lIns="91440" tIns="45720" rIns="91440" bIns="45720" rtlCol="0" anchor="ctr">
            <a:normAutofit/>
          </a:bodyPr>
          <a:lstStyle>
            <a:defPPr>
              <a:defRPr lang="en-US"/>
            </a:defPPr>
            <a:lvl1pPr algn="ctr">
              <a:spcBef>
                <a:spcPct val="0"/>
              </a:spcBef>
              <a:buNone/>
              <a:defRPr sz="2000" b="1">
                <a:solidFill>
                  <a:srgbClr val="3E5AA8"/>
                </a:solidFill>
                <a:latin typeface="Arial" panose="020B0604020202020204" pitchFamily="34" charset="0"/>
                <a:ea typeface="+mj-ea"/>
                <a:cs typeface="Arial" panose="020B0604020202020204" pitchFamily="34" charset="0"/>
              </a:defRPr>
            </a:lvl1pPr>
          </a:lstStyle>
          <a:p>
            <a:pPr marL="171450" indent="-171450" algn="l">
              <a:buFont typeface="Arial" panose="020B0604020202020204" pitchFamily="34" charset="0"/>
              <a:buChar char="•"/>
            </a:pPr>
            <a:r>
              <a:rPr lang="en-GB" sz="1400" dirty="0">
                <a:latin typeface="Arial"/>
                <a:cs typeface="Arial"/>
              </a:rPr>
              <a:t>Xoserve CSSC programme is funded by its own unique budget line as defined and approved in the Business Plan and not via the DSC Change Budget, but updates will continue to be shared in monthly DSC Change and Contact Committees </a:t>
            </a:r>
          </a:p>
          <a:p>
            <a:pPr marL="171450" indent="-171450" algn="l">
              <a:buFont typeface="Arial" panose="020B0604020202020204" pitchFamily="34" charset="0"/>
              <a:buChar char="•"/>
            </a:pPr>
            <a:endParaRPr lang="en-GB" sz="1400" dirty="0">
              <a:latin typeface="Arial"/>
              <a:cs typeface="Arial"/>
            </a:endParaRPr>
          </a:p>
          <a:p>
            <a:pPr marL="171450" indent="-171450" algn="l">
              <a:buFont typeface="Arial" panose="020B0604020202020204" pitchFamily="34" charset="0"/>
              <a:buChar char="•"/>
            </a:pPr>
            <a:r>
              <a:rPr lang="en-GB" sz="1400" dirty="0">
                <a:latin typeface="Arial"/>
                <a:cs typeface="Arial"/>
              </a:rPr>
              <a:t>Significant CSS dates aren’t controlled by Xoserve, however all dates that impact other parties (such as Market Trial period) are communicated as soon as possible </a:t>
            </a:r>
          </a:p>
          <a:p>
            <a:pPr marL="171450" indent="-171450" algn="l">
              <a:buFont typeface="Arial" panose="020B0604020202020204" pitchFamily="34" charset="0"/>
              <a:buChar char="•"/>
            </a:pPr>
            <a:endParaRPr lang="en-GB" sz="1400" dirty="0">
              <a:latin typeface="Arial"/>
              <a:cs typeface="Arial"/>
            </a:endParaRPr>
          </a:p>
          <a:p>
            <a:pPr marL="171450" indent="-171450" algn="l">
              <a:buFont typeface="Arial" panose="020B0604020202020204" pitchFamily="34" charset="0"/>
              <a:buChar char="•"/>
            </a:pPr>
            <a:r>
              <a:rPr lang="en-GB" sz="1400" dirty="0">
                <a:latin typeface="Arial"/>
                <a:cs typeface="Arial"/>
              </a:rPr>
              <a:t>Consideration over the impact of BAU change on CSSC is being undertaken and this will require an appropriate debate in ChMC (planned for March 2020)</a:t>
            </a:r>
            <a:endParaRPr lang="en-GB" sz="1400" dirty="0"/>
          </a:p>
        </p:txBody>
      </p:sp>
    </p:spTree>
    <p:extLst>
      <p:ext uri="{BB962C8B-B14F-4D97-AF65-F5344CB8AC3E}">
        <p14:creationId xmlns:p14="http://schemas.microsoft.com/office/powerpoint/2010/main" val="1074276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10. UIG Task Force Progress Report</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Change Management Committee 12/02/2020</a:t>
            </a:r>
            <a:endParaRPr lang="en-GB"/>
          </a:p>
        </p:txBody>
      </p:sp>
    </p:spTree>
    <p:extLst>
      <p:ext uri="{BB962C8B-B14F-4D97-AF65-F5344CB8AC3E}">
        <p14:creationId xmlns:p14="http://schemas.microsoft.com/office/powerpoint/2010/main" val="41538178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Background</a:t>
            </a:r>
          </a:p>
        </p:txBody>
      </p:sp>
      <p:sp>
        <p:nvSpPr>
          <p:cNvPr id="3" name="Content Placeholder 2"/>
          <p:cNvSpPr>
            <a:spLocks noGrp="1"/>
          </p:cNvSpPr>
          <p:nvPr>
            <p:ph idx="1"/>
          </p:nvPr>
        </p:nvSpPr>
        <p:spPr>
          <a:xfrm>
            <a:off x="457200" y="843558"/>
            <a:ext cx="8229600" cy="3888432"/>
          </a:xfrm>
        </p:spPr>
        <p:txBody>
          <a:bodyPr vert="horz" lIns="91440" tIns="45720" rIns="91440" bIns="45720" rtlCol="0" anchor="t">
            <a:normAutofit fontScale="92500" lnSpcReduction="20000"/>
          </a:bodyPr>
          <a:lstStyle/>
          <a:p>
            <a:r>
              <a:rPr lang="en-GB" sz="1500"/>
              <a:t>Modification 0658: ‘CDSP to identify and develop improvements to LDZ settlement processes’ approved by Ofgem on 6th July 2018</a:t>
            </a:r>
          </a:p>
          <a:p>
            <a:pPr lvl="1"/>
            <a:r>
              <a:rPr lang="en-GB" sz="1500"/>
              <a:t>Modification raised to authorise the CDSP to assign resources and incur costs related to a Task Force to investigate the causes and influencers of Unidentified Gas (UIG), with a target of reducing the volatility and scale of UIG and developing a robust predictive model for daily UIG for use by all parties.</a:t>
            </a:r>
          </a:p>
          <a:p>
            <a:r>
              <a:rPr lang="en-GB" sz="1500"/>
              <a:t>BER for Change Reference Number XRN4695: ‘Investigating causes and contributors to levels and volatility of Unidentified Gas’ approved at ChMC on 11th July 2018</a:t>
            </a:r>
          </a:p>
          <a:p>
            <a:pPr lvl="1"/>
            <a:r>
              <a:rPr lang="en-GB" sz="1500"/>
              <a:t>This Change Proposal added an additional service line into the DSC to enable Xoserve access to investigate, using resources and technology, causes and contributors to levels and volatility of Unidentified Gas. Xoserve is to provide monthly update reports and recommend proposals and subsequent changes or modifications for the industry.</a:t>
            </a:r>
          </a:p>
          <a:p>
            <a:r>
              <a:rPr lang="en-GB" sz="1500"/>
              <a:t>The following slides provide: </a:t>
            </a:r>
          </a:p>
          <a:p>
            <a:pPr lvl="1"/>
            <a:r>
              <a:rPr lang="en-GB" sz="1500"/>
              <a:t>Task Force dashboard </a:t>
            </a:r>
          </a:p>
          <a:p>
            <a:pPr lvl="1"/>
            <a:r>
              <a:rPr lang="en-GB" sz="1500"/>
              <a:t>POAP</a:t>
            </a:r>
          </a:p>
          <a:p>
            <a:pPr lvl="1"/>
            <a:r>
              <a:rPr lang="en-GB" sz="1500">
                <a:latin typeface="Arial"/>
                <a:cs typeface="Arial"/>
              </a:rPr>
              <a:t>Recommendation stats</a:t>
            </a:r>
          </a:p>
          <a:p>
            <a:pPr lvl="1"/>
            <a:r>
              <a:rPr lang="en-GB" sz="1500"/>
              <a:t>Reporting on budget</a:t>
            </a:r>
          </a:p>
          <a:p>
            <a:pPr lvl="1"/>
            <a:r>
              <a:rPr lang="en-GB" sz="1600"/>
              <a:t>UIG Task Force Activities migration post October 19</a:t>
            </a:r>
            <a:endParaRPr lang="en-GB" sz="1500"/>
          </a:p>
          <a:p>
            <a:endParaRPr lang="en-GB"/>
          </a:p>
        </p:txBody>
      </p:sp>
    </p:spTree>
    <p:extLst>
      <p:ext uri="{BB962C8B-B14F-4D97-AF65-F5344CB8AC3E}">
        <p14:creationId xmlns:p14="http://schemas.microsoft.com/office/powerpoint/2010/main" val="94975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75" y="163641"/>
            <a:ext cx="8478687" cy="360040"/>
          </a:xfrm>
        </p:spPr>
        <p:txBody>
          <a:bodyPr>
            <a:noAutofit/>
          </a:bodyPr>
          <a:lstStyle/>
          <a:p>
            <a:r>
              <a:rPr lang="en-GB" sz="1600" dirty="0"/>
              <a:t>2.4 </a:t>
            </a:r>
            <a:r>
              <a:rPr lang="en-US" sz="1600" dirty="0"/>
              <a:t>XRN5092 </a:t>
            </a:r>
            <a:r>
              <a:rPr lang="en-US" sz="1600" dirty="0" err="1"/>
              <a:t>iConversion</a:t>
            </a:r>
            <a:r>
              <a:rPr lang="en-US" sz="1600" dirty="0"/>
              <a:t> Phase 2</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639755502"/>
              </p:ext>
            </p:extLst>
          </p:nvPr>
        </p:nvGraphicFramePr>
        <p:xfrm>
          <a:off x="107505" y="968256"/>
          <a:ext cx="4032447" cy="2079117"/>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740282">
                  <a:extLst>
                    <a:ext uri="{9D8B030D-6E8A-4147-A177-3AD203B41FA5}">
                      <a16:colId xmlns:a16="http://schemas.microsoft.com/office/drawing/2014/main" val="20002"/>
                    </a:ext>
                  </a:extLst>
                </a:gridCol>
              </a:tblGrid>
              <a:tr h="40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9868">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3535">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4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29868">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 </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24637">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69775" y="546495"/>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903665765"/>
              </p:ext>
            </p:extLst>
          </p:nvPr>
        </p:nvGraphicFramePr>
        <p:xfrm>
          <a:off x="107505" y="3159901"/>
          <a:ext cx="4032447" cy="1642148"/>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232247">
                  <a:extLst>
                    <a:ext uri="{9D8B030D-6E8A-4147-A177-3AD203B41FA5}">
                      <a16:colId xmlns:a16="http://schemas.microsoft.com/office/drawing/2014/main" val="20001"/>
                    </a:ext>
                  </a:extLst>
                </a:gridCol>
              </a:tblGrid>
              <a:tr h="50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20: Gemini system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Arial" panose="020B0604020202020204" pitchFamily="34" charset="0"/>
                          <a:cs typeface="Arial" panose="020B0604020202020204" pitchFamily="34" charset="0"/>
                        </a:rPr>
                        <a:t>ASGT-CS SA20-06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Existing</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211960" y="771550"/>
            <a:ext cx="0" cy="4032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11960" y="546495"/>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433599411"/>
              </p:ext>
            </p:extLst>
          </p:nvPr>
        </p:nvGraphicFramePr>
        <p:xfrm>
          <a:off x="4306086" y="897075"/>
          <a:ext cx="4730406" cy="2049024"/>
        </p:xfrm>
        <a:graphic>
          <a:graphicData uri="http://schemas.openxmlformats.org/drawingml/2006/table">
            <a:tbl>
              <a:tblPr firstRow="1" bandRow="1">
                <a:tableStyleId>{E8B1032C-EA38-4F05-BA0D-38AFFFC7BED3}</a:tableStyleId>
              </a:tblPr>
              <a:tblGrid>
                <a:gridCol w="4730406">
                  <a:extLst>
                    <a:ext uri="{9D8B030D-6E8A-4147-A177-3AD203B41FA5}">
                      <a16:colId xmlns:a16="http://schemas.microsoft.com/office/drawing/2014/main" val="20000"/>
                    </a:ext>
                  </a:extLst>
                </a:gridCol>
              </a:tblGrid>
              <a:tr h="174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37663">
                <a:tc>
                  <a:txBody>
                    <a:bodyPr/>
                    <a:lstStyle/>
                    <a:p>
                      <a:pPr algn="l"/>
                      <a:r>
                        <a:rPr lang="en-US" sz="900" b="0" kern="1200" baseline="0" dirty="0" err="1">
                          <a:solidFill>
                            <a:schemeClr val="tx1"/>
                          </a:solidFill>
                          <a:latin typeface="Arial" panose="020B0604020202020204" pitchFamily="34" charset="0"/>
                          <a:ea typeface="+mn-ea"/>
                          <a:cs typeface="Arial" panose="020B0604020202020204" pitchFamily="34" charset="0"/>
                        </a:rPr>
                        <a:t>Globalscape</a:t>
                      </a:r>
                      <a:r>
                        <a:rPr lang="en-US" sz="900" b="0" kern="1200" baseline="0" dirty="0">
                          <a:solidFill>
                            <a:schemeClr val="tx1"/>
                          </a:solidFill>
                          <a:latin typeface="Arial" panose="020B0604020202020204" pitchFamily="34" charset="0"/>
                          <a:ea typeface="+mn-ea"/>
                          <a:cs typeface="Arial" panose="020B0604020202020204" pitchFamily="34" charset="0"/>
                        </a:rPr>
                        <a:t>, BFTS, Chamois and Revenge are file transfer applications hosted on servers in LDH and HDC. They are used to transfer information between business applications, suppliers, vendors, service providers and partners. These applications are all on legacy Operating Systems and out of support with the vendors.</a:t>
                      </a:r>
                    </a:p>
                    <a:p>
                      <a:pPr algn="l"/>
                      <a:r>
                        <a:rPr lang="en-US" sz="900" b="0" kern="1200" baseline="0" dirty="0">
                          <a:solidFill>
                            <a:schemeClr val="tx1"/>
                          </a:solidFill>
                          <a:latin typeface="Arial" panose="020B0604020202020204" pitchFamily="34" charset="0"/>
                          <a:ea typeface="+mn-ea"/>
                          <a:cs typeface="Arial" panose="020B0604020202020204" pitchFamily="34" charset="0"/>
                        </a:rPr>
                        <a:t>Vital and critical business information are transferred via these services and as they are out of support which poses a security risk to the Business. In the event of failure, National Grid Information Technology (IT) will be unable to meet the agreed Service Level Agreements (SLAs) for many key applications because the applications are out of support and we are not entitled to any security patches.</a:t>
                      </a:r>
                    </a:p>
                    <a:p>
                      <a:pPr algn="l"/>
                      <a:r>
                        <a:rPr lang="en-US" sz="900" b="0" kern="1200" baseline="0" dirty="0">
                          <a:solidFill>
                            <a:schemeClr val="tx1"/>
                          </a:solidFill>
                          <a:latin typeface="Arial" panose="020B0604020202020204" pitchFamily="34" charset="0"/>
                          <a:ea typeface="+mn-ea"/>
                          <a:cs typeface="Arial" panose="020B0604020202020204" pitchFamily="34" charset="0"/>
                        </a:rPr>
                        <a:t>Furthermore, the above-mentioned servers are hosted in LDH and HDC which National Grid must exit by July 2020 in order to meet the conditions of the TSA and avoid a financial impact of circa ~£2m from additional RTB for LDH and HDC.</a:t>
                      </a:r>
                    </a:p>
                    <a:p>
                      <a:pPr algn="l"/>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16278510"/>
              </p:ext>
            </p:extLst>
          </p:nvPr>
        </p:nvGraphicFramePr>
        <p:xfrm>
          <a:off x="4306085" y="3047373"/>
          <a:ext cx="4730393" cy="1668447"/>
        </p:xfrm>
        <a:graphic>
          <a:graphicData uri="http://schemas.openxmlformats.org/drawingml/2006/table">
            <a:tbl>
              <a:tblPr firstRow="1" bandRow="1">
                <a:tableStyleId>{E8B1032C-EA38-4F05-BA0D-38AFFFC7BED3}</a:tableStyleId>
              </a:tblPr>
              <a:tblGrid>
                <a:gridCol w="4730393">
                  <a:extLst>
                    <a:ext uri="{9D8B030D-6E8A-4147-A177-3AD203B41FA5}">
                      <a16:colId xmlns:a16="http://schemas.microsoft.com/office/drawing/2014/main" val="20000"/>
                    </a:ext>
                  </a:extLst>
                </a:gridCol>
              </a:tblGrid>
              <a:tr h="181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87400">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 scope of the project is to migrate all National Grid services running on </a:t>
                      </a:r>
                      <a:r>
                        <a:rPr lang="en-US" sz="900" b="0" kern="1200" baseline="0" dirty="0" err="1">
                          <a:solidFill>
                            <a:schemeClr val="tx1"/>
                          </a:solidFill>
                          <a:latin typeface="Arial" panose="020B0604020202020204" pitchFamily="34" charset="0"/>
                          <a:ea typeface="+mn-ea"/>
                          <a:cs typeface="Arial" panose="020B0604020202020204" pitchFamily="34" charset="0"/>
                        </a:rPr>
                        <a:t>Globalscape</a:t>
                      </a:r>
                      <a:r>
                        <a:rPr lang="en-US" sz="900" b="0" kern="1200" baseline="0" dirty="0">
                          <a:solidFill>
                            <a:schemeClr val="tx1"/>
                          </a:solidFill>
                          <a:latin typeface="Arial" panose="020B0604020202020204" pitchFamily="34" charset="0"/>
                          <a:ea typeface="+mn-ea"/>
                          <a:cs typeface="Arial" panose="020B0604020202020204" pitchFamily="34" charset="0"/>
                        </a:rPr>
                        <a:t>, BFTS, Chamois and Revenge to Oracle Fusion Managed File Transfer (MFT) on the Strategic CIS Platform. The scope also includes the decommissioning of the legacy applications.</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All file transfers between National Grid and Xoserve via STIG 2 </a:t>
                      </a:r>
                      <a:r>
                        <a:rPr lang="en-US" sz="900" b="0" kern="1200" baseline="0" dirty="0" err="1">
                          <a:solidFill>
                            <a:schemeClr val="tx1"/>
                          </a:solidFill>
                          <a:latin typeface="Arial" panose="020B0604020202020204" pitchFamily="34" charset="0"/>
                          <a:ea typeface="+mn-ea"/>
                          <a:cs typeface="Arial" panose="020B0604020202020204" pitchFamily="34" charset="0"/>
                        </a:rPr>
                        <a:t>Globalscape</a:t>
                      </a:r>
                      <a:r>
                        <a:rPr lang="en-US" sz="900" b="0" kern="1200" baseline="0" dirty="0">
                          <a:solidFill>
                            <a:schemeClr val="tx1"/>
                          </a:solidFill>
                          <a:latin typeface="Arial" panose="020B0604020202020204" pitchFamily="34" charset="0"/>
                          <a:ea typeface="+mn-ea"/>
                          <a:cs typeface="Arial" panose="020B0604020202020204" pitchFamily="34" charset="0"/>
                        </a:rPr>
                        <a:t> will be impacted by this change. The Xoserve non -National Grid interfaces will not be migrated by this project and have to be removed by Xoserve before June 2020 so that the legacy applications can be decommissioned.</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8182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UIG Task Force: Dashboard</a:t>
            </a:r>
          </a:p>
        </p:txBody>
      </p:sp>
      <p:sp>
        <p:nvSpPr>
          <p:cNvPr id="5" name="Oval 9">
            <a:extLst>
              <a:ext uri="{FF2B5EF4-FFF2-40B4-BE49-F238E27FC236}">
                <a16:creationId xmlns:a16="http://schemas.microsoft.com/office/drawing/2014/main" id="{02D4E185-FBF5-3446-B3E1-6F3AB6C27A45}"/>
              </a:ext>
            </a:extLst>
          </p:cNvPr>
          <p:cNvSpPr>
            <a:spLocks noChangeAspect="1" noChangeArrowheads="1"/>
          </p:cNvSpPr>
          <p:nvPr/>
        </p:nvSpPr>
        <p:spPr bwMode="gray">
          <a:xfrm>
            <a:off x="1979712" y="1131912"/>
            <a:ext cx="431728" cy="431728"/>
          </a:xfrm>
          <a:prstGeom prst="ellipse">
            <a:avLst/>
          </a:prstGeom>
          <a:solidFill>
            <a:srgbClr val="00B050"/>
          </a:solidFill>
          <a:ln w="9525" algn="ctr">
            <a:solidFill>
              <a:srgbClr val="000000"/>
            </a:solidFill>
            <a:round/>
            <a:headEnd/>
            <a:tailEnd/>
          </a:ln>
        </p:spPr>
        <p:txBody>
          <a:bodyPr wrap="none" lIns="226314" tIns="0" rIns="226314" bIns="0" anchor="ctr"/>
          <a:lstStyle/>
          <a:p>
            <a:pPr algn="ctr" fontAlgn="base">
              <a:spcBef>
                <a:spcPct val="0"/>
              </a:spcBef>
              <a:spcAft>
                <a:spcPct val="0"/>
              </a:spcAft>
            </a:pPr>
            <a:r>
              <a:rPr lang="en-US" sz="2000" b="1">
                <a:solidFill>
                  <a:sysClr val="windowText" lastClr="000000"/>
                </a:solidFill>
              </a:rPr>
              <a:t>G</a:t>
            </a:r>
          </a:p>
        </p:txBody>
      </p:sp>
      <p:graphicFrame>
        <p:nvGraphicFramePr>
          <p:cNvPr id="6" name="Table 5">
            <a:extLst>
              <a:ext uri="{FF2B5EF4-FFF2-40B4-BE49-F238E27FC236}">
                <a16:creationId xmlns:a16="http://schemas.microsoft.com/office/drawing/2014/main" id="{AB117C66-3576-B549-9507-6BE43690B321}"/>
              </a:ext>
            </a:extLst>
          </p:cNvPr>
          <p:cNvGraphicFramePr>
            <a:graphicFrameLocks noGrp="1"/>
          </p:cNvGraphicFramePr>
          <p:nvPr>
            <p:extLst/>
          </p:nvPr>
        </p:nvGraphicFramePr>
        <p:xfrm>
          <a:off x="247134" y="638207"/>
          <a:ext cx="1240410" cy="1514532"/>
        </p:xfrm>
        <a:graphic>
          <a:graphicData uri="http://schemas.openxmlformats.org/drawingml/2006/table">
            <a:tbl>
              <a:tblPr firstRow="1" bandRow="1">
                <a:tableStyleId>{5C22544A-7EE6-4342-B048-85BDC9FD1C3A}</a:tableStyleId>
              </a:tblPr>
              <a:tblGrid>
                <a:gridCol w="620205">
                  <a:extLst>
                    <a:ext uri="{9D8B030D-6E8A-4147-A177-3AD203B41FA5}">
                      <a16:colId xmlns:a16="http://schemas.microsoft.com/office/drawing/2014/main" val="20001"/>
                    </a:ext>
                  </a:extLst>
                </a:gridCol>
                <a:gridCol w="620205">
                  <a:extLst>
                    <a:ext uri="{9D8B030D-6E8A-4147-A177-3AD203B41FA5}">
                      <a16:colId xmlns:a16="http://schemas.microsoft.com/office/drawing/2014/main" val="3698224449"/>
                    </a:ext>
                  </a:extLst>
                </a:gridCol>
              </a:tblGrid>
              <a:tr h="180884">
                <a:tc gridSpan="2">
                  <a:txBody>
                    <a:bodyPr/>
                    <a:lstStyle/>
                    <a:p>
                      <a:pPr marL="0" algn="ctr" defTabSz="914400" rtl="0" eaLnBrk="1" latinLnBrk="0" hangingPunct="1"/>
                      <a:r>
                        <a:rPr lang="en-US" sz="800" b="1" kern="1200">
                          <a:solidFill>
                            <a:schemeClr val="tx2"/>
                          </a:solidFill>
                          <a:latin typeface="+mn-lt"/>
                          <a:ea typeface="+mn-ea"/>
                          <a:cs typeface="+mn-cs"/>
                        </a:rPr>
                        <a:t>RAG</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914400" rtl="0" eaLnBrk="1" latinLnBrk="0" hangingPunct="1"/>
                      <a:endParaRPr lang="en-US" sz="800" b="1" kern="1200">
                        <a:solidFill>
                          <a:schemeClr val="tx2"/>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Time</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Cost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Benefit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chemeClr val="tx1"/>
                          </a:solidFill>
                          <a:effectLst/>
                          <a:latin typeface="+mn-lt"/>
                          <a:ea typeface="+mn-ea"/>
                          <a:cs typeface="+mn-cs"/>
                        </a:rPr>
                        <a:t>N/A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251519" y="2376672"/>
          <a:ext cx="3888431" cy="1827775"/>
        </p:xfrm>
        <a:graphic>
          <a:graphicData uri="http://schemas.openxmlformats.org/drawingml/2006/table">
            <a:tbl>
              <a:tblPr firstRow="1" bandRow="1">
                <a:tableStyleId>{5C22544A-7EE6-4342-B048-85BDC9FD1C3A}</a:tableStyleId>
              </a:tblPr>
              <a:tblGrid>
                <a:gridCol w="2501612">
                  <a:extLst>
                    <a:ext uri="{9D8B030D-6E8A-4147-A177-3AD203B41FA5}">
                      <a16:colId xmlns:a16="http://schemas.microsoft.com/office/drawing/2014/main" val="20000"/>
                    </a:ext>
                  </a:extLst>
                </a:gridCol>
                <a:gridCol w="821941">
                  <a:extLst>
                    <a:ext uri="{9D8B030D-6E8A-4147-A177-3AD203B41FA5}">
                      <a16:colId xmlns:a16="http://schemas.microsoft.com/office/drawing/2014/main" val="20002"/>
                    </a:ext>
                  </a:extLst>
                </a:gridCol>
                <a:gridCol w="564878">
                  <a:extLst>
                    <a:ext uri="{9D8B030D-6E8A-4147-A177-3AD203B41FA5}">
                      <a16:colId xmlns:a16="http://schemas.microsoft.com/office/drawing/2014/main" val="20003"/>
                    </a:ext>
                  </a:extLst>
                </a:gridCol>
              </a:tblGrid>
              <a:tr h="272596">
                <a:tc>
                  <a:txBody>
                    <a:bodyPr/>
                    <a:lstStyle/>
                    <a:p>
                      <a:pPr algn="ctr" rtl="0" fontAlgn="ctr"/>
                      <a:r>
                        <a:rPr lang="en-GB" sz="800" b="1" i="0" u="none" strike="noStrike">
                          <a:solidFill>
                            <a:schemeClr val="tx2"/>
                          </a:solidFill>
                          <a:effectLst/>
                          <a:latin typeface="+mj-lt"/>
                        </a:rPr>
                        <a:t>Progress</a:t>
                      </a:r>
                      <a:r>
                        <a:rPr lang="en-GB" sz="800" b="1" i="0" u="none" strike="noStrike" baseline="0">
                          <a:solidFill>
                            <a:schemeClr val="tx2"/>
                          </a:solidFill>
                          <a:effectLst/>
                          <a:latin typeface="+mj-lt"/>
                        </a:rPr>
                        <a:t> since last month - k</a:t>
                      </a:r>
                      <a:r>
                        <a:rPr lang="en-GB" sz="800" b="1" i="0" u="none" strike="noStrike">
                          <a:solidFill>
                            <a:schemeClr val="tx2"/>
                          </a:solidFill>
                          <a:effectLst/>
                          <a:latin typeface="+mj-lt"/>
                        </a:rPr>
                        <a:t>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00847">
                <a:tc>
                  <a:txBody>
                    <a:bodyPr/>
                    <a:lstStyle/>
                    <a:p>
                      <a:pPr marL="0" marR="0" lvl="0" indent="0" algn="l" rtl="0">
                        <a:lnSpc>
                          <a:spcPct val="100000"/>
                        </a:lnSpc>
                        <a:spcBef>
                          <a:spcPts val="0"/>
                        </a:spcBef>
                        <a:spcAft>
                          <a:spcPts val="0"/>
                        </a:spcAft>
                        <a:buFontTx/>
                        <a:buNone/>
                      </a:pPr>
                      <a:r>
                        <a:rPr lang="en-GB" sz="800" kern="1200">
                          <a:solidFill>
                            <a:schemeClr val="tx2"/>
                          </a:solidFill>
                          <a:latin typeface="+mj-lt"/>
                          <a:cs typeface="Times New Roman"/>
                        </a:rPr>
                        <a:t>Attend January Change Management Committee</a:t>
                      </a:r>
                      <a:endParaRPr lang="en-US">
                        <a:cs typeface="Times New Roman"/>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a:rPr>
                        <a:t>08/01/20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6319">
                <a:tc>
                  <a:txBody>
                    <a:bodyPr/>
                    <a:lstStyle/>
                    <a:p>
                      <a:pPr marL="0" marR="0" lvl="0" indent="0" algn="l" rtl="0">
                        <a:lnSpc>
                          <a:spcPct val="100000"/>
                        </a:lnSpc>
                        <a:spcBef>
                          <a:spcPts val="0"/>
                        </a:spcBef>
                        <a:spcAft>
                          <a:spcPts val="0"/>
                        </a:spcAft>
                        <a:buFontTx/>
                        <a:buNone/>
                      </a:pPr>
                      <a:r>
                        <a:rPr lang="en-GB" sz="800" kern="1200">
                          <a:solidFill>
                            <a:schemeClr val="tx2"/>
                          </a:solidFill>
                          <a:latin typeface="+mj-lt"/>
                          <a:cs typeface="Times New Roman"/>
                        </a:rPr>
                        <a:t>Attend </a:t>
                      </a:r>
                      <a:r>
                        <a:rPr lang="en-GB" sz="800" kern="1200">
                          <a:solidFill>
                            <a:schemeClr val="tx2"/>
                          </a:solidFill>
                          <a:latin typeface="+mn-lt"/>
                          <a:cs typeface="Times New Roman"/>
                        </a:rPr>
                        <a:t>January</a:t>
                      </a:r>
                      <a:r>
                        <a:rPr lang="en-GB" sz="800" kern="1200">
                          <a:solidFill>
                            <a:schemeClr val="tx2"/>
                          </a:solidFill>
                          <a:latin typeface="+mj-lt"/>
                          <a:cs typeface="Times New Roman"/>
                        </a:rPr>
                        <a:t> Contract Management Committee</a:t>
                      </a:r>
                      <a:endParaRPr lang="en-US"/>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a:rPr>
                        <a:t>15/01/20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endParaRPr lang="en-US"/>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887630650"/>
                  </a:ext>
                </a:extLst>
              </a:tr>
              <a:tr h="326319">
                <a:tc>
                  <a:txBody>
                    <a:bodyPr/>
                    <a:lstStyle/>
                    <a:p>
                      <a:pPr marL="0" marR="0" lvl="0" indent="0" algn="l" rtl="0">
                        <a:lnSpc>
                          <a:spcPct val="100000"/>
                        </a:lnSpc>
                        <a:spcBef>
                          <a:spcPts val="0"/>
                        </a:spcBef>
                        <a:spcAft>
                          <a:spcPts val="0"/>
                        </a:spcAft>
                        <a:buFontTx/>
                        <a:buNone/>
                      </a:pPr>
                      <a:r>
                        <a:rPr lang="en-GB" sz="800" kern="1200">
                          <a:solidFill>
                            <a:schemeClr val="tx2"/>
                          </a:solidFill>
                          <a:latin typeface="+mj-lt"/>
                          <a:cs typeface="Times New Roman"/>
                        </a:rPr>
                        <a:t>Attend </a:t>
                      </a:r>
                      <a:r>
                        <a:rPr lang="en-GB" sz="800" kern="1200">
                          <a:solidFill>
                            <a:schemeClr val="tx2"/>
                          </a:solidFill>
                          <a:latin typeface="+mn-lt"/>
                          <a:cs typeface="Times New Roman"/>
                        </a:rPr>
                        <a:t>January</a:t>
                      </a:r>
                      <a:r>
                        <a:rPr lang="en-GB" sz="800" kern="1200">
                          <a:solidFill>
                            <a:schemeClr val="tx2"/>
                          </a:solidFill>
                          <a:latin typeface="+mj-lt"/>
                          <a:cs typeface="Times New Roman"/>
                        </a:rPr>
                        <a:t> UIG Work Group</a:t>
                      </a:r>
                      <a:endParaRPr lang="en-US"/>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a:lnSpc>
                          <a:spcPct val="100000"/>
                        </a:lnSpc>
                        <a:spcBef>
                          <a:spcPts val="0"/>
                        </a:spcBef>
                        <a:spcAft>
                          <a:spcPts val="0"/>
                        </a:spcAft>
                        <a:buClrTx/>
                        <a:buSzTx/>
                        <a:buFontTx/>
                        <a:buNone/>
                        <a:tabLst/>
                        <a:defRPr/>
                      </a:pPr>
                      <a:r>
                        <a:rPr lang="en-GB" sz="800" kern="1200" baseline="0">
                          <a:solidFill>
                            <a:schemeClr val="tx2"/>
                          </a:solidFill>
                          <a:latin typeface="+mj-lt"/>
                          <a:cs typeface="Times New Roman"/>
                        </a:rPr>
                        <a:t>21/01/20</a:t>
                      </a:r>
                      <a:endParaRPr lang="en-US"/>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endParaRPr lang="en-US"/>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05133341"/>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Work Group 674</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a:rPr>
                        <a:t>27/01/20</a:t>
                      </a:r>
                      <a:endParaRPr lang="en-GB" sz="800" kern="1200" baseline="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78076949"/>
                  </a:ext>
                </a:extLst>
              </a:tr>
              <a:tr h="300847">
                <a:tc>
                  <a:txBody>
                    <a:bodyPr/>
                    <a:lstStyle/>
                    <a:p>
                      <a:pPr marL="0" marR="0" lvl="0" indent="0" algn="l" rtl="0">
                        <a:lnSpc>
                          <a:spcPct val="100000"/>
                        </a:lnSpc>
                        <a:spcBef>
                          <a:spcPts val="0"/>
                        </a:spcBef>
                        <a:spcAft>
                          <a:spcPts val="0"/>
                        </a:spcAft>
                        <a:buFontTx/>
                        <a:buNone/>
                      </a:pPr>
                      <a:r>
                        <a:rPr lang="en-GB" sz="800" kern="1200">
                          <a:solidFill>
                            <a:schemeClr val="tx2"/>
                          </a:solidFill>
                          <a:latin typeface="+mj-lt"/>
                          <a:cs typeface="Times New Roman"/>
                        </a:rPr>
                        <a:t>Executive Summary Update</a:t>
                      </a:r>
                      <a:endParaRPr lang="en-US"/>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a:lnSpc>
                          <a:spcPct val="100000"/>
                        </a:lnSpc>
                        <a:spcBef>
                          <a:spcPts val="0"/>
                        </a:spcBef>
                        <a:spcAft>
                          <a:spcPts val="0"/>
                        </a:spcAft>
                        <a:buNone/>
                      </a:pPr>
                      <a:r>
                        <a:rPr lang="en-GB" sz="800" kern="1200" baseline="0">
                          <a:solidFill>
                            <a:schemeClr val="tx2"/>
                          </a:solidFill>
                          <a:latin typeface="+mj-lt"/>
                          <a:ea typeface="Calibri" charset="0"/>
                          <a:cs typeface="Times New Roman"/>
                        </a:rPr>
                        <a:t>W/c 03/02/20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a:lnSpc>
                          <a:spcPct val="100000"/>
                        </a:lnSpc>
                        <a:spcBef>
                          <a:spcPts val="0"/>
                        </a:spcBef>
                        <a:spcAft>
                          <a:spcPts val="0"/>
                        </a:spcAft>
                        <a:buNone/>
                      </a:pPr>
                      <a:r>
                        <a:rPr lang="en-GB" sz="800" b="1" i="0" u="none" strike="noStrike" kern="1200">
                          <a:solidFill>
                            <a:srgbClr val="00B050"/>
                          </a:solidFill>
                          <a:effectLst/>
                          <a:latin typeface="+mn-lt"/>
                          <a:ea typeface="+mn-ea"/>
                          <a:cs typeface="+mn-cs"/>
                        </a:rPr>
                        <a:t>On target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95414306"/>
                  </a:ext>
                </a:extLst>
              </a:tr>
            </a:tbl>
          </a:graphicData>
        </a:graphic>
      </p:graphicFrame>
      <p:graphicFrame>
        <p:nvGraphicFramePr>
          <p:cNvPr id="8" name="Table 7">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4355976" y="2377827"/>
          <a:ext cx="3757876" cy="260985"/>
        </p:xfrm>
        <a:graphic>
          <a:graphicData uri="http://schemas.openxmlformats.org/drawingml/2006/table">
            <a:tbl>
              <a:tblPr firstRow="1" bandRow="1">
                <a:tableStyleId>{5C22544A-7EE6-4342-B048-85BDC9FD1C3A}</a:tableStyleId>
              </a:tblPr>
              <a:tblGrid>
                <a:gridCol w="2494981">
                  <a:extLst>
                    <a:ext uri="{9D8B030D-6E8A-4147-A177-3AD203B41FA5}">
                      <a16:colId xmlns:a16="http://schemas.microsoft.com/office/drawing/2014/main" val="20000"/>
                    </a:ext>
                  </a:extLst>
                </a:gridCol>
                <a:gridCol w="726055">
                  <a:extLst>
                    <a:ext uri="{9D8B030D-6E8A-4147-A177-3AD203B41FA5}">
                      <a16:colId xmlns:a16="http://schemas.microsoft.com/office/drawing/2014/main" val="20002"/>
                    </a:ext>
                  </a:extLst>
                </a:gridCol>
                <a:gridCol w="536840">
                  <a:extLst>
                    <a:ext uri="{9D8B030D-6E8A-4147-A177-3AD203B41FA5}">
                      <a16:colId xmlns:a16="http://schemas.microsoft.com/office/drawing/2014/main" val="20003"/>
                    </a:ext>
                  </a:extLst>
                </a:gridCol>
              </a:tblGrid>
              <a:tr h="260985">
                <a:tc>
                  <a:txBody>
                    <a:bodyPr/>
                    <a:lstStyle/>
                    <a:p>
                      <a:pPr algn="ctr" rtl="0" fontAlgn="ctr"/>
                      <a:r>
                        <a:rPr lang="en-GB" sz="800" b="1" i="0" u="none" strike="noStrike">
                          <a:solidFill>
                            <a:schemeClr val="tx2"/>
                          </a:solidFill>
                          <a:effectLst/>
                          <a:latin typeface="+mj-lt"/>
                        </a:rPr>
                        <a:t>Priorities for next month – key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CB52235E-B02C-D446-8E73-FC4656F5C1A2}"/>
              </a:ext>
            </a:extLst>
          </p:cNvPr>
          <p:cNvSpPr txBox="1"/>
          <p:nvPr/>
        </p:nvSpPr>
        <p:spPr>
          <a:xfrm>
            <a:off x="1835696" y="752388"/>
            <a:ext cx="2304256" cy="307777"/>
          </a:xfrm>
          <a:prstGeom prst="rect">
            <a:avLst/>
          </a:prstGeom>
          <a:noFill/>
        </p:spPr>
        <p:txBody>
          <a:bodyPr wrap="square" rtlCol="0">
            <a:spAutoFit/>
          </a:bodyPr>
          <a:lstStyle/>
          <a:p>
            <a:r>
              <a:rPr lang="en-GB" sz="1400">
                <a:solidFill>
                  <a:schemeClr val="tx1">
                    <a:lumMod val="65000"/>
                    <a:lumOff val="35000"/>
                  </a:schemeClr>
                </a:solidFill>
              </a:rPr>
              <a:t>Overall RAG status:*</a:t>
            </a:r>
            <a:endParaRPr lang="en-US" sz="1400">
              <a:solidFill>
                <a:schemeClr val="tx1">
                  <a:lumMod val="65000"/>
                  <a:lumOff val="35000"/>
                </a:schemeClr>
              </a:solidFill>
            </a:endParaRPr>
          </a:p>
        </p:txBody>
      </p:sp>
      <p:graphicFrame>
        <p:nvGraphicFramePr>
          <p:cNvPr id="3" name="Table 2"/>
          <p:cNvGraphicFramePr>
            <a:graphicFrameLocks noGrp="1"/>
          </p:cNvGraphicFramePr>
          <p:nvPr>
            <p:extLst/>
          </p:nvPr>
        </p:nvGraphicFramePr>
        <p:xfrm>
          <a:off x="4355976" y="2646028"/>
          <a:ext cx="3770621" cy="2236983"/>
        </p:xfrm>
        <a:graphic>
          <a:graphicData uri="http://schemas.openxmlformats.org/drawingml/2006/table">
            <a:tbl>
              <a:tblPr firstRow="1" bandRow="1">
                <a:tableStyleId>{5C22544A-7EE6-4342-B048-85BDC9FD1C3A}</a:tableStyleId>
              </a:tblPr>
              <a:tblGrid>
                <a:gridCol w="2491001">
                  <a:extLst>
                    <a:ext uri="{9D8B030D-6E8A-4147-A177-3AD203B41FA5}">
                      <a16:colId xmlns:a16="http://schemas.microsoft.com/office/drawing/2014/main" val="20000"/>
                    </a:ext>
                  </a:extLst>
                </a:gridCol>
                <a:gridCol w="740960">
                  <a:extLst>
                    <a:ext uri="{9D8B030D-6E8A-4147-A177-3AD203B41FA5}">
                      <a16:colId xmlns:a16="http://schemas.microsoft.com/office/drawing/2014/main" val="20001"/>
                    </a:ext>
                  </a:extLst>
                </a:gridCol>
                <a:gridCol w="538660">
                  <a:extLst>
                    <a:ext uri="{9D8B030D-6E8A-4147-A177-3AD203B41FA5}">
                      <a16:colId xmlns:a16="http://schemas.microsoft.com/office/drawing/2014/main" val="20002"/>
                    </a:ext>
                  </a:extLst>
                </a:gridCol>
              </a:tblGrid>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b="0" kern="1200">
                          <a:solidFill>
                            <a:schemeClr val="tx2"/>
                          </a:solidFill>
                          <a:latin typeface="+mj-lt"/>
                          <a:ea typeface="Calibri" panose="020F0502020204030204" pitchFamily="34" charset="0"/>
                          <a:cs typeface="Times New Roman" panose="02020603050405020304" pitchFamily="18" charset="0"/>
                        </a:rPr>
                        <a:t>Support</a:t>
                      </a:r>
                      <a:r>
                        <a:rPr lang="en-GB" sz="800" b="0" kern="1200" baseline="0">
                          <a:solidFill>
                            <a:schemeClr val="tx2"/>
                          </a:solidFill>
                          <a:latin typeface="+mj-lt"/>
                          <a:ea typeface="Calibri" panose="020F0502020204030204" pitchFamily="34" charset="0"/>
                          <a:cs typeface="Times New Roman" panose="02020603050405020304" pitchFamily="18" charset="0"/>
                        </a:rPr>
                        <a:t> Mod development (All)</a:t>
                      </a:r>
                      <a:endParaRPr lang="en-GB" sz="800" b="0" kern="120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a:lnSpc>
                          <a:spcPct val="100000"/>
                        </a:lnSpc>
                        <a:spcBef>
                          <a:spcPts val="0"/>
                        </a:spcBef>
                        <a:spcAft>
                          <a:spcPts val="0"/>
                        </a:spcAft>
                        <a:buClrTx/>
                        <a:buSzTx/>
                        <a:buNone/>
                        <a:tabLst/>
                        <a:defRPr/>
                      </a:pPr>
                      <a:r>
                        <a:rPr lang="en-GB" sz="800" b="0" kern="1200" baseline="0">
                          <a:solidFill>
                            <a:schemeClr val="tx2"/>
                          </a:solidFill>
                          <a:latin typeface="+mj-lt"/>
                          <a:ea typeface="Calibri" charset="0"/>
                          <a:cs typeface="Times New Roman"/>
                        </a:rPr>
                        <a:t>ongoing</a:t>
                      </a:r>
                      <a:endParaRPr lang="en-GB" sz="800" b="0" kern="1200" baseline="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Development of automated UIG reporting </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rtl="0" eaLnBrk="1" fontAlgn="t" latinLnBrk="0" hangingPunct="1">
                        <a:lnSpc>
                          <a:spcPct val="100000"/>
                        </a:lnSpc>
                        <a:spcBef>
                          <a:spcPts val="0"/>
                        </a:spcBef>
                        <a:spcAft>
                          <a:spcPts val="0"/>
                        </a:spcAft>
                        <a:buFontTx/>
                        <a:buNone/>
                      </a:pPr>
                      <a:r>
                        <a:rPr lang="en-GB" sz="800" kern="1200" baseline="0">
                          <a:solidFill>
                            <a:schemeClr val="tx2"/>
                          </a:solidFill>
                          <a:latin typeface="+mj-lt"/>
                          <a:ea typeface="Calibri" charset="0"/>
                          <a:cs typeface="Times New Roman"/>
                        </a:rPr>
                        <a:t>End of Feb 20</a:t>
                      </a:r>
                      <a:endParaRPr lang="en-GB" sz="800" kern="1200" baseline="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a:lnSpc>
                          <a:spcPct val="100000"/>
                        </a:lnSpc>
                        <a:spcBef>
                          <a:spcPts val="0"/>
                        </a:spcBef>
                        <a:spcAft>
                          <a:spcPts val="0"/>
                        </a:spcAft>
                        <a:buNone/>
                      </a:pPr>
                      <a:r>
                        <a:rPr lang="en-GB" sz="800" b="1" i="0" u="none" strike="noStrike" kern="1200">
                          <a:solidFill>
                            <a:srgbClr val="00B050"/>
                          </a:solidFill>
                          <a:effectLst/>
                          <a:latin typeface="+mn-lt"/>
                          <a:ea typeface="+mn-ea"/>
                          <a:cs typeface="+mn-cs"/>
                        </a:rPr>
                        <a:t>Revised target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9569">
                <a:tc>
                  <a:txBody>
                    <a:bodyPr/>
                    <a:lstStyle/>
                    <a:p>
                      <a:pPr marL="0" marR="0" lvl="0" indent="0" algn="l" rtl="0" eaLnBrk="1" fontAlgn="t" latinLnBrk="0" hangingPunct="1">
                        <a:lnSpc>
                          <a:spcPct val="100000"/>
                        </a:lnSpc>
                        <a:spcBef>
                          <a:spcPts val="0"/>
                        </a:spcBef>
                        <a:spcAft>
                          <a:spcPts val="0"/>
                        </a:spcAft>
                        <a:buFontTx/>
                        <a:buNone/>
                      </a:pPr>
                      <a:r>
                        <a:rPr lang="en-GB" sz="800" kern="1200">
                          <a:solidFill>
                            <a:schemeClr val="tx2"/>
                          </a:solidFill>
                          <a:latin typeface="+mj-lt"/>
                          <a:ea typeface="Calibri" panose="020F0502020204030204" pitchFamily="34" charset="0"/>
                          <a:cs typeface="Times New Roman"/>
                        </a:rPr>
                        <a:t>Attend February Change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a:lnSpc>
                          <a:spcPct val="100000"/>
                        </a:lnSpc>
                        <a:spcBef>
                          <a:spcPts val="0"/>
                        </a:spcBef>
                        <a:spcAft>
                          <a:spcPts val="0"/>
                        </a:spcAft>
                        <a:buClrTx/>
                        <a:buSzTx/>
                        <a:buNone/>
                        <a:tabLst/>
                        <a:defRPr/>
                      </a:pPr>
                      <a:r>
                        <a:rPr lang="en-GB" sz="800" kern="1200" baseline="0">
                          <a:solidFill>
                            <a:schemeClr val="tx2"/>
                          </a:solidFill>
                          <a:latin typeface="+mj-lt"/>
                          <a:ea typeface="Calibri" charset="0"/>
                          <a:cs typeface="Times New Roman"/>
                        </a:rPr>
                        <a:t>12/02/20</a:t>
                      </a:r>
                      <a:endParaRPr lang="en-GB" sz="800" kern="1200" baseline="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39802089"/>
                  </a:ext>
                </a:extLst>
              </a:tr>
              <a:tr h="319569">
                <a:tc>
                  <a:txBody>
                    <a:bodyPr/>
                    <a:lstStyle/>
                    <a:p>
                      <a:pPr marL="0" marR="0" lvl="0" indent="0" algn="l" rtl="0" eaLnBrk="1" fontAlgn="t" latinLnBrk="0" hangingPunct="1">
                        <a:lnSpc>
                          <a:spcPct val="100000"/>
                        </a:lnSpc>
                        <a:spcBef>
                          <a:spcPts val="0"/>
                        </a:spcBef>
                        <a:spcAft>
                          <a:spcPts val="0"/>
                        </a:spcAft>
                        <a:buFontTx/>
                        <a:buNone/>
                      </a:pPr>
                      <a:r>
                        <a:rPr lang="en-GB" sz="800" kern="1200">
                          <a:solidFill>
                            <a:schemeClr val="tx2"/>
                          </a:solidFill>
                          <a:latin typeface="+mj-lt"/>
                          <a:ea typeface="Calibri" panose="020F0502020204030204" pitchFamily="34" charset="0"/>
                          <a:cs typeface="Times New Roman"/>
                        </a:rPr>
                        <a:t>Attend </a:t>
                      </a:r>
                      <a:r>
                        <a:rPr lang="en-GB" sz="800" kern="1200">
                          <a:solidFill>
                            <a:schemeClr val="tx2"/>
                          </a:solidFill>
                          <a:latin typeface="+mn-lt"/>
                          <a:ea typeface="Calibri" panose="020F0502020204030204" pitchFamily="34" charset="0"/>
                          <a:cs typeface="Times New Roman"/>
                        </a:rPr>
                        <a:t>February </a:t>
                      </a:r>
                      <a:r>
                        <a:rPr lang="en-GB" sz="800" kern="1200">
                          <a:solidFill>
                            <a:schemeClr val="tx2"/>
                          </a:solidFill>
                          <a:latin typeface="+mj-lt"/>
                          <a:ea typeface="Calibri" panose="020F0502020204030204" pitchFamily="34" charset="0"/>
                          <a:cs typeface="Times New Roman"/>
                        </a:rPr>
                        <a:t>Contract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a:rPr>
                        <a:t>19/02/20</a:t>
                      </a:r>
                      <a:endParaRPr lang="en-GB" sz="800" kern="1200" baseline="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55352999"/>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Updated UIG Investigation Guide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n-lt"/>
                          <a:ea typeface="Calibri" charset="0"/>
                          <a:cs typeface="Times New Roman" panose="02020603050405020304" pitchFamily="18" charset="0"/>
                        </a:rPr>
                        <a:t>w/c 24/02/20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21441398"/>
                  </a:ext>
                </a:extLst>
              </a:tr>
              <a:tr h="319569">
                <a:tc>
                  <a:txBody>
                    <a:bodyPr/>
                    <a:lstStyle/>
                    <a:p>
                      <a:pPr marL="0" marR="0" lvl="0" indent="0" algn="l" rtl="0" eaLnBrk="1" fontAlgn="t" latinLnBrk="0" hangingPunct="1">
                        <a:lnSpc>
                          <a:spcPct val="100000"/>
                        </a:lnSpc>
                        <a:spcBef>
                          <a:spcPts val="0"/>
                        </a:spcBef>
                        <a:spcAft>
                          <a:spcPts val="0"/>
                        </a:spcAft>
                        <a:buFontTx/>
                        <a:buNone/>
                      </a:pPr>
                      <a:r>
                        <a:rPr lang="en-GB" sz="800" kern="1200">
                          <a:solidFill>
                            <a:schemeClr val="tx2"/>
                          </a:solidFill>
                          <a:latin typeface="+mj-lt"/>
                          <a:ea typeface="Calibri" panose="020F0502020204030204" pitchFamily="34" charset="0"/>
                          <a:cs typeface="Times New Roman"/>
                        </a:rPr>
                        <a:t>Attend </a:t>
                      </a:r>
                      <a:r>
                        <a:rPr lang="en-GB" sz="800" kern="1200">
                          <a:solidFill>
                            <a:schemeClr val="tx2"/>
                          </a:solidFill>
                          <a:latin typeface="+mn-lt"/>
                          <a:ea typeface="Calibri" panose="020F0502020204030204" pitchFamily="34" charset="0"/>
                          <a:cs typeface="Times New Roman"/>
                        </a:rPr>
                        <a:t>February </a:t>
                      </a:r>
                      <a:r>
                        <a:rPr lang="en-GB" sz="800" kern="1200">
                          <a:solidFill>
                            <a:schemeClr val="tx2"/>
                          </a:solidFill>
                          <a:latin typeface="+mj-lt"/>
                          <a:ea typeface="Calibri" panose="020F0502020204030204" pitchFamily="34" charset="0"/>
                          <a:cs typeface="Times New Roman"/>
                        </a:rPr>
                        <a:t>UIG Work Group</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a:solidFill>
                            <a:schemeClr val="tx2"/>
                          </a:solidFill>
                          <a:latin typeface="+mj-lt"/>
                          <a:ea typeface="Calibri" charset="0"/>
                          <a:cs typeface="Times New Roman"/>
                        </a:rPr>
                        <a:t>25/02/20</a:t>
                      </a:r>
                      <a:endParaRPr lang="en-GB" sz="800" kern="1200" baseline="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12508688"/>
                  </a:ext>
                </a:extLst>
              </a:tr>
              <a:tr h="319569">
                <a:tc>
                  <a:txBody>
                    <a:bodyPr/>
                    <a:lstStyle/>
                    <a:p>
                      <a:pPr marL="0" lvl="0" indent="0" algn="l">
                        <a:lnSpc>
                          <a:spcPct val="100000"/>
                        </a:lnSpc>
                        <a:spcBef>
                          <a:spcPts val="0"/>
                        </a:spcBef>
                        <a:spcAft>
                          <a:spcPts val="0"/>
                        </a:spcAft>
                        <a:buNone/>
                      </a:pPr>
                      <a:r>
                        <a:rPr lang="en-GB" sz="800" kern="1200" noProof="0">
                          <a:solidFill>
                            <a:schemeClr val="tx2"/>
                          </a:solidFill>
                          <a:latin typeface="+mj-lt"/>
                          <a:cs typeface="Times New Roman"/>
                        </a:rPr>
                        <a:t>Attend </a:t>
                      </a:r>
                      <a:r>
                        <a:rPr lang="en-GB" sz="800" kern="1200" noProof="0" err="1">
                          <a:solidFill>
                            <a:schemeClr val="tx2"/>
                          </a:solidFill>
                          <a:latin typeface="+mj-lt"/>
                          <a:cs typeface="Times New Roman"/>
                        </a:rPr>
                        <a:t>WorkGroup</a:t>
                      </a:r>
                      <a:r>
                        <a:rPr lang="en-GB" sz="800" kern="1200" noProof="0">
                          <a:solidFill>
                            <a:schemeClr val="tx2"/>
                          </a:solidFill>
                          <a:latin typeface="+mj-lt"/>
                          <a:cs typeface="Times New Roman"/>
                        </a:rPr>
                        <a:t> 0674 February meeting</a:t>
                      </a:r>
                      <a:endParaRPr lang="en-US" sz="800" kern="1200">
                        <a:solidFill>
                          <a:schemeClr val="tx2"/>
                        </a:solidFill>
                        <a:latin typeface="+mj-lt"/>
                        <a:cs typeface="Times New Roman"/>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lvl="0" indent="0" algn="ctr" defTabSz="685800">
                        <a:lnSpc>
                          <a:spcPct val="100000"/>
                        </a:lnSpc>
                        <a:spcBef>
                          <a:spcPts val="0"/>
                        </a:spcBef>
                        <a:spcAft>
                          <a:spcPts val="0"/>
                        </a:spcAft>
                        <a:buClrTx/>
                        <a:buSzTx/>
                        <a:buNone/>
                        <a:tabLst/>
                        <a:defRPr/>
                      </a:pPr>
                      <a:r>
                        <a:rPr lang="en-GB" sz="800" kern="1200" baseline="0">
                          <a:solidFill>
                            <a:schemeClr val="tx2"/>
                          </a:solidFill>
                          <a:latin typeface="+mj-lt"/>
                          <a:ea typeface="+mn-ea"/>
                          <a:cs typeface="Times New Roman"/>
                        </a:rPr>
                        <a:t>26/02/20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4858768"/>
                  </a:ext>
                </a:extLst>
              </a:tr>
            </a:tbl>
          </a:graphicData>
        </a:graphic>
      </p:graphicFrame>
    </p:spTree>
    <p:extLst>
      <p:ext uri="{BB962C8B-B14F-4D97-AF65-F5344CB8AC3E}">
        <p14:creationId xmlns:p14="http://schemas.microsoft.com/office/powerpoint/2010/main" val="3346274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67DD9588-713D-6541-B74F-36D3C98AF17D}"/>
              </a:ext>
            </a:extLst>
          </p:cNvPr>
          <p:cNvGraphicFramePr>
            <a:graphicFrameLocks noGrp="1"/>
          </p:cNvGraphicFramePr>
          <p:nvPr>
            <p:extLst/>
          </p:nvPr>
        </p:nvGraphicFramePr>
        <p:xfrm>
          <a:off x="491104" y="706036"/>
          <a:ext cx="8229599" cy="4001760"/>
        </p:xfrm>
        <a:graphic>
          <a:graphicData uri="http://schemas.openxmlformats.org/drawingml/2006/table">
            <a:tbl>
              <a:tblPr firstRow="1" bandRow="1">
                <a:tableStyleId>{69CF1AB2-1976-4502-BF36-3FF5EA218861}</a:tableStyleId>
              </a:tblPr>
              <a:tblGrid>
                <a:gridCol w="187316">
                  <a:extLst>
                    <a:ext uri="{9D8B030D-6E8A-4147-A177-3AD203B41FA5}">
                      <a16:colId xmlns:a16="http://schemas.microsoft.com/office/drawing/2014/main" val="4177888447"/>
                    </a:ext>
                  </a:extLst>
                </a:gridCol>
                <a:gridCol w="318001">
                  <a:extLst>
                    <a:ext uri="{9D8B030D-6E8A-4147-A177-3AD203B41FA5}">
                      <a16:colId xmlns:a16="http://schemas.microsoft.com/office/drawing/2014/main" val="20015"/>
                    </a:ext>
                  </a:extLst>
                </a:gridCol>
                <a:gridCol w="318001">
                  <a:extLst>
                    <a:ext uri="{9D8B030D-6E8A-4147-A177-3AD203B41FA5}">
                      <a16:colId xmlns:a16="http://schemas.microsoft.com/office/drawing/2014/main" val="20016"/>
                    </a:ext>
                  </a:extLst>
                </a:gridCol>
                <a:gridCol w="318001">
                  <a:extLst>
                    <a:ext uri="{9D8B030D-6E8A-4147-A177-3AD203B41FA5}">
                      <a16:colId xmlns:a16="http://schemas.microsoft.com/office/drawing/2014/main" val="20017"/>
                    </a:ext>
                  </a:extLst>
                </a:gridCol>
                <a:gridCol w="318001">
                  <a:extLst>
                    <a:ext uri="{9D8B030D-6E8A-4147-A177-3AD203B41FA5}">
                      <a16:colId xmlns:a16="http://schemas.microsoft.com/office/drawing/2014/main" val="2512248838"/>
                    </a:ext>
                  </a:extLst>
                </a:gridCol>
                <a:gridCol w="318001">
                  <a:extLst>
                    <a:ext uri="{9D8B030D-6E8A-4147-A177-3AD203B41FA5}">
                      <a16:colId xmlns:a16="http://schemas.microsoft.com/office/drawing/2014/main" val="20023"/>
                    </a:ext>
                  </a:extLst>
                </a:gridCol>
                <a:gridCol w="322653">
                  <a:extLst>
                    <a:ext uri="{9D8B030D-6E8A-4147-A177-3AD203B41FA5}">
                      <a16:colId xmlns:a16="http://schemas.microsoft.com/office/drawing/2014/main" val="20020"/>
                    </a:ext>
                  </a:extLst>
                </a:gridCol>
                <a:gridCol w="346200">
                  <a:extLst>
                    <a:ext uri="{9D8B030D-6E8A-4147-A177-3AD203B41FA5}">
                      <a16:colId xmlns:a16="http://schemas.microsoft.com/office/drawing/2014/main" val="20022"/>
                    </a:ext>
                  </a:extLst>
                </a:gridCol>
                <a:gridCol w="319568">
                  <a:extLst>
                    <a:ext uri="{9D8B030D-6E8A-4147-A177-3AD203B41FA5}">
                      <a16:colId xmlns:a16="http://schemas.microsoft.com/office/drawing/2014/main" val="20024"/>
                    </a:ext>
                  </a:extLst>
                </a:gridCol>
                <a:gridCol w="332190">
                  <a:extLst>
                    <a:ext uri="{9D8B030D-6E8A-4147-A177-3AD203B41FA5}">
                      <a16:colId xmlns:a16="http://schemas.microsoft.com/office/drawing/2014/main" val="20025"/>
                    </a:ext>
                  </a:extLst>
                </a:gridCol>
                <a:gridCol w="299385">
                  <a:extLst>
                    <a:ext uri="{9D8B030D-6E8A-4147-A177-3AD203B41FA5}">
                      <a16:colId xmlns:a16="http://schemas.microsoft.com/office/drawing/2014/main" val="1470836113"/>
                    </a:ext>
                  </a:extLst>
                </a:gridCol>
                <a:gridCol w="338869">
                  <a:extLst>
                    <a:ext uri="{9D8B030D-6E8A-4147-A177-3AD203B41FA5}">
                      <a16:colId xmlns:a16="http://schemas.microsoft.com/office/drawing/2014/main" val="20026"/>
                    </a:ext>
                  </a:extLst>
                </a:gridCol>
                <a:gridCol w="344653">
                  <a:extLst>
                    <a:ext uri="{9D8B030D-6E8A-4147-A177-3AD203B41FA5}">
                      <a16:colId xmlns:a16="http://schemas.microsoft.com/office/drawing/2014/main" val="801558221"/>
                    </a:ext>
                  </a:extLst>
                </a:gridCol>
                <a:gridCol w="310693">
                  <a:extLst>
                    <a:ext uri="{9D8B030D-6E8A-4147-A177-3AD203B41FA5}">
                      <a16:colId xmlns:a16="http://schemas.microsoft.com/office/drawing/2014/main" val="20028"/>
                    </a:ext>
                  </a:extLst>
                </a:gridCol>
                <a:gridCol w="337322">
                  <a:extLst>
                    <a:ext uri="{9D8B030D-6E8A-4147-A177-3AD203B41FA5}">
                      <a16:colId xmlns:a16="http://schemas.microsoft.com/office/drawing/2014/main" val="2898339239"/>
                    </a:ext>
                  </a:extLst>
                </a:gridCol>
                <a:gridCol w="301815">
                  <a:extLst>
                    <a:ext uri="{9D8B030D-6E8A-4147-A177-3AD203B41FA5}">
                      <a16:colId xmlns:a16="http://schemas.microsoft.com/office/drawing/2014/main" val="2483526446"/>
                    </a:ext>
                  </a:extLst>
                </a:gridCol>
                <a:gridCol w="337322">
                  <a:extLst>
                    <a:ext uri="{9D8B030D-6E8A-4147-A177-3AD203B41FA5}">
                      <a16:colId xmlns:a16="http://schemas.microsoft.com/office/drawing/2014/main" val="1246570788"/>
                    </a:ext>
                  </a:extLst>
                </a:gridCol>
                <a:gridCol w="301815">
                  <a:extLst>
                    <a:ext uri="{9D8B030D-6E8A-4147-A177-3AD203B41FA5}">
                      <a16:colId xmlns:a16="http://schemas.microsoft.com/office/drawing/2014/main" val="1675033782"/>
                    </a:ext>
                  </a:extLst>
                </a:gridCol>
                <a:gridCol w="336960">
                  <a:extLst>
                    <a:ext uri="{9D8B030D-6E8A-4147-A177-3AD203B41FA5}">
                      <a16:colId xmlns:a16="http://schemas.microsoft.com/office/drawing/2014/main" val="853783306"/>
                    </a:ext>
                  </a:extLst>
                </a:gridCol>
                <a:gridCol w="337322">
                  <a:extLst>
                    <a:ext uri="{9D8B030D-6E8A-4147-A177-3AD203B41FA5}">
                      <a16:colId xmlns:a16="http://schemas.microsoft.com/office/drawing/2014/main" val="1990204948"/>
                    </a:ext>
                  </a:extLst>
                </a:gridCol>
                <a:gridCol w="337322">
                  <a:extLst>
                    <a:ext uri="{9D8B030D-6E8A-4147-A177-3AD203B41FA5}">
                      <a16:colId xmlns:a16="http://schemas.microsoft.com/office/drawing/2014/main" val="1355230323"/>
                    </a:ext>
                  </a:extLst>
                </a:gridCol>
                <a:gridCol w="265664">
                  <a:extLst>
                    <a:ext uri="{9D8B030D-6E8A-4147-A177-3AD203B41FA5}">
                      <a16:colId xmlns:a16="http://schemas.microsoft.com/office/drawing/2014/main" val="2257612676"/>
                    </a:ext>
                  </a:extLst>
                </a:gridCol>
                <a:gridCol w="316195">
                  <a:extLst>
                    <a:ext uri="{9D8B030D-6E8A-4147-A177-3AD203B41FA5}">
                      <a16:colId xmlns:a16="http://schemas.microsoft.com/office/drawing/2014/main" val="1477378466"/>
                    </a:ext>
                  </a:extLst>
                </a:gridCol>
                <a:gridCol w="370315">
                  <a:extLst>
                    <a:ext uri="{9D8B030D-6E8A-4147-A177-3AD203B41FA5}">
                      <a16:colId xmlns:a16="http://schemas.microsoft.com/office/drawing/2014/main" val="1951517590"/>
                    </a:ext>
                  </a:extLst>
                </a:gridCol>
                <a:gridCol w="340575">
                  <a:extLst>
                    <a:ext uri="{9D8B030D-6E8A-4147-A177-3AD203B41FA5}">
                      <a16:colId xmlns:a16="http://schemas.microsoft.com/office/drawing/2014/main" val="3671018053"/>
                    </a:ext>
                  </a:extLst>
                </a:gridCol>
                <a:gridCol w="255440">
                  <a:extLst>
                    <a:ext uri="{9D8B030D-6E8A-4147-A177-3AD203B41FA5}">
                      <a16:colId xmlns:a16="http://schemas.microsoft.com/office/drawing/2014/main" val="251310059"/>
                    </a:ext>
                  </a:extLst>
                </a:gridCol>
              </a:tblGrid>
              <a:tr h="117893">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a:solidFill>
                            <a:schemeClr val="bg1"/>
                          </a:solidFill>
                        </a:rPr>
                        <a:t>October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a:solidFill>
                            <a:schemeClr val="bg1"/>
                          </a:solidFill>
                        </a:rPr>
                        <a:t>November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1">
                          <a:solidFill>
                            <a:schemeClr val="bg1"/>
                          </a:solidFill>
                        </a:rPr>
                        <a:t>December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6">
                        <a:lumMod val="50000"/>
                      </a:schemeClr>
                    </a:solidFill>
                  </a:tcPr>
                </a:tc>
                <a:tc hMerge="1">
                  <a:txBody>
                    <a:bodyPr/>
                    <a:lstStyle/>
                    <a:p>
                      <a:endParaRPr lang="en-GB"/>
                    </a:p>
                  </a:txBody>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endParaRPr lang="en-GB"/>
                    </a:p>
                  </a:txBody>
                  <a:tcPr>
                    <a:lnL w="9525" cap="flat" cmpd="sng" algn="ctr">
                      <a:solidFill>
                        <a:schemeClr val="tx1">
                          <a:lumMod val="50000"/>
                        </a:schemeClr>
                      </a:solidFill>
                      <a:prstDash val="solid"/>
                      <a:round/>
                      <a:headEnd type="none" w="med" len="med"/>
                      <a:tailEnd type="none" w="med" len="med"/>
                    </a:lnL>
                  </a:tcPr>
                </a:tc>
                <a:tc gridSpan="4">
                  <a:txBody>
                    <a:bodyPr/>
                    <a:lstStyle/>
                    <a:p>
                      <a:pPr algn="ctr"/>
                      <a:r>
                        <a:rPr lang="en-US" sz="600" b="1">
                          <a:solidFill>
                            <a:schemeClr val="bg1"/>
                          </a:solidFill>
                        </a:rPr>
                        <a:t>January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a:solidFill>
                            <a:schemeClr val="bg1"/>
                          </a:solidFill>
                        </a:rPr>
                        <a:t>February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5">
                  <a:txBody>
                    <a:bodyPr/>
                    <a:lstStyle/>
                    <a:p>
                      <a:pPr algn="ctr"/>
                      <a:r>
                        <a:rPr lang="en-US" sz="600" b="1">
                          <a:solidFill>
                            <a:schemeClr val="bg1"/>
                          </a:solidFill>
                        </a:rPr>
                        <a:t>March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645138973"/>
                  </a:ext>
                </a:extLst>
              </a:tr>
              <a:tr h="0">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07/10</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14/10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21/10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28/10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04/11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11/11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18/11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r>
                        <a:rPr lang="en-US" sz="600" b="1">
                          <a:solidFill>
                            <a:schemeClr val="bg1"/>
                          </a:solidFill>
                        </a:rPr>
                        <a:t>25/11</a:t>
                      </a:r>
                      <a:endParaRPr lang="en-GB"/>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US" sz="600" b="1" kern="1200">
                          <a:solidFill>
                            <a:schemeClr val="bg1"/>
                          </a:solidFill>
                          <a:latin typeface="+mn-lt"/>
                          <a:ea typeface="+mn-ea"/>
                          <a:cs typeface="+mn-cs"/>
                        </a:rPr>
                        <a:t>09/12</a:t>
                      </a:r>
                      <a:endParaRPr lang="en-GB" sz="600" b="1" kern="1200">
                        <a:solidFill>
                          <a:schemeClr val="bg1"/>
                        </a:solidFill>
                        <a:latin typeface="+mn-lt"/>
                        <a:ea typeface="+mn-ea"/>
                        <a:cs typeface="+mn-cs"/>
                      </a:endParaRPr>
                    </a:p>
                  </a:txBody>
                  <a:tcPr marL="45720" marR="45720" anchor="ctr">
                    <a:lnL w="9525" cap="flat" cmpd="sng" algn="ctr">
                      <a:solidFill>
                        <a:schemeClr val="tx1">
                          <a:lumMod val="50000"/>
                        </a:schemeClr>
                      </a:solidFill>
                      <a:prstDash val="solid"/>
                      <a:round/>
                      <a:headEnd type="none" w="med" len="med"/>
                      <a:tailEnd type="none" w="med" len="med"/>
                    </a:lnL>
                    <a:solidFill>
                      <a:schemeClr val="accent6">
                        <a:lumMod val="50000"/>
                      </a:schemeClr>
                    </a:solidFill>
                  </a:tcPr>
                </a:tc>
                <a:tc>
                  <a:txBody>
                    <a:bodyPr/>
                    <a:lstStyle/>
                    <a:p>
                      <a:pPr marL="0" algn="ctr" defTabSz="914400" rtl="0" eaLnBrk="1" latinLnBrk="0" hangingPunct="1"/>
                      <a:r>
                        <a:rPr lang="en-US" sz="600" b="1" kern="1200">
                          <a:solidFill>
                            <a:schemeClr val="bg1"/>
                          </a:solidFill>
                          <a:latin typeface="+mn-lt"/>
                          <a:ea typeface="+mn-ea"/>
                          <a:cs typeface="+mn-cs"/>
                        </a:rPr>
                        <a:t>16/12</a:t>
                      </a:r>
                    </a:p>
                  </a:txBody>
                  <a:tcPr marL="45720" marR="45720" anchor="ctr">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US" sz="600" b="1" kern="1200">
                          <a:solidFill>
                            <a:schemeClr val="bg1"/>
                          </a:solidFill>
                          <a:latin typeface="+mn-lt"/>
                          <a:ea typeface="+mn-ea"/>
                          <a:cs typeface="+mn-cs"/>
                        </a:rPr>
                        <a:t>20/12</a:t>
                      </a:r>
                      <a:endParaRPr lang="en-GB" sz="600" b="1" kern="1200">
                        <a:solidFill>
                          <a:schemeClr val="bg1"/>
                        </a:solidFill>
                        <a:latin typeface="+mn-lt"/>
                        <a:ea typeface="+mn-ea"/>
                        <a:cs typeface="+mn-cs"/>
                      </a:endParaRPr>
                    </a:p>
                  </a:txBody>
                  <a:tcPr marL="45720" marR="45720" anchor="ctr">
                    <a:lnL w="9525" cap="flat" cmpd="sng" algn="ctr">
                      <a:solidFill>
                        <a:schemeClr val="tx1">
                          <a:lumMod val="50000"/>
                        </a:schemeClr>
                      </a:solidFill>
                      <a:prstDash val="solid"/>
                      <a:round/>
                      <a:headEnd type="none" w="med" len="med"/>
                      <a:tailEnd type="none" w="med" len="med"/>
                    </a:lnL>
                    <a:solidFill>
                      <a:schemeClr val="accent6">
                        <a:lumMod val="50000"/>
                      </a:schemeClr>
                    </a:solidFill>
                  </a:tcPr>
                </a:tc>
                <a:tc>
                  <a:txBody>
                    <a:bodyPr/>
                    <a:lstStyle/>
                    <a:p>
                      <a:pPr algn="ctr"/>
                      <a:r>
                        <a:rPr lang="en-US" sz="600" b="1">
                          <a:solidFill>
                            <a:schemeClr val="bg1"/>
                          </a:solidFill>
                        </a:rPr>
                        <a:t>06/01</a:t>
                      </a:r>
                    </a:p>
                  </a:txBody>
                  <a:tcPr marL="45720" marR="45720" anchor="ctr">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13/01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20/01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27/01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03/02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10/02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17/02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24/02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a:solidFill>
                            <a:schemeClr val="bg1"/>
                          </a:solidFill>
                        </a:rPr>
                        <a:t>2/03</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09/03</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16/03</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23/03</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a:solidFill>
                            <a:schemeClr val="bg1"/>
                          </a:solidFill>
                          <a:latin typeface="+mn-lt"/>
                          <a:ea typeface="+mn-ea"/>
                          <a:cs typeface="+mn-cs"/>
                        </a:rPr>
                        <a:t>30/3</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105972714"/>
                  </a:ext>
                </a:extLst>
              </a:tr>
              <a:tr h="3636000">
                <a:tc>
                  <a:txBody>
                    <a:bodyPr/>
                    <a:lstStyle/>
                    <a:p>
                      <a:pPr algn="ctr"/>
                      <a:endParaRPr lang="en-US" sz="600" b="0">
                        <a:solidFill>
                          <a:schemeClr val="bg1"/>
                        </a:solidFill>
                      </a:endParaRPr>
                    </a:p>
                  </a:txBody>
                  <a:tcPr marL="36000" marR="36000" marT="36000" marB="36000" vert="vert270">
                    <a:lnL w="3175" cap="flat" cmpd="sng" algn="ctr">
                      <a:solidFill>
                        <a:schemeClr val="tx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149007"/>
                  </a:ext>
                </a:extLst>
              </a:tr>
            </a:tbl>
          </a:graphicData>
        </a:graphic>
      </p:graphicFrame>
      <p:sp>
        <p:nvSpPr>
          <p:cNvPr id="2" name="Title 1"/>
          <p:cNvSpPr>
            <a:spLocks noGrp="1"/>
          </p:cNvSpPr>
          <p:nvPr>
            <p:ph type="title"/>
          </p:nvPr>
        </p:nvSpPr>
        <p:spPr/>
        <p:txBody>
          <a:bodyPr/>
          <a:lstStyle/>
          <a:p>
            <a:pPr algn="l"/>
            <a:r>
              <a:rPr lang="en-GB"/>
              <a:t>Plan on Page Updated</a:t>
            </a:r>
          </a:p>
        </p:txBody>
      </p:sp>
      <p:sp>
        <p:nvSpPr>
          <p:cNvPr id="15" name="Rectangle 14">
            <a:extLst>
              <a:ext uri="{FF2B5EF4-FFF2-40B4-BE49-F238E27FC236}">
                <a16:creationId xmlns:a16="http://schemas.microsoft.com/office/drawing/2014/main" id="{B64306B3-3585-5E46-BA3A-D8B3C1223180}"/>
              </a:ext>
            </a:extLst>
          </p:cNvPr>
          <p:cNvSpPr/>
          <p:nvPr/>
        </p:nvSpPr>
        <p:spPr bwMode="auto">
          <a:xfrm>
            <a:off x="5508104" y="195488"/>
            <a:ext cx="3456384" cy="449843"/>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Diamond 15">
            <a:extLst>
              <a:ext uri="{FF2B5EF4-FFF2-40B4-BE49-F238E27FC236}">
                <a16:creationId xmlns:a16="http://schemas.microsoft.com/office/drawing/2014/main" id="{386EECE8-E9BF-8E4C-B2B2-6087159F6123}"/>
              </a:ext>
            </a:extLst>
          </p:cNvPr>
          <p:cNvSpPr/>
          <p:nvPr/>
        </p:nvSpPr>
        <p:spPr>
          <a:xfrm>
            <a:off x="6300192" y="26250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7" name="TextBox 16">
            <a:extLst>
              <a:ext uri="{FF2B5EF4-FFF2-40B4-BE49-F238E27FC236}">
                <a16:creationId xmlns:a16="http://schemas.microsoft.com/office/drawing/2014/main" id="{F6B8063B-A63C-804E-BE6B-8BA555583BC4}"/>
              </a:ext>
            </a:extLst>
          </p:cNvPr>
          <p:cNvSpPr txBox="1"/>
          <p:nvPr/>
        </p:nvSpPr>
        <p:spPr>
          <a:xfrm>
            <a:off x="6479195" y="262500"/>
            <a:ext cx="613087" cy="221018"/>
          </a:xfrm>
          <a:prstGeom prst="rect">
            <a:avLst/>
          </a:prstGeom>
          <a:noFill/>
        </p:spPr>
        <p:txBody>
          <a:bodyPr wrap="square" lIns="18000" tIns="18000" rIns="18000" bIns="18000" rtlCol="0">
            <a:spAutoFit/>
          </a:bodyPr>
          <a:lstStyle/>
          <a:p>
            <a:r>
              <a:rPr lang="en-US" sz="600"/>
              <a:t>Delivery team milestone</a:t>
            </a:r>
          </a:p>
        </p:txBody>
      </p:sp>
      <p:sp>
        <p:nvSpPr>
          <p:cNvPr id="18" name="Diamond 17">
            <a:extLst>
              <a:ext uri="{FF2B5EF4-FFF2-40B4-BE49-F238E27FC236}">
                <a16:creationId xmlns:a16="http://schemas.microsoft.com/office/drawing/2014/main" id="{5F6F08A8-4516-2149-B434-0B4218F20DA7}"/>
              </a:ext>
            </a:extLst>
          </p:cNvPr>
          <p:cNvSpPr/>
          <p:nvPr/>
        </p:nvSpPr>
        <p:spPr>
          <a:xfrm>
            <a:off x="7236296" y="254952"/>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a:solidFill>
                  <a:schemeClr val="tx1"/>
                </a:solidFill>
                <a:latin typeface="Arial"/>
                <a:ea typeface="ＭＳ Ｐゴシック" pitchFamily="34" charset="-128"/>
              </a:rPr>
              <a:t> </a:t>
            </a:r>
          </a:p>
        </p:txBody>
      </p:sp>
      <p:sp>
        <p:nvSpPr>
          <p:cNvPr id="19" name="TextBox 18">
            <a:extLst>
              <a:ext uri="{FF2B5EF4-FFF2-40B4-BE49-F238E27FC236}">
                <a16:creationId xmlns:a16="http://schemas.microsoft.com/office/drawing/2014/main" id="{B28A795C-A89F-7E4F-AFD7-DF1859237223}"/>
              </a:ext>
            </a:extLst>
          </p:cNvPr>
          <p:cNvSpPr txBox="1"/>
          <p:nvPr/>
        </p:nvSpPr>
        <p:spPr>
          <a:xfrm>
            <a:off x="7415298" y="254951"/>
            <a:ext cx="613087" cy="221018"/>
          </a:xfrm>
          <a:prstGeom prst="rect">
            <a:avLst/>
          </a:prstGeom>
          <a:noFill/>
        </p:spPr>
        <p:txBody>
          <a:bodyPr wrap="square" lIns="18000" tIns="18000" rIns="18000" bIns="18000" rtlCol="0">
            <a:spAutoFit/>
          </a:bodyPr>
          <a:lstStyle/>
          <a:p>
            <a:r>
              <a:rPr lang="en-US" sz="600"/>
              <a:t>Advanced Analytics</a:t>
            </a:r>
          </a:p>
        </p:txBody>
      </p:sp>
      <p:sp>
        <p:nvSpPr>
          <p:cNvPr id="20" name="Triangle 152">
            <a:extLst>
              <a:ext uri="{FF2B5EF4-FFF2-40B4-BE49-F238E27FC236}">
                <a16:creationId xmlns:a16="http://schemas.microsoft.com/office/drawing/2014/main" id="{AC124C8C-4F66-FD40-BCE9-4399FC098415}"/>
              </a:ext>
            </a:extLst>
          </p:cNvPr>
          <p:cNvSpPr/>
          <p:nvPr/>
        </p:nvSpPr>
        <p:spPr>
          <a:xfrm>
            <a:off x="8172400" y="280942"/>
            <a:ext cx="108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a:solidFill>
                  <a:schemeClr val="bg1"/>
                </a:solidFill>
              </a:rPr>
              <a:t>I  </a:t>
            </a:r>
          </a:p>
        </p:txBody>
      </p:sp>
      <p:sp>
        <p:nvSpPr>
          <p:cNvPr id="21" name="TextBox 20">
            <a:extLst>
              <a:ext uri="{FF2B5EF4-FFF2-40B4-BE49-F238E27FC236}">
                <a16:creationId xmlns:a16="http://schemas.microsoft.com/office/drawing/2014/main" id="{AD6031FF-D932-4F45-9D83-CFA5F6CB41C5}"/>
              </a:ext>
            </a:extLst>
          </p:cNvPr>
          <p:cNvSpPr txBox="1"/>
          <p:nvPr/>
        </p:nvSpPr>
        <p:spPr>
          <a:xfrm>
            <a:off x="8207389" y="265606"/>
            <a:ext cx="613087" cy="128685"/>
          </a:xfrm>
          <a:prstGeom prst="rect">
            <a:avLst/>
          </a:prstGeom>
          <a:noFill/>
        </p:spPr>
        <p:txBody>
          <a:bodyPr wrap="square" lIns="18000" tIns="18000" rIns="18000" bIns="18000" rtlCol="0">
            <a:spAutoFit/>
          </a:bodyPr>
          <a:lstStyle/>
          <a:p>
            <a:pPr algn="r"/>
            <a:r>
              <a:rPr lang="en-US" sz="600"/>
              <a:t>Governance</a:t>
            </a:r>
          </a:p>
        </p:txBody>
      </p:sp>
      <p:sp>
        <p:nvSpPr>
          <p:cNvPr id="22" name="Oval 21"/>
          <p:cNvSpPr>
            <a:spLocks noChangeAspect="1"/>
          </p:cNvSpPr>
          <p:nvPr/>
        </p:nvSpPr>
        <p:spPr bwMode="auto">
          <a:xfrm>
            <a:off x="5580112" y="284746"/>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23" name="TextBox 22">
            <a:extLst>
              <a:ext uri="{FF2B5EF4-FFF2-40B4-BE49-F238E27FC236}">
                <a16:creationId xmlns:a16="http://schemas.microsoft.com/office/drawing/2014/main" id="{F6B8063B-A63C-804E-BE6B-8BA555583BC4}"/>
              </a:ext>
            </a:extLst>
          </p:cNvPr>
          <p:cNvSpPr txBox="1"/>
          <p:nvPr/>
        </p:nvSpPr>
        <p:spPr>
          <a:xfrm>
            <a:off x="5724132" y="262500"/>
            <a:ext cx="613087" cy="221018"/>
          </a:xfrm>
          <a:prstGeom prst="rect">
            <a:avLst/>
          </a:prstGeom>
          <a:noFill/>
        </p:spPr>
        <p:txBody>
          <a:bodyPr wrap="square" lIns="18000" tIns="18000" rIns="18000" bIns="18000" rtlCol="0">
            <a:spAutoFit/>
          </a:bodyPr>
          <a:lstStyle/>
          <a:p>
            <a:r>
              <a:rPr lang="en-US" sz="600"/>
              <a:t>Completed activity </a:t>
            </a:r>
          </a:p>
        </p:txBody>
      </p:sp>
      <p:sp>
        <p:nvSpPr>
          <p:cNvPr id="29" name="Rectangle 28">
            <a:extLst>
              <a:ext uri="{FF2B5EF4-FFF2-40B4-BE49-F238E27FC236}">
                <a16:creationId xmlns:a16="http://schemas.microsoft.com/office/drawing/2014/main" id="{F3EB2757-1D02-F943-B54B-ECECCBAAC990}"/>
              </a:ext>
            </a:extLst>
          </p:cNvPr>
          <p:cNvSpPr/>
          <p:nvPr/>
        </p:nvSpPr>
        <p:spPr>
          <a:xfrm>
            <a:off x="687206" y="3291830"/>
            <a:ext cx="7999593" cy="24656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Issue analysis and tracking</a:t>
            </a:r>
          </a:p>
        </p:txBody>
      </p:sp>
      <p:sp>
        <p:nvSpPr>
          <p:cNvPr id="115" name="Rectangle 114">
            <a:extLst>
              <a:ext uri="{FF2B5EF4-FFF2-40B4-BE49-F238E27FC236}">
                <a16:creationId xmlns:a16="http://schemas.microsoft.com/office/drawing/2014/main" id="{8B803917-08C4-B347-AB2A-57446C6406BD}"/>
              </a:ext>
            </a:extLst>
          </p:cNvPr>
          <p:cNvSpPr/>
          <p:nvPr/>
        </p:nvSpPr>
        <p:spPr>
          <a:xfrm>
            <a:off x="687206" y="2347884"/>
            <a:ext cx="7507039" cy="25011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Findings template and Recommendation Packs</a:t>
            </a:r>
          </a:p>
        </p:txBody>
      </p:sp>
      <p:sp>
        <p:nvSpPr>
          <p:cNvPr id="120" name="Rectangle 119">
            <a:extLst>
              <a:ext uri="{FF2B5EF4-FFF2-40B4-BE49-F238E27FC236}">
                <a16:creationId xmlns:a16="http://schemas.microsoft.com/office/drawing/2014/main" id="{72FAFA24-C1FC-B24F-9807-690D8DF306C9}"/>
              </a:ext>
            </a:extLst>
          </p:cNvPr>
          <p:cNvSpPr/>
          <p:nvPr/>
        </p:nvSpPr>
        <p:spPr>
          <a:xfrm>
            <a:off x="687207" y="2666626"/>
            <a:ext cx="7485194" cy="243976"/>
          </a:xfrm>
          <a:prstGeom prst="rect">
            <a:avLst/>
          </a:prstGeom>
          <a:solidFill>
            <a:schemeClr val="accent2">
              <a:lumMod val="60000"/>
              <a:lumOff val="4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a:solidFill>
                  <a:srgbClr val="000000"/>
                </a:solidFill>
                <a:ea typeface="ＭＳ Ｐゴシック" pitchFamily="34" charset="-128"/>
              </a:rPr>
              <a:t>Investigation Analysis</a:t>
            </a:r>
            <a:endParaRPr lang="en-US" sz="600" i="1" kern="0">
              <a:solidFill>
                <a:srgbClr val="000000"/>
              </a:solidFill>
              <a:ea typeface="ＭＳ Ｐゴシック" pitchFamily="34" charset="-128"/>
            </a:endParaRPr>
          </a:p>
        </p:txBody>
      </p:sp>
      <p:sp>
        <p:nvSpPr>
          <p:cNvPr id="63" name="Rectangle 62">
            <a:extLst>
              <a:ext uri="{FF2B5EF4-FFF2-40B4-BE49-F238E27FC236}">
                <a16:creationId xmlns:a16="http://schemas.microsoft.com/office/drawing/2014/main" id="{8B803917-08C4-B347-AB2A-57446C6406BD}"/>
              </a:ext>
            </a:extLst>
          </p:cNvPr>
          <p:cNvSpPr/>
          <p:nvPr/>
        </p:nvSpPr>
        <p:spPr>
          <a:xfrm>
            <a:off x="687206" y="2048677"/>
            <a:ext cx="7999595" cy="23058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Xoserve owned Recommendation options – update and publish recommendation tracker in line with UIG working group meetings</a:t>
            </a:r>
          </a:p>
        </p:txBody>
      </p:sp>
      <p:sp>
        <p:nvSpPr>
          <p:cNvPr id="47" name="Rectangle 46">
            <a:extLst>
              <a:ext uri="{FF2B5EF4-FFF2-40B4-BE49-F238E27FC236}">
                <a16:creationId xmlns:a16="http://schemas.microsoft.com/office/drawing/2014/main" id="{8B803917-08C4-B347-AB2A-57446C6406BD}"/>
              </a:ext>
            </a:extLst>
          </p:cNvPr>
          <p:cNvSpPr/>
          <p:nvPr/>
        </p:nvSpPr>
        <p:spPr>
          <a:xfrm>
            <a:off x="687207" y="2979228"/>
            <a:ext cx="7999594" cy="24397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Support Mod development</a:t>
            </a:r>
          </a:p>
        </p:txBody>
      </p:sp>
      <p:sp>
        <p:nvSpPr>
          <p:cNvPr id="101" name="Rectangle 100">
            <a:extLst>
              <a:ext uri="{FF2B5EF4-FFF2-40B4-BE49-F238E27FC236}">
                <a16:creationId xmlns:a16="http://schemas.microsoft.com/office/drawing/2014/main" id="{8B803917-08C4-B347-AB2A-57446C6406BD}"/>
              </a:ext>
            </a:extLst>
          </p:cNvPr>
          <p:cNvSpPr/>
          <p:nvPr/>
        </p:nvSpPr>
        <p:spPr>
          <a:xfrm>
            <a:off x="679522" y="4460806"/>
            <a:ext cx="7999593"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Review/draft updates to UIG user guide ongoing</a:t>
            </a:r>
          </a:p>
        </p:txBody>
      </p:sp>
      <p:sp>
        <p:nvSpPr>
          <p:cNvPr id="102" name="TextBox 101">
            <a:extLst>
              <a:ext uri="{FF2B5EF4-FFF2-40B4-BE49-F238E27FC236}">
                <a16:creationId xmlns:a16="http://schemas.microsoft.com/office/drawing/2014/main" id="{8DE52843-4138-1442-9B64-C4E1D836BDAC}"/>
              </a:ext>
            </a:extLst>
          </p:cNvPr>
          <p:cNvSpPr txBox="1"/>
          <p:nvPr/>
        </p:nvSpPr>
        <p:spPr>
          <a:xfrm>
            <a:off x="6816922" y="1399298"/>
            <a:ext cx="484655" cy="405683"/>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 BAU Publish UIG Investigation guide V.2 </a:t>
            </a:r>
          </a:p>
        </p:txBody>
      </p:sp>
      <p:sp>
        <p:nvSpPr>
          <p:cNvPr id="110" name="Diamond 109">
            <a:extLst>
              <a:ext uri="{FF2B5EF4-FFF2-40B4-BE49-F238E27FC236}">
                <a16:creationId xmlns:a16="http://schemas.microsoft.com/office/drawing/2014/main" id="{386EECE8-E9BF-8E4C-B2B2-6087159F6123}"/>
              </a:ext>
            </a:extLst>
          </p:cNvPr>
          <p:cNvSpPr/>
          <p:nvPr/>
        </p:nvSpPr>
        <p:spPr>
          <a:xfrm>
            <a:off x="7052369" y="1203598"/>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12" name="TextBox 111">
            <a:extLst>
              <a:ext uri="{FF2B5EF4-FFF2-40B4-BE49-F238E27FC236}">
                <a16:creationId xmlns:a16="http://schemas.microsoft.com/office/drawing/2014/main" id="{8DE52843-4138-1442-9B64-C4E1D836BDAC}"/>
              </a:ext>
            </a:extLst>
          </p:cNvPr>
          <p:cNvSpPr txBox="1"/>
          <p:nvPr/>
        </p:nvSpPr>
        <p:spPr>
          <a:xfrm>
            <a:off x="688064" y="3924535"/>
            <a:ext cx="5187932" cy="128685"/>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01/07 create close out activity plan</a:t>
            </a:r>
          </a:p>
        </p:txBody>
      </p:sp>
      <p:sp>
        <p:nvSpPr>
          <p:cNvPr id="113" name="Triangle 123">
            <a:extLst>
              <a:ext uri="{FF2B5EF4-FFF2-40B4-BE49-F238E27FC236}">
                <a16:creationId xmlns:a16="http://schemas.microsoft.com/office/drawing/2014/main" id="{6F9210BC-760F-B640-8FBC-6D5BC3A96AFB}"/>
              </a:ext>
            </a:extLst>
          </p:cNvPr>
          <p:cNvSpPr/>
          <p:nvPr/>
        </p:nvSpPr>
        <p:spPr>
          <a:xfrm>
            <a:off x="809002"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4" name="TextBox 113">
            <a:extLst>
              <a:ext uri="{FF2B5EF4-FFF2-40B4-BE49-F238E27FC236}">
                <a16:creationId xmlns:a16="http://schemas.microsoft.com/office/drawing/2014/main" id="{6ECF800B-C755-FD4C-8704-BB42D910CD1F}"/>
              </a:ext>
            </a:extLst>
          </p:cNvPr>
          <p:cNvSpPr txBox="1"/>
          <p:nvPr/>
        </p:nvSpPr>
        <p:spPr>
          <a:xfrm>
            <a:off x="600368"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09/10 DSC </a:t>
            </a:r>
            <a:r>
              <a:rPr lang="en-US" sz="600" err="1">
                <a:solidFill>
                  <a:srgbClr val="000000"/>
                </a:solidFill>
                <a:ea typeface="ＭＳ Ｐゴシック" pitchFamily="34" charset="-128"/>
              </a:rPr>
              <a:t>ChMC</a:t>
            </a:r>
            <a:endParaRPr lang="en-US" sz="600">
              <a:solidFill>
                <a:srgbClr val="000000"/>
              </a:solidFill>
              <a:ea typeface="ＭＳ Ｐゴシック" pitchFamily="34" charset="-128"/>
            </a:endParaRPr>
          </a:p>
        </p:txBody>
      </p:sp>
      <p:sp>
        <p:nvSpPr>
          <p:cNvPr id="116" name="Triangle 123">
            <a:extLst>
              <a:ext uri="{FF2B5EF4-FFF2-40B4-BE49-F238E27FC236}">
                <a16:creationId xmlns:a16="http://schemas.microsoft.com/office/drawing/2014/main" id="{6F9210BC-760F-B640-8FBC-6D5BC3A96AFB}"/>
              </a:ext>
            </a:extLst>
          </p:cNvPr>
          <p:cNvSpPr/>
          <p:nvPr/>
        </p:nvSpPr>
        <p:spPr>
          <a:xfrm>
            <a:off x="1123900"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7" name="TextBox 116">
            <a:extLst>
              <a:ext uri="{FF2B5EF4-FFF2-40B4-BE49-F238E27FC236}">
                <a16:creationId xmlns:a16="http://schemas.microsoft.com/office/drawing/2014/main" id="{6ECF800B-C755-FD4C-8704-BB42D910CD1F}"/>
              </a:ext>
            </a:extLst>
          </p:cNvPr>
          <p:cNvSpPr txBox="1"/>
          <p:nvPr/>
        </p:nvSpPr>
        <p:spPr>
          <a:xfrm>
            <a:off x="782181"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16/10 CoMC</a:t>
            </a:r>
          </a:p>
        </p:txBody>
      </p:sp>
      <p:sp>
        <p:nvSpPr>
          <p:cNvPr id="67" name="TextBox 66">
            <a:extLst>
              <a:ext uri="{FF2B5EF4-FFF2-40B4-BE49-F238E27FC236}">
                <a16:creationId xmlns:a16="http://schemas.microsoft.com/office/drawing/2014/main" id="{A00E7BEA-1415-4914-A1F1-402FB141B1D2}"/>
              </a:ext>
            </a:extLst>
          </p:cNvPr>
          <p:cNvSpPr txBox="1"/>
          <p:nvPr/>
        </p:nvSpPr>
        <p:spPr>
          <a:xfrm>
            <a:off x="1865021"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w/c 11/11 Exec Summary </a:t>
            </a:r>
          </a:p>
        </p:txBody>
      </p:sp>
      <p:sp>
        <p:nvSpPr>
          <p:cNvPr id="73" name="Triangle 123">
            <a:extLst>
              <a:ext uri="{FF2B5EF4-FFF2-40B4-BE49-F238E27FC236}">
                <a16:creationId xmlns:a16="http://schemas.microsoft.com/office/drawing/2014/main" id="{0A556E35-63C5-464C-AA16-4070AC28D237}"/>
              </a:ext>
            </a:extLst>
          </p:cNvPr>
          <p:cNvSpPr/>
          <p:nvPr/>
        </p:nvSpPr>
        <p:spPr>
          <a:xfrm>
            <a:off x="1423173"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4" name="TextBox 73">
            <a:extLst>
              <a:ext uri="{FF2B5EF4-FFF2-40B4-BE49-F238E27FC236}">
                <a16:creationId xmlns:a16="http://schemas.microsoft.com/office/drawing/2014/main" id="{1AA96ADB-E693-4800-9383-A32E635B8189}"/>
              </a:ext>
            </a:extLst>
          </p:cNvPr>
          <p:cNvSpPr txBox="1"/>
          <p:nvPr/>
        </p:nvSpPr>
        <p:spPr>
          <a:xfrm>
            <a:off x="1128229"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22/10 UIG WG</a:t>
            </a:r>
          </a:p>
        </p:txBody>
      </p:sp>
      <p:sp>
        <p:nvSpPr>
          <p:cNvPr id="75" name="Triangle 123">
            <a:extLst>
              <a:ext uri="{FF2B5EF4-FFF2-40B4-BE49-F238E27FC236}">
                <a16:creationId xmlns:a16="http://schemas.microsoft.com/office/drawing/2014/main" id="{460062CE-702F-4ACA-A906-E4369F6BDB48}"/>
              </a:ext>
            </a:extLst>
          </p:cNvPr>
          <p:cNvSpPr/>
          <p:nvPr/>
        </p:nvSpPr>
        <p:spPr>
          <a:xfrm>
            <a:off x="2719300"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6" name="TextBox 75">
            <a:extLst>
              <a:ext uri="{FF2B5EF4-FFF2-40B4-BE49-F238E27FC236}">
                <a16:creationId xmlns:a16="http://schemas.microsoft.com/office/drawing/2014/main" id="{A1B0ED11-9A7F-4E33-B651-9F79DA3374BF}"/>
              </a:ext>
            </a:extLst>
          </p:cNvPr>
          <p:cNvSpPr txBox="1"/>
          <p:nvPr/>
        </p:nvSpPr>
        <p:spPr>
          <a:xfrm>
            <a:off x="2377581"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20/11 CoMC</a:t>
            </a:r>
          </a:p>
        </p:txBody>
      </p:sp>
      <p:sp>
        <p:nvSpPr>
          <p:cNvPr id="82" name="Triangle 123">
            <a:extLst>
              <a:ext uri="{FF2B5EF4-FFF2-40B4-BE49-F238E27FC236}">
                <a16:creationId xmlns:a16="http://schemas.microsoft.com/office/drawing/2014/main" id="{739E7082-502F-42AC-A1AB-E2DC48102D3A}"/>
              </a:ext>
            </a:extLst>
          </p:cNvPr>
          <p:cNvSpPr/>
          <p:nvPr/>
        </p:nvSpPr>
        <p:spPr>
          <a:xfrm>
            <a:off x="2931817"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87" name="TextBox 86">
            <a:extLst>
              <a:ext uri="{FF2B5EF4-FFF2-40B4-BE49-F238E27FC236}">
                <a16:creationId xmlns:a16="http://schemas.microsoft.com/office/drawing/2014/main" id="{DDF1D8A8-76E3-4B16-B625-D0549EB3B1A6}"/>
              </a:ext>
            </a:extLst>
          </p:cNvPr>
          <p:cNvSpPr txBox="1"/>
          <p:nvPr/>
        </p:nvSpPr>
        <p:spPr>
          <a:xfrm>
            <a:off x="2636873"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26/11 UIG WG</a:t>
            </a:r>
          </a:p>
        </p:txBody>
      </p:sp>
      <p:sp>
        <p:nvSpPr>
          <p:cNvPr id="118" name="Triangle 123">
            <a:extLst>
              <a:ext uri="{FF2B5EF4-FFF2-40B4-BE49-F238E27FC236}">
                <a16:creationId xmlns:a16="http://schemas.microsoft.com/office/drawing/2014/main" id="{FF6A5887-53BB-4A94-97AC-020197B43476}"/>
              </a:ext>
            </a:extLst>
          </p:cNvPr>
          <p:cNvSpPr/>
          <p:nvPr/>
        </p:nvSpPr>
        <p:spPr>
          <a:xfrm>
            <a:off x="2383287"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9" name="TextBox 118">
            <a:extLst>
              <a:ext uri="{FF2B5EF4-FFF2-40B4-BE49-F238E27FC236}">
                <a16:creationId xmlns:a16="http://schemas.microsoft.com/office/drawing/2014/main" id="{372D4C5F-0C7B-4BBE-992D-D5096B3F0C4C}"/>
              </a:ext>
            </a:extLst>
          </p:cNvPr>
          <p:cNvSpPr txBox="1"/>
          <p:nvPr/>
        </p:nvSpPr>
        <p:spPr>
          <a:xfrm>
            <a:off x="2168388"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13/11 DSC </a:t>
            </a:r>
            <a:r>
              <a:rPr lang="en-US" sz="600" err="1">
                <a:solidFill>
                  <a:srgbClr val="000000"/>
                </a:solidFill>
                <a:ea typeface="ＭＳ Ｐゴシック" pitchFamily="34" charset="-128"/>
              </a:rPr>
              <a:t>ChMC</a:t>
            </a:r>
            <a:endParaRPr lang="en-US" sz="600">
              <a:solidFill>
                <a:srgbClr val="000000"/>
              </a:solidFill>
              <a:ea typeface="ＭＳ Ｐゴシック" pitchFamily="34" charset="-128"/>
            </a:endParaRPr>
          </a:p>
        </p:txBody>
      </p:sp>
      <p:sp>
        <p:nvSpPr>
          <p:cNvPr id="83" name="Arrow: Right 82">
            <a:extLst>
              <a:ext uri="{FF2B5EF4-FFF2-40B4-BE49-F238E27FC236}">
                <a16:creationId xmlns:a16="http://schemas.microsoft.com/office/drawing/2014/main" id="{70A3C242-D09C-4CE7-8398-81ED86E4C07D}"/>
              </a:ext>
            </a:extLst>
          </p:cNvPr>
          <p:cNvSpPr/>
          <p:nvPr/>
        </p:nvSpPr>
        <p:spPr>
          <a:xfrm>
            <a:off x="8100392" y="425567"/>
            <a:ext cx="217720" cy="164424"/>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AF855DAD-7797-49AC-8F47-199C62DEB5D9}"/>
              </a:ext>
            </a:extLst>
          </p:cNvPr>
          <p:cNvSpPr txBox="1"/>
          <p:nvPr/>
        </p:nvSpPr>
        <p:spPr>
          <a:xfrm>
            <a:off x="8244408" y="418006"/>
            <a:ext cx="613087" cy="128685"/>
          </a:xfrm>
          <a:prstGeom prst="rect">
            <a:avLst/>
          </a:prstGeom>
          <a:noFill/>
        </p:spPr>
        <p:txBody>
          <a:bodyPr wrap="square" lIns="18000" tIns="18000" rIns="18000" bIns="18000" rtlCol="0">
            <a:spAutoFit/>
          </a:bodyPr>
          <a:lstStyle/>
          <a:p>
            <a:pPr algn="r"/>
            <a:r>
              <a:rPr lang="en-US" sz="600"/>
              <a:t>Rescheduled</a:t>
            </a:r>
          </a:p>
        </p:txBody>
      </p:sp>
      <p:sp>
        <p:nvSpPr>
          <p:cNvPr id="89" name="TextBox 88">
            <a:extLst>
              <a:ext uri="{FF2B5EF4-FFF2-40B4-BE49-F238E27FC236}">
                <a16:creationId xmlns:a16="http://schemas.microsoft.com/office/drawing/2014/main" id="{94FB26A2-39D0-477E-981C-B8BFE92F9CA9}"/>
              </a:ext>
            </a:extLst>
          </p:cNvPr>
          <p:cNvSpPr txBox="1"/>
          <p:nvPr/>
        </p:nvSpPr>
        <p:spPr>
          <a:xfrm>
            <a:off x="3860513"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w/c 16/12 Exec Summary </a:t>
            </a:r>
          </a:p>
        </p:txBody>
      </p:sp>
      <p:sp>
        <p:nvSpPr>
          <p:cNvPr id="121" name="Triangle 123">
            <a:extLst>
              <a:ext uri="{FF2B5EF4-FFF2-40B4-BE49-F238E27FC236}">
                <a16:creationId xmlns:a16="http://schemas.microsoft.com/office/drawing/2014/main" id="{A59C01EF-1E77-460D-B84B-656A3E5C4372}"/>
              </a:ext>
            </a:extLst>
          </p:cNvPr>
          <p:cNvSpPr/>
          <p:nvPr/>
        </p:nvSpPr>
        <p:spPr>
          <a:xfrm>
            <a:off x="3717324"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2" name="TextBox 121">
            <a:extLst>
              <a:ext uri="{FF2B5EF4-FFF2-40B4-BE49-F238E27FC236}">
                <a16:creationId xmlns:a16="http://schemas.microsoft.com/office/drawing/2014/main" id="{E87F9AE9-3386-4FEA-A866-B566B0B18340}"/>
              </a:ext>
            </a:extLst>
          </p:cNvPr>
          <p:cNvSpPr txBox="1"/>
          <p:nvPr/>
        </p:nvSpPr>
        <p:spPr>
          <a:xfrm>
            <a:off x="3502425"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11/12 DSC </a:t>
            </a:r>
            <a:r>
              <a:rPr lang="en-US" sz="600" err="1">
                <a:solidFill>
                  <a:srgbClr val="000000"/>
                </a:solidFill>
                <a:ea typeface="ＭＳ Ｐゴシック" pitchFamily="34" charset="-128"/>
              </a:rPr>
              <a:t>ChMC</a:t>
            </a:r>
            <a:endParaRPr lang="en-US" sz="600">
              <a:solidFill>
                <a:srgbClr val="000000"/>
              </a:solidFill>
              <a:ea typeface="ＭＳ Ｐゴシック" pitchFamily="34" charset="-128"/>
            </a:endParaRPr>
          </a:p>
        </p:txBody>
      </p:sp>
      <p:sp>
        <p:nvSpPr>
          <p:cNvPr id="123" name="Triangle 123">
            <a:extLst>
              <a:ext uri="{FF2B5EF4-FFF2-40B4-BE49-F238E27FC236}">
                <a16:creationId xmlns:a16="http://schemas.microsoft.com/office/drawing/2014/main" id="{6EBD87C5-883D-46D4-A55D-8D51312BFFAF}"/>
              </a:ext>
            </a:extLst>
          </p:cNvPr>
          <p:cNvSpPr/>
          <p:nvPr/>
        </p:nvSpPr>
        <p:spPr>
          <a:xfrm>
            <a:off x="3981253"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4" name="TextBox 123">
            <a:extLst>
              <a:ext uri="{FF2B5EF4-FFF2-40B4-BE49-F238E27FC236}">
                <a16:creationId xmlns:a16="http://schemas.microsoft.com/office/drawing/2014/main" id="{BFF058ED-652D-412C-A08E-9EE0D2A9A8E5}"/>
              </a:ext>
            </a:extLst>
          </p:cNvPr>
          <p:cNvSpPr txBox="1"/>
          <p:nvPr/>
        </p:nvSpPr>
        <p:spPr>
          <a:xfrm>
            <a:off x="3724994"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18/12 </a:t>
            </a:r>
            <a:r>
              <a:rPr lang="en-US" sz="600" err="1">
                <a:solidFill>
                  <a:srgbClr val="000000"/>
                </a:solidFill>
                <a:ea typeface="ＭＳ Ｐゴシック" pitchFamily="34" charset="-128"/>
              </a:rPr>
              <a:t>CoMC</a:t>
            </a:r>
            <a:endParaRPr lang="en-US" sz="600">
              <a:solidFill>
                <a:srgbClr val="000000"/>
              </a:solidFill>
              <a:ea typeface="ＭＳ Ｐゴシック" pitchFamily="34" charset="-128"/>
            </a:endParaRPr>
          </a:p>
        </p:txBody>
      </p:sp>
      <p:sp>
        <p:nvSpPr>
          <p:cNvPr id="125" name="Triangle 123">
            <a:extLst>
              <a:ext uri="{FF2B5EF4-FFF2-40B4-BE49-F238E27FC236}">
                <a16:creationId xmlns:a16="http://schemas.microsoft.com/office/drawing/2014/main" id="{9D11FF91-4A44-4074-8763-0817FA1D6C6F}"/>
              </a:ext>
            </a:extLst>
          </p:cNvPr>
          <p:cNvSpPr/>
          <p:nvPr/>
        </p:nvSpPr>
        <p:spPr>
          <a:xfrm>
            <a:off x="3730195"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6" name="TextBox 125">
            <a:extLst>
              <a:ext uri="{FF2B5EF4-FFF2-40B4-BE49-F238E27FC236}">
                <a16:creationId xmlns:a16="http://schemas.microsoft.com/office/drawing/2014/main" id="{2D0EE511-5D9F-4636-B6A0-51DE10F50F88}"/>
              </a:ext>
            </a:extLst>
          </p:cNvPr>
          <p:cNvSpPr txBox="1"/>
          <p:nvPr/>
        </p:nvSpPr>
        <p:spPr>
          <a:xfrm>
            <a:off x="3435251"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12/12 UIG WG</a:t>
            </a:r>
          </a:p>
        </p:txBody>
      </p:sp>
      <p:sp>
        <p:nvSpPr>
          <p:cNvPr id="132" name="Triangle 123">
            <a:extLst>
              <a:ext uri="{FF2B5EF4-FFF2-40B4-BE49-F238E27FC236}">
                <a16:creationId xmlns:a16="http://schemas.microsoft.com/office/drawing/2014/main" id="{3199D3B4-A68C-4D59-858B-F68294FF9A71}"/>
              </a:ext>
            </a:extLst>
          </p:cNvPr>
          <p:cNvSpPr/>
          <p:nvPr/>
        </p:nvSpPr>
        <p:spPr>
          <a:xfrm>
            <a:off x="5000763" y="3602387"/>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3" name="TextBox 132">
            <a:extLst>
              <a:ext uri="{FF2B5EF4-FFF2-40B4-BE49-F238E27FC236}">
                <a16:creationId xmlns:a16="http://schemas.microsoft.com/office/drawing/2014/main" id="{87DFC575-2A82-4C7E-B48C-6570A1CC40AD}"/>
              </a:ext>
            </a:extLst>
          </p:cNvPr>
          <p:cNvSpPr txBox="1"/>
          <p:nvPr/>
        </p:nvSpPr>
        <p:spPr>
          <a:xfrm>
            <a:off x="4683178" y="3761734"/>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15/01 CoMC</a:t>
            </a:r>
          </a:p>
        </p:txBody>
      </p:sp>
      <p:sp>
        <p:nvSpPr>
          <p:cNvPr id="134" name="Triangle 123">
            <a:extLst>
              <a:ext uri="{FF2B5EF4-FFF2-40B4-BE49-F238E27FC236}">
                <a16:creationId xmlns:a16="http://schemas.microsoft.com/office/drawing/2014/main" id="{6BEA2EBB-41AA-474F-975B-F6A4BDCAA3EA}"/>
              </a:ext>
            </a:extLst>
          </p:cNvPr>
          <p:cNvSpPr/>
          <p:nvPr/>
        </p:nvSpPr>
        <p:spPr>
          <a:xfrm>
            <a:off x="5288772" y="4127928"/>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5" name="TextBox 134">
            <a:extLst>
              <a:ext uri="{FF2B5EF4-FFF2-40B4-BE49-F238E27FC236}">
                <a16:creationId xmlns:a16="http://schemas.microsoft.com/office/drawing/2014/main" id="{CC466338-E39E-469A-AC5A-E02FB9D92F77}"/>
              </a:ext>
            </a:extLst>
          </p:cNvPr>
          <p:cNvSpPr txBox="1"/>
          <p:nvPr/>
        </p:nvSpPr>
        <p:spPr>
          <a:xfrm>
            <a:off x="4963467" y="4291694"/>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21/01 UIG WG</a:t>
            </a:r>
          </a:p>
        </p:txBody>
      </p:sp>
      <p:sp>
        <p:nvSpPr>
          <p:cNvPr id="71" name="TextBox 70">
            <a:extLst>
              <a:ext uri="{FF2B5EF4-FFF2-40B4-BE49-F238E27FC236}">
                <a16:creationId xmlns:a16="http://schemas.microsoft.com/office/drawing/2014/main" id="{560A3C87-D1ED-45C9-99C4-71CBD9A61DF1}"/>
              </a:ext>
            </a:extLst>
          </p:cNvPr>
          <p:cNvSpPr txBox="1"/>
          <p:nvPr/>
        </p:nvSpPr>
        <p:spPr>
          <a:xfrm>
            <a:off x="5971042" y="1816788"/>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03/02Exec Summary </a:t>
            </a:r>
          </a:p>
        </p:txBody>
      </p:sp>
      <p:cxnSp>
        <p:nvCxnSpPr>
          <p:cNvPr id="26" name="Straight Connector 25">
            <a:extLst>
              <a:ext uri="{FF2B5EF4-FFF2-40B4-BE49-F238E27FC236}">
                <a16:creationId xmlns:a16="http://schemas.microsoft.com/office/drawing/2014/main" id="{9E42E2F7-1B55-0246-A79F-66DE70F6DB26}"/>
              </a:ext>
            </a:extLst>
          </p:cNvPr>
          <p:cNvCxnSpPr>
            <a:cxnSpLocks/>
          </p:cNvCxnSpPr>
          <p:nvPr/>
        </p:nvCxnSpPr>
        <p:spPr>
          <a:xfrm>
            <a:off x="6290339" y="987990"/>
            <a:ext cx="0" cy="3744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2" name="Diamond 71">
            <a:extLst>
              <a:ext uri="{FF2B5EF4-FFF2-40B4-BE49-F238E27FC236}">
                <a16:creationId xmlns:a16="http://schemas.microsoft.com/office/drawing/2014/main" id="{DEB741EC-6882-4D75-93B9-53FA0FEDC8D4}"/>
              </a:ext>
            </a:extLst>
          </p:cNvPr>
          <p:cNvSpPr/>
          <p:nvPr/>
        </p:nvSpPr>
        <p:spPr>
          <a:xfrm>
            <a:off x="5840770" y="1842788"/>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11" name="Triangle 123">
            <a:extLst>
              <a:ext uri="{FF2B5EF4-FFF2-40B4-BE49-F238E27FC236}">
                <a16:creationId xmlns:a16="http://schemas.microsoft.com/office/drawing/2014/main" id="{B3688B1F-7109-4E73-950C-51EA78C0D1B2}"/>
              </a:ext>
            </a:extLst>
          </p:cNvPr>
          <p:cNvSpPr/>
          <p:nvPr/>
        </p:nvSpPr>
        <p:spPr>
          <a:xfrm>
            <a:off x="6261926" y="1190152"/>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7" name="TextBox 126">
            <a:extLst>
              <a:ext uri="{FF2B5EF4-FFF2-40B4-BE49-F238E27FC236}">
                <a16:creationId xmlns:a16="http://schemas.microsoft.com/office/drawing/2014/main" id="{ACCFA987-33BF-4F64-9031-C7BB106C6629}"/>
              </a:ext>
            </a:extLst>
          </p:cNvPr>
          <p:cNvSpPr txBox="1"/>
          <p:nvPr/>
        </p:nvSpPr>
        <p:spPr>
          <a:xfrm>
            <a:off x="6074135" y="1329174"/>
            <a:ext cx="497902"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12/02  DSC </a:t>
            </a:r>
            <a:r>
              <a:rPr lang="en-US" sz="600" err="1">
                <a:solidFill>
                  <a:srgbClr val="000000"/>
                </a:solidFill>
                <a:ea typeface="ＭＳ Ｐゴシック" pitchFamily="34" charset="-128"/>
              </a:rPr>
              <a:t>ChMC</a:t>
            </a:r>
            <a:endParaRPr lang="en-US" sz="600">
              <a:solidFill>
                <a:srgbClr val="000000"/>
              </a:solidFill>
              <a:ea typeface="ＭＳ Ｐゴシック" pitchFamily="34" charset="-128"/>
            </a:endParaRPr>
          </a:p>
        </p:txBody>
      </p:sp>
      <p:sp>
        <p:nvSpPr>
          <p:cNvPr id="128" name="Triangle 123">
            <a:extLst>
              <a:ext uri="{FF2B5EF4-FFF2-40B4-BE49-F238E27FC236}">
                <a16:creationId xmlns:a16="http://schemas.microsoft.com/office/drawing/2014/main" id="{590E8835-83BD-4D59-9E2B-0185EC436765}"/>
              </a:ext>
            </a:extLst>
          </p:cNvPr>
          <p:cNvSpPr/>
          <p:nvPr/>
        </p:nvSpPr>
        <p:spPr>
          <a:xfrm>
            <a:off x="6621046" y="3588941"/>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9" name="TextBox 128">
            <a:extLst>
              <a:ext uri="{FF2B5EF4-FFF2-40B4-BE49-F238E27FC236}">
                <a16:creationId xmlns:a16="http://schemas.microsoft.com/office/drawing/2014/main" id="{105A6950-3E60-4093-9976-DC968F968C55}"/>
              </a:ext>
            </a:extLst>
          </p:cNvPr>
          <p:cNvSpPr txBox="1"/>
          <p:nvPr/>
        </p:nvSpPr>
        <p:spPr>
          <a:xfrm>
            <a:off x="6303461" y="3748288"/>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19/02  </a:t>
            </a:r>
            <a:r>
              <a:rPr lang="en-US" sz="600" err="1">
                <a:solidFill>
                  <a:srgbClr val="000000"/>
                </a:solidFill>
                <a:ea typeface="ＭＳ Ｐゴシック" pitchFamily="34" charset="-128"/>
              </a:rPr>
              <a:t>CoMC</a:t>
            </a:r>
            <a:endParaRPr lang="en-US" sz="600">
              <a:solidFill>
                <a:srgbClr val="000000"/>
              </a:solidFill>
              <a:ea typeface="ＭＳ Ｐゴシック" pitchFamily="34" charset="-128"/>
            </a:endParaRPr>
          </a:p>
        </p:txBody>
      </p:sp>
      <p:sp>
        <p:nvSpPr>
          <p:cNvPr id="136" name="Triangle 123">
            <a:extLst>
              <a:ext uri="{FF2B5EF4-FFF2-40B4-BE49-F238E27FC236}">
                <a16:creationId xmlns:a16="http://schemas.microsoft.com/office/drawing/2014/main" id="{1FE54800-7772-4CBF-9303-A0FFA1487597}"/>
              </a:ext>
            </a:extLst>
          </p:cNvPr>
          <p:cNvSpPr/>
          <p:nvPr/>
        </p:nvSpPr>
        <p:spPr>
          <a:xfrm>
            <a:off x="6900800" y="4114482"/>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7" name="TextBox 136">
            <a:extLst>
              <a:ext uri="{FF2B5EF4-FFF2-40B4-BE49-F238E27FC236}">
                <a16:creationId xmlns:a16="http://schemas.microsoft.com/office/drawing/2014/main" id="{125E932C-DBFD-426C-B253-68C24853CAD1}"/>
              </a:ext>
            </a:extLst>
          </p:cNvPr>
          <p:cNvSpPr txBox="1"/>
          <p:nvPr/>
        </p:nvSpPr>
        <p:spPr>
          <a:xfrm>
            <a:off x="6575495" y="4278248"/>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25/02 UIG WG</a:t>
            </a:r>
          </a:p>
        </p:txBody>
      </p:sp>
      <p:sp>
        <p:nvSpPr>
          <p:cNvPr id="77" name="TextBox 76">
            <a:extLst>
              <a:ext uri="{FF2B5EF4-FFF2-40B4-BE49-F238E27FC236}">
                <a16:creationId xmlns:a16="http://schemas.microsoft.com/office/drawing/2014/main" id="{D0AA9294-39B0-4468-B8DB-77116D1113D0}"/>
              </a:ext>
            </a:extLst>
          </p:cNvPr>
          <p:cNvSpPr txBox="1"/>
          <p:nvPr/>
        </p:nvSpPr>
        <p:spPr>
          <a:xfrm>
            <a:off x="5367980" y="2681187"/>
            <a:ext cx="880218" cy="221018"/>
          </a:xfrm>
          <a:prstGeom prst="rect">
            <a:avLst/>
          </a:prstGeom>
          <a:solidFill>
            <a:schemeClr val="accent3">
              <a:lumMod val="40000"/>
              <a:lumOff val="60000"/>
            </a:schemeClr>
          </a:solidFill>
        </p:spPr>
        <p:txBody>
          <a:bodyPr wrap="square" lIns="18000" tIns="18000" rIns="18000" bIns="18000" rtlCol="0" anchor="t">
            <a:spAutoFit/>
          </a:bodyPr>
          <a:lstStyle/>
          <a:p>
            <a:pPr algn="r" defTabSz="457200" fontAlgn="base">
              <a:spcBef>
                <a:spcPct val="0"/>
              </a:spcBef>
              <a:spcAft>
                <a:spcPct val="0"/>
              </a:spcAft>
            </a:pPr>
            <a:r>
              <a:rPr lang="en-US" sz="600">
                <a:solidFill>
                  <a:srgbClr val="000000"/>
                </a:solidFill>
                <a:ea typeface="ＭＳ Ｐゴシック" pitchFamily="34" charset="-128"/>
              </a:rPr>
              <a:t>Final phase of Machine Learning complete</a:t>
            </a:r>
            <a:endParaRPr lang="en-US"/>
          </a:p>
        </p:txBody>
      </p:sp>
      <p:sp>
        <p:nvSpPr>
          <p:cNvPr id="78" name="Diamond 77">
            <a:extLst>
              <a:ext uri="{FF2B5EF4-FFF2-40B4-BE49-F238E27FC236}">
                <a16:creationId xmlns:a16="http://schemas.microsoft.com/office/drawing/2014/main" id="{83D5EB2E-ADAA-40CA-952A-7C055D863608}"/>
              </a:ext>
            </a:extLst>
          </p:cNvPr>
          <p:cNvSpPr/>
          <p:nvPr/>
        </p:nvSpPr>
        <p:spPr>
          <a:xfrm>
            <a:off x="5718085" y="2359095"/>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a:solidFill>
                  <a:schemeClr val="tx1"/>
                </a:solidFill>
                <a:latin typeface="Arial"/>
                <a:ea typeface="ＭＳ Ｐゴシック" pitchFamily="34" charset="-128"/>
              </a:rPr>
              <a:t> </a:t>
            </a:r>
          </a:p>
        </p:txBody>
      </p:sp>
      <p:cxnSp>
        <p:nvCxnSpPr>
          <p:cNvPr id="4" name="Connector: Elbow 3">
            <a:extLst>
              <a:ext uri="{FF2B5EF4-FFF2-40B4-BE49-F238E27FC236}">
                <a16:creationId xmlns:a16="http://schemas.microsoft.com/office/drawing/2014/main" id="{E6FA49DF-570F-469D-A74D-6481C9BC1F0B}"/>
              </a:ext>
            </a:extLst>
          </p:cNvPr>
          <p:cNvCxnSpPr>
            <a:cxnSpLocks/>
            <a:endCxn id="78" idx="2"/>
          </p:cNvCxnSpPr>
          <p:nvPr/>
        </p:nvCxnSpPr>
        <p:spPr>
          <a:xfrm rot="5400000" flipH="1" flipV="1">
            <a:off x="5727755" y="2626585"/>
            <a:ext cx="152123" cy="85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306CCD4-7D29-43F9-A671-F20D7CF6E51F}"/>
              </a:ext>
            </a:extLst>
          </p:cNvPr>
          <p:cNvSpPr>
            <a:spLocks noChangeAspect="1"/>
          </p:cNvSpPr>
          <p:nvPr/>
        </p:nvSpPr>
        <p:spPr bwMode="auto">
          <a:xfrm>
            <a:off x="2328073" y="1898068"/>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86" name="Oval 85">
            <a:extLst>
              <a:ext uri="{FF2B5EF4-FFF2-40B4-BE49-F238E27FC236}">
                <a16:creationId xmlns:a16="http://schemas.microsoft.com/office/drawing/2014/main" id="{7A86C8DE-1A8D-4E76-9F7F-45B254D842A4}"/>
              </a:ext>
            </a:extLst>
          </p:cNvPr>
          <p:cNvSpPr>
            <a:spLocks noChangeAspect="1"/>
          </p:cNvSpPr>
          <p:nvPr/>
        </p:nvSpPr>
        <p:spPr bwMode="auto">
          <a:xfrm>
            <a:off x="3947941" y="1891348"/>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130" name="Triangle 123">
            <a:extLst>
              <a:ext uri="{FF2B5EF4-FFF2-40B4-BE49-F238E27FC236}">
                <a16:creationId xmlns:a16="http://schemas.microsoft.com/office/drawing/2014/main" id="{347D6BCC-6800-47FE-AB1B-7DC2C652ECF3}"/>
              </a:ext>
            </a:extLst>
          </p:cNvPr>
          <p:cNvSpPr/>
          <p:nvPr/>
        </p:nvSpPr>
        <p:spPr>
          <a:xfrm>
            <a:off x="4675831" y="1203598"/>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1" name="TextBox 130">
            <a:extLst>
              <a:ext uri="{FF2B5EF4-FFF2-40B4-BE49-F238E27FC236}">
                <a16:creationId xmlns:a16="http://schemas.microsoft.com/office/drawing/2014/main" id="{59798F47-3DF5-45EE-9B19-45EBF443A5B0}"/>
              </a:ext>
            </a:extLst>
          </p:cNvPr>
          <p:cNvSpPr txBox="1"/>
          <p:nvPr/>
        </p:nvSpPr>
        <p:spPr>
          <a:xfrm>
            <a:off x="4488040" y="1342620"/>
            <a:ext cx="497902"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08/01 DSC </a:t>
            </a:r>
            <a:r>
              <a:rPr lang="en-US" sz="600" err="1">
                <a:solidFill>
                  <a:srgbClr val="000000"/>
                </a:solidFill>
                <a:ea typeface="ＭＳ Ｐゴシック" pitchFamily="34" charset="-128"/>
              </a:rPr>
              <a:t>ChMC</a:t>
            </a:r>
            <a:endParaRPr lang="en-US" sz="600">
              <a:solidFill>
                <a:srgbClr val="000000"/>
              </a:solidFill>
              <a:ea typeface="ＭＳ Ｐゴシック" pitchFamily="34" charset="-128"/>
            </a:endParaRPr>
          </a:p>
        </p:txBody>
      </p:sp>
      <p:sp>
        <p:nvSpPr>
          <p:cNvPr id="88" name="Arrow: Right 87">
            <a:extLst>
              <a:ext uri="{FF2B5EF4-FFF2-40B4-BE49-F238E27FC236}">
                <a16:creationId xmlns:a16="http://schemas.microsoft.com/office/drawing/2014/main" id="{972E3D23-3391-4035-8935-FD19433FAE8D}"/>
              </a:ext>
            </a:extLst>
          </p:cNvPr>
          <p:cNvSpPr/>
          <p:nvPr/>
        </p:nvSpPr>
        <p:spPr>
          <a:xfrm>
            <a:off x="5620983" y="1869692"/>
            <a:ext cx="217720" cy="164424"/>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Arrow: Right 89">
            <a:extLst>
              <a:ext uri="{FF2B5EF4-FFF2-40B4-BE49-F238E27FC236}">
                <a16:creationId xmlns:a16="http://schemas.microsoft.com/office/drawing/2014/main" id="{5ACC3562-777B-4097-BC21-65B5635CD4A8}"/>
              </a:ext>
            </a:extLst>
          </p:cNvPr>
          <p:cNvSpPr/>
          <p:nvPr/>
        </p:nvSpPr>
        <p:spPr>
          <a:xfrm>
            <a:off x="6648711" y="4098690"/>
            <a:ext cx="217720" cy="164424"/>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riangle 123">
            <a:extLst>
              <a:ext uri="{FF2B5EF4-FFF2-40B4-BE49-F238E27FC236}">
                <a16:creationId xmlns:a16="http://schemas.microsoft.com/office/drawing/2014/main" id="{D9B47B5B-C536-4F61-A7FC-B54A27693345}"/>
              </a:ext>
            </a:extLst>
          </p:cNvPr>
          <p:cNvSpPr/>
          <p:nvPr/>
        </p:nvSpPr>
        <p:spPr>
          <a:xfrm>
            <a:off x="7875855" y="3578969"/>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92" name="TextBox 91">
            <a:extLst>
              <a:ext uri="{FF2B5EF4-FFF2-40B4-BE49-F238E27FC236}">
                <a16:creationId xmlns:a16="http://schemas.microsoft.com/office/drawing/2014/main" id="{140102A6-ADA4-4AA6-A3F9-A6205A933A52}"/>
              </a:ext>
            </a:extLst>
          </p:cNvPr>
          <p:cNvSpPr txBox="1"/>
          <p:nvPr/>
        </p:nvSpPr>
        <p:spPr>
          <a:xfrm>
            <a:off x="7558270" y="3738316"/>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18/03  </a:t>
            </a:r>
            <a:r>
              <a:rPr lang="en-US" sz="600" err="1">
                <a:solidFill>
                  <a:srgbClr val="000000"/>
                </a:solidFill>
                <a:ea typeface="ＭＳ Ｐゴシック" pitchFamily="34" charset="-128"/>
              </a:rPr>
              <a:t>CoMC</a:t>
            </a:r>
            <a:endParaRPr lang="en-US" sz="600">
              <a:solidFill>
                <a:srgbClr val="000000"/>
              </a:solidFill>
              <a:ea typeface="ＭＳ Ｐゴシック" pitchFamily="34" charset="-128"/>
            </a:endParaRPr>
          </a:p>
        </p:txBody>
      </p:sp>
      <p:sp>
        <p:nvSpPr>
          <p:cNvPr id="93" name="Triangle 123">
            <a:extLst>
              <a:ext uri="{FF2B5EF4-FFF2-40B4-BE49-F238E27FC236}">
                <a16:creationId xmlns:a16="http://schemas.microsoft.com/office/drawing/2014/main" id="{91B9CB1A-88D0-4F3C-A954-0F901945DDAB}"/>
              </a:ext>
            </a:extLst>
          </p:cNvPr>
          <p:cNvSpPr/>
          <p:nvPr/>
        </p:nvSpPr>
        <p:spPr>
          <a:xfrm>
            <a:off x="7830867" y="4104510"/>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94" name="TextBox 93">
            <a:extLst>
              <a:ext uri="{FF2B5EF4-FFF2-40B4-BE49-F238E27FC236}">
                <a16:creationId xmlns:a16="http://schemas.microsoft.com/office/drawing/2014/main" id="{5C213C71-F054-49F8-9006-4938CDEE1998}"/>
              </a:ext>
            </a:extLst>
          </p:cNvPr>
          <p:cNvSpPr txBox="1"/>
          <p:nvPr/>
        </p:nvSpPr>
        <p:spPr>
          <a:xfrm>
            <a:off x="7505562" y="4268276"/>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17/03 UIG WG</a:t>
            </a:r>
          </a:p>
        </p:txBody>
      </p:sp>
      <p:sp>
        <p:nvSpPr>
          <p:cNvPr id="96" name="Triangle 123">
            <a:extLst>
              <a:ext uri="{FF2B5EF4-FFF2-40B4-BE49-F238E27FC236}">
                <a16:creationId xmlns:a16="http://schemas.microsoft.com/office/drawing/2014/main" id="{E7D0F991-65B3-4A6E-AC11-6090EFD4AB3C}"/>
              </a:ext>
            </a:extLst>
          </p:cNvPr>
          <p:cNvSpPr/>
          <p:nvPr/>
        </p:nvSpPr>
        <p:spPr>
          <a:xfrm>
            <a:off x="7533663" y="1128461"/>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97" name="TextBox 96">
            <a:extLst>
              <a:ext uri="{FF2B5EF4-FFF2-40B4-BE49-F238E27FC236}">
                <a16:creationId xmlns:a16="http://schemas.microsoft.com/office/drawing/2014/main" id="{5314D031-4222-43E9-BB1E-08DAE21A4C04}"/>
              </a:ext>
            </a:extLst>
          </p:cNvPr>
          <p:cNvSpPr txBox="1"/>
          <p:nvPr/>
        </p:nvSpPr>
        <p:spPr>
          <a:xfrm>
            <a:off x="7345872" y="1267483"/>
            <a:ext cx="497902"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11/03  DSC </a:t>
            </a:r>
            <a:r>
              <a:rPr lang="en-US" sz="600" err="1">
                <a:solidFill>
                  <a:srgbClr val="000000"/>
                </a:solidFill>
                <a:ea typeface="ＭＳ Ｐゴシック" pitchFamily="34" charset="-128"/>
              </a:rPr>
              <a:t>ChMC</a:t>
            </a:r>
            <a:endParaRPr lang="en-US" sz="600">
              <a:solidFill>
                <a:srgbClr val="000000"/>
              </a:solidFill>
              <a:ea typeface="ＭＳ Ｐゴシック" pitchFamily="34" charset="-128"/>
            </a:endParaRPr>
          </a:p>
        </p:txBody>
      </p:sp>
      <p:sp>
        <p:nvSpPr>
          <p:cNvPr id="100" name="TextBox 99">
            <a:extLst>
              <a:ext uri="{FF2B5EF4-FFF2-40B4-BE49-F238E27FC236}">
                <a16:creationId xmlns:a16="http://schemas.microsoft.com/office/drawing/2014/main" id="{F7678062-1F9C-4C23-B392-A15DE4653B59}"/>
              </a:ext>
            </a:extLst>
          </p:cNvPr>
          <p:cNvSpPr txBox="1"/>
          <p:nvPr/>
        </p:nvSpPr>
        <p:spPr>
          <a:xfrm>
            <a:off x="7352496" y="1749062"/>
            <a:ext cx="484655" cy="313350"/>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Present Close-down Summary</a:t>
            </a:r>
          </a:p>
        </p:txBody>
      </p:sp>
      <p:cxnSp>
        <p:nvCxnSpPr>
          <p:cNvPr id="9" name="Straight Arrow Connector 8">
            <a:extLst>
              <a:ext uri="{FF2B5EF4-FFF2-40B4-BE49-F238E27FC236}">
                <a16:creationId xmlns:a16="http://schemas.microsoft.com/office/drawing/2014/main" id="{86B3FD55-9CD0-4BBF-8423-EF33740B8FBC}"/>
              </a:ext>
            </a:extLst>
          </p:cNvPr>
          <p:cNvCxnSpPr/>
          <p:nvPr/>
        </p:nvCxnSpPr>
        <p:spPr>
          <a:xfrm flipH="1" flipV="1">
            <a:off x="7594823" y="1236461"/>
            <a:ext cx="1" cy="512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81011782-5973-4DDF-B02F-E45C6F5F76E7}"/>
              </a:ext>
            </a:extLst>
          </p:cNvPr>
          <p:cNvCxnSpPr>
            <a:stCxn id="100" idx="2"/>
            <a:endCxn id="91" idx="0"/>
          </p:cNvCxnSpPr>
          <p:nvPr/>
        </p:nvCxnSpPr>
        <p:spPr>
          <a:xfrm rot="16200000" flipH="1">
            <a:off x="6997948" y="2659288"/>
            <a:ext cx="1516557" cy="322804"/>
          </a:xfrm>
          <a:prstGeom prst="bentConnector3">
            <a:avLst>
              <a:gd name="adj1" fmla="val 69006"/>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C3866-6CA9-42CE-BBD3-1C4FC7F605A4}"/>
              </a:ext>
            </a:extLst>
          </p:cNvPr>
          <p:cNvSpPr txBox="1"/>
          <p:nvPr/>
        </p:nvSpPr>
        <p:spPr>
          <a:xfrm>
            <a:off x="8153378" y="4459620"/>
            <a:ext cx="554150" cy="263574"/>
          </a:xfrm>
          <a:prstGeom prst="rect">
            <a:avLst/>
          </a:prstGeom>
          <a:noFill/>
          <a:ln>
            <a:solidFill>
              <a:schemeClr val="tx1">
                <a:lumMod val="50000"/>
                <a:lumOff val="50000"/>
              </a:schemeClr>
            </a:solidFill>
          </a:ln>
        </p:spPr>
        <p:txBody>
          <a:bodyPr wrap="square" lIns="3600" tIns="36000" rIns="3600" bIns="36000" rtlCol="0">
            <a:spAutoFit/>
          </a:bodyPr>
          <a:lstStyle/>
          <a:p>
            <a:pPr algn="ctr"/>
            <a:r>
              <a:rPr lang="en-GB" sz="800"/>
              <a:t>Transition to BAU</a:t>
            </a:r>
          </a:p>
        </p:txBody>
      </p:sp>
      <p:sp>
        <p:nvSpPr>
          <p:cNvPr id="104" name="TextBox 103">
            <a:extLst>
              <a:ext uri="{FF2B5EF4-FFF2-40B4-BE49-F238E27FC236}">
                <a16:creationId xmlns:a16="http://schemas.microsoft.com/office/drawing/2014/main" id="{C1C99B5B-B9EE-4B57-AFF4-2A8B5FC32A88}"/>
              </a:ext>
            </a:extLst>
          </p:cNvPr>
          <p:cNvSpPr txBox="1"/>
          <p:nvPr/>
        </p:nvSpPr>
        <p:spPr>
          <a:xfrm>
            <a:off x="8145271" y="2973261"/>
            <a:ext cx="554150" cy="263574"/>
          </a:xfrm>
          <a:prstGeom prst="rect">
            <a:avLst/>
          </a:prstGeom>
          <a:noFill/>
          <a:ln>
            <a:solidFill>
              <a:schemeClr val="tx1">
                <a:lumMod val="50000"/>
                <a:lumOff val="50000"/>
              </a:schemeClr>
            </a:solidFill>
          </a:ln>
        </p:spPr>
        <p:txBody>
          <a:bodyPr wrap="square" lIns="3600" tIns="36000" rIns="3600" bIns="36000" rtlCol="0">
            <a:spAutoFit/>
          </a:bodyPr>
          <a:lstStyle/>
          <a:p>
            <a:pPr algn="ctr"/>
            <a:r>
              <a:rPr lang="en-GB" sz="800"/>
              <a:t>Transition to BAU</a:t>
            </a:r>
          </a:p>
        </p:txBody>
      </p:sp>
      <p:sp>
        <p:nvSpPr>
          <p:cNvPr id="105" name="TextBox 104">
            <a:extLst>
              <a:ext uri="{FF2B5EF4-FFF2-40B4-BE49-F238E27FC236}">
                <a16:creationId xmlns:a16="http://schemas.microsoft.com/office/drawing/2014/main" id="{EEEB107D-0B41-4A20-BBB5-97CAFBB38292}"/>
              </a:ext>
            </a:extLst>
          </p:cNvPr>
          <p:cNvSpPr txBox="1"/>
          <p:nvPr/>
        </p:nvSpPr>
        <p:spPr>
          <a:xfrm>
            <a:off x="8153619" y="2028781"/>
            <a:ext cx="554150" cy="263574"/>
          </a:xfrm>
          <a:prstGeom prst="rect">
            <a:avLst/>
          </a:prstGeom>
          <a:noFill/>
          <a:ln>
            <a:solidFill>
              <a:schemeClr val="tx1">
                <a:lumMod val="50000"/>
                <a:lumOff val="50000"/>
              </a:schemeClr>
            </a:solidFill>
          </a:ln>
        </p:spPr>
        <p:txBody>
          <a:bodyPr wrap="square" lIns="3600" tIns="36000" rIns="3600" bIns="36000" rtlCol="0">
            <a:spAutoFit/>
          </a:bodyPr>
          <a:lstStyle/>
          <a:p>
            <a:pPr algn="ctr"/>
            <a:r>
              <a:rPr lang="en-GB" sz="800"/>
              <a:t>Transition to BAU</a:t>
            </a:r>
          </a:p>
        </p:txBody>
      </p:sp>
      <p:sp>
        <p:nvSpPr>
          <p:cNvPr id="106" name="TextBox 105">
            <a:extLst>
              <a:ext uri="{FF2B5EF4-FFF2-40B4-BE49-F238E27FC236}">
                <a16:creationId xmlns:a16="http://schemas.microsoft.com/office/drawing/2014/main" id="{62DE9BDE-DD43-4F4C-B069-1ABC69613283}"/>
              </a:ext>
            </a:extLst>
          </p:cNvPr>
          <p:cNvSpPr txBox="1"/>
          <p:nvPr/>
        </p:nvSpPr>
        <p:spPr>
          <a:xfrm>
            <a:off x="7646722" y="2340208"/>
            <a:ext cx="554150" cy="288147"/>
          </a:xfrm>
          <a:prstGeom prst="rect">
            <a:avLst/>
          </a:prstGeom>
          <a:noFill/>
          <a:ln>
            <a:solidFill>
              <a:schemeClr val="tx1">
                <a:lumMod val="50000"/>
                <a:lumOff val="50000"/>
              </a:schemeClr>
            </a:solidFill>
          </a:ln>
        </p:spPr>
        <p:txBody>
          <a:bodyPr wrap="square" lIns="3600" tIns="36000" rIns="3600" bIns="36000" rtlCol="0">
            <a:spAutoFit/>
          </a:bodyPr>
          <a:lstStyle/>
          <a:p>
            <a:pPr algn="ctr"/>
            <a:r>
              <a:rPr lang="en-GB" sz="700"/>
              <a:t>Activity Complete</a:t>
            </a:r>
          </a:p>
        </p:txBody>
      </p:sp>
      <p:sp>
        <p:nvSpPr>
          <p:cNvPr id="107" name="TextBox 106">
            <a:extLst>
              <a:ext uri="{FF2B5EF4-FFF2-40B4-BE49-F238E27FC236}">
                <a16:creationId xmlns:a16="http://schemas.microsoft.com/office/drawing/2014/main" id="{5910CC3C-35D0-4312-88E6-25AAF37B7871}"/>
              </a:ext>
            </a:extLst>
          </p:cNvPr>
          <p:cNvSpPr txBox="1"/>
          <p:nvPr/>
        </p:nvSpPr>
        <p:spPr>
          <a:xfrm>
            <a:off x="7646722" y="2641694"/>
            <a:ext cx="554150" cy="288147"/>
          </a:xfrm>
          <a:prstGeom prst="rect">
            <a:avLst/>
          </a:prstGeom>
          <a:noFill/>
          <a:ln>
            <a:solidFill>
              <a:schemeClr val="tx1">
                <a:lumMod val="50000"/>
                <a:lumOff val="50000"/>
              </a:schemeClr>
            </a:solidFill>
          </a:ln>
        </p:spPr>
        <p:txBody>
          <a:bodyPr wrap="square" lIns="3600" tIns="36000" rIns="3600" bIns="36000" rtlCol="0">
            <a:spAutoFit/>
          </a:bodyPr>
          <a:lstStyle/>
          <a:p>
            <a:pPr algn="ctr"/>
            <a:r>
              <a:rPr lang="en-GB" sz="700"/>
              <a:t>Activity Complete</a:t>
            </a:r>
          </a:p>
        </p:txBody>
      </p:sp>
      <p:sp>
        <p:nvSpPr>
          <p:cNvPr id="139" name="TextBox 138">
            <a:extLst>
              <a:ext uri="{FF2B5EF4-FFF2-40B4-BE49-F238E27FC236}">
                <a16:creationId xmlns:a16="http://schemas.microsoft.com/office/drawing/2014/main" id="{F70F1066-07D0-449F-A57E-84C4B6C379A9}"/>
              </a:ext>
            </a:extLst>
          </p:cNvPr>
          <p:cNvSpPr txBox="1"/>
          <p:nvPr/>
        </p:nvSpPr>
        <p:spPr>
          <a:xfrm>
            <a:off x="8148583" y="3294624"/>
            <a:ext cx="554150" cy="263574"/>
          </a:xfrm>
          <a:prstGeom prst="rect">
            <a:avLst/>
          </a:prstGeom>
          <a:noFill/>
          <a:ln>
            <a:solidFill>
              <a:schemeClr val="tx1">
                <a:lumMod val="50000"/>
                <a:lumOff val="50000"/>
              </a:schemeClr>
            </a:solidFill>
          </a:ln>
        </p:spPr>
        <p:txBody>
          <a:bodyPr wrap="square" lIns="3600" tIns="36000" rIns="3600" bIns="36000" rtlCol="0">
            <a:spAutoFit/>
          </a:bodyPr>
          <a:lstStyle/>
          <a:p>
            <a:pPr algn="ctr"/>
            <a:r>
              <a:rPr lang="en-GB" sz="800"/>
              <a:t>Transition to BAU</a:t>
            </a:r>
          </a:p>
        </p:txBody>
      </p:sp>
      <p:sp>
        <p:nvSpPr>
          <p:cNvPr id="140" name="TextBox 139">
            <a:extLst>
              <a:ext uri="{FF2B5EF4-FFF2-40B4-BE49-F238E27FC236}">
                <a16:creationId xmlns:a16="http://schemas.microsoft.com/office/drawing/2014/main" id="{25681A36-CC53-48BB-B6EF-BB0C2F6D041A}"/>
              </a:ext>
            </a:extLst>
          </p:cNvPr>
          <p:cNvSpPr txBox="1"/>
          <p:nvPr/>
        </p:nvSpPr>
        <p:spPr>
          <a:xfrm>
            <a:off x="5321845" y="3898905"/>
            <a:ext cx="554150" cy="180425"/>
          </a:xfrm>
          <a:prstGeom prst="rect">
            <a:avLst/>
          </a:prstGeom>
          <a:noFill/>
          <a:ln>
            <a:solidFill>
              <a:schemeClr val="tx1"/>
            </a:solidFill>
          </a:ln>
        </p:spPr>
        <p:txBody>
          <a:bodyPr wrap="square" lIns="3600" tIns="36000" rIns="3600" bIns="36000" rtlCol="0">
            <a:spAutoFit/>
          </a:bodyPr>
          <a:lstStyle/>
          <a:p>
            <a:pPr algn="ctr"/>
            <a:r>
              <a:rPr lang="en-GB" sz="700"/>
              <a:t>Complete</a:t>
            </a:r>
          </a:p>
        </p:txBody>
      </p:sp>
    </p:spTree>
    <p:extLst>
      <p:ext uri="{BB962C8B-B14F-4D97-AF65-F5344CB8AC3E}">
        <p14:creationId xmlns:p14="http://schemas.microsoft.com/office/powerpoint/2010/main" val="1174216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7311-F3E4-42B3-AA30-2AF0A38B1B8E}"/>
              </a:ext>
            </a:extLst>
          </p:cNvPr>
          <p:cNvSpPr>
            <a:spLocks noGrp="1"/>
          </p:cNvSpPr>
          <p:nvPr>
            <p:ph type="title"/>
          </p:nvPr>
        </p:nvSpPr>
        <p:spPr/>
        <p:txBody>
          <a:bodyPr/>
          <a:lstStyle/>
          <a:p>
            <a:r>
              <a:rPr lang="en-GB"/>
              <a:t>Recommendations - where we are</a:t>
            </a:r>
          </a:p>
        </p:txBody>
      </p:sp>
      <p:sp>
        <p:nvSpPr>
          <p:cNvPr id="7" name="Rectangle 6">
            <a:extLst>
              <a:ext uri="{FF2B5EF4-FFF2-40B4-BE49-F238E27FC236}">
                <a16:creationId xmlns:a16="http://schemas.microsoft.com/office/drawing/2014/main" id="{D6F0E037-6FB1-4DD1-9186-6738117C0268}"/>
              </a:ext>
            </a:extLst>
          </p:cNvPr>
          <p:cNvSpPr/>
          <p:nvPr/>
        </p:nvSpPr>
        <p:spPr>
          <a:xfrm>
            <a:off x="4566073" y="1167974"/>
            <a:ext cx="2180508"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10" name="Down Arrow 36">
            <a:extLst>
              <a:ext uri="{FF2B5EF4-FFF2-40B4-BE49-F238E27FC236}">
                <a16:creationId xmlns:a16="http://schemas.microsoft.com/office/drawing/2014/main" id="{D49F52BB-61CC-4D6B-805B-97A47E7F4C8E}"/>
              </a:ext>
            </a:extLst>
          </p:cNvPr>
          <p:cNvSpPr/>
          <p:nvPr/>
        </p:nvSpPr>
        <p:spPr>
          <a:xfrm>
            <a:off x="5987708"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Down Arrow 56">
            <a:extLst>
              <a:ext uri="{FF2B5EF4-FFF2-40B4-BE49-F238E27FC236}">
                <a16:creationId xmlns:a16="http://schemas.microsoft.com/office/drawing/2014/main" id="{615EA956-0942-4EE9-AD3D-756B46487AA5}"/>
              </a:ext>
            </a:extLst>
          </p:cNvPr>
          <p:cNvSpPr/>
          <p:nvPr/>
        </p:nvSpPr>
        <p:spPr>
          <a:xfrm>
            <a:off x="5046073"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a:extLst>
              <a:ext uri="{FF2B5EF4-FFF2-40B4-BE49-F238E27FC236}">
                <a16:creationId xmlns:a16="http://schemas.microsoft.com/office/drawing/2014/main" id="{A9734C1B-B0F4-4854-A917-813D462C599B}"/>
              </a:ext>
            </a:extLst>
          </p:cNvPr>
          <p:cNvSpPr/>
          <p:nvPr/>
        </p:nvSpPr>
        <p:spPr>
          <a:xfrm>
            <a:off x="3472432" y="2057247"/>
            <a:ext cx="1440160" cy="122445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a:solidFill>
                  <a:prstClr val="white"/>
                </a:solidFill>
              </a:rPr>
              <a:t>4 lines MOD –  (3.2.1) = 3 MODS – 1 sponsored Total  0692*), 2 sponsored British Gas 0690 &amp; 0691</a:t>
            </a:r>
          </a:p>
        </p:txBody>
      </p:sp>
      <p:sp>
        <p:nvSpPr>
          <p:cNvPr id="13" name="Down Arrow 32">
            <a:extLst>
              <a:ext uri="{FF2B5EF4-FFF2-40B4-BE49-F238E27FC236}">
                <a16:creationId xmlns:a16="http://schemas.microsoft.com/office/drawing/2014/main" id="{AF75076A-13BA-4FD7-A12F-621B684697CB}"/>
              </a:ext>
            </a:extLst>
          </p:cNvPr>
          <p:cNvSpPr/>
          <p:nvPr/>
        </p:nvSpPr>
        <p:spPr>
          <a:xfrm>
            <a:off x="726762" y="1580640"/>
            <a:ext cx="732784" cy="2060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Down Arrow 34">
            <a:extLst>
              <a:ext uri="{FF2B5EF4-FFF2-40B4-BE49-F238E27FC236}">
                <a16:creationId xmlns:a16="http://schemas.microsoft.com/office/drawing/2014/main" id="{3166369A-2F5D-4751-A4C4-E674B25EFC8B}"/>
              </a:ext>
            </a:extLst>
          </p:cNvPr>
          <p:cNvSpPr/>
          <p:nvPr/>
        </p:nvSpPr>
        <p:spPr>
          <a:xfrm>
            <a:off x="3826120"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a:extLst>
              <a:ext uri="{FF2B5EF4-FFF2-40B4-BE49-F238E27FC236}">
                <a16:creationId xmlns:a16="http://schemas.microsoft.com/office/drawing/2014/main" id="{92E02A65-60F5-4301-954F-0D3C7015CA45}"/>
              </a:ext>
            </a:extLst>
          </p:cNvPr>
          <p:cNvSpPr/>
          <p:nvPr/>
        </p:nvSpPr>
        <p:spPr>
          <a:xfrm>
            <a:off x="604910" y="3641589"/>
            <a:ext cx="4255122" cy="4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 Future review</a:t>
            </a:r>
          </a:p>
        </p:txBody>
      </p:sp>
      <p:sp>
        <p:nvSpPr>
          <p:cNvPr id="18" name="Rectangle 17">
            <a:extLst>
              <a:ext uri="{FF2B5EF4-FFF2-40B4-BE49-F238E27FC236}">
                <a16:creationId xmlns:a16="http://schemas.microsoft.com/office/drawing/2014/main" id="{B090C52E-C441-49CD-880E-0C51360FA505}"/>
              </a:ext>
            </a:extLst>
          </p:cNvPr>
          <p:cNvSpPr/>
          <p:nvPr/>
        </p:nvSpPr>
        <p:spPr>
          <a:xfrm>
            <a:off x="7760388" y="1882096"/>
            <a:ext cx="1276107" cy="27617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75 CLOSED</a:t>
            </a:r>
            <a:endParaRPr lang="en-GB" sz="1400">
              <a:solidFill>
                <a:prstClr val="white"/>
              </a:solidFill>
            </a:endParaRPr>
          </a:p>
        </p:txBody>
      </p:sp>
      <p:sp>
        <p:nvSpPr>
          <p:cNvPr id="19" name="TextBox 18">
            <a:extLst>
              <a:ext uri="{FF2B5EF4-FFF2-40B4-BE49-F238E27FC236}">
                <a16:creationId xmlns:a16="http://schemas.microsoft.com/office/drawing/2014/main" id="{9B2A574B-6FAD-4ACF-8A8E-9F7808783F4F}"/>
              </a:ext>
            </a:extLst>
          </p:cNvPr>
          <p:cNvSpPr txBox="1"/>
          <p:nvPr/>
        </p:nvSpPr>
        <p:spPr>
          <a:xfrm>
            <a:off x="7691112" y="6267509"/>
            <a:ext cx="1129359" cy="246221"/>
          </a:xfrm>
          <a:prstGeom prst="rect">
            <a:avLst/>
          </a:prstGeom>
          <a:noFill/>
        </p:spPr>
        <p:txBody>
          <a:bodyPr wrap="square" rtlCol="0">
            <a:spAutoFit/>
          </a:bodyPr>
          <a:lstStyle/>
          <a:p>
            <a:r>
              <a:rPr lang="en-GB" sz="1000">
                <a:solidFill>
                  <a:prstClr val="black"/>
                </a:solidFill>
              </a:rPr>
              <a:t>As at 18/12/19</a:t>
            </a:r>
          </a:p>
        </p:txBody>
      </p:sp>
      <p:sp>
        <p:nvSpPr>
          <p:cNvPr id="20" name="Rectangle 19">
            <a:extLst>
              <a:ext uri="{FF2B5EF4-FFF2-40B4-BE49-F238E27FC236}">
                <a16:creationId xmlns:a16="http://schemas.microsoft.com/office/drawing/2014/main" id="{10A50D58-36A8-47D9-B326-BD8489B2CE1D}"/>
              </a:ext>
            </a:extLst>
          </p:cNvPr>
          <p:cNvSpPr/>
          <p:nvPr/>
        </p:nvSpPr>
        <p:spPr>
          <a:xfrm>
            <a:off x="2392958" y="2057247"/>
            <a:ext cx="1007490" cy="12294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a:solidFill>
                  <a:prstClr val="white"/>
                </a:solidFill>
              </a:rPr>
              <a:t>9 lines MOD – Scottish Power (12.2) = 1 MOD – sponsored 0693R</a:t>
            </a:r>
          </a:p>
        </p:txBody>
      </p:sp>
      <p:sp>
        <p:nvSpPr>
          <p:cNvPr id="21" name="Down Arrow 51">
            <a:extLst>
              <a:ext uri="{FF2B5EF4-FFF2-40B4-BE49-F238E27FC236}">
                <a16:creationId xmlns:a16="http://schemas.microsoft.com/office/drawing/2014/main" id="{832D48CB-BB12-4A3B-B9DC-A0C9E3A911E3}"/>
              </a:ext>
            </a:extLst>
          </p:cNvPr>
          <p:cNvSpPr/>
          <p:nvPr/>
        </p:nvSpPr>
        <p:spPr>
          <a:xfrm>
            <a:off x="2540614"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Bent Arrow 3">
            <a:extLst>
              <a:ext uri="{FF2B5EF4-FFF2-40B4-BE49-F238E27FC236}">
                <a16:creationId xmlns:a16="http://schemas.microsoft.com/office/drawing/2014/main" id="{FA88E2AA-DF03-4280-AB28-EE27ADD73474}"/>
              </a:ext>
            </a:extLst>
          </p:cNvPr>
          <p:cNvSpPr/>
          <p:nvPr/>
        </p:nvSpPr>
        <p:spPr>
          <a:xfrm rot="5400000">
            <a:off x="7789377" y="1429980"/>
            <a:ext cx="519186"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a:extLst>
              <a:ext uri="{FF2B5EF4-FFF2-40B4-BE49-F238E27FC236}">
                <a16:creationId xmlns:a16="http://schemas.microsoft.com/office/drawing/2014/main" id="{740F4DA1-51C3-4B32-8068-0734D7313BDF}"/>
              </a:ext>
            </a:extLst>
          </p:cNvPr>
          <p:cNvSpPr/>
          <p:nvPr/>
        </p:nvSpPr>
        <p:spPr>
          <a:xfrm>
            <a:off x="7760389" y="2172885"/>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prstClr val="white"/>
                </a:solidFill>
              </a:rPr>
              <a:t>11 do nothing</a:t>
            </a:r>
          </a:p>
        </p:txBody>
      </p:sp>
      <p:sp>
        <p:nvSpPr>
          <p:cNvPr id="24" name="Rectangle 23">
            <a:extLst>
              <a:ext uri="{FF2B5EF4-FFF2-40B4-BE49-F238E27FC236}">
                <a16:creationId xmlns:a16="http://schemas.microsoft.com/office/drawing/2014/main" id="{2448B071-D266-4653-A6AE-CDC309701783}"/>
              </a:ext>
            </a:extLst>
          </p:cNvPr>
          <p:cNvSpPr/>
          <p:nvPr/>
        </p:nvSpPr>
        <p:spPr>
          <a:xfrm>
            <a:off x="7760389" y="2463674"/>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prstClr val="white"/>
                </a:solidFill>
              </a:rPr>
              <a:t>3 BAU</a:t>
            </a:r>
          </a:p>
        </p:txBody>
      </p:sp>
      <p:sp>
        <p:nvSpPr>
          <p:cNvPr id="25" name="Rectangle 24">
            <a:extLst>
              <a:ext uri="{FF2B5EF4-FFF2-40B4-BE49-F238E27FC236}">
                <a16:creationId xmlns:a16="http://schemas.microsoft.com/office/drawing/2014/main" id="{70307D39-81A1-4179-9FE3-3FF63C4E4958}"/>
              </a:ext>
            </a:extLst>
          </p:cNvPr>
          <p:cNvSpPr/>
          <p:nvPr/>
        </p:nvSpPr>
        <p:spPr>
          <a:xfrm>
            <a:off x="7760389" y="2754463"/>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21 completed</a:t>
            </a:r>
          </a:p>
        </p:txBody>
      </p:sp>
      <p:sp>
        <p:nvSpPr>
          <p:cNvPr id="26" name="Rectangle 25">
            <a:extLst>
              <a:ext uri="{FF2B5EF4-FFF2-40B4-BE49-F238E27FC236}">
                <a16:creationId xmlns:a16="http://schemas.microsoft.com/office/drawing/2014/main" id="{EAD7FC23-2614-48A7-A8B8-E6EB7078570A}"/>
              </a:ext>
            </a:extLst>
          </p:cNvPr>
          <p:cNvSpPr/>
          <p:nvPr/>
        </p:nvSpPr>
        <p:spPr>
          <a:xfrm>
            <a:off x="7760389" y="3045253"/>
            <a:ext cx="1276107" cy="636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40 - other options progressed</a:t>
            </a:r>
          </a:p>
        </p:txBody>
      </p:sp>
      <p:sp>
        <p:nvSpPr>
          <p:cNvPr id="27" name="Rectangle 26">
            <a:extLst>
              <a:ext uri="{FF2B5EF4-FFF2-40B4-BE49-F238E27FC236}">
                <a16:creationId xmlns:a16="http://schemas.microsoft.com/office/drawing/2014/main" id="{AD8D36B8-31F4-40E5-AF69-84610F9CCDF6}"/>
              </a:ext>
            </a:extLst>
          </p:cNvPr>
          <p:cNvSpPr/>
          <p:nvPr/>
        </p:nvSpPr>
        <p:spPr>
          <a:xfrm>
            <a:off x="1734405" y="4447573"/>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t>3 review February</a:t>
            </a:r>
          </a:p>
        </p:txBody>
      </p:sp>
      <p:sp>
        <p:nvSpPr>
          <p:cNvPr id="28" name="Down Arrow 64">
            <a:extLst>
              <a:ext uri="{FF2B5EF4-FFF2-40B4-BE49-F238E27FC236}">
                <a16:creationId xmlns:a16="http://schemas.microsoft.com/office/drawing/2014/main" id="{B485FEE4-1EE4-4C1D-840E-7B89B479B956}"/>
              </a:ext>
            </a:extLst>
          </p:cNvPr>
          <p:cNvSpPr/>
          <p:nvPr/>
        </p:nvSpPr>
        <p:spPr>
          <a:xfrm>
            <a:off x="1800766" y="4103058"/>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a:extLst>
              <a:ext uri="{FF2B5EF4-FFF2-40B4-BE49-F238E27FC236}">
                <a16:creationId xmlns:a16="http://schemas.microsoft.com/office/drawing/2014/main" id="{25B08476-960B-4FCF-894D-2C5CD9F03C64}"/>
              </a:ext>
            </a:extLst>
          </p:cNvPr>
          <p:cNvSpPr/>
          <p:nvPr/>
        </p:nvSpPr>
        <p:spPr>
          <a:xfrm>
            <a:off x="3031890" y="4447573"/>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prstClr val="white"/>
                </a:solidFill>
              </a:rPr>
              <a:t>1 review March</a:t>
            </a:r>
          </a:p>
        </p:txBody>
      </p:sp>
      <p:sp>
        <p:nvSpPr>
          <p:cNvPr id="30" name="Down Arrow 66">
            <a:extLst>
              <a:ext uri="{FF2B5EF4-FFF2-40B4-BE49-F238E27FC236}">
                <a16:creationId xmlns:a16="http://schemas.microsoft.com/office/drawing/2014/main" id="{6AC5EDE0-F030-446B-9BF2-7FF0A930BBE9}"/>
              </a:ext>
            </a:extLst>
          </p:cNvPr>
          <p:cNvSpPr/>
          <p:nvPr/>
        </p:nvSpPr>
        <p:spPr>
          <a:xfrm>
            <a:off x="3098251" y="4103058"/>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a:extLst>
              <a:ext uri="{FF2B5EF4-FFF2-40B4-BE49-F238E27FC236}">
                <a16:creationId xmlns:a16="http://schemas.microsoft.com/office/drawing/2014/main" id="{74489AA6-C5A5-42FF-B657-1CD7A07212DC}"/>
              </a:ext>
            </a:extLst>
          </p:cNvPr>
          <p:cNvSpPr/>
          <p:nvPr/>
        </p:nvSpPr>
        <p:spPr>
          <a:xfrm>
            <a:off x="279284" y="1038402"/>
            <a:ext cx="7645650" cy="519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prstClr val="white"/>
                </a:solidFill>
              </a:rPr>
              <a:t>14 finding &amp; recommendations = 95 recommendation lines</a:t>
            </a:r>
          </a:p>
        </p:txBody>
      </p:sp>
      <p:sp>
        <p:nvSpPr>
          <p:cNvPr id="32" name="Rectangle 31">
            <a:extLst>
              <a:ext uri="{FF2B5EF4-FFF2-40B4-BE49-F238E27FC236}">
                <a16:creationId xmlns:a16="http://schemas.microsoft.com/office/drawing/2014/main" id="{B3502702-4BCA-48F3-8E9F-27ACB3F5EB85}"/>
              </a:ext>
            </a:extLst>
          </p:cNvPr>
          <p:cNvSpPr/>
          <p:nvPr/>
        </p:nvSpPr>
        <p:spPr>
          <a:xfrm>
            <a:off x="4974065" y="2057245"/>
            <a:ext cx="876800" cy="9733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a:solidFill>
                  <a:prstClr val="white"/>
                </a:solidFill>
              </a:rPr>
              <a:t>2 lines Xoserve drafted MODs 3.2.5</a:t>
            </a:r>
          </a:p>
        </p:txBody>
      </p:sp>
      <p:sp>
        <p:nvSpPr>
          <p:cNvPr id="33" name="Rectangle 32">
            <a:extLst>
              <a:ext uri="{FF2B5EF4-FFF2-40B4-BE49-F238E27FC236}">
                <a16:creationId xmlns:a16="http://schemas.microsoft.com/office/drawing/2014/main" id="{51166422-76BA-428D-A4DD-1A7E53929A17}"/>
              </a:ext>
            </a:extLst>
          </p:cNvPr>
          <p:cNvSpPr/>
          <p:nvPr/>
        </p:nvSpPr>
        <p:spPr>
          <a:xfrm>
            <a:off x="5915000" y="2057245"/>
            <a:ext cx="878201" cy="9733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a:solidFill>
                  <a:prstClr val="white"/>
                </a:solidFill>
              </a:rPr>
              <a:t>1 line MOD 0699 Scottish Power</a:t>
            </a:r>
          </a:p>
        </p:txBody>
      </p:sp>
      <p:sp>
        <p:nvSpPr>
          <p:cNvPr id="37" name="Rectangle 36">
            <a:extLst>
              <a:ext uri="{FF2B5EF4-FFF2-40B4-BE49-F238E27FC236}">
                <a16:creationId xmlns:a16="http://schemas.microsoft.com/office/drawing/2014/main" id="{1878A28D-4609-4288-AC76-8C06CDA1F707}"/>
              </a:ext>
            </a:extLst>
          </p:cNvPr>
          <p:cNvSpPr/>
          <p:nvPr/>
        </p:nvSpPr>
        <p:spPr>
          <a:xfrm>
            <a:off x="7691112" y="4468671"/>
            <a:ext cx="1345383" cy="5191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a:solidFill>
                  <a:prstClr val="white"/>
                </a:solidFill>
              </a:rPr>
              <a:t>* UNC Mod 0692 now approved, awaiting UKLink Release</a:t>
            </a:r>
          </a:p>
        </p:txBody>
      </p:sp>
    </p:spTree>
    <p:extLst>
      <p:ext uri="{BB962C8B-B14F-4D97-AF65-F5344CB8AC3E}">
        <p14:creationId xmlns:p14="http://schemas.microsoft.com/office/powerpoint/2010/main" val="1443763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Overview Of Task Force Funding</a:t>
            </a:r>
          </a:p>
        </p:txBody>
      </p:sp>
      <p:pic>
        <p:nvPicPr>
          <p:cNvPr id="3" name="Picture 2">
            <a:extLst>
              <a:ext uri="{FF2B5EF4-FFF2-40B4-BE49-F238E27FC236}">
                <a16:creationId xmlns:a16="http://schemas.microsoft.com/office/drawing/2014/main" id="{7CAC527A-81A4-4FE8-906E-845D5DF916BD}"/>
              </a:ext>
            </a:extLst>
          </p:cNvPr>
          <p:cNvPicPr>
            <a:picLocks noChangeAspect="1"/>
          </p:cNvPicPr>
          <p:nvPr/>
        </p:nvPicPr>
        <p:blipFill>
          <a:blip r:embed="rId3"/>
          <a:stretch>
            <a:fillRect/>
          </a:stretch>
        </p:blipFill>
        <p:spPr>
          <a:xfrm>
            <a:off x="633492" y="674292"/>
            <a:ext cx="7877016" cy="4094663"/>
          </a:xfrm>
          <a:prstGeom prst="rect">
            <a:avLst/>
          </a:prstGeom>
        </p:spPr>
      </p:pic>
    </p:spTree>
    <p:extLst>
      <p:ext uri="{BB962C8B-B14F-4D97-AF65-F5344CB8AC3E}">
        <p14:creationId xmlns:p14="http://schemas.microsoft.com/office/powerpoint/2010/main" val="981284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9094" y="87475"/>
            <a:ext cx="6380466" cy="432048"/>
          </a:xfrm>
        </p:spPr>
        <p:txBody>
          <a:bodyPr vert="horz" lIns="68580" tIns="34290" rIns="68580" bIns="34290" rtlCol="0" anchor="ctr">
            <a:normAutofit fontScale="90000"/>
          </a:bodyPr>
          <a:lstStyle/>
          <a:p>
            <a:pPr algn="l"/>
            <a:r>
              <a:rPr lang="en-GB" sz="1800"/>
              <a:t>Reminder – UIG Task Force Activities migration post October 19</a:t>
            </a:r>
          </a:p>
        </p:txBody>
      </p:sp>
      <p:graphicFrame>
        <p:nvGraphicFramePr>
          <p:cNvPr id="5" name="Table 4"/>
          <p:cNvGraphicFramePr>
            <a:graphicFrameLocks noGrp="1"/>
          </p:cNvGraphicFramePr>
          <p:nvPr>
            <p:extLst/>
          </p:nvPr>
        </p:nvGraphicFramePr>
        <p:xfrm>
          <a:off x="683568" y="602136"/>
          <a:ext cx="7632848" cy="4316730"/>
        </p:xfrm>
        <a:graphic>
          <a:graphicData uri="http://schemas.openxmlformats.org/drawingml/2006/table">
            <a:tbl>
              <a:tblPr firstRow="1" bandRow="1">
                <a:tableStyleId>{5940675A-B579-460E-94D1-54222C63F5DA}</a:tableStyleId>
              </a:tblPr>
              <a:tblGrid>
                <a:gridCol w="2544283">
                  <a:extLst>
                    <a:ext uri="{9D8B030D-6E8A-4147-A177-3AD203B41FA5}">
                      <a16:colId xmlns:a16="http://schemas.microsoft.com/office/drawing/2014/main" val="20000"/>
                    </a:ext>
                  </a:extLst>
                </a:gridCol>
                <a:gridCol w="2609521">
                  <a:extLst>
                    <a:ext uri="{9D8B030D-6E8A-4147-A177-3AD203B41FA5}">
                      <a16:colId xmlns:a16="http://schemas.microsoft.com/office/drawing/2014/main" val="20001"/>
                    </a:ext>
                  </a:extLst>
                </a:gridCol>
                <a:gridCol w="2479044">
                  <a:extLst>
                    <a:ext uri="{9D8B030D-6E8A-4147-A177-3AD203B41FA5}">
                      <a16:colId xmlns:a16="http://schemas.microsoft.com/office/drawing/2014/main" val="20003"/>
                    </a:ext>
                  </a:extLst>
                </a:gridCol>
              </a:tblGrid>
              <a:tr h="537210">
                <a:tc>
                  <a:txBody>
                    <a:bodyPr/>
                    <a:lstStyle/>
                    <a:p>
                      <a:pPr algn="ctr"/>
                      <a:r>
                        <a:rPr lang="en-GB" sz="1000" b="1" u="sng">
                          <a:solidFill>
                            <a:schemeClr val="bg1"/>
                          </a:solidFill>
                        </a:rPr>
                        <a:t>Pre</a:t>
                      </a:r>
                      <a:r>
                        <a:rPr lang="en-GB" sz="1000" b="1" u="sng" baseline="0">
                          <a:solidFill>
                            <a:schemeClr val="bg1"/>
                          </a:solidFill>
                        </a:rPr>
                        <a:t> November Task Force</a:t>
                      </a:r>
                      <a:endParaRPr lang="en-GB" sz="1000" b="1" u="sng">
                        <a:solidFill>
                          <a:schemeClr val="bg1"/>
                        </a:solidFill>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October Customer</a:t>
                      </a:r>
                      <a:r>
                        <a:rPr lang="en-GB" sz="1000" b="1" u="sng" kern="1200" baseline="0">
                          <a:solidFill>
                            <a:schemeClr val="bg1"/>
                          </a:solidFill>
                          <a:latin typeface="+mn-lt"/>
                          <a:ea typeface="+mn-ea"/>
                          <a:cs typeface="+mn-cs"/>
                        </a:rPr>
                        <a:t> Support Services Team</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a:t>
                      </a:r>
                      <a:r>
                        <a:rPr lang="en-GB" sz="1000" b="1" u="sng" kern="1200" baseline="0">
                          <a:solidFill>
                            <a:schemeClr val="bg1"/>
                          </a:solidFill>
                          <a:latin typeface="+mn-lt"/>
                          <a:ea typeface="+mn-ea"/>
                          <a:cs typeface="+mn-cs"/>
                        </a:rPr>
                        <a:t> Customer Change Team </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60470">
                <a:tc>
                  <a:txBody>
                    <a:bodyPr/>
                    <a:lstStyle/>
                    <a:p>
                      <a:pPr marL="0" lvl="0" indent="0">
                        <a:spcAft>
                          <a:spcPts val="400"/>
                        </a:spcAft>
                        <a:buFont typeface="Arial" panose="020B0604020202020204" pitchFamily="34" charset="0"/>
                        <a:buNone/>
                      </a:pPr>
                      <a:r>
                        <a:rPr lang="en-GB" sz="700" b="1" baseline="0"/>
                        <a:t>Existing activities which will migrate</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Daily UIG Box account management</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Monthly UIG Executive Summary</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Creation of UIG monthly dashboard stats</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Web page ownership updates &amp; maintenance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attendance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Task Force recommendation tracking</a:t>
                      </a:r>
                    </a:p>
                    <a:p>
                      <a:pPr marL="72000" lvl="0" indent="-72000">
                        <a:spcAft>
                          <a:spcPts val="400"/>
                        </a:spcAft>
                        <a:buFont typeface="Arial" panose="020B0604020202020204" pitchFamily="34" charset="0"/>
                        <a:buChar char="•"/>
                      </a:pPr>
                      <a:r>
                        <a:rPr lang="en-GB" sz="700" baseline="0"/>
                        <a:t>UIG data sources creation</a:t>
                      </a:r>
                    </a:p>
                    <a:p>
                      <a:pPr marL="72000" lvl="0" indent="-72000">
                        <a:spcAft>
                          <a:spcPts val="400"/>
                        </a:spcAft>
                        <a:buFont typeface="Arial" panose="020B0604020202020204" pitchFamily="34" charset="0"/>
                        <a:buChar char="•"/>
                      </a:pPr>
                      <a:r>
                        <a:rPr lang="en-GB" sz="700" baseline="0"/>
                        <a:t>UIG modification alignment creation &amp; publication</a:t>
                      </a:r>
                    </a:p>
                    <a:p>
                      <a:pPr marL="72000" lvl="0" indent="-72000">
                        <a:spcAft>
                          <a:spcPts val="400"/>
                        </a:spcAft>
                        <a:buFont typeface="Arial" panose="020B0604020202020204" pitchFamily="34" charset="0"/>
                        <a:buChar char="•"/>
                      </a:pPr>
                      <a:r>
                        <a:rPr lang="en-GB" sz="700" baseline="0"/>
                        <a:t>Machine Learning new analysis</a:t>
                      </a:r>
                    </a:p>
                    <a:p>
                      <a:pPr marL="71755" lvl="0" indent="-71755">
                        <a:spcAft>
                          <a:spcPts val="400"/>
                        </a:spcAft>
                        <a:buFont typeface="Arial" panose="020B0604020202020204" pitchFamily="34" charset="0"/>
                        <a:buChar char="•"/>
                      </a:pPr>
                      <a:r>
                        <a:rPr lang="en-GB" sz="700" baseline="0"/>
                        <a:t>Budget mapping and forecast</a:t>
                      </a:r>
                    </a:p>
                    <a:p>
                      <a:pPr marL="0" marR="0" lvl="0" indent="0" algn="l" rtl="0" eaLnBrk="1" fontAlgn="auto" latinLnBrk="0" hangingPunct="1">
                        <a:lnSpc>
                          <a:spcPct val="100000"/>
                        </a:lnSpc>
                        <a:spcBef>
                          <a:spcPts val="0"/>
                        </a:spcBef>
                        <a:spcAft>
                          <a:spcPts val="400"/>
                        </a:spcAft>
                        <a:buFont typeface="Arial" panose="020B0604020202020204" pitchFamily="34" charset="0"/>
                        <a:buNone/>
                      </a:pPr>
                      <a:r>
                        <a:rPr lang="en-GB" sz="700" b="1"/>
                        <a:t>.</a:t>
                      </a:r>
                      <a:r>
                        <a:rPr lang="en-GB" sz="700" b="0"/>
                        <a:t> Support development of new online UIG interactive reporting</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baseline="0"/>
                        <a:t>Activities which will cease</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aseline="0"/>
                        <a:t>Representation at </a:t>
                      </a:r>
                      <a:r>
                        <a:rPr lang="en-GB" sz="700" baseline="0" err="1"/>
                        <a:t>ChMC</a:t>
                      </a:r>
                      <a:r>
                        <a:rPr lang="en-GB" sz="700" baseline="0"/>
                        <a:t> &amp; </a:t>
                      </a:r>
                      <a:r>
                        <a:rPr lang="en-GB" sz="700" baseline="0" err="1"/>
                        <a:t>CoMC</a:t>
                      </a:r>
                      <a:r>
                        <a:rPr lang="en-GB" sz="700" baseline="0"/>
                        <a:t> </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700" baseline="0"/>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endParaRPr lang="en-GB" sz="700" baseline="0"/>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baseline="0">
                          <a:solidFill>
                            <a:schemeClr val="tx1"/>
                          </a:solidFill>
                          <a:latin typeface="+mn-lt"/>
                          <a:ea typeface="+mn-ea"/>
                          <a:cs typeface="+mn-cs"/>
                        </a:rPr>
                        <a:t>Existing activities which will be migrated</a:t>
                      </a:r>
                    </a:p>
                    <a:p>
                      <a:pPr marL="71755" lvl="0" indent="-71755"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Daily UIG Box account management</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Monthly UIG Executive Summary</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Creation of UIG monthly dashboard stats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Web page ownership updates &amp;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attendance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Task Force recommendation tracking</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data sources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modification alignment pack maintenance</a:t>
                      </a:r>
                    </a:p>
                    <a:p>
                      <a:pPr marL="72000" lvl="0" indent="-72000" algn="l" defTabSz="914400" rtl="0" eaLnBrk="1" latinLnBrk="0" hangingPunct="1">
                        <a:spcAft>
                          <a:spcPts val="400"/>
                        </a:spcAft>
                        <a:buFont typeface="Arial" panose="020B0604020202020204" pitchFamily="34" charset="0"/>
                        <a:buChar char="•"/>
                      </a:pPr>
                      <a:r>
                        <a:rPr lang="en-GB" sz="700" baseline="0"/>
                        <a:t>Machine Learning</a:t>
                      </a:r>
                      <a:r>
                        <a:rPr lang="en-GB" sz="700" kern="1200" baseline="0">
                          <a:solidFill>
                            <a:schemeClr val="tx1"/>
                          </a:solidFill>
                          <a:latin typeface="+mn-lt"/>
                          <a:ea typeface="+mn-ea"/>
                          <a:cs typeface="+mn-cs"/>
                        </a:rPr>
                        <a:t> outstanding analysis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Budget monitoring for UIG activities</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Outstanding CP 4853 Interim process to monitor and manually load rejected reads into UK Link where the read was rejected for reason MRE00458 only.  Manual work around to be closed out end of October 19.</a:t>
                      </a:r>
                      <a:endParaRPr lang="en-GB" sz="700" kern="120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UIG brochure version 2 creation &amp; publication</a:t>
                      </a:r>
                      <a:r>
                        <a:rPr lang="en-GB" sz="700" kern="1200" baseline="0">
                          <a:solidFill>
                            <a:schemeClr val="tx1"/>
                          </a:solidFill>
                          <a:latin typeface="+mn-lt"/>
                          <a:ea typeface="+mn-ea"/>
                          <a:cs typeface="+mn-cs"/>
                        </a:rPr>
                        <a:t> </a:t>
                      </a: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Re-purpose the existing "Lines of investigation tracker" </a:t>
                      </a:r>
                      <a:endParaRPr lang="en-GB" sz="700" kern="1200" baseline="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Work with Customer Change team to develop formal project close down</a:t>
                      </a:r>
                    </a:p>
                    <a:p>
                      <a:pPr marL="0" marR="0" lvl="0" indent="0" algn="l">
                        <a:lnSpc>
                          <a:spcPct val="100000"/>
                        </a:lnSpc>
                        <a:spcBef>
                          <a:spcPts val="0"/>
                        </a:spcBef>
                        <a:spcAft>
                          <a:spcPts val="400"/>
                        </a:spcAft>
                        <a:buNone/>
                      </a:pPr>
                      <a:r>
                        <a:rPr lang="en-GB" sz="700" b="1" kern="1200" baseline="0">
                          <a:solidFill>
                            <a:schemeClr val="tx1"/>
                          </a:solidFill>
                          <a:latin typeface="+mn-lt"/>
                          <a:ea typeface="+mn-ea"/>
                          <a:cs typeface="+mn-cs"/>
                        </a:rPr>
                        <a:t>New activities which will commence</a:t>
                      </a:r>
                    </a:p>
                    <a:p>
                      <a:pPr marL="171450" marR="0" lvl="0" indent="-171450" algn="l">
                        <a:lnSpc>
                          <a:spcPct val="100000"/>
                        </a:lnSpc>
                        <a:spcBef>
                          <a:spcPts val="0"/>
                        </a:spcBef>
                        <a:spcAft>
                          <a:spcPts val="400"/>
                        </a:spcAft>
                        <a:buFont typeface="Arial"/>
                        <a:buChar char="•"/>
                      </a:pPr>
                      <a:r>
                        <a:rPr lang="en-GB" sz="700" b="0" i="0" u="none" strike="noStrike" kern="1200" baseline="0" noProof="0">
                          <a:solidFill>
                            <a:schemeClr val="tx1"/>
                          </a:solidFill>
                          <a:latin typeface="Arial"/>
                        </a:rPr>
                        <a:t>Support maintenance of new online UIG interactive reporting</a:t>
                      </a:r>
                      <a:endParaRPr lang="en-GB" sz="140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err="1">
                          <a:solidFill>
                            <a:schemeClr val="tx1"/>
                          </a:solidFill>
                          <a:latin typeface="+mn-lt"/>
                          <a:ea typeface="+mn-ea"/>
                          <a:cs typeface="+mn-cs"/>
                        </a:rPr>
                        <a:t>Adhoc</a:t>
                      </a:r>
                      <a:r>
                        <a:rPr lang="en-GB" sz="700" b="1" kern="1200">
                          <a:solidFill>
                            <a:schemeClr val="tx1"/>
                          </a:solidFill>
                          <a:latin typeface="+mn-lt"/>
                          <a:ea typeface="+mn-ea"/>
                          <a:cs typeface="+mn-cs"/>
                        </a:rPr>
                        <a:t> new UIG related requests</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a:solidFill>
                            <a:schemeClr val="tx1"/>
                          </a:solidFill>
                          <a:latin typeface="+mn-lt"/>
                          <a:ea typeface="+mn-ea"/>
                          <a:cs typeface="+mn-cs"/>
                        </a:rPr>
                        <a:t>One</a:t>
                      </a:r>
                      <a:r>
                        <a:rPr lang="en-GB" sz="700" kern="1200" baseline="0">
                          <a:solidFill>
                            <a:schemeClr val="tx1"/>
                          </a:solidFill>
                          <a:latin typeface="+mn-lt"/>
                          <a:ea typeface="+mn-ea"/>
                          <a:cs typeface="+mn-cs"/>
                        </a:rPr>
                        <a:t> off activities e.g. simulations/</a:t>
                      </a:r>
                      <a:r>
                        <a:rPr lang="en-GB" sz="700" kern="1200" baseline="0" err="1">
                          <a:solidFill>
                            <a:schemeClr val="tx1"/>
                          </a:solidFill>
                          <a:latin typeface="+mn-lt"/>
                          <a:ea typeface="+mn-ea"/>
                          <a:cs typeface="+mn-cs"/>
                        </a:rPr>
                        <a:t>adhoc</a:t>
                      </a:r>
                      <a:r>
                        <a:rPr lang="en-GB" sz="700" kern="1200" baseline="0">
                          <a:solidFill>
                            <a:schemeClr val="tx1"/>
                          </a:solidFill>
                          <a:latin typeface="+mn-lt"/>
                          <a:ea typeface="+mn-ea"/>
                          <a:cs typeface="+mn-cs"/>
                        </a:rPr>
                        <a:t> UIG reporting requests – considered by Customer Support Services and/or directed to raise CP</a:t>
                      </a:r>
                      <a:endParaRPr lang="en-GB" sz="700" kern="120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Live CP4866 Removal of validation on uncorrected read due November release</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i="0" kern="1200" baseline="0">
                          <a:solidFill>
                            <a:schemeClr val="tx1"/>
                          </a:solidFill>
                          <a:latin typeface="+mn-lt"/>
                          <a:ea typeface="+mn-ea"/>
                          <a:cs typeface="+mn-cs"/>
                        </a:rPr>
                        <a:t>Work with Customer Team complete outstanding UIG related CR's.</a:t>
                      </a:r>
                    </a:p>
                    <a:p>
                      <a:pPr marL="71755" marR="0" lvl="0" indent="-71755" algn="l">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Newly identified Modifications &amp; CRs</a:t>
                      </a:r>
                      <a:endParaRPr lang="en-GB" sz="1400"/>
                    </a:p>
                    <a:p>
                      <a:pPr marL="0" marR="0" lvl="0" indent="0" algn="l" defTabSz="914400" rtl="0" eaLnBrk="1" fontAlgn="auto" latinLnBrk="0" hangingPunct="1">
                        <a:lnSpc>
                          <a:spcPct val="100000"/>
                        </a:lnSpc>
                        <a:spcBef>
                          <a:spcPts val="0"/>
                        </a:spcBef>
                        <a:spcAft>
                          <a:spcPts val="400"/>
                        </a:spcAft>
                        <a:buClrTx/>
                        <a:buSzTx/>
                        <a:buNone/>
                        <a:tabLst/>
                        <a:defRPr/>
                      </a:pPr>
                      <a:endParaRPr lang="en-GB" sz="700" kern="1200" baseline="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7918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11.1 Bubbling Under Report</a:t>
            </a:r>
          </a:p>
        </p:txBody>
      </p:sp>
      <p:graphicFrame>
        <p:nvGraphicFramePr>
          <p:cNvPr id="3" name="Object 2">
            <a:extLst>
              <a:ext uri="{FF2B5EF4-FFF2-40B4-BE49-F238E27FC236}">
                <a16:creationId xmlns:a16="http://schemas.microsoft.com/office/drawing/2014/main" id="{6140F03E-A38E-42F6-9269-18B6F9E6DD4A}"/>
              </a:ext>
            </a:extLst>
          </p:cNvPr>
          <p:cNvGraphicFramePr>
            <a:graphicFrameLocks noChangeAspect="1"/>
          </p:cNvGraphicFramePr>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81949" name="Worksheet" showAsIcon="1" r:id="rId3" imgW="914400" imgH="806400" progId="Excel.Sheet.12">
                  <p:embed/>
                </p:oleObj>
              </mc:Choice>
              <mc:Fallback>
                <p:oleObj name="Worksheet" showAsIcon="1" r:id="rId3" imgW="914400" imgH="806400" progId="Excel.Sheet.12">
                  <p:embed/>
                  <p:pic>
                    <p:nvPicPr>
                      <p:cNvPr id="3" name="Object 2">
                        <a:extLst>
                          <a:ext uri="{FF2B5EF4-FFF2-40B4-BE49-F238E27FC236}">
                            <a16:creationId xmlns:a16="http://schemas.microsoft.com/office/drawing/2014/main" id="{6140F03E-A38E-42F6-9269-18B6F9E6DD4A}"/>
                          </a:ext>
                        </a:extLst>
                      </p:cNvPr>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80571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11.2 Gemini Horizon Planning</a:t>
            </a:r>
          </a:p>
        </p:txBody>
      </p:sp>
      <p:graphicFrame>
        <p:nvGraphicFramePr>
          <p:cNvPr id="5" name="Object 4">
            <a:extLst>
              <a:ext uri="{FF2B5EF4-FFF2-40B4-BE49-F238E27FC236}">
                <a16:creationId xmlns:a16="http://schemas.microsoft.com/office/drawing/2014/main" id="{B75CF53D-546C-4BAE-A8BC-E8246393F10D}"/>
              </a:ext>
            </a:extLst>
          </p:cNvPr>
          <p:cNvGraphicFramePr>
            <a:graphicFrameLocks noChangeAspect="1"/>
          </p:cNvGraphicFramePr>
          <p:nvPr>
            <p:extLst>
              <p:ext uri="{D42A27DB-BD31-4B8C-83A1-F6EECF244321}">
                <p14:modId xmlns:p14="http://schemas.microsoft.com/office/powerpoint/2010/main" val="1514926504"/>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8297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275989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12 Finance and General Change Budget Update </a:t>
            </a:r>
          </a:p>
        </p:txBody>
      </p:sp>
      <p:graphicFrame>
        <p:nvGraphicFramePr>
          <p:cNvPr id="6" name="Object 5">
            <a:extLst>
              <a:ext uri="{FF2B5EF4-FFF2-40B4-BE49-F238E27FC236}">
                <a16:creationId xmlns:a16="http://schemas.microsoft.com/office/drawing/2014/main" id="{47BBE1A5-E0CE-4227-A14E-5F7A32085118}"/>
              </a:ext>
            </a:extLst>
          </p:cNvPr>
          <p:cNvGraphicFramePr>
            <a:graphicFrameLocks noChangeAspect="1"/>
          </p:cNvGraphicFramePr>
          <p:nvPr>
            <p:extLst>
              <p:ext uri="{D42A27DB-BD31-4B8C-83A1-F6EECF244321}">
                <p14:modId xmlns:p14="http://schemas.microsoft.com/office/powerpoint/2010/main" val="782540462"/>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83997"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92331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13. AOB</a:t>
            </a:r>
          </a:p>
        </p:txBody>
      </p:sp>
    </p:spTree>
    <p:extLst>
      <p:ext uri="{BB962C8B-B14F-4D97-AF65-F5344CB8AC3E}">
        <p14:creationId xmlns:p14="http://schemas.microsoft.com/office/powerpoint/2010/main" val="1059976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13.1 Xoserve IX Refresh</a:t>
            </a:r>
          </a:p>
        </p:txBody>
      </p:sp>
      <p:sp>
        <p:nvSpPr>
          <p:cNvPr id="3" name="Subtitle 2"/>
          <p:cNvSpPr>
            <a:spLocks noGrp="1"/>
          </p:cNvSpPr>
          <p:nvPr>
            <p:ph type="subTitle" idx="1"/>
          </p:nvPr>
        </p:nvSpPr>
        <p:spPr>
          <a:xfrm>
            <a:off x="1371600" y="2904945"/>
            <a:ext cx="6400800" cy="1314450"/>
          </a:xfrm>
          <a:noFill/>
        </p:spPr>
        <p:txBody>
          <a:bodyPr vert="horz" lIns="91440" tIns="45720" rIns="91440" bIns="45720" rtlCol="0" anchor="t">
            <a:normAutofit/>
          </a:bodyPr>
          <a:lstStyle/>
          <a:p>
            <a:r>
              <a:rPr lang="en-GB" dirty="0">
                <a:solidFill>
                  <a:srgbClr val="3E5AA8"/>
                </a:solidFill>
              </a:rPr>
              <a:t>Customer Update</a:t>
            </a:r>
          </a:p>
          <a:p>
            <a:r>
              <a:rPr lang="en-GB" dirty="0">
                <a:solidFill>
                  <a:srgbClr val="3E5AA8"/>
                </a:solidFill>
                <a:latin typeface="Arial"/>
                <a:cs typeface="Arial"/>
              </a:rPr>
              <a:t>12/02/2020</a:t>
            </a:r>
            <a:endParaRPr lang="en-GB" dirty="0">
              <a:solidFill>
                <a:srgbClr val="3E5AA8"/>
              </a:solidFill>
            </a:endParaRPr>
          </a:p>
        </p:txBody>
      </p:sp>
    </p:spTree>
    <p:extLst>
      <p:ext uri="{BB962C8B-B14F-4D97-AF65-F5344CB8AC3E}">
        <p14:creationId xmlns:p14="http://schemas.microsoft.com/office/powerpoint/2010/main" val="249511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75" y="163641"/>
            <a:ext cx="8478687" cy="360040"/>
          </a:xfrm>
        </p:spPr>
        <p:txBody>
          <a:bodyPr>
            <a:noAutofit/>
          </a:bodyPr>
          <a:lstStyle/>
          <a:p>
            <a:r>
              <a:rPr lang="en-GB" sz="1600" dirty="0"/>
              <a:t>2.5 </a:t>
            </a:r>
            <a:r>
              <a:rPr lang="en-US" sz="1600" dirty="0"/>
              <a:t>XRN5093 Update of AUG Table to reflect new EUC bands</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000321398"/>
              </p:ext>
            </p:extLst>
          </p:nvPr>
        </p:nvGraphicFramePr>
        <p:xfrm>
          <a:off x="107505" y="968256"/>
          <a:ext cx="4248473" cy="2079117"/>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40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9868">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3535">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41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29868">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 </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24637">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 </a:t>
                      </a:r>
                      <a:r>
                        <a:rPr lang="en-GB" sz="1000" b="1" kern="1200" baseline="0" dirty="0">
                          <a:solidFill>
                            <a:srgbClr val="FF0000"/>
                          </a:solidFill>
                          <a:latin typeface="Arial" panose="020B0604020202020204" pitchFamily="34" charset="0"/>
                          <a:ea typeface="+mn-ea"/>
                          <a:cs typeface="Arial" panose="020B0604020202020204" pitchFamily="34" charset="0"/>
                        </a:rPr>
                        <a:t>(A vote to agree funding split will also be required along with one for approval into capture)</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69775" y="546495"/>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2003667366"/>
              </p:ext>
            </p:extLst>
          </p:nvPr>
        </p:nvGraphicFramePr>
        <p:xfrm>
          <a:off x="107505" y="3159901"/>
          <a:ext cx="4248472" cy="1680986"/>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0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15: Demand Estimation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Service Area 15 has a funding split of 50% Shipper and 50% DNO.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ChMC to agree to 100% Shipper funded for this change.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16016" y="559123"/>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517374220"/>
              </p:ext>
            </p:extLst>
          </p:nvPr>
        </p:nvGraphicFramePr>
        <p:xfrm>
          <a:off x="4644007" y="968257"/>
          <a:ext cx="4392487" cy="949108"/>
        </p:xfrm>
        <a:graphic>
          <a:graphicData uri="http://schemas.openxmlformats.org/drawingml/2006/table">
            <a:tbl>
              <a:tblPr firstRow="1" bandRow="1">
                <a:tableStyleId>{E8B1032C-EA38-4F05-BA0D-38AFFFC7BED3}</a:tableStyleId>
              </a:tblPr>
              <a:tblGrid>
                <a:gridCol w="4392487">
                  <a:extLst>
                    <a:ext uri="{9D8B030D-6E8A-4147-A177-3AD203B41FA5}">
                      <a16:colId xmlns:a16="http://schemas.microsoft.com/office/drawing/2014/main" val="20000"/>
                    </a:ext>
                  </a:extLst>
                </a:gridCol>
              </a:tblGrid>
              <a:tr h="101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81468">
                <a:tc>
                  <a:txBody>
                    <a:bodyPr/>
                    <a:lstStyle/>
                    <a:p>
                      <a:pPr algn="l"/>
                      <a:r>
                        <a:rPr lang="en-US" sz="900" b="0" kern="1200" baseline="0" dirty="0">
                          <a:solidFill>
                            <a:schemeClr val="tx1"/>
                          </a:solidFill>
                          <a:latin typeface="Arial" panose="020B0604020202020204" pitchFamily="34" charset="0"/>
                          <a:ea typeface="+mn-ea"/>
                          <a:cs typeface="Arial" panose="020B0604020202020204" pitchFamily="34" charset="0"/>
                        </a:rPr>
                        <a:t>At present the AUG Table does not fully reflect the combination of End User Categories (EUC) and Product Classes that are </a:t>
                      </a:r>
                      <a:r>
                        <a:rPr lang="en-US" sz="900" b="0" kern="1200" baseline="0" dirty="0" err="1">
                          <a:solidFill>
                            <a:schemeClr val="tx1"/>
                          </a:solidFill>
                          <a:latin typeface="Arial" panose="020B0604020202020204" pitchFamily="34" charset="0"/>
                          <a:ea typeface="+mn-ea"/>
                          <a:cs typeface="Arial" panose="020B0604020202020204" pitchFamily="34" charset="0"/>
                        </a:rPr>
                        <a:t>utilised</a:t>
                      </a:r>
                      <a:r>
                        <a:rPr lang="en-US" sz="900" b="0" kern="1200" baseline="0" dirty="0">
                          <a:solidFill>
                            <a:schemeClr val="tx1"/>
                          </a:solidFill>
                          <a:latin typeface="Arial" panose="020B0604020202020204" pitchFamily="34" charset="0"/>
                          <a:ea typeface="+mn-ea"/>
                          <a:cs typeface="Arial" panose="020B0604020202020204" pitchFamily="34" charset="0"/>
                        </a:rPr>
                        <a:t> by the CDSP. As a result, not all the EUC bands are reflected within the UIG share factors.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84426983"/>
              </p:ext>
            </p:extLst>
          </p:nvPr>
        </p:nvGraphicFramePr>
        <p:xfrm>
          <a:off x="4644007" y="1995686"/>
          <a:ext cx="4392487" cy="2824547"/>
        </p:xfrm>
        <a:graphic>
          <a:graphicData uri="http://schemas.openxmlformats.org/drawingml/2006/table">
            <a:tbl>
              <a:tblPr firstRow="1" bandRow="1">
                <a:tableStyleId>{E8B1032C-EA38-4F05-BA0D-38AFFFC7BED3}</a:tableStyleId>
              </a:tblPr>
              <a:tblGrid>
                <a:gridCol w="4392487">
                  <a:extLst>
                    <a:ext uri="{9D8B030D-6E8A-4147-A177-3AD203B41FA5}">
                      <a16:colId xmlns:a16="http://schemas.microsoft.com/office/drawing/2014/main" val="20000"/>
                    </a:ext>
                  </a:extLst>
                </a:gridCol>
              </a:tblGrid>
              <a:tr h="264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455907">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When the AUG Table was last revised as part of Project Nexus, there were 9 End User Categories and 4 Product Classes, which the table reflected. This allows the AUGE to align the Adjustment Factors it calculates with each End User Category.</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Since then, EUC Bands 1 &amp; 2 have each been split into four new categories by Change Proposal XRN4665 Creation of New End User Categories: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Non-Prepayment/Domestic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Prepayment/Domestic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Non-Prepayment I&amp;C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 Prepayment I&amp;C</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Modification 0711 seeks to update the AUG Table contained in UNC TPD Section E Annex E-1 to reflect the new EUC bands listed above. This DSC Change proposal is required to make the associated changes within UK Link systems to ensure the updated EUC bands are reflected in the UIG share factor values.</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91025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1059582"/>
            <a:ext cx="8229600" cy="3672408"/>
          </a:xfrm>
        </p:spPr>
        <p:txBody>
          <a:bodyPr vert="horz" lIns="91440" tIns="45720" rIns="91440" bIns="45720" rtlCol="0" anchor="t">
            <a:normAutofit lnSpcReduction="10000"/>
          </a:bodyPr>
          <a:lstStyle/>
          <a:p>
            <a:pPr marL="0" indent="0">
              <a:buNone/>
            </a:pPr>
            <a:endParaRPr lang="en-US" sz="1100" kern="0" dirty="0">
              <a:latin typeface="Arial"/>
              <a:cs typeface="Arial"/>
            </a:endParaRPr>
          </a:p>
          <a:p>
            <a:r>
              <a:rPr lang="en-US" sz="1100" kern="0" dirty="0">
                <a:latin typeface="Arial"/>
                <a:cs typeface="Arial"/>
              </a:rPr>
              <a:t>The project has experienced slippage in the original migration plan. This has resulted in a revised completion date of August 2020</a:t>
            </a:r>
          </a:p>
          <a:p>
            <a:pPr lvl="1"/>
            <a:r>
              <a:rPr lang="en-US" sz="900" kern="0" dirty="0">
                <a:latin typeface="Arial"/>
                <a:cs typeface="Arial"/>
              </a:rPr>
              <a:t>Key factors:-</a:t>
            </a:r>
          </a:p>
          <a:p>
            <a:pPr lvl="2"/>
            <a:r>
              <a:rPr lang="en-US" sz="900" kern="0" dirty="0">
                <a:latin typeface="Arial"/>
                <a:cs typeface="Arial"/>
              </a:rPr>
              <a:t>The replacement of all IX servers was introduced into the scope of the project during 2019. This delayed the project moving into implementation. Implementation commenced on 23</a:t>
            </a:r>
            <a:r>
              <a:rPr lang="en-US" sz="900" kern="0" baseline="30000" dirty="0">
                <a:latin typeface="Arial"/>
                <a:cs typeface="Arial"/>
              </a:rPr>
              <a:t>rd</a:t>
            </a:r>
            <a:r>
              <a:rPr lang="en-US" sz="900" kern="0" dirty="0">
                <a:latin typeface="Arial"/>
                <a:cs typeface="Arial"/>
              </a:rPr>
              <a:t> August 2019. </a:t>
            </a:r>
          </a:p>
          <a:p>
            <a:pPr lvl="2"/>
            <a:r>
              <a:rPr lang="en-US" sz="900" kern="0" dirty="0">
                <a:latin typeface="Arial"/>
                <a:cs typeface="Arial"/>
              </a:rPr>
              <a:t>During implementation, the installation of lines has been more complex then envisaged. (Line availability and Data Centre access)</a:t>
            </a:r>
          </a:p>
          <a:p>
            <a:pPr marL="457200" lvl="1" indent="0">
              <a:buNone/>
            </a:pPr>
            <a:endParaRPr lang="en-US" sz="1100" kern="0" dirty="0">
              <a:latin typeface="Arial"/>
              <a:cs typeface="Arial"/>
            </a:endParaRPr>
          </a:p>
          <a:p>
            <a:r>
              <a:rPr lang="en-US" sz="1100" kern="0" dirty="0">
                <a:latin typeface="Arial"/>
                <a:cs typeface="Arial"/>
              </a:rPr>
              <a:t>Gamma have introduced a new senior project team to manage the delivery moving forward</a:t>
            </a:r>
          </a:p>
          <a:p>
            <a:pPr lvl="1"/>
            <a:r>
              <a:rPr lang="en-US" sz="900" kern="0" dirty="0">
                <a:latin typeface="Arial"/>
                <a:cs typeface="Arial"/>
              </a:rPr>
              <a:t>A deep-dive review has been conducted</a:t>
            </a:r>
          </a:p>
          <a:p>
            <a:pPr lvl="1"/>
            <a:r>
              <a:rPr lang="en-US" sz="900" kern="0" dirty="0">
                <a:latin typeface="Arial"/>
                <a:cs typeface="Arial"/>
              </a:rPr>
              <a:t>A new implementation approach has been </a:t>
            </a:r>
            <a:r>
              <a:rPr lang="en-US" sz="900" kern="0" dirty="0" err="1">
                <a:latin typeface="Arial"/>
                <a:cs typeface="Arial"/>
              </a:rPr>
              <a:t>finalised</a:t>
            </a:r>
            <a:r>
              <a:rPr lang="en-US" sz="900" kern="0" dirty="0">
                <a:latin typeface="Arial"/>
                <a:cs typeface="Arial"/>
              </a:rPr>
              <a:t> and the project has been broken down into workstreams. Additional resources added.</a:t>
            </a:r>
          </a:p>
          <a:p>
            <a:pPr lvl="1"/>
            <a:r>
              <a:rPr lang="en-US" sz="900" kern="0" dirty="0">
                <a:latin typeface="Arial"/>
                <a:cs typeface="Arial"/>
              </a:rPr>
              <a:t>A revised project plan has been produced </a:t>
            </a:r>
          </a:p>
          <a:p>
            <a:pPr marL="0" indent="0">
              <a:buNone/>
            </a:pPr>
            <a:endParaRPr lang="en-US" sz="1100" kern="0" dirty="0">
              <a:latin typeface="Arial"/>
              <a:cs typeface="Arial"/>
            </a:endParaRPr>
          </a:p>
          <a:p>
            <a:r>
              <a:rPr lang="en-US" sz="1100" kern="0" dirty="0">
                <a:latin typeface="Arial"/>
                <a:cs typeface="Arial"/>
              </a:rPr>
              <a:t>The legacy Vodafone support contract has been extended to ensure that all customers have a fully supported IX service as the migrations progress</a:t>
            </a:r>
          </a:p>
          <a:p>
            <a:pPr marL="0" indent="0">
              <a:buNone/>
            </a:pPr>
            <a:endParaRPr lang="en-US" sz="1100" kern="0" dirty="0">
              <a:latin typeface="Arial"/>
              <a:cs typeface="Arial"/>
            </a:endParaRPr>
          </a:p>
          <a:p>
            <a:r>
              <a:rPr lang="en-GB" sz="1100" kern="0" dirty="0">
                <a:latin typeface="Arial"/>
                <a:cs typeface="Arial"/>
              </a:rPr>
              <a:t>We take this opportunity to thank you for your valued support and patience. Please be assured of our continued commitment to have the IX migration delivered as efficiently and cost- effectively as possible</a:t>
            </a:r>
          </a:p>
          <a:p>
            <a:endParaRPr lang="en-GB" sz="1100" kern="0" dirty="0">
              <a:latin typeface="Arial"/>
              <a:cs typeface="Arial"/>
            </a:endParaRPr>
          </a:p>
          <a:p>
            <a:r>
              <a:rPr lang="en-GB" sz="1100" dirty="0"/>
              <a:t>If you have any questions or concerns, please reach out to </a:t>
            </a:r>
            <a:r>
              <a:rPr lang="en-US" sz="1100" kern="0" dirty="0">
                <a:latin typeface="Arial"/>
                <a:hlinkClick r:id="rId2"/>
              </a:rPr>
              <a:t>box.xoserve.IXEnquiries@xoserve.com</a:t>
            </a:r>
            <a:endParaRPr lang="en-GB" sz="1100" kern="0" dirty="0">
              <a:latin typeface="Arial"/>
              <a:cs typeface="Arial"/>
            </a:endParaRPr>
          </a:p>
          <a:p>
            <a:endParaRPr lang="en-GB" sz="1100" kern="0" dirty="0">
              <a:latin typeface="Arial"/>
              <a:cs typeface="Arial"/>
            </a:endParaRPr>
          </a:p>
        </p:txBody>
      </p:sp>
    </p:spTree>
    <p:extLst>
      <p:ext uri="{BB962C8B-B14F-4D97-AF65-F5344CB8AC3E}">
        <p14:creationId xmlns:p14="http://schemas.microsoft.com/office/powerpoint/2010/main" val="1772311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4D6F57-B5CB-4090-92B5-91B96ADED65A}"/>
              </a:ext>
            </a:extLst>
          </p:cNvPr>
          <p:cNvPicPr>
            <a:picLocks noChangeAspect="1"/>
          </p:cNvPicPr>
          <p:nvPr/>
        </p:nvPicPr>
        <p:blipFill>
          <a:blip r:embed="rId2"/>
          <a:stretch>
            <a:fillRect/>
          </a:stretch>
        </p:blipFill>
        <p:spPr>
          <a:xfrm>
            <a:off x="0" y="126660"/>
            <a:ext cx="9144000" cy="4365370"/>
          </a:xfrm>
          <a:prstGeom prst="rect">
            <a:avLst/>
          </a:prstGeom>
        </p:spPr>
      </p:pic>
    </p:spTree>
    <p:extLst>
      <p:ext uri="{BB962C8B-B14F-4D97-AF65-F5344CB8AC3E}">
        <p14:creationId xmlns:p14="http://schemas.microsoft.com/office/powerpoint/2010/main" val="12845091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13.2 KVI Change Management Survey</a:t>
            </a:r>
            <a:br>
              <a:rPr lang="en-GB" dirty="0"/>
            </a:br>
            <a:r>
              <a:rPr lang="en-GB" dirty="0"/>
              <a:t>Feedback </a:t>
            </a:r>
          </a:p>
        </p:txBody>
      </p:sp>
      <p:sp>
        <p:nvSpPr>
          <p:cNvPr id="3" name="Subtitle 2"/>
          <p:cNvSpPr>
            <a:spLocks noGrp="1"/>
          </p:cNvSpPr>
          <p:nvPr>
            <p:ph type="subTitle" idx="1"/>
          </p:nvPr>
        </p:nvSpPr>
        <p:spPr/>
        <p:txBody>
          <a:bodyPr/>
          <a:lstStyle/>
          <a:p>
            <a:r>
              <a:rPr lang="en-GB" dirty="0"/>
              <a:t>January 2020 </a:t>
            </a:r>
          </a:p>
        </p:txBody>
      </p:sp>
    </p:spTree>
    <p:extLst>
      <p:ext uri="{BB962C8B-B14F-4D97-AF65-F5344CB8AC3E}">
        <p14:creationId xmlns:p14="http://schemas.microsoft.com/office/powerpoint/2010/main" val="3145275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2BC0-B7BC-4897-B894-82CBB984DB1C}"/>
              </a:ext>
            </a:extLst>
          </p:cNvPr>
          <p:cNvSpPr>
            <a:spLocks noGrp="1"/>
          </p:cNvSpPr>
          <p:nvPr>
            <p:ph type="title"/>
          </p:nvPr>
        </p:nvSpPr>
        <p:spPr>
          <a:xfrm>
            <a:off x="457200" y="277986"/>
            <a:ext cx="8229600" cy="637580"/>
          </a:xfrm>
        </p:spPr>
        <p:txBody>
          <a:bodyPr>
            <a:normAutofit fontScale="90000"/>
          </a:bodyPr>
          <a:lstStyle/>
          <a:p>
            <a:r>
              <a:rPr lang="en-GB" dirty="0"/>
              <a:t>KVI Change Management Survey – January 2020</a:t>
            </a:r>
          </a:p>
        </p:txBody>
      </p:sp>
      <p:sp>
        <p:nvSpPr>
          <p:cNvPr id="3" name="Content Placeholder 2">
            <a:extLst>
              <a:ext uri="{FF2B5EF4-FFF2-40B4-BE49-F238E27FC236}">
                <a16:creationId xmlns:a16="http://schemas.microsoft.com/office/drawing/2014/main" id="{FF610C79-E0B9-4631-A0E3-110DBE014692}"/>
              </a:ext>
            </a:extLst>
          </p:cNvPr>
          <p:cNvSpPr>
            <a:spLocks noGrp="1"/>
          </p:cNvSpPr>
          <p:nvPr>
            <p:ph idx="1"/>
          </p:nvPr>
        </p:nvSpPr>
        <p:spPr>
          <a:xfrm>
            <a:off x="457200" y="915566"/>
            <a:ext cx="8229600" cy="4032448"/>
          </a:xfrm>
        </p:spPr>
        <p:txBody>
          <a:bodyPr>
            <a:normAutofit fontScale="77500" lnSpcReduction="20000"/>
          </a:bodyPr>
          <a:lstStyle/>
          <a:p>
            <a:r>
              <a:rPr lang="en-GB" dirty="0"/>
              <a:t>8 responses received by customers.</a:t>
            </a:r>
          </a:p>
          <a:p>
            <a:endParaRPr lang="en-GB" dirty="0"/>
          </a:p>
          <a:p>
            <a:r>
              <a:rPr lang="en-GB" dirty="0"/>
              <a:t>October - achieved a KVI of 100% against our  target of 90% rated as ‘Always’ or ‘Usually’ </a:t>
            </a:r>
          </a:p>
          <a:p>
            <a:pPr marL="0" indent="0">
              <a:buNone/>
            </a:pPr>
            <a:endParaRPr lang="en-GB" dirty="0"/>
          </a:p>
          <a:p>
            <a:r>
              <a:rPr lang="en-GB" dirty="0"/>
              <a:t>January - achieved a KVI of 87.5% against our  target of 90% rated as ‘Always’ or ‘Usually’ </a:t>
            </a:r>
          </a:p>
          <a:p>
            <a:endParaRPr lang="en-GB" dirty="0"/>
          </a:p>
          <a:p>
            <a:r>
              <a:rPr lang="en-US" dirty="0"/>
              <a:t>Final year end performance = 93%</a:t>
            </a:r>
          </a:p>
          <a:p>
            <a:pPr lvl="1"/>
            <a:r>
              <a:rPr lang="en-US" dirty="0"/>
              <a:t>Year end performance calculated as the average of the 4 scores received this financial year.</a:t>
            </a:r>
          </a:p>
          <a:p>
            <a:pPr marL="457200" lvl="1" indent="0">
              <a:buNone/>
            </a:pPr>
            <a:endParaRPr lang="en-GB" dirty="0"/>
          </a:p>
          <a:p>
            <a:r>
              <a:rPr lang="en-GB" dirty="0"/>
              <a:t>2 reviewers provided further comments on the Change management process in January– see following slides</a:t>
            </a:r>
          </a:p>
          <a:p>
            <a:endParaRPr lang="en-GB" dirty="0"/>
          </a:p>
        </p:txBody>
      </p:sp>
    </p:spTree>
    <p:extLst>
      <p:ext uri="{BB962C8B-B14F-4D97-AF65-F5344CB8AC3E}">
        <p14:creationId xmlns:p14="http://schemas.microsoft.com/office/powerpoint/2010/main" val="1183264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2BC0-B7BC-4897-B894-82CBB984DB1C}"/>
              </a:ext>
            </a:extLst>
          </p:cNvPr>
          <p:cNvSpPr>
            <a:spLocks noGrp="1"/>
          </p:cNvSpPr>
          <p:nvPr>
            <p:ph type="title"/>
          </p:nvPr>
        </p:nvSpPr>
        <p:spPr>
          <a:xfrm>
            <a:off x="457199" y="-32381"/>
            <a:ext cx="8251371" cy="637580"/>
          </a:xfrm>
        </p:spPr>
        <p:txBody>
          <a:bodyPr>
            <a:normAutofit/>
          </a:bodyPr>
          <a:lstStyle/>
          <a:p>
            <a:r>
              <a:rPr lang="en-GB" dirty="0"/>
              <a:t>Overview</a:t>
            </a:r>
          </a:p>
        </p:txBody>
      </p:sp>
      <p:sp>
        <p:nvSpPr>
          <p:cNvPr id="3" name="Content Placeholder 2">
            <a:extLst>
              <a:ext uri="{FF2B5EF4-FFF2-40B4-BE49-F238E27FC236}">
                <a16:creationId xmlns:a16="http://schemas.microsoft.com/office/drawing/2014/main" id="{FF610C79-E0B9-4631-A0E3-110DBE014692}"/>
              </a:ext>
            </a:extLst>
          </p:cNvPr>
          <p:cNvSpPr>
            <a:spLocks noGrp="1"/>
          </p:cNvSpPr>
          <p:nvPr>
            <p:ph idx="1"/>
          </p:nvPr>
        </p:nvSpPr>
        <p:spPr>
          <a:xfrm>
            <a:off x="457200" y="627534"/>
            <a:ext cx="8229600" cy="4104456"/>
          </a:xfrm>
        </p:spPr>
        <p:txBody>
          <a:bodyPr>
            <a:normAutofit/>
          </a:bodyPr>
          <a:lstStyle/>
          <a:p>
            <a:r>
              <a:rPr lang="en-GB" sz="1800" dirty="0"/>
              <a:t>4</a:t>
            </a:r>
            <a:r>
              <a:rPr lang="en-GB" sz="1800" baseline="30000" dirty="0"/>
              <a:t>th</a:t>
            </a:r>
            <a:r>
              <a:rPr lang="en-GB" sz="1800" dirty="0"/>
              <a:t> Survey completed for year  2019/2020  (Jan)</a:t>
            </a:r>
          </a:p>
          <a:p>
            <a:endParaRPr lang="en-GB" sz="1800" dirty="0"/>
          </a:p>
          <a:p>
            <a:r>
              <a:rPr lang="en-GB" sz="1800" dirty="0"/>
              <a:t>Issued to approx. 450 Industry contacts</a:t>
            </a:r>
          </a:p>
          <a:p>
            <a:endParaRPr lang="en-GB" dirty="0"/>
          </a:p>
        </p:txBody>
      </p:sp>
      <p:graphicFrame>
        <p:nvGraphicFramePr>
          <p:cNvPr id="5" name="Chart 4">
            <a:extLst>
              <a:ext uri="{FF2B5EF4-FFF2-40B4-BE49-F238E27FC236}">
                <a16:creationId xmlns:a16="http://schemas.microsoft.com/office/drawing/2014/main" id="{F4B510FB-BA49-4588-BEC8-3223AF9EA2AA}"/>
              </a:ext>
            </a:extLst>
          </p:cNvPr>
          <p:cNvGraphicFramePr>
            <a:graphicFrameLocks/>
          </p:cNvGraphicFramePr>
          <p:nvPr/>
        </p:nvGraphicFramePr>
        <p:xfrm>
          <a:off x="1331640" y="1761700"/>
          <a:ext cx="5472608" cy="29702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B85A52A-559C-4E8D-B294-B2C9F2055089}"/>
              </a:ext>
            </a:extLst>
          </p:cNvPr>
          <p:cNvSpPr txBox="1"/>
          <p:nvPr/>
        </p:nvSpPr>
        <p:spPr>
          <a:xfrm>
            <a:off x="1403648" y="1851670"/>
            <a:ext cx="1152128" cy="230832"/>
          </a:xfrm>
          <a:prstGeom prst="rect">
            <a:avLst/>
          </a:prstGeom>
          <a:noFill/>
        </p:spPr>
        <p:txBody>
          <a:bodyPr wrap="square" rtlCol="0">
            <a:spAutoFit/>
          </a:bodyPr>
          <a:lstStyle/>
          <a:p>
            <a:r>
              <a:rPr lang="en-GB" sz="900" b="1" dirty="0"/>
              <a:t>Sum of % score</a:t>
            </a:r>
          </a:p>
        </p:txBody>
      </p:sp>
      <p:sp>
        <p:nvSpPr>
          <p:cNvPr id="7" name="TextBox 6">
            <a:extLst>
              <a:ext uri="{FF2B5EF4-FFF2-40B4-BE49-F238E27FC236}">
                <a16:creationId xmlns:a16="http://schemas.microsoft.com/office/drawing/2014/main" id="{AC4A1F86-B0AA-4ACA-BFF9-658364EF2947}"/>
              </a:ext>
            </a:extLst>
          </p:cNvPr>
          <p:cNvSpPr txBox="1"/>
          <p:nvPr/>
        </p:nvSpPr>
        <p:spPr>
          <a:xfrm>
            <a:off x="1547664" y="4501158"/>
            <a:ext cx="720080" cy="230832"/>
          </a:xfrm>
          <a:prstGeom prst="rect">
            <a:avLst/>
          </a:prstGeom>
          <a:noFill/>
        </p:spPr>
        <p:txBody>
          <a:bodyPr wrap="square" rtlCol="0">
            <a:spAutoFit/>
          </a:bodyPr>
          <a:lstStyle/>
          <a:p>
            <a:r>
              <a:rPr lang="en-GB" sz="900" b="1" dirty="0"/>
              <a:t>month</a:t>
            </a:r>
          </a:p>
        </p:txBody>
      </p:sp>
    </p:spTree>
    <p:extLst>
      <p:ext uri="{BB962C8B-B14F-4D97-AF65-F5344CB8AC3E}">
        <p14:creationId xmlns:p14="http://schemas.microsoft.com/office/powerpoint/2010/main" val="18350139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522908"/>
            <a:ext cx="1666528" cy="792088"/>
          </a:xfrm>
        </p:spPr>
        <p:txBody>
          <a:bodyPr>
            <a:noAutofit/>
          </a:bodyPr>
          <a:lstStyle/>
          <a:p>
            <a:r>
              <a:rPr lang="en-US" sz="1000" b="1" dirty="0">
                <a:solidFill>
                  <a:schemeClr val="accent1"/>
                </a:solidFill>
                <a:latin typeface="Arial" panose="020B0604020202020204" pitchFamily="34" charset="0"/>
                <a:cs typeface="Arial" panose="020B0604020202020204" pitchFamily="34" charset="0"/>
              </a:rPr>
              <a:t>I receive timely and fit for purpose information to enable me to manage new changes that impact my organisation</a:t>
            </a:r>
            <a:endParaRPr lang="en-GB" sz="1000" b="1" dirty="0">
              <a:solidFill>
                <a:schemeClr val="accent1"/>
              </a:solidFill>
              <a:latin typeface="Arial" panose="020B0604020202020204" pitchFamily="34" charset="0"/>
              <a:cs typeface="Arial" panose="020B0604020202020204" pitchFamily="34" charset="0"/>
            </a:endParaRPr>
          </a:p>
        </p:txBody>
      </p:sp>
      <p:sp>
        <p:nvSpPr>
          <p:cNvPr id="4" name="TextBox 3"/>
          <p:cNvSpPr txBox="1"/>
          <p:nvPr/>
        </p:nvSpPr>
        <p:spPr>
          <a:xfrm>
            <a:off x="-34606" y="1347615"/>
            <a:ext cx="827584" cy="523220"/>
          </a:xfrm>
          <a:prstGeom prst="rect">
            <a:avLst/>
          </a:prstGeom>
          <a:noFill/>
        </p:spPr>
        <p:txBody>
          <a:bodyPr wrap="square" rtlCol="0">
            <a:spAutoFit/>
          </a:bodyPr>
          <a:lstStyle/>
          <a:p>
            <a:pPr defTabSz="685800"/>
            <a:r>
              <a:rPr lang="en-GB" sz="1400" dirty="0">
                <a:solidFill>
                  <a:prstClr val="black"/>
                </a:solidFill>
                <a:latin typeface="Calibri" panose="020F0502020204030204"/>
              </a:rPr>
              <a:t>Jan 20 (8)</a:t>
            </a:r>
          </a:p>
        </p:txBody>
      </p:sp>
      <p:sp>
        <p:nvSpPr>
          <p:cNvPr id="11" name="TextBox 10"/>
          <p:cNvSpPr txBox="1"/>
          <p:nvPr/>
        </p:nvSpPr>
        <p:spPr>
          <a:xfrm>
            <a:off x="85768" y="3155025"/>
            <a:ext cx="1410463" cy="523220"/>
          </a:xfrm>
          <a:prstGeom prst="rect">
            <a:avLst/>
          </a:prstGeom>
          <a:noFill/>
        </p:spPr>
        <p:txBody>
          <a:bodyPr wrap="square" rtlCol="0">
            <a:spAutoFit/>
          </a:bodyPr>
          <a:lstStyle/>
          <a:p>
            <a:pPr defTabSz="685800"/>
            <a:r>
              <a:rPr lang="en-GB" sz="1400" dirty="0">
                <a:solidFill>
                  <a:prstClr val="black"/>
                </a:solidFill>
                <a:latin typeface="Calibri" panose="020F0502020204030204"/>
              </a:rPr>
              <a:t>Oct 19</a:t>
            </a:r>
          </a:p>
          <a:p>
            <a:pPr defTabSz="685800"/>
            <a:r>
              <a:rPr lang="en-GB" sz="1400" dirty="0">
                <a:solidFill>
                  <a:prstClr val="black"/>
                </a:solidFill>
                <a:latin typeface="Calibri" panose="020F0502020204030204"/>
              </a:rPr>
              <a:t>(6)</a:t>
            </a:r>
          </a:p>
        </p:txBody>
      </p:sp>
      <p:sp>
        <p:nvSpPr>
          <p:cNvPr id="26" name="Title 1"/>
          <p:cNvSpPr txBox="1">
            <a:spLocks/>
          </p:cNvSpPr>
          <p:nvPr/>
        </p:nvSpPr>
        <p:spPr>
          <a:xfrm>
            <a:off x="306150" y="-11006"/>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685800"/>
            <a:r>
              <a:rPr lang="en-GB" dirty="0"/>
              <a:t>Individual question responses Oct19 vs Jan 20</a:t>
            </a:r>
          </a:p>
        </p:txBody>
      </p:sp>
      <p:sp>
        <p:nvSpPr>
          <p:cNvPr id="27" name="Title 1"/>
          <p:cNvSpPr txBox="1">
            <a:spLocks/>
          </p:cNvSpPr>
          <p:nvPr/>
        </p:nvSpPr>
        <p:spPr>
          <a:xfrm>
            <a:off x="1979712" y="600162"/>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685800"/>
            <a:r>
              <a:rPr lang="en-US" sz="1000" dirty="0"/>
              <a:t> Xoserve presents a range of solution options for each change to enable choice</a:t>
            </a:r>
          </a:p>
          <a:p>
            <a:pPr defTabSz="685800"/>
            <a:endParaRPr lang="en-GB" sz="1000" dirty="0"/>
          </a:p>
        </p:txBody>
      </p:sp>
      <p:sp>
        <p:nvSpPr>
          <p:cNvPr id="28" name="Title 1"/>
          <p:cNvSpPr txBox="1">
            <a:spLocks/>
          </p:cNvSpPr>
          <p:nvPr/>
        </p:nvSpPr>
        <p:spPr>
          <a:xfrm>
            <a:off x="3905234" y="600162"/>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685800"/>
            <a:r>
              <a:rPr lang="en-US" sz="1000" dirty="0"/>
              <a:t>I trust Xoserve to identify solutions that benefit the whole Industry where possible</a:t>
            </a:r>
          </a:p>
        </p:txBody>
      </p:sp>
      <p:sp>
        <p:nvSpPr>
          <p:cNvPr id="29" name="Title 1"/>
          <p:cNvSpPr txBox="1">
            <a:spLocks/>
          </p:cNvSpPr>
          <p:nvPr/>
        </p:nvSpPr>
        <p:spPr>
          <a:xfrm>
            <a:off x="5724129" y="600162"/>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685800"/>
            <a:r>
              <a:rPr lang="en-US" sz="1000" dirty="0"/>
              <a:t>Xoserve supports the ability for me to fully engage me in the change process, should I choose to</a:t>
            </a:r>
          </a:p>
        </p:txBody>
      </p:sp>
      <p:sp>
        <p:nvSpPr>
          <p:cNvPr id="30" name="Title 1"/>
          <p:cNvSpPr txBox="1">
            <a:spLocks/>
          </p:cNvSpPr>
          <p:nvPr/>
        </p:nvSpPr>
        <p:spPr>
          <a:xfrm>
            <a:off x="7524329" y="566019"/>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685800"/>
            <a:r>
              <a:rPr lang="en-US" sz="1000" dirty="0"/>
              <a:t>I trust Xoserve to deliver changes to agreed costs, timescales and quality</a:t>
            </a:r>
          </a:p>
        </p:txBody>
      </p:sp>
      <p:graphicFrame>
        <p:nvGraphicFramePr>
          <p:cNvPr id="21" name="Chart 20"/>
          <p:cNvGraphicFramePr>
            <a:graphicFrameLocks/>
          </p:cNvGraphicFramePr>
          <p:nvPr/>
        </p:nvGraphicFramePr>
        <p:xfrm>
          <a:off x="68480" y="3543194"/>
          <a:ext cx="2598667" cy="2000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a:graphicFrameLocks/>
          </p:cNvGraphicFramePr>
          <p:nvPr/>
        </p:nvGraphicFramePr>
        <p:xfrm>
          <a:off x="7020273" y="3001262"/>
          <a:ext cx="2505074" cy="2018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15638353"/>
              </p:ext>
            </p:extLst>
          </p:nvPr>
        </p:nvGraphicFramePr>
        <p:xfrm>
          <a:off x="-222114" y="2841077"/>
          <a:ext cx="2921906" cy="22616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a:extLst>
              <a:ext uri="{FF2B5EF4-FFF2-40B4-BE49-F238E27FC236}">
                <a16:creationId xmlns:a16="http://schemas.microsoft.com/office/drawing/2014/main" id="{00000000-0008-0000-0100-000002000000}"/>
              </a:ext>
            </a:extLst>
          </p:cNvPr>
          <p:cNvGraphicFramePr>
            <a:graphicFrameLocks/>
          </p:cNvGraphicFramePr>
          <p:nvPr/>
        </p:nvGraphicFramePr>
        <p:xfrm>
          <a:off x="85768" y="1237742"/>
          <a:ext cx="2490690" cy="19948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72047844"/>
              </p:ext>
            </p:extLst>
          </p:nvPr>
        </p:nvGraphicFramePr>
        <p:xfrm>
          <a:off x="3131840" y="2499742"/>
          <a:ext cx="3450389" cy="30243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3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796639028"/>
              </p:ext>
            </p:extLst>
          </p:nvPr>
        </p:nvGraphicFramePr>
        <p:xfrm>
          <a:off x="5292080" y="2813988"/>
          <a:ext cx="2880320" cy="27100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795474323"/>
              </p:ext>
            </p:extLst>
          </p:nvPr>
        </p:nvGraphicFramePr>
        <p:xfrm>
          <a:off x="6876255" y="2787774"/>
          <a:ext cx="2644133" cy="22050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60631027"/>
              </p:ext>
            </p:extLst>
          </p:nvPr>
        </p:nvGraphicFramePr>
        <p:xfrm>
          <a:off x="-180528" y="610939"/>
          <a:ext cx="2847675" cy="280910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3" name="Chart 2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24213162"/>
              </p:ext>
            </p:extLst>
          </p:nvPr>
        </p:nvGraphicFramePr>
        <p:xfrm>
          <a:off x="1779667" y="1237742"/>
          <a:ext cx="2360285" cy="195381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Chart 3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358120"/>
              </p:ext>
            </p:extLst>
          </p:nvPr>
        </p:nvGraphicFramePr>
        <p:xfrm>
          <a:off x="3207232" y="699542"/>
          <a:ext cx="3308984" cy="255555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9" name="Chart 38">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105495227"/>
              </p:ext>
            </p:extLst>
          </p:nvPr>
        </p:nvGraphicFramePr>
        <p:xfrm>
          <a:off x="5430924" y="1203599"/>
          <a:ext cx="2505074" cy="220507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0" name="Chart 39">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635393751"/>
              </p:ext>
            </p:extLst>
          </p:nvPr>
        </p:nvGraphicFramePr>
        <p:xfrm>
          <a:off x="6876254" y="652788"/>
          <a:ext cx="2644134" cy="250679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 name="Chart 40">
            <a:extLst>
              <a:ext uri="{FF2B5EF4-FFF2-40B4-BE49-F238E27FC236}">
                <a16:creationId xmlns:a16="http://schemas.microsoft.com/office/drawing/2014/main" id="{4D1204C9-DE9D-4CCE-AE19-AA1A0635198C}"/>
              </a:ext>
            </a:extLst>
          </p:cNvPr>
          <p:cNvGraphicFramePr>
            <a:graphicFrameLocks/>
          </p:cNvGraphicFramePr>
          <p:nvPr>
            <p:extLst>
              <p:ext uri="{D42A27DB-BD31-4B8C-83A1-F6EECF244321}">
                <p14:modId xmlns:p14="http://schemas.microsoft.com/office/powerpoint/2010/main" val="904985378"/>
              </p:ext>
            </p:extLst>
          </p:nvPr>
        </p:nvGraphicFramePr>
        <p:xfrm>
          <a:off x="1578086" y="2859782"/>
          <a:ext cx="2921906" cy="2261670"/>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776186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said – We did – January 2020</a:t>
            </a:r>
          </a:p>
        </p:txBody>
      </p:sp>
      <p:graphicFrame>
        <p:nvGraphicFramePr>
          <p:cNvPr id="5" name="Content Placeholder 4"/>
          <p:cNvGraphicFramePr>
            <a:graphicFrameLocks noGrp="1"/>
          </p:cNvGraphicFramePr>
          <p:nvPr>
            <p:ph idx="1"/>
          </p:nvPr>
        </p:nvGraphicFramePr>
        <p:xfrm>
          <a:off x="179512" y="699542"/>
          <a:ext cx="8784976" cy="32969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GB" sz="1800" dirty="0"/>
                        <a:t>You Said</a:t>
                      </a:r>
                    </a:p>
                  </a:txBody>
                  <a:tcPr/>
                </a:tc>
                <a:tc>
                  <a:txBody>
                    <a:bodyPr/>
                    <a:lstStyle/>
                    <a:p>
                      <a:r>
                        <a:rPr lang="en-GB" dirty="0"/>
                        <a:t>We Did</a:t>
                      </a:r>
                    </a:p>
                  </a:txBody>
                  <a:tcPr/>
                </a:tc>
                <a:extLst>
                  <a:ext uri="{0D108BD9-81ED-4DB2-BD59-A6C34878D82A}">
                    <a16:rowId xmlns:a16="http://schemas.microsoft.com/office/drawing/2014/main" val="10000"/>
                  </a:ext>
                </a:extLst>
              </a:tr>
              <a:tr h="370840">
                <a:tc>
                  <a:txBody>
                    <a:bodyPr/>
                    <a:lstStyle/>
                    <a:p>
                      <a:r>
                        <a:rPr lang="en-US" sz="1000" b="0" i="0" u="none" strike="noStrike" kern="1200" dirty="0">
                          <a:solidFill>
                            <a:schemeClr val="dk1"/>
                          </a:solidFill>
                          <a:effectLst/>
                          <a:latin typeface="+mn-lt"/>
                          <a:ea typeface="+mn-ea"/>
                          <a:cs typeface="+mn-cs"/>
                        </a:rPr>
                        <a:t>I believe Xoserve are exceptional in change management area. My personal engagement has been in DSG capacity and Xoserve ensure that right people are in attendant for the relevant changes to be discussed in session. Paul Orsler and James Rigby are consistently seeking ways to improve the session and customer experience, so that is great to see.</a:t>
                      </a:r>
                      <a:endParaRPr lang="en-GB" sz="1000" dirty="0"/>
                    </a:p>
                  </a:txBody>
                  <a:tcPr/>
                </a:tc>
                <a:tc>
                  <a:txBody>
                    <a:bodyPr/>
                    <a:lstStyle/>
                    <a:p>
                      <a:r>
                        <a:rPr lang="en-GB" sz="1000" dirty="0"/>
                        <a:t>We appreciate you taking the time to provide feedback and are pleased to hear that you are happy with the level of engagement you have experienced from members of the Customer Change Team</a:t>
                      </a:r>
                      <a:r>
                        <a:rPr lang="en-US" sz="1000" dirty="0"/>
                        <a:t>.  We are continually looking to improve our processes so as to enhance customer experience and hope that you continue to provide feedback via the surveys to allow for us to continue the positive engagement with all our customers. </a:t>
                      </a:r>
                      <a:r>
                        <a:rPr lang="en-GB" sz="1000" dirty="0"/>
                        <a:t> </a:t>
                      </a:r>
                    </a:p>
                  </a:txBody>
                  <a:tcPr/>
                </a:tc>
                <a:extLst>
                  <a:ext uri="{0D108BD9-81ED-4DB2-BD59-A6C34878D82A}">
                    <a16:rowId xmlns:a16="http://schemas.microsoft.com/office/drawing/2014/main" val="10001"/>
                  </a:ext>
                </a:extLst>
              </a:tr>
              <a:tr h="370840">
                <a:tc>
                  <a:txBody>
                    <a:bodyPr/>
                    <a:lstStyle/>
                    <a:p>
                      <a:r>
                        <a:rPr lang="en-US" sz="1000" b="0" i="0" u="none" strike="noStrike" kern="1200" dirty="0">
                          <a:solidFill>
                            <a:schemeClr val="dk1"/>
                          </a:solidFill>
                          <a:effectLst/>
                          <a:latin typeface="+mn-lt"/>
                          <a:ea typeface="+mn-ea"/>
                          <a:cs typeface="+mn-cs"/>
                        </a:rPr>
                        <a:t>Changes are taking too long to implement. More consideration needs to be given to impacts of change on IGT files and processes as this is an area that is still largely overlooked and we have evidence of invalid data being sent to IGTs as a consequence of fixes that have been implemented to benefit Shippers.</a:t>
                      </a:r>
                      <a:endParaRPr lang="en-GB" sz="1000" dirty="0"/>
                    </a:p>
                  </a:txBody>
                  <a:tcPr/>
                </a:tc>
                <a:tc>
                  <a:txBody>
                    <a:bodyPr/>
                    <a:lstStyle/>
                    <a:p>
                      <a:r>
                        <a:rPr lang="en-US" sz="1000" dirty="0"/>
                        <a:t>We acknowledge your concerns regarding the length of time it takes to deliver change.  We have improved the process around scaling of releases and have recently implemented a ‘t-shirt sizing’ process for change to help plan for change and be able to identify the most efficient and appropriate route for delivery with the intention of implementing change as quickly as customers would want us to whilst ensuring stability of the system and minimal impact to customers down stream. </a:t>
                      </a:r>
                    </a:p>
                    <a:p>
                      <a:r>
                        <a:rPr lang="en-US" sz="1000" dirty="0"/>
                        <a:t>We continually monitor the impacts of change at the point of implementation through the warranty period.  We appreciate your feed back in relation to post implementation impacts and will ensure that route cause is identified and you are informed of the steps we are taking to mitigate the risk of similar issues happening in the future.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78635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13.3 - External Change Register </a:t>
            </a:r>
          </a:p>
        </p:txBody>
      </p:sp>
      <p:sp>
        <p:nvSpPr>
          <p:cNvPr id="3" name="Subtitle 2"/>
          <p:cNvSpPr>
            <a:spLocks noGrp="1"/>
          </p:cNvSpPr>
          <p:nvPr>
            <p:ph type="subTitle" idx="1"/>
          </p:nvPr>
        </p:nvSpPr>
        <p:spPr/>
        <p:txBody>
          <a:bodyPr/>
          <a:lstStyle/>
          <a:p>
            <a:r>
              <a:rPr lang="en-GB" dirty="0"/>
              <a:t>January 2020 </a:t>
            </a:r>
          </a:p>
        </p:txBody>
      </p:sp>
    </p:spTree>
    <p:extLst>
      <p:ext uri="{BB962C8B-B14F-4D97-AF65-F5344CB8AC3E}">
        <p14:creationId xmlns:p14="http://schemas.microsoft.com/office/powerpoint/2010/main" val="8096380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2BC0-B7BC-4897-B894-82CBB984DB1C}"/>
              </a:ext>
            </a:extLst>
          </p:cNvPr>
          <p:cNvSpPr>
            <a:spLocks noGrp="1"/>
          </p:cNvSpPr>
          <p:nvPr>
            <p:ph type="title"/>
          </p:nvPr>
        </p:nvSpPr>
        <p:spPr>
          <a:xfrm>
            <a:off x="457200" y="61962"/>
            <a:ext cx="8229600" cy="637580"/>
          </a:xfrm>
        </p:spPr>
        <p:txBody>
          <a:bodyPr>
            <a:normAutofit/>
          </a:bodyPr>
          <a:lstStyle/>
          <a:p>
            <a:r>
              <a:rPr lang="en-GB" dirty="0"/>
              <a:t>Background</a:t>
            </a:r>
          </a:p>
        </p:txBody>
      </p:sp>
      <p:sp>
        <p:nvSpPr>
          <p:cNvPr id="3" name="Content Placeholder 2">
            <a:extLst>
              <a:ext uri="{FF2B5EF4-FFF2-40B4-BE49-F238E27FC236}">
                <a16:creationId xmlns:a16="http://schemas.microsoft.com/office/drawing/2014/main" id="{FF610C79-E0B9-4631-A0E3-110DBE014692}"/>
              </a:ext>
            </a:extLst>
          </p:cNvPr>
          <p:cNvSpPr>
            <a:spLocks noGrp="1"/>
          </p:cNvSpPr>
          <p:nvPr>
            <p:ph idx="1"/>
          </p:nvPr>
        </p:nvSpPr>
        <p:spPr>
          <a:xfrm>
            <a:off x="457200" y="627534"/>
            <a:ext cx="8229600" cy="4104456"/>
          </a:xfrm>
        </p:spPr>
        <p:txBody>
          <a:bodyPr>
            <a:normAutofit/>
          </a:bodyPr>
          <a:lstStyle/>
          <a:p>
            <a:r>
              <a:rPr lang="en-GB" sz="2000" dirty="0"/>
              <a:t>The External Change Register is a repository of information relating to the </a:t>
            </a:r>
            <a:r>
              <a:rPr lang="en-GB" sz="2000" dirty="0" err="1"/>
              <a:t>Xoserve</a:t>
            </a:r>
            <a:r>
              <a:rPr lang="en-GB" sz="2000" dirty="0"/>
              <a:t> change pipeline and its sole purpose is to provide a high level view of the status of changes in the pipeline.</a:t>
            </a:r>
          </a:p>
          <a:p>
            <a:r>
              <a:rPr lang="en-GB" sz="2000" dirty="0"/>
              <a:t>Based on customer feedback we took an action to attempt to simplify the register whilst ensuring it added value to customers and could be used to track change.</a:t>
            </a:r>
          </a:p>
          <a:p>
            <a:r>
              <a:rPr lang="en-GB" sz="2000" dirty="0"/>
              <a:t>The attached provides a view of the amended register along with some initial customer feedback incorporated.</a:t>
            </a:r>
          </a:p>
          <a:p>
            <a:r>
              <a:rPr lang="en-GB" sz="2000" dirty="0"/>
              <a:t>We would ask that you review and provide any further feedback/additions to the register by the end of February to allow for the register to be amended and updated.</a:t>
            </a:r>
          </a:p>
          <a:p>
            <a:endParaRPr lang="en-GB" sz="2000" dirty="0"/>
          </a:p>
        </p:txBody>
      </p:sp>
      <p:graphicFrame>
        <p:nvGraphicFramePr>
          <p:cNvPr id="4" name="Object 3">
            <a:extLst>
              <a:ext uri="{FF2B5EF4-FFF2-40B4-BE49-F238E27FC236}">
                <a16:creationId xmlns:a16="http://schemas.microsoft.com/office/drawing/2014/main" id="{002BFBEA-E919-424B-9ED3-D70B8D753470}"/>
              </a:ext>
            </a:extLst>
          </p:cNvPr>
          <p:cNvGraphicFramePr>
            <a:graphicFrameLocks noChangeAspect="1"/>
          </p:cNvGraphicFramePr>
          <p:nvPr>
            <p:extLst>
              <p:ext uri="{D42A27DB-BD31-4B8C-83A1-F6EECF244321}">
                <p14:modId xmlns:p14="http://schemas.microsoft.com/office/powerpoint/2010/main" val="4283215364"/>
              </p:ext>
            </p:extLst>
          </p:nvPr>
        </p:nvGraphicFramePr>
        <p:xfrm>
          <a:off x="6372200" y="4119884"/>
          <a:ext cx="914400" cy="792163"/>
        </p:xfrm>
        <a:graphic>
          <a:graphicData uri="http://schemas.openxmlformats.org/presentationml/2006/ole">
            <mc:AlternateContent xmlns:mc="http://schemas.openxmlformats.org/markup-compatibility/2006">
              <mc:Choice xmlns:v="urn:schemas-microsoft-com:vml" Requires="v">
                <p:oleObj spid="_x0000_s86038" name="Worksheet" showAsIcon="1" r:id="rId3" imgW="914400" imgH="792360" progId="Excel.Sheet.12">
                  <p:embed/>
                </p:oleObj>
              </mc:Choice>
              <mc:Fallback>
                <p:oleObj name="Worksheet" showAsIcon="1" r:id="rId3" imgW="914400" imgH="792360" progId="Excel.Sheet.12">
                  <p:embed/>
                  <p:pic>
                    <p:nvPicPr>
                      <p:cNvPr id="4" name="Object 3">
                        <a:extLst>
                          <a:ext uri="{FF2B5EF4-FFF2-40B4-BE49-F238E27FC236}">
                            <a16:creationId xmlns:a16="http://schemas.microsoft.com/office/drawing/2014/main" id="{002BFBEA-E919-424B-9ED3-D70B8D753470}"/>
                          </a:ext>
                        </a:extLst>
                      </p:cNvPr>
                      <p:cNvPicPr/>
                      <p:nvPr/>
                    </p:nvPicPr>
                    <p:blipFill>
                      <a:blip r:embed="rId4"/>
                      <a:stretch>
                        <a:fillRect/>
                      </a:stretch>
                    </p:blipFill>
                    <p:spPr>
                      <a:xfrm>
                        <a:off x="6372200" y="411988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71323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p:spPr>
        <p:txBody>
          <a:bodyPr>
            <a:normAutofit/>
          </a:bodyPr>
          <a:lstStyle/>
          <a:p>
            <a:r>
              <a:rPr lang="en-GB"/>
              <a:t>13.4 DSG </a:t>
            </a:r>
            <a:r>
              <a:rPr lang="en-GB" dirty="0"/>
              <a:t>Meeting Update</a:t>
            </a:r>
          </a:p>
        </p:txBody>
      </p:sp>
      <p:sp>
        <p:nvSpPr>
          <p:cNvPr id="4" name="TextBox 3">
            <a:extLst>
              <a:ext uri="{FF2B5EF4-FFF2-40B4-BE49-F238E27FC236}">
                <a16:creationId xmlns:a16="http://schemas.microsoft.com/office/drawing/2014/main" id="{93D2FDF4-7604-4621-87B8-91EFDFBF5484}"/>
              </a:ext>
            </a:extLst>
          </p:cNvPr>
          <p:cNvSpPr txBox="1"/>
          <p:nvPr/>
        </p:nvSpPr>
        <p:spPr>
          <a:xfrm>
            <a:off x="650449" y="871839"/>
            <a:ext cx="7741763" cy="323165"/>
          </a:xfrm>
          <a:prstGeom prst="rect">
            <a:avLst/>
          </a:prstGeom>
          <a:noFill/>
        </p:spPr>
        <p:txBody>
          <a:bodyPr wrap="square" rtlCol="0">
            <a:spAutoFit/>
          </a:bodyPr>
          <a:lstStyle/>
          <a:p>
            <a:r>
              <a:rPr lang="en-GB" sz="1500" dirty="0"/>
              <a:t>The below table indicates the input we received from DSG on 27</a:t>
            </a:r>
            <a:r>
              <a:rPr lang="en-GB" sz="1500" baseline="30000" dirty="0"/>
              <a:t>th</a:t>
            </a:r>
            <a:r>
              <a:rPr lang="en-GB" sz="1500" dirty="0"/>
              <a:t> January:</a:t>
            </a:r>
          </a:p>
        </p:txBody>
      </p:sp>
      <p:graphicFrame>
        <p:nvGraphicFramePr>
          <p:cNvPr id="5" name="Table 4">
            <a:extLst>
              <a:ext uri="{FF2B5EF4-FFF2-40B4-BE49-F238E27FC236}">
                <a16:creationId xmlns:a16="http://schemas.microsoft.com/office/drawing/2014/main" id="{F71E8A9A-BE55-4A7F-AA06-AE31A02C0262}"/>
              </a:ext>
            </a:extLst>
          </p:cNvPr>
          <p:cNvGraphicFramePr>
            <a:graphicFrameLocks noGrp="1"/>
          </p:cNvGraphicFramePr>
          <p:nvPr>
            <p:extLst/>
          </p:nvPr>
        </p:nvGraphicFramePr>
        <p:xfrm>
          <a:off x="197964" y="1207219"/>
          <a:ext cx="8788140" cy="3457753"/>
        </p:xfrm>
        <a:graphic>
          <a:graphicData uri="http://schemas.openxmlformats.org/drawingml/2006/table">
            <a:tbl>
              <a:tblPr firstRow="1" firstCol="1" bandRow="1">
                <a:tableStyleId>{69CF1AB2-1976-4502-BF36-3FF5EA218861}</a:tableStyleId>
              </a:tblPr>
              <a:tblGrid>
                <a:gridCol w="4934932">
                  <a:extLst>
                    <a:ext uri="{9D8B030D-6E8A-4147-A177-3AD203B41FA5}">
                      <a16:colId xmlns:a16="http://schemas.microsoft.com/office/drawing/2014/main" val="569513158"/>
                    </a:ext>
                  </a:extLst>
                </a:gridCol>
                <a:gridCol w="2524027">
                  <a:extLst>
                    <a:ext uri="{9D8B030D-6E8A-4147-A177-3AD203B41FA5}">
                      <a16:colId xmlns:a16="http://schemas.microsoft.com/office/drawing/2014/main" val="494105502"/>
                    </a:ext>
                  </a:extLst>
                </a:gridCol>
                <a:gridCol w="1329181">
                  <a:extLst>
                    <a:ext uri="{9D8B030D-6E8A-4147-A177-3AD203B41FA5}">
                      <a16:colId xmlns:a16="http://schemas.microsoft.com/office/drawing/2014/main" val="1519125317"/>
                    </a:ext>
                  </a:extLst>
                </a:gridCol>
              </a:tblGrid>
              <a:tr h="297711">
                <a:tc>
                  <a:txBody>
                    <a:bodyPr/>
                    <a:lstStyle/>
                    <a:p>
                      <a:pPr algn="ctr">
                        <a:spcAft>
                          <a:spcPts val="0"/>
                        </a:spcAft>
                      </a:pPr>
                      <a:r>
                        <a:rPr lang="en-GB" sz="800" dirty="0">
                          <a:effectLst/>
                        </a:rPr>
                        <a:t>Change and decision required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ctr" defTabSz="1219170" rtl="0" eaLnBrk="1" latinLnBrk="0" hangingPunct="1">
                        <a:spcAft>
                          <a:spcPts val="0"/>
                        </a:spcAft>
                      </a:pPr>
                      <a:r>
                        <a:rPr lang="en-GB" sz="800" b="1" kern="1200" dirty="0">
                          <a:solidFill>
                            <a:schemeClr val="dk1"/>
                          </a:solidFill>
                          <a:effectLst/>
                          <a:latin typeface="+mn-lt"/>
                          <a:ea typeface="+mn-ea"/>
                          <a:cs typeface="+mn-cs"/>
                        </a:rPr>
                        <a:t>Impacted Parties</a:t>
                      </a:r>
                    </a:p>
                  </a:txBody>
                  <a:tcPr marL="51435" marR="51435" marT="0" marB="0" anchor="ctr"/>
                </a:tc>
                <a:tc>
                  <a:txBody>
                    <a:bodyPr/>
                    <a:lstStyle/>
                    <a:p>
                      <a:pPr algn="ctr">
                        <a:spcAft>
                          <a:spcPts val="0"/>
                        </a:spcAft>
                      </a:pPr>
                      <a:r>
                        <a:rPr lang="en-GB" sz="800" dirty="0">
                          <a:effectLst/>
                        </a:rPr>
                        <a:t>Input from DSG Attendees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104390289"/>
                  </a:ext>
                </a:extLst>
              </a:tr>
              <a:tr h="377190">
                <a:tc>
                  <a:txBody>
                    <a:bodyPr/>
                    <a:lstStyle/>
                    <a:p>
                      <a:pPr marL="0" algn="l" defTabSz="1219170" rtl="0" eaLnBrk="1" latinLnBrk="0" hangingPunct="1">
                        <a:spcAft>
                          <a:spcPts val="0"/>
                        </a:spcAft>
                      </a:pPr>
                      <a:r>
                        <a:rPr lang="en-GB" sz="800" b="0" kern="1200" dirty="0">
                          <a:effectLst/>
                        </a:rPr>
                        <a:t>XRN5064 – Meter Asset Enquiry API Enhancements – </a:t>
                      </a:r>
                    </a:p>
                    <a:p>
                      <a:pPr marL="0" algn="l" defTabSz="1219170" rtl="0" eaLnBrk="1" latinLnBrk="0" hangingPunct="1">
                        <a:spcAft>
                          <a:spcPts val="0"/>
                        </a:spcAft>
                      </a:pPr>
                      <a:r>
                        <a:rPr lang="en-GB" sz="800" b="1" kern="1200" dirty="0">
                          <a:effectLst/>
                        </a:rPr>
                        <a:t>Approval of prioritisation score</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Shipper</a:t>
                      </a:r>
                    </a:p>
                    <a:p>
                      <a:pPr marL="0" algn="ctr" defTabSz="1219170" rtl="0" eaLnBrk="1" latinLnBrk="0" hangingPunct="1">
                        <a:spcAft>
                          <a:spcPts val="0"/>
                        </a:spcAft>
                      </a:pPr>
                      <a:r>
                        <a:rPr lang="en-GB" sz="800" kern="1200" dirty="0">
                          <a:solidFill>
                            <a:schemeClr val="dk1"/>
                          </a:solidFill>
                          <a:effectLst/>
                          <a:latin typeface="+mn-lt"/>
                          <a:ea typeface="+mn-ea"/>
                          <a:cs typeface="+mn-cs"/>
                        </a:rPr>
                        <a:t>DNs</a:t>
                      </a:r>
                    </a:p>
                    <a:p>
                      <a:pPr marL="0" algn="ctr" defTabSz="1219170" rtl="0" eaLnBrk="1" latinLnBrk="0" hangingPunct="1">
                        <a:spcAft>
                          <a:spcPts val="0"/>
                        </a:spcAft>
                      </a:pPr>
                      <a:r>
                        <a:rPr lang="en-GB" sz="800" kern="1200" dirty="0">
                          <a:solidFill>
                            <a:schemeClr val="dk1"/>
                          </a:solidFill>
                          <a:effectLst/>
                          <a:latin typeface="+mn-lt"/>
                          <a:ea typeface="+mn-ea"/>
                          <a:cs typeface="+mn-cs"/>
                        </a:rPr>
                        <a:t>IGTs</a:t>
                      </a:r>
                    </a:p>
                  </a:txBody>
                  <a:tcPr marL="51435" marR="51435" marT="0" marB="0" anchor="ctr"/>
                </a:tc>
                <a:tc>
                  <a:txBody>
                    <a:bodyPr/>
                    <a:lstStyle/>
                    <a:p>
                      <a:pPr marL="0" algn="ctr" defTabSz="1219170" rtl="0" eaLnBrk="1" latinLnBrk="0" hangingPunct="1">
                        <a:spcAft>
                          <a:spcPts val="0"/>
                        </a:spcAft>
                      </a:pPr>
                      <a:r>
                        <a:rPr lang="en-GB" sz="800" kern="1200" dirty="0">
                          <a:effectLst/>
                        </a:rPr>
                        <a:t> Approved</a:t>
                      </a:r>
                      <a:endParaRPr lang="en-GB" sz="800" kern="1200" dirty="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83070316"/>
                  </a:ext>
                </a:extLst>
              </a:tr>
              <a:tr h="369512">
                <a:tc>
                  <a:txBody>
                    <a:bodyPr/>
                    <a:lstStyle/>
                    <a:p>
                      <a:pPr marL="0" algn="l" defTabSz="1219170" rtl="0" eaLnBrk="1" latinLnBrk="0" hangingPunct="1">
                        <a:spcAft>
                          <a:spcPts val="0"/>
                        </a:spcAft>
                      </a:pPr>
                      <a:r>
                        <a:rPr lang="en-US" sz="800" b="0" kern="1200" dirty="0">
                          <a:effectLst/>
                        </a:rPr>
                        <a:t>XRN5065 – Addition of Email Address to DES Last Accessed Report – </a:t>
                      </a:r>
                    </a:p>
                    <a:p>
                      <a:pPr marL="0" algn="l" defTabSz="1219170" rtl="0" eaLnBrk="1" latinLnBrk="0" hangingPunct="1">
                        <a:spcAft>
                          <a:spcPts val="0"/>
                        </a:spcAft>
                      </a:pPr>
                      <a:r>
                        <a:rPr lang="en-GB" sz="800" b="1" kern="1200" dirty="0">
                          <a:effectLst/>
                        </a:rPr>
                        <a:t>Approval of prioritisation score</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Shipper</a:t>
                      </a:r>
                    </a:p>
                  </a:txBody>
                  <a:tcPr marL="51435" marR="51435" marT="0" marB="0" anchor="ctr"/>
                </a:tc>
                <a:tc>
                  <a:txBody>
                    <a:bodyPr/>
                    <a:lstStyle/>
                    <a:p>
                      <a:pPr marL="0" algn="ctr" defTabSz="1219170" rtl="0" eaLnBrk="1" latinLnBrk="0" hangingPunct="1">
                        <a:spcAft>
                          <a:spcPts val="0"/>
                        </a:spcAft>
                      </a:pPr>
                      <a:r>
                        <a:rPr lang="en-GB" sz="800" kern="1200" dirty="0">
                          <a:effectLst/>
                        </a:rPr>
                        <a:t> Approved</a:t>
                      </a:r>
                      <a:endParaRPr lang="en-GB" sz="800" kern="1200" dirty="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1287199430"/>
                  </a:ext>
                </a:extLst>
              </a:tr>
              <a:tr h="502920">
                <a:tc>
                  <a:txBody>
                    <a:bodyPr/>
                    <a:lstStyle/>
                    <a:p>
                      <a:pPr marL="0" algn="l" defTabSz="1219170" rtl="0" eaLnBrk="1" latinLnBrk="0" hangingPunct="1">
                        <a:spcAft>
                          <a:spcPts val="0"/>
                        </a:spcAft>
                      </a:pPr>
                      <a:r>
                        <a:rPr lang="en-US" sz="800" b="0" kern="1200" dirty="0">
                          <a:effectLst/>
                        </a:rPr>
                        <a:t>XRN5038 – Convert Class 2, 3 or 4 meter points to Class 1 when G1.6.15 criteria are met (MOD0691) – </a:t>
                      </a:r>
                    </a:p>
                    <a:p>
                      <a:pPr marL="0" algn="l" defTabSz="1219170" rtl="0" eaLnBrk="1" latinLnBrk="0" hangingPunct="1">
                        <a:spcAft>
                          <a:spcPts val="0"/>
                        </a:spcAft>
                      </a:pPr>
                      <a:r>
                        <a:rPr lang="en-GB" sz="800" b="1" kern="1200" dirty="0">
                          <a:effectLst/>
                        </a:rPr>
                        <a:t>Approval of prioritisation score</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Shipper</a:t>
                      </a:r>
                    </a:p>
                    <a:p>
                      <a:pPr marL="0" algn="ctr" defTabSz="1219170" rtl="0" eaLnBrk="1" latinLnBrk="0" hangingPunct="1">
                        <a:spcAft>
                          <a:spcPts val="0"/>
                        </a:spcAft>
                      </a:pPr>
                      <a:r>
                        <a:rPr lang="en-GB" sz="800" kern="1200" dirty="0">
                          <a:solidFill>
                            <a:schemeClr val="dk1"/>
                          </a:solidFill>
                          <a:effectLst/>
                          <a:latin typeface="+mn-lt"/>
                          <a:ea typeface="+mn-ea"/>
                          <a:cs typeface="+mn-cs"/>
                        </a:rPr>
                        <a:t>IGT</a:t>
                      </a:r>
                    </a:p>
                    <a:p>
                      <a:pPr marL="0" algn="ctr" defTabSz="1219170" rtl="0" eaLnBrk="1" latinLnBrk="0" hangingPunct="1">
                        <a:spcAft>
                          <a:spcPts val="0"/>
                        </a:spcAft>
                      </a:pPr>
                      <a:r>
                        <a:rPr lang="en-GB" sz="800" kern="1200" dirty="0">
                          <a:solidFill>
                            <a:schemeClr val="dk1"/>
                          </a:solidFill>
                          <a:effectLst/>
                          <a:latin typeface="+mn-lt"/>
                          <a:ea typeface="+mn-ea"/>
                          <a:cs typeface="+mn-cs"/>
                        </a:rPr>
                        <a:t>DNs</a:t>
                      </a:r>
                    </a:p>
                    <a:p>
                      <a:pPr marL="0" algn="ctr" defTabSz="1219170" rtl="0" eaLnBrk="1" latinLnBrk="0" hangingPunct="1">
                        <a:spcAft>
                          <a:spcPts val="0"/>
                        </a:spcAft>
                      </a:pPr>
                      <a:r>
                        <a:rPr lang="en-GB" sz="800" kern="1200" dirty="0">
                          <a:solidFill>
                            <a:schemeClr val="dk1"/>
                          </a:solidFill>
                          <a:effectLst/>
                          <a:latin typeface="+mn-lt"/>
                          <a:ea typeface="+mn-ea"/>
                          <a:cs typeface="+mn-cs"/>
                        </a:rPr>
                        <a:t>DMSPs</a:t>
                      </a:r>
                    </a:p>
                  </a:txBody>
                  <a:tcPr marL="51435" marR="51435" marT="0" marB="0" anchor="ctr"/>
                </a:tc>
                <a:tc>
                  <a:txBody>
                    <a:bodyPr/>
                    <a:lstStyle/>
                    <a:p>
                      <a:pPr marL="0" algn="ctr" defTabSz="1219170" rtl="0" eaLnBrk="1" latinLnBrk="0" hangingPunct="1">
                        <a:spcAft>
                          <a:spcPts val="0"/>
                        </a:spcAft>
                      </a:pPr>
                      <a:r>
                        <a:rPr lang="en-GB" sz="800" kern="1200" dirty="0">
                          <a:effectLst/>
                        </a:rPr>
                        <a:t>Approved</a:t>
                      </a:r>
                      <a:endParaRPr lang="en-GB" sz="800" kern="1200" dirty="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719226470"/>
                  </a:ext>
                </a:extLst>
              </a:tr>
              <a:tr h="369512">
                <a:tc>
                  <a:txBody>
                    <a:bodyPr/>
                    <a:lstStyle/>
                    <a:p>
                      <a:pPr marL="0" algn="l" defTabSz="1219170" rtl="0" eaLnBrk="1" latinLnBrk="0" hangingPunct="1">
                        <a:spcAft>
                          <a:spcPts val="0"/>
                        </a:spcAft>
                      </a:pPr>
                      <a:r>
                        <a:rPr lang="en-US" sz="800" b="0" kern="1200" dirty="0">
                          <a:effectLst/>
                        </a:rPr>
                        <a:t>XRN5014 – Facilitating HyDeploy2 Live Pilot Slides – </a:t>
                      </a:r>
                    </a:p>
                    <a:p>
                      <a:pPr marL="0" algn="l" defTabSz="1219170" rtl="0" eaLnBrk="1" latinLnBrk="0" hangingPunct="1">
                        <a:spcAft>
                          <a:spcPts val="0"/>
                        </a:spcAft>
                      </a:pPr>
                      <a:r>
                        <a:rPr lang="en-US" sz="800" b="1" kern="1200" dirty="0">
                          <a:effectLst/>
                        </a:rPr>
                        <a:t>Input for Solution Development</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Shipper</a:t>
                      </a:r>
                    </a:p>
                    <a:p>
                      <a:pPr marL="0" algn="ctr" defTabSz="1219170" rtl="0" eaLnBrk="1" latinLnBrk="0" hangingPunct="1">
                        <a:spcAft>
                          <a:spcPts val="0"/>
                        </a:spcAft>
                      </a:pPr>
                      <a:r>
                        <a:rPr lang="en-GB" sz="800" kern="1200" dirty="0">
                          <a:solidFill>
                            <a:schemeClr val="dk1"/>
                          </a:solidFill>
                          <a:effectLst/>
                          <a:latin typeface="+mn-lt"/>
                          <a:ea typeface="+mn-ea"/>
                          <a:cs typeface="+mn-cs"/>
                        </a:rPr>
                        <a:t>DNs</a:t>
                      </a:r>
                    </a:p>
                  </a:txBody>
                  <a:tcPr marL="51435" marR="51435"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No comments from attendees</a:t>
                      </a:r>
                    </a:p>
                  </a:txBody>
                  <a:tcPr marL="51435" marR="51435" marT="0" marB="0" anchor="ctr"/>
                </a:tc>
                <a:extLst>
                  <a:ext uri="{0D108BD9-81ED-4DB2-BD59-A6C34878D82A}">
                    <a16:rowId xmlns:a16="http://schemas.microsoft.com/office/drawing/2014/main" val="2684856300"/>
                  </a:ext>
                </a:extLst>
              </a:tr>
              <a:tr h="400942">
                <a:tc>
                  <a:txBody>
                    <a:bodyPr/>
                    <a:lstStyle/>
                    <a:p>
                      <a:pPr marL="0" algn="l" defTabSz="1219170" rtl="0" eaLnBrk="1" latinLnBrk="0" hangingPunct="1">
                        <a:spcAft>
                          <a:spcPts val="0"/>
                        </a:spcAft>
                      </a:pPr>
                      <a:r>
                        <a:rPr lang="en-US" sz="800" b="0" kern="1200" dirty="0">
                          <a:solidFill>
                            <a:schemeClr val="dk1"/>
                          </a:solidFill>
                          <a:effectLst/>
                          <a:latin typeface="+mn-lt"/>
                          <a:ea typeface="+mn-ea"/>
                          <a:cs typeface="+mn-cs"/>
                        </a:rPr>
                        <a:t>XRN4990 – Transfer of Sites with Low Read Submission Performance from Class 2 and 3 into Class 4 (MOD0664)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800" b="1" kern="1200" dirty="0">
                          <a:effectLst/>
                        </a:rPr>
                        <a:t>Input for Solution Development</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Shipper</a:t>
                      </a:r>
                    </a:p>
                  </a:txBody>
                  <a:tcPr marL="51435" marR="51435"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800" kern="1200" dirty="0">
                          <a:effectLst/>
                        </a:rPr>
                        <a:t>DSG agreed with proposed ideas </a:t>
                      </a:r>
                      <a:endParaRPr lang="en-GB" sz="800" kern="1200" dirty="0">
                        <a:solidFill>
                          <a:schemeClr val="dk1"/>
                        </a:solidFill>
                        <a:effectLst/>
                        <a:latin typeface="+mn-lt"/>
                        <a:ea typeface="+mn-ea"/>
                        <a:cs typeface="+mn-cs"/>
                      </a:endParaRPr>
                    </a:p>
                    <a:p>
                      <a:pPr marL="0" algn="ctr" defTabSz="1219170" rtl="0" eaLnBrk="1" latinLnBrk="0" hangingPunct="1">
                        <a:spcAft>
                          <a:spcPts val="0"/>
                        </a:spcAft>
                      </a:pPr>
                      <a:endParaRPr lang="en-GB" sz="8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262331545"/>
                  </a:ext>
                </a:extLst>
              </a:tr>
              <a:tr h="36951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mn-lt"/>
                          <a:ea typeface="+mn-ea"/>
                          <a:cs typeface="+mn-cs"/>
                        </a:rPr>
                        <a:t>XRN5036 – Updates to must read process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effectLst/>
                          <a:latin typeface="+mn-lt"/>
                          <a:ea typeface="+mn-ea"/>
                          <a:cs typeface="+mn-cs"/>
                        </a:rPr>
                        <a:t>Solution Option Recommendation</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DNs</a:t>
                      </a:r>
                    </a:p>
                  </a:txBody>
                  <a:tcPr marL="51435" marR="51435"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DSG recommended Option 1</a:t>
                      </a:r>
                    </a:p>
                  </a:txBody>
                  <a:tcPr marL="51435" marR="51435" marT="0" marB="0" anchor="ctr"/>
                </a:tc>
                <a:extLst>
                  <a:ext uri="{0D108BD9-81ED-4DB2-BD59-A6C34878D82A}">
                    <a16:rowId xmlns:a16="http://schemas.microsoft.com/office/drawing/2014/main" val="95414752"/>
                  </a:ext>
                </a:extLst>
              </a:tr>
              <a:tr h="36951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mn-lt"/>
                          <a:ea typeface="+mn-ea"/>
                          <a:cs typeface="+mn-cs"/>
                        </a:rPr>
                        <a:t>XRN4801 – Additional information to be made viewable on DES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effectLst/>
                          <a:latin typeface="+mn-lt"/>
                          <a:ea typeface="+mn-ea"/>
                          <a:cs typeface="+mn-cs"/>
                        </a:rPr>
                        <a:t>Solution Option Recommendation</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Shipper</a:t>
                      </a:r>
                    </a:p>
                  </a:txBody>
                  <a:tcPr marL="51435" marR="51435"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DSG agreed with proposed solution option</a:t>
                      </a:r>
                    </a:p>
                  </a:txBody>
                  <a:tcPr marL="51435" marR="51435" marT="0" marB="0" anchor="ctr"/>
                </a:tc>
                <a:extLst>
                  <a:ext uri="{0D108BD9-81ED-4DB2-BD59-A6C34878D82A}">
                    <a16:rowId xmlns:a16="http://schemas.microsoft.com/office/drawing/2014/main" val="1733719045"/>
                  </a:ext>
                </a:extLst>
              </a:tr>
              <a:tr h="40094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mn-lt"/>
                          <a:ea typeface="+mn-ea"/>
                          <a:cs typeface="+mn-cs"/>
                        </a:rPr>
                        <a:t>XRN4780(C) – Inclusion of Meter Asset Provider Identity (MAP Id) in the UK Link system (CSS Consequential Change)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effectLst/>
                          <a:latin typeface="+mn-lt"/>
                          <a:ea typeface="+mn-ea"/>
                          <a:cs typeface="+mn-cs"/>
                        </a:rPr>
                        <a:t>Solution Option Recommendation</a:t>
                      </a:r>
                      <a:endParaRPr lang="en-GB" sz="800" b="1" kern="1200" dirty="0">
                        <a:solidFill>
                          <a:schemeClr val="dk1"/>
                        </a:solidFill>
                        <a:effectLst/>
                        <a:latin typeface="+mn-lt"/>
                        <a:ea typeface="+mn-ea"/>
                        <a:cs typeface="+mn-cs"/>
                      </a:endParaRPr>
                    </a:p>
                  </a:txBody>
                  <a:tcPr marL="0" marR="0"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Shipper</a:t>
                      </a:r>
                    </a:p>
                  </a:txBody>
                  <a:tcPr marL="51435" marR="51435" marT="0" marB="0" anchor="ctr"/>
                </a:tc>
                <a:tc>
                  <a:txBody>
                    <a:bodyPr/>
                    <a:lstStyle/>
                    <a:p>
                      <a:pPr marL="0" algn="ctr" defTabSz="1219170" rtl="0" eaLnBrk="1" latinLnBrk="0" hangingPunct="1">
                        <a:spcAft>
                          <a:spcPts val="0"/>
                        </a:spcAft>
                      </a:pPr>
                      <a:r>
                        <a:rPr lang="en-GB" sz="800" kern="1200" dirty="0">
                          <a:solidFill>
                            <a:schemeClr val="dk1"/>
                          </a:solidFill>
                          <a:effectLst/>
                          <a:latin typeface="+mn-lt"/>
                          <a:ea typeface="+mn-ea"/>
                          <a:cs typeface="+mn-cs"/>
                        </a:rPr>
                        <a:t>No comments from attendees</a:t>
                      </a:r>
                    </a:p>
                  </a:txBody>
                  <a:tcPr marL="51435" marR="51435" marT="0" marB="0" anchor="ctr"/>
                </a:tc>
                <a:extLst>
                  <a:ext uri="{0D108BD9-81ED-4DB2-BD59-A6C34878D82A}">
                    <a16:rowId xmlns:a16="http://schemas.microsoft.com/office/drawing/2014/main" val="3026891693"/>
                  </a:ext>
                </a:extLst>
              </a:tr>
            </a:tbl>
          </a:graphicData>
        </a:graphic>
      </p:graphicFrame>
    </p:spTree>
    <p:extLst>
      <p:ext uri="{BB962C8B-B14F-4D97-AF65-F5344CB8AC3E}">
        <p14:creationId xmlns:p14="http://schemas.microsoft.com/office/powerpoint/2010/main" val="351898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9"/>
            <a:ext cx="8856984" cy="360040"/>
          </a:xfrm>
        </p:spPr>
        <p:txBody>
          <a:bodyPr>
            <a:noAutofit/>
          </a:bodyPr>
          <a:lstStyle/>
          <a:p>
            <a:r>
              <a:rPr lang="en-GB" sz="1600" dirty="0"/>
              <a:t>2.6 </a:t>
            </a:r>
            <a:r>
              <a:rPr lang="en-US" sz="1600" dirty="0"/>
              <a:t>XRN5097 - DSC Service Description Table cosmetic change to service line table  v9</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227935320"/>
              </p:ext>
            </p:extLst>
          </p:nvPr>
        </p:nvGraphicFramePr>
        <p:xfrm>
          <a:off x="107504" y="783508"/>
          <a:ext cx="4248473" cy="2332855"/>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504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92329">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All Parties</a:t>
                      </a:r>
                    </a:p>
                    <a:p>
                      <a:pPr algn="l"/>
                      <a:endParaRPr lang="en-GB" sz="1000" b="1"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No funding is required as the proposed changes are cosmetic only and the new service line is part of BAU</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304486855"/>
              </p:ext>
            </p:extLst>
          </p:nvPr>
        </p:nvGraphicFramePr>
        <p:xfrm>
          <a:off x="107504" y="3291830"/>
          <a:ext cx="4248472" cy="1555919"/>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0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One new Service Line and cosmetic changes to a number of existing lines</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02386957"/>
              </p:ext>
            </p:extLst>
          </p:nvPr>
        </p:nvGraphicFramePr>
        <p:xfrm>
          <a:off x="4695733" y="771550"/>
          <a:ext cx="4340762" cy="1368152"/>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20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60312">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1.  Creation of the following new line  AGST -CS SA9-14 which details how Xoserve as the CDSP will invoke the Supplier Deed of Undertaking on behalf of Gas Transporters</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2.  Cosmetic updates made to the DSC Service Description Table to a number of service line as a result of an internal review.</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35380423"/>
              </p:ext>
            </p:extLst>
          </p:nvPr>
        </p:nvGraphicFramePr>
        <p:xfrm>
          <a:off x="4695733" y="2355726"/>
          <a:ext cx="4340761" cy="2448272"/>
        </p:xfrm>
        <a:graphic>
          <a:graphicData uri="http://schemas.openxmlformats.org/drawingml/2006/table">
            <a:tbl>
              <a:tblPr firstRow="1" bandRow="1">
                <a:tableStyleId>{E8B1032C-EA38-4F05-BA0D-38AFFFC7BED3}</a:tableStyleId>
              </a:tblPr>
              <a:tblGrid>
                <a:gridCol w="4340761">
                  <a:extLst>
                    <a:ext uri="{9D8B030D-6E8A-4147-A177-3AD203B41FA5}">
                      <a16:colId xmlns:a16="http://schemas.microsoft.com/office/drawing/2014/main" val="20000"/>
                    </a:ext>
                  </a:extLst>
                </a:gridCol>
              </a:tblGrid>
              <a:tr h="182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265307">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 amended Service Description table will be issued to each DSC contract manager for consultation. The CDSP will collate any consultation responses and provide these to the DSC Contract Management committee with recommendations for treatment. Unless there are consultation responses that are considered material, the Contract Management committee can approve the proposed Service Description table at the relevant meeting</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1726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0265-81FC-4539-9EB3-F2B765E3FAB6}"/>
              </a:ext>
            </a:extLst>
          </p:cNvPr>
          <p:cNvSpPr>
            <a:spLocks noGrp="1"/>
          </p:cNvSpPr>
          <p:nvPr>
            <p:ph type="title"/>
          </p:nvPr>
        </p:nvSpPr>
        <p:spPr/>
        <p:txBody>
          <a:bodyPr/>
          <a:lstStyle/>
          <a:p>
            <a:r>
              <a:rPr lang="en-GB" dirty="0"/>
              <a:t>Number of DSG attendees per Constituency </a:t>
            </a:r>
          </a:p>
        </p:txBody>
      </p:sp>
      <p:graphicFrame>
        <p:nvGraphicFramePr>
          <p:cNvPr id="4" name="Chart 3">
            <a:extLst>
              <a:ext uri="{FF2B5EF4-FFF2-40B4-BE49-F238E27FC236}">
                <a16:creationId xmlns:a16="http://schemas.microsoft.com/office/drawing/2014/main" id="{1D4585CA-2A42-4D27-A619-B3BEB8143FD9}"/>
              </a:ext>
            </a:extLst>
          </p:cNvPr>
          <p:cNvGraphicFramePr>
            <a:graphicFrameLocks/>
          </p:cNvGraphicFramePr>
          <p:nvPr>
            <p:extLst/>
          </p:nvPr>
        </p:nvGraphicFramePr>
        <p:xfrm>
          <a:off x="997816" y="1114135"/>
          <a:ext cx="7148368" cy="3485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6608381"/>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C222594353C846A5CC2DE64DC21269" ma:contentTypeVersion="5" ma:contentTypeDescription="Create a new document." ma:contentTypeScope="" ma:versionID="033dccf55d205d060f49a0701981a829">
  <xsd:schema xmlns:xsd="http://www.w3.org/2001/XMLSchema" xmlns:xs="http://www.w3.org/2001/XMLSchema" xmlns:p="http://schemas.microsoft.com/office/2006/metadata/properties" xmlns:ns3="b50a422f-301f-4fa5-bbd4-d22046ec3c52" xmlns:ns4="b554553c-748b-4189-a5a3-c522c630a41e" targetNamespace="http://schemas.microsoft.com/office/2006/metadata/properties" ma:root="true" ma:fieldsID="9f952fff7accad1ae828d69610955b7a" ns3:_="" ns4:_="">
    <xsd:import namespace="b50a422f-301f-4fa5-bbd4-d22046ec3c52"/>
    <xsd:import namespace="b554553c-748b-4189-a5a3-c522c630a4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a422f-301f-4fa5-bbd4-d22046ec3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54553c-748b-4189-a5a3-c522c630a4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b50a422f-301f-4fa5-bbd4-d22046ec3c52"/>
    <ds:schemaRef ds:uri="http://purl.org/dc/dcmitype/"/>
    <ds:schemaRef ds:uri="b554553c-748b-4189-a5a3-c522c630a41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8BA31CD-1A86-41CB-913A-78DCCD47C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a422f-301f-4fa5-bbd4-d22046ec3c52"/>
    <ds:schemaRef ds:uri="b554553c-748b-4189-a5a3-c522c630a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11040</TotalTime>
  <Words>11960</Words>
  <Application>Microsoft Office PowerPoint</Application>
  <PresentationFormat>On-screen Show (16:9)</PresentationFormat>
  <Paragraphs>1976</Paragraphs>
  <Slides>90</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90</vt:i4>
      </vt:variant>
    </vt:vector>
  </HeadingPairs>
  <TitlesOfParts>
    <vt:vector size="103" baseType="lpstr">
      <vt:lpstr>ＭＳ Ｐゴシック</vt:lpstr>
      <vt:lpstr>Arial</vt:lpstr>
      <vt:lpstr>Arial </vt:lpstr>
      <vt:lpstr>Calibri</vt:lpstr>
      <vt:lpstr>Calibri Light</vt:lpstr>
      <vt:lpstr>Courier New</vt:lpstr>
      <vt:lpstr>Times New Roman</vt:lpstr>
      <vt:lpstr>Verdana</vt:lpstr>
      <vt:lpstr>Office Theme</vt:lpstr>
      <vt:lpstr>Worksheet</vt:lpstr>
      <vt:lpstr>Document</vt:lpstr>
      <vt:lpstr>Acrobat Document</vt:lpstr>
      <vt:lpstr>Adobe Acrobat Document</vt:lpstr>
      <vt:lpstr>Change Management Committee  </vt:lpstr>
      <vt:lpstr>2. New Change Proposals – Initial Review</vt:lpstr>
      <vt:lpstr>2. New Change Proposals – Initial Review</vt:lpstr>
      <vt:lpstr>2.1 XRN5072 - Class 4 with AMR/DRE Installed - RGMA Flow received with no RTC count</vt:lpstr>
      <vt:lpstr>2.2 XRN5080 Failure to Supply Gas (FSG/GSOP1) – System Changes</vt:lpstr>
      <vt:lpstr>2.3 XRN5091 Deferral of creation of Class change reads at transfer of ownership</vt:lpstr>
      <vt:lpstr>2.4 XRN5092 iConversion Phase 2</vt:lpstr>
      <vt:lpstr>2.5 XRN5093 Update of AUG Table to reflect new EUC bands</vt:lpstr>
      <vt:lpstr>2.6 XRN5097 - DSC Service Description Table cosmetic change to service line table  v9</vt:lpstr>
      <vt:lpstr>3. New Change Proposals – Post Initial Review  None for this meeting</vt:lpstr>
      <vt:lpstr>4. New Change Proposals – Post Solution Review  </vt:lpstr>
      <vt:lpstr>4.1 New Change Proposals – Post Solution Review</vt:lpstr>
      <vt:lpstr>4.2 New Change Proposals – Post Solution Review</vt:lpstr>
      <vt:lpstr>4.3 New Change Proposals – Post Solution Review</vt:lpstr>
      <vt:lpstr>4.4 New Change Proposals – Post Solution Review</vt:lpstr>
      <vt:lpstr>4.5 New Change Proposals – Post Solution Review</vt:lpstr>
      <vt:lpstr>XRN4780-C Rep Summary</vt:lpstr>
      <vt:lpstr>XRN4780-C Rep Summary</vt:lpstr>
      <vt:lpstr>XRN4780-C Rep Summary</vt:lpstr>
      <vt:lpstr>XRN4780-C Rep Summary</vt:lpstr>
      <vt:lpstr>XRN4780-C Rep Summary</vt:lpstr>
      <vt:lpstr>4.6  New Change Proposals – Post Solution Review</vt:lpstr>
      <vt:lpstr>5. Implementation Plan</vt:lpstr>
      <vt:lpstr>PowerPoint Presentation</vt:lpstr>
      <vt:lpstr>5. Implementation Plan – Outages</vt:lpstr>
      <vt:lpstr>6. Approval of Change documents</vt:lpstr>
      <vt:lpstr>7. June 2020 Release  </vt:lpstr>
      <vt:lpstr>7.1 XRN4996 - June 20 Release -  Status Update</vt:lpstr>
      <vt:lpstr>7.2 XRN4996 - June 20 Confirmation to Proceed with Reduced Scope Market Trials</vt:lpstr>
      <vt:lpstr>XRN4996 - June 20 Market Trials for XRN4850 only</vt:lpstr>
      <vt:lpstr>June 20 Market Trials Timeline</vt:lpstr>
      <vt:lpstr>Following descope of XRN4941 (Auto Updates to Meter Read Frequency MOD0692) at ChMC on 8th January:</vt:lpstr>
      <vt:lpstr>XRN4996 - June 20 Release Timelines</vt:lpstr>
      <vt:lpstr>June 20 Release Summary</vt:lpstr>
      <vt:lpstr>7.3 Supporting Information for Revised BER</vt:lpstr>
      <vt:lpstr>Change Training – June Release 2020 </vt:lpstr>
      <vt:lpstr>Change Training – June Release 2020</vt:lpstr>
      <vt:lpstr>PowerPoint Presentation</vt:lpstr>
      <vt:lpstr>8.1 XRN4665 – EUC Release</vt:lpstr>
      <vt:lpstr>XRN 4665 - EUC Release Timelines</vt:lpstr>
      <vt:lpstr>BW Report Fix ‘Network Throughput Data’ High Level Timeline</vt:lpstr>
      <vt:lpstr>8.2 XRN4828 - Nov 19 Release -  Status Update</vt:lpstr>
      <vt:lpstr>XRN4828 - Nov 19 Release Timelines</vt:lpstr>
      <vt:lpstr>8.3 XRN4914 MOD 0651- Retrospective Data Update Provision –  Proof of Concept Progress Update</vt:lpstr>
      <vt:lpstr>XRN4914 – Retro proof of concept - timeline</vt:lpstr>
      <vt:lpstr>8.4 XRN5057 – Minor Release Drop 6-  Status Update</vt:lpstr>
      <vt:lpstr>XRN5057 – MiRD6 Release Timelines</vt:lpstr>
      <vt:lpstr>8.5 UK Link – Nov 2020 Major Release Scope  – for approval</vt:lpstr>
      <vt:lpstr>November 2020 Scope – For Approval </vt:lpstr>
      <vt:lpstr>November 2020 Major Release Candidates</vt:lpstr>
      <vt:lpstr>Assumptions</vt:lpstr>
      <vt:lpstr>UK Link Releases Update – For Information</vt:lpstr>
      <vt:lpstr>2020/2021 UK Link Governance Timeline</vt:lpstr>
      <vt:lpstr>Change Index – UK Link Allocated Change</vt:lpstr>
      <vt:lpstr>UK Link – Unallocated Changes</vt:lpstr>
      <vt:lpstr>Glossary / RAG</vt:lpstr>
      <vt:lpstr>8.6 UK Link POAP</vt:lpstr>
      <vt:lpstr>8.7.1 Data Office Changes</vt:lpstr>
      <vt:lpstr>PowerPoint Presentation</vt:lpstr>
      <vt:lpstr>PowerPoint Presentation</vt:lpstr>
      <vt:lpstr>8.7.2 Data DISCOVERY platform - Updates</vt:lpstr>
      <vt:lpstr>DDP Drop 3 / PAFA update</vt:lpstr>
      <vt:lpstr>PowerPoint Presentation</vt:lpstr>
      <vt:lpstr>9. Central Switching Service Consequential &amp; DSC Change Management Committee </vt:lpstr>
      <vt:lpstr>PowerPoint Presentation</vt:lpstr>
      <vt:lpstr>PowerPoint Presentation</vt:lpstr>
      <vt:lpstr>PowerPoint Presentation</vt:lpstr>
      <vt:lpstr>10. UIG Task Force Progress Report</vt:lpstr>
      <vt:lpstr>Background</vt:lpstr>
      <vt:lpstr>UIG Task Force: Dashboard</vt:lpstr>
      <vt:lpstr>Plan on Page Updated</vt:lpstr>
      <vt:lpstr>Recommendations - where we are</vt:lpstr>
      <vt:lpstr>Overview Of Task Force Funding</vt:lpstr>
      <vt:lpstr>Reminder – UIG Task Force Activities migration post October 19</vt:lpstr>
      <vt:lpstr>11.1 Bubbling Under Report</vt:lpstr>
      <vt:lpstr>11.2 Gemini Horizon Planning</vt:lpstr>
      <vt:lpstr>12 Finance and General Change Budget Update </vt:lpstr>
      <vt:lpstr>13. AOB</vt:lpstr>
      <vt:lpstr>13.1 Xoserve IX Refresh</vt:lpstr>
      <vt:lpstr>IX Refresh Customer Update</vt:lpstr>
      <vt:lpstr>PowerPoint Presentation</vt:lpstr>
      <vt:lpstr>13.2 KVI Change Management Survey Feedback </vt:lpstr>
      <vt:lpstr>KVI Change Management Survey – January 2020</vt:lpstr>
      <vt:lpstr>Overview</vt:lpstr>
      <vt:lpstr>I receive timely and fit for purpose information to enable me to manage new changes that impact my organisation</vt:lpstr>
      <vt:lpstr>You said – We did – January 2020</vt:lpstr>
      <vt:lpstr>13.3 - External Change Register </vt:lpstr>
      <vt:lpstr>Background</vt:lpstr>
      <vt:lpstr>13.4 DSG Meeting Update</vt:lpstr>
      <vt:lpstr>Number of DSG attendees per Constituency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Taggart, Rachel</cp:lastModifiedBy>
  <cp:revision>399</cp:revision>
  <dcterms:created xsi:type="dcterms:W3CDTF">2018-09-02T17:12:15Z</dcterms:created>
  <dcterms:modified xsi:type="dcterms:W3CDTF">2020-02-11T15:23:48Z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0x010100D6C222594353C846A5CC2DE64DC21269</vt:lpwstr>
  </property>
</Properties>
</file>