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95" r:id="rId5"/>
    <p:sldId id="297" r:id="rId6"/>
    <p:sldId id="299" r:id="rId7"/>
    <p:sldId id="298" r:id="rId8"/>
    <p:sldId id="296" r:id="rId9"/>
    <p:sldId id="293" r:id="rId10"/>
    <p:sldId id="294" r:id="rId11"/>
    <p:sldId id="300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0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fgem.gov.uk/system/files/docs/2019/06/rec_data_management_schedule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fgem.gov.uk/system/files/docs/2019/06/rec_data_management_schedule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2E953-2F45-4B9D-BCBA-4A7A39FEE0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Supplier of Last Resort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BD5D75-5580-45F0-8413-8800FE4771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CoMC – 18</a:t>
            </a:r>
            <a:r>
              <a:rPr lang="en-GB" baseline="30000" dirty="0"/>
              <a:t> </a:t>
            </a:r>
            <a:r>
              <a:rPr lang="en-GB" dirty="0"/>
              <a:t>March 2020</a:t>
            </a:r>
          </a:p>
        </p:txBody>
      </p:sp>
    </p:spTree>
    <p:extLst>
      <p:ext uri="{BB962C8B-B14F-4D97-AF65-F5344CB8AC3E}">
        <p14:creationId xmlns:p14="http://schemas.microsoft.com/office/powerpoint/2010/main" val="2188432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AC126-B1E9-4282-85DD-F5CE207F4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</p:spPr>
        <p:txBody>
          <a:bodyPr>
            <a:normAutofit/>
          </a:bodyPr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2A2E2-6CB0-46D3-BF36-9AF66BF37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600" dirty="0"/>
              <a:t>As part of the Faster Switching Programme Ofgem are looking at the Supplier Registration processes in the event of the appointment of a Supplier of Last Resort</a:t>
            </a:r>
          </a:p>
          <a:p>
            <a:pPr lvl="1"/>
            <a:r>
              <a:rPr lang="en-GB" sz="1600" dirty="0"/>
              <a:t>The outcome of this will impact Non Functional Requirements of the CSS system</a:t>
            </a:r>
          </a:p>
          <a:p>
            <a:endParaRPr lang="en-GB" sz="1600" dirty="0"/>
          </a:p>
          <a:p>
            <a:r>
              <a:rPr lang="en-GB" sz="1600" dirty="0"/>
              <a:t>We understand that Ofgem’s previous policy preference was to reallocate the </a:t>
            </a:r>
            <a:r>
              <a:rPr lang="en-GB" sz="1600" b="1" dirty="0"/>
              <a:t>Supplier</a:t>
            </a:r>
            <a:r>
              <a:rPr lang="en-GB" sz="1600" dirty="0"/>
              <a:t> Short Code, and not undertake Registration activities via CSS</a:t>
            </a:r>
          </a:p>
          <a:p>
            <a:pPr marL="0" indent="0">
              <a:buNone/>
            </a:pPr>
            <a:endParaRPr lang="en-GB" sz="1600" dirty="0"/>
          </a:p>
          <a:p>
            <a:r>
              <a:rPr lang="en-GB" sz="1600" dirty="0"/>
              <a:t>Both Shipper and Supplier Registrations will be ‘mastered’ on CSS following Faster Switching SCR </a:t>
            </a:r>
          </a:p>
          <a:p>
            <a:pPr lvl="1"/>
            <a:r>
              <a:rPr lang="en-GB" sz="1600" dirty="0"/>
              <a:t>Therefore Shipper Termination needs to be considered, as this will impact Shipper Registration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9921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AC126-B1E9-4282-85DD-F5CE207F4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</p:spPr>
        <p:txBody>
          <a:bodyPr>
            <a:normAutofit/>
          </a:bodyPr>
          <a:lstStyle/>
          <a:p>
            <a:r>
              <a:rPr lang="en-GB" dirty="0"/>
              <a:t>What are we asking of </a:t>
            </a:r>
            <a:r>
              <a:rPr lang="en-GB" dirty="0" err="1"/>
              <a:t>CoMC</a:t>
            </a:r>
            <a:r>
              <a:rPr lang="en-GB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2A2E2-6CB0-46D3-BF36-9AF66BF37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600" dirty="0"/>
              <a:t>Contract Management Committee is responsible for the Market Domain Data Market Participant Identity Verification Approach Document therefore any change to process needs to be considered and documented</a:t>
            </a:r>
          </a:p>
          <a:p>
            <a:endParaRPr lang="en-GB" sz="1600" dirty="0"/>
          </a:p>
          <a:p>
            <a:r>
              <a:rPr lang="en-GB" sz="1600" dirty="0"/>
              <a:t>Our expectation is:</a:t>
            </a:r>
          </a:p>
          <a:p>
            <a:pPr lvl="1"/>
            <a:r>
              <a:rPr lang="en-GB" sz="1400" dirty="0"/>
              <a:t>Shipper Short Codes cannot be reassigned (therefore a CSS Change of Shipper is required)</a:t>
            </a:r>
          </a:p>
          <a:p>
            <a:pPr lvl="1"/>
            <a:r>
              <a:rPr lang="en-GB" sz="1400" dirty="0"/>
              <a:t>Supplier Short Codes can be reassigned in </a:t>
            </a:r>
            <a:r>
              <a:rPr lang="en-GB" sz="1400" b="1" dirty="0"/>
              <a:t>some specific </a:t>
            </a:r>
            <a:r>
              <a:rPr lang="en-GB" sz="1400" dirty="0"/>
              <a:t>circumstances</a:t>
            </a:r>
          </a:p>
          <a:p>
            <a:pPr lvl="1"/>
            <a:r>
              <a:rPr lang="en-GB" sz="1400" dirty="0"/>
              <a:t>However, in order for a Supplier Short Code to be reassigned there will need to be an ‘affirmation’ by the Shipper that they accept the new organisation within the Gas Shipper / Supplier Commercial Alliance (</a:t>
            </a:r>
            <a:r>
              <a:rPr lang="en-US" sz="1400" dirty="0">
                <a:hlinkClick r:id="rId2"/>
              </a:rPr>
              <a:t>as per REC Data Management Schedule</a:t>
            </a:r>
            <a:r>
              <a:rPr lang="en-GB" sz="1400" dirty="0"/>
              <a:t>)</a:t>
            </a:r>
          </a:p>
          <a:p>
            <a:pPr lvl="2"/>
            <a:r>
              <a:rPr lang="en-GB" sz="1400" dirty="0"/>
              <a:t>We will need to work with Ofgem to understand / define HOW this should be presented to give positive affirmation</a:t>
            </a:r>
          </a:p>
          <a:p>
            <a:r>
              <a:rPr lang="en-GB" sz="1600" dirty="0"/>
              <a:t>We have formed this on the basis of the following but invite </a:t>
            </a:r>
            <a:r>
              <a:rPr lang="en-GB" sz="1600" dirty="0" err="1"/>
              <a:t>CoMC</a:t>
            </a:r>
            <a:r>
              <a:rPr lang="en-GB" sz="1600" dirty="0"/>
              <a:t> views</a:t>
            </a:r>
          </a:p>
        </p:txBody>
      </p:sp>
    </p:spTree>
    <p:extLst>
      <p:ext uri="{BB962C8B-B14F-4D97-AF65-F5344CB8AC3E}">
        <p14:creationId xmlns:p14="http://schemas.microsoft.com/office/powerpoint/2010/main" val="1656193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AC126-B1E9-4282-85DD-F5CE207F4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</p:spPr>
        <p:txBody>
          <a:bodyPr>
            <a:normAutofit/>
          </a:bodyPr>
          <a:lstStyle/>
          <a:p>
            <a:r>
              <a:rPr lang="en-GB" dirty="0"/>
              <a:t>Management of Short Codes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2A2E2-6CB0-46D3-BF36-9AF66BF37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1600" dirty="0"/>
              <a:t>CDSP manages the allocation of Market Participant Identities (MP Ids) for gas under the UNC</a:t>
            </a:r>
          </a:p>
          <a:p>
            <a:pPr lvl="1"/>
            <a:r>
              <a:rPr lang="en-GB" sz="1400" dirty="0"/>
              <a:t>Transporters – including Transmission Network Operators, Distribution Network Operators and Independent Gas Transporters </a:t>
            </a:r>
          </a:p>
          <a:p>
            <a:pPr lvl="1"/>
            <a:r>
              <a:rPr lang="en-GB" sz="1400" dirty="0"/>
              <a:t>Shipper Users </a:t>
            </a:r>
          </a:p>
          <a:p>
            <a:pPr lvl="1"/>
            <a:r>
              <a:rPr lang="en-GB" sz="1400" dirty="0"/>
              <a:t>Trader Users</a:t>
            </a:r>
          </a:p>
          <a:p>
            <a:pPr lvl="1"/>
            <a:r>
              <a:rPr lang="en-GB" sz="1400" dirty="0"/>
              <a:t>Gas Suppliers </a:t>
            </a:r>
          </a:p>
          <a:p>
            <a:pPr lvl="1"/>
            <a:r>
              <a:rPr lang="en-GB" sz="1400" dirty="0"/>
              <a:t>Meter Asset Managers (also referred to as Metering Equipment Managers in the Retail Energy Code / CSS messages) </a:t>
            </a:r>
          </a:p>
          <a:p>
            <a:pPr lvl="1"/>
            <a:r>
              <a:rPr lang="en-GB" sz="1400" dirty="0"/>
              <a:t>Meter Asset Providers </a:t>
            </a:r>
          </a:p>
          <a:p>
            <a:pPr lvl="1"/>
            <a:r>
              <a:rPr lang="en-GB" sz="1400" dirty="0"/>
              <a:t>Automated Meter Reading Service Providers (ASPs) </a:t>
            </a:r>
          </a:p>
          <a:p>
            <a:pPr lvl="1"/>
            <a:r>
              <a:rPr lang="en-GB" sz="1400" dirty="0"/>
              <a:t>Smart Metering System Operators (SMSOs)</a:t>
            </a:r>
          </a:p>
          <a:p>
            <a:pPr marL="0" indent="0">
              <a:buNone/>
            </a:pPr>
            <a:endParaRPr lang="en-GB" sz="1600" dirty="0"/>
          </a:p>
          <a:p>
            <a:r>
              <a:rPr lang="en-GB" sz="1600" dirty="0"/>
              <a:t>MP Ids (or Short Codes) can be allocated to a </a:t>
            </a:r>
            <a:r>
              <a:rPr lang="en-GB" sz="1600" b="1" dirty="0"/>
              <a:t>single organisational entity </a:t>
            </a:r>
            <a:r>
              <a:rPr lang="en-GB" sz="1600" dirty="0"/>
              <a:t>across multiple Market Participant Roles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6839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AC126-B1E9-4282-85DD-F5CE207F4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Shipper Short Code Transfer/ Reassignment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2A2E2-6CB0-46D3-BF36-9AF66BF37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600400"/>
          </a:xfrm>
        </p:spPr>
        <p:txBody>
          <a:bodyPr>
            <a:normAutofit/>
          </a:bodyPr>
          <a:lstStyle/>
          <a:p>
            <a:r>
              <a:rPr lang="en-GB" sz="1600" dirty="0"/>
              <a:t>Shipper Short Code is specific to one legal entity (i.e. the holder of the Shipper Licence) and the historic data is specific to that Shipper Short Code.</a:t>
            </a:r>
          </a:p>
          <a:p>
            <a:endParaRPr lang="en-GB" sz="1600" dirty="0"/>
          </a:p>
          <a:p>
            <a:r>
              <a:rPr lang="en-GB" sz="1600" dirty="0"/>
              <a:t>Once a Shipper Short Code is allocated to a Shipper organisation it will not be reassigned to a different organisation unless this organisation is taking all rights and obligations of the original organisation (e.g. through a merger or acquisition)</a:t>
            </a:r>
          </a:p>
          <a:p>
            <a:pPr lvl="1"/>
            <a:r>
              <a:rPr lang="en-GB" sz="1600" i="1" dirty="0"/>
              <a:t>If the appointed legal entity already has its own Shipper Licence and Shipper Short Code then it would not be possible to take over the original organisation’s Shipper Short Code</a:t>
            </a:r>
          </a:p>
          <a:p>
            <a:pPr marL="0" indent="0">
              <a:buNone/>
            </a:pPr>
            <a:r>
              <a:rPr lang="en-GB" sz="2900" dirty="0"/>
              <a:t> 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9390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SoLR</a:t>
            </a:r>
            <a:r>
              <a:rPr lang="en-GB" dirty="0"/>
              <a:t> transfers of short code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06A974-063F-4D6F-A1E8-8DCFC9A9B814}"/>
              </a:ext>
            </a:extLst>
          </p:cNvPr>
          <p:cNvSpPr txBox="1"/>
          <p:nvPr/>
        </p:nvSpPr>
        <p:spPr>
          <a:xfrm>
            <a:off x="827584" y="843558"/>
            <a:ext cx="7200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Where  a Single Market Participant ID is allocated to Multiple Market Roles each relevant industry Validation are undertaken in line with the Market Participant Verification Guidelines. 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GB" sz="16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 Market Participant ID can not be transferred to the appointed SOLR if it is associated to a Shipper Market Role for the rules indicated on the first slide 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Note: since it is required that ALL roles relate to a single organisation entity then any additional Market Participant Role may prevent reassignment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If the Market Participant ID is associated to a Supplier Market Role only then reallocation is possible as long as the organisation has either ceased trading or has lost its licence. 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Where a Deed of Undertaking has been invoked does this also preclude the reallocation of Supplier ID?</a:t>
            </a:r>
          </a:p>
        </p:txBody>
      </p:sp>
    </p:spTree>
    <p:extLst>
      <p:ext uri="{BB962C8B-B14F-4D97-AF65-F5344CB8AC3E}">
        <p14:creationId xmlns:p14="http://schemas.microsoft.com/office/powerpoint/2010/main" val="2867557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698010"/>
              </p:ext>
            </p:extLst>
          </p:nvPr>
        </p:nvGraphicFramePr>
        <p:xfrm>
          <a:off x="457200" y="699542"/>
          <a:ext cx="8229600" cy="3888432"/>
        </p:xfrm>
        <a:graphic>
          <a:graphicData uri="http://schemas.openxmlformats.org/drawingml/2006/table">
            <a:tbl>
              <a:tblPr firstRow="1" firstCol="1" bandRow="1"/>
              <a:tblGrid>
                <a:gridCol w="1090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4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2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</a:rPr>
                        <a:t>File Submitted </a:t>
                      </a:r>
                      <a:endParaRPr lang="en-GB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877" marR="61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</a:rPr>
                        <a:t>File Submitted by </a:t>
                      </a:r>
                      <a:endParaRPr lang="en-GB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877" marR="61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</a:rPr>
                        <a:t>Purpose </a:t>
                      </a:r>
                      <a:endParaRPr lang="en-GB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877" marR="61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</a:rPr>
                        <a:t>Response File Received </a:t>
                      </a:r>
                      <a:endParaRPr lang="en-GB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877" marR="61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</a:rPr>
                        <a:t>File Received by</a:t>
                      </a:r>
                      <a:endParaRPr lang="en-GB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877" marR="61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</a:rPr>
                        <a:t>Additional Info</a:t>
                      </a:r>
                      <a:endParaRPr lang="en-GB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877" marR="61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9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</a:rPr>
                        <a:t>GEA – S96 record</a:t>
                      </a:r>
                      <a:endParaRPr lang="en-GB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877" marR="61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</a:rPr>
                        <a:t>Current Shipper to CDSP</a:t>
                      </a:r>
                      <a:endParaRPr lang="en-GB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877" marR="61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</a:rPr>
                        <a:t>Current Shipper to record another Supplier on the Supply Point Register (Supplier Id NOT reassigned) </a:t>
                      </a:r>
                      <a:endParaRPr lang="en-GB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877" marR="61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</a:rPr>
                        <a:t>GEO – S97 Record</a:t>
                      </a:r>
                      <a:endParaRPr lang="en-GB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877" marR="61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</a:rPr>
                        <a:t>Current Shipper </a:t>
                      </a:r>
                      <a:endParaRPr lang="en-GB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877" marR="61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</a:rPr>
                        <a:t> </a:t>
                      </a:r>
                      <a:endParaRPr lang="en-GB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877" marR="61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9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</a:rPr>
                        <a:t>WAO – S39 record </a:t>
                      </a:r>
                      <a:endParaRPr lang="en-GB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877" marR="61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</a:rPr>
                        <a:t>Current Shipper to CDSP</a:t>
                      </a:r>
                      <a:endParaRPr lang="en-GB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877" marR="61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</a:rPr>
                        <a:t>To record a Voluntary Withdrawal against MPRN – this reduces the minimum Change of Shipper timescale from 15 calendar days to 5 SPSBDs (business days)</a:t>
                      </a:r>
                      <a:endParaRPr lang="en-GB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877" marR="61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</a:rPr>
                        <a:t>WOR – S11 record </a:t>
                      </a:r>
                      <a:endParaRPr lang="en-GB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877" marR="61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</a:rPr>
                        <a:t>Current Shipper </a:t>
                      </a:r>
                      <a:endParaRPr lang="en-GB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877" marR="61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</a:rPr>
                        <a:t>Any rejections would be contained S72 rejection details</a:t>
                      </a:r>
                      <a:endParaRPr lang="en-GB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877" marR="61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48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</a:rPr>
                        <a:t>CNF – S38 or S42 record </a:t>
                      </a:r>
                      <a:endParaRPr lang="en-GB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877" marR="61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</a:rPr>
                        <a:t>Incoming Shipper to CDSP</a:t>
                      </a:r>
                      <a:endParaRPr lang="en-GB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877" marR="61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</a:rPr>
                        <a:t>To confirm MPRN into Portfolio (this can effect a Change of Shipper and / or Change of Supplier – but also prompts transfer Meter Readings)</a:t>
                      </a:r>
                      <a:endParaRPr lang="en-GB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877" marR="61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</a:rPr>
                        <a:t>CFR – S07 received by Incoming Shipper </a:t>
                      </a:r>
                      <a:endParaRPr lang="en-GB" sz="11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</a:rPr>
                        <a:t>S10 – withdrawal Notice is received by Current Shipper</a:t>
                      </a:r>
                      <a:endParaRPr lang="en-GB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877" marR="61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</a:rPr>
                        <a:t>Current &amp; Incoming Shipper </a:t>
                      </a:r>
                      <a:endParaRPr lang="en-GB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877" marR="61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</a:rPr>
                        <a:t> </a:t>
                      </a:r>
                      <a:endParaRPr lang="en-GB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877" marR="61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90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</a:rPr>
                        <a:t>Transfer of Ownership File is received at D-2</a:t>
                      </a:r>
                      <a:endParaRPr lang="en-GB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877" marR="61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</a:rPr>
                        <a:t>CDSP to outgoing and Incoming Shipper </a:t>
                      </a:r>
                      <a:endParaRPr lang="en-GB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877" marR="61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</a:rPr>
                        <a:t>Supply Meter Point Ownership Notification File as part of a Confirmation </a:t>
                      </a:r>
                      <a:endParaRPr lang="en-GB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877" marR="61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</a:rPr>
                        <a:t>TRF – S15 Transfer of Ownership received by Incoming Shipper </a:t>
                      </a:r>
                      <a:endParaRPr lang="en-GB" sz="110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</a:rPr>
                        <a:t>TRF – S88 Ceased Responsibility received by Outgoing Shipper</a:t>
                      </a:r>
                      <a:endParaRPr lang="en-GB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877" marR="61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</a:rPr>
                        <a:t>Outgoing Shipper &amp; Incoming Shipper </a:t>
                      </a:r>
                      <a:endParaRPr lang="en-GB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877" marR="61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</a:rPr>
                        <a:t>The Incoming Shipper will also receive MRI File from CDSP providing meter and access instruction</a:t>
                      </a:r>
                      <a:endParaRPr lang="en-GB" sz="11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</a:rPr>
                        <a:t> </a:t>
                      </a:r>
                      <a:endParaRPr lang="en-GB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877" marR="61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C1BA738C-25CF-4C54-BD60-547C9EBBC7C3}"/>
              </a:ext>
            </a:extLst>
          </p:cNvPr>
          <p:cNvSpPr txBox="1">
            <a:spLocks/>
          </p:cNvSpPr>
          <p:nvPr/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000" dirty="0"/>
              <a:t>Existing Transactions to Change Supplier / Shipper Identities </a:t>
            </a:r>
          </a:p>
        </p:txBody>
      </p:sp>
    </p:spTree>
    <p:extLst>
      <p:ext uri="{BB962C8B-B14F-4D97-AF65-F5344CB8AC3E}">
        <p14:creationId xmlns:p14="http://schemas.microsoft.com/office/powerpoint/2010/main" val="2235722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AC126-B1E9-4282-85DD-F5CE207F4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</p:spPr>
        <p:txBody>
          <a:bodyPr>
            <a:normAutofit/>
          </a:bodyPr>
          <a:lstStyle/>
          <a:p>
            <a:r>
              <a:rPr lang="en-GB" dirty="0"/>
              <a:t>What are we asking of </a:t>
            </a:r>
            <a:r>
              <a:rPr lang="en-GB" dirty="0" err="1"/>
              <a:t>CoMC</a:t>
            </a:r>
            <a:r>
              <a:rPr lang="en-GB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2A2E2-6CB0-46D3-BF36-9AF66BF37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600" dirty="0"/>
              <a:t>At the start we set out our view……….</a:t>
            </a:r>
          </a:p>
          <a:p>
            <a:pPr lvl="1"/>
            <a:r>
              <a:rPr lang="en-GB" sz="1400" dirty="0"/>
              <a:t>Shipper Short Codes cannot be reassigned (therefore a CSS Change of Shipper is required)</a:t>
            </a:r>
          </a:p>
          <a:p>
            <a:pPr lvl="1"/>
            <a:r>
              <a:rPr lang="en-GB" sz="1400" dirty="0"/>
              <a:t>Supplier Short Codes can be reassigned in </a:t>
            </a:r>
            <a:r>
              <a:rPr lang="en-GB" sz="1400" b="1" dirty="0"/>
              <a:t>some specific </a:t>
            </a:r>
            <a:r>
              <a:rPr lang="en-GB" sz="1400" dirty="0"/>
              <a:t>circumstances</a:t>
            </a:r>
          </a:p>
          <a:p>
            <a:pPr lvl="1"/>
            <a:r>
              <a:rPr lang="en-GB" sz="1400" dirty="0"/>
              <a:t>However, in order for a Supplier Short Code to be reassigned there will need to be an ‘affirmation’ by the Shipper that they accept the new organisation within the Gas Shipper / Supplier Commercial Alliance (</a:t>
            </a:r>
            <a:r>
              <a:rPr lang="en-US" sz="1400" dirty="0">
                <a:hlinkClick r:id="rId2"/>
              </a:rPr>
              <a:t>as per REC Data Management Schedule</a:t>
            </a:r>
            <a:r>
              <a:rPr lang="en-GB" sz="1400" dirty="0"/>
              <a:t>)</a:t>
            </a:r>
          </a:p>
          <a:p>
            <a:pPr lvl="2"/>
            <a:r>
              <a:rPr lang="en-GB" sz="1400" dirty="0"/>
              <a:t>We will need to work with Ofgem to understand / define HOW this should be presented to give positive affirmation</a:t>
            </a:r>
          </a:p>
          <a:p>
            <a:endParaRPr lang="en-GB" dirty="0"/>
          </a:p>
          <a:p>
            <a:r>
              <a:rPr lang="en-GB" sz="1800" dirty="0"/>
              <a:t>Do you support this approach?</a:t>
            </a:r>
          </a:p>
          <a:p>
            <a:r>
              <a:rPr lang="en-GB" sz="1800" dirty="0"/>
              <a:t>What amendments would you suggest?</a:t>
            </a:r>
          </a:p>
        </p:txBody>
      </p:sp>
    </p:spTree>
    <p:extLst>
      <p:ext uri="{BB962C8B-B14F-4D97-AF65-F5344CB8AC3E}">
        <p14:creationId xmlns:p14="http://schemas.microsoft.com/office/powerpoint/2010/main" val="1126342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1" ma:contentTypeDescription="Create a new document." ma:contentTypeScope="" ma:versionID="da65dba817ad8906a4a744e36306c50e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d3a42e83de8c3bf3350fe2c8c5def860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3B1D0C8-54FB-4480-ACEF-434611798F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01f7a547-d57a-44ce-a211-81869c79743b"/>
    <ds:schemaRef ds:uri="3092569d-7549-4f1f-b838-122d264c6bd8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4753</TotalTime>
  <Words>922</Words>
  <Application>Microsoft Office PowerPoint</Application>
  <PresentationFormat>On-screen Show (16:9)</PresentationFormat>
  <Paragraphs>88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Supplier of Last Resort</vt:lpstr>
      <vt:lpstr>Background</vt:lpstr>
      <vt:lpstr>What are we asking of CoMC?</vt:lpstr>
      <vt:lpstr>Management of Short Codes</vt:lpstr>
      <vt:lpstr>Shipper Short Code Transfer/ Reassignment  </vt:lpstr>
      <vt:lpstr>SoLR transfers of short code </vt:lpstr>
      <vt:lpstr>PowerPoint Presentation</vt:lpstr>
      <vt:lpstr>What are we asking of CoMC?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Clarke, Angela</cp:lastModifiedBy>
  <cp:revision>92</cp:revision>
  <dcterms:created xsi:type="dcterms:W3CDTF">2018-09-02T17:12:15Z</dcterms:created>
  <dcterms:modified xsi:type="dcterms:W3CDTF">2020-03-10T11:29:35Z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0x01010041A7FD4F90B5DA4788FF0464472C409F</vt:lpwstr>
  </property>
</Properties>
</file>