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335" r:id="rId5"/>
    <p:sldId id="311" r:id="rId6"/>
    <p:sldId id="343" r:id="rId7"/>
    <p:sldId id="307" r:id="rId8"/>
    <p:sldId id="340" r:id="rId9"/>
    <p:sldId id="342" r:id="rId10"/>
  </p:sldIdLst>
  <p:sldSz cx="9144000" cy="5143500" type="screen16x9"/>
  <p:notesSz cx="9896475" cy="143017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41" userDrawn="1">
          <p15:clr>
            <a:srgbClr val="A4A3A4"/>
          </p15:clr>
        </p15:guide>
        <p15:guide id="3" pos="975" userDrawn="1">
          <p15:clr>
            <a:srgbClr val="A4A3A4"/>
          </p15:clr>
        </p15:guide>
        <p15:guide id="4" pos="5624" userDrawn="1">
          <p15:clr>
            <a:srgbClr val="A4A3A4"/>
          </p15:clr>
        </p15:guide>
        <p15:guide id="5" pos="1247" userDrawn="1">
          <p15:clr>
            <a:srgbClr val="A4A3A4"/>
          </p15:clr>
        </p15:guide>
        <p15:guide id="6" pos="2109" userDrawn="1">
          <p15:clr>
            <a:srgbClr val="A4A3A4"/>
          </p15:clr>
        </p15:guide>
        <p15:guide id="7" pos="2517" userDrawn="1">
          <p15:clr>
            <a:srgbClr val="A4A3A4"/>
          </p15:clr>
        </p15:guide>
        <p15:guide id="8" pos="340" userDrawn="1">
          <p15:clr>
            <a:srgbClr val="A4A3A4"/>
          </p15:clr>
        </p15:guide>
        <p15:guide id="9" orient="horz" pos="1393" userDrawn="1">
          <p15:clr>
            <a:srgbClr val="A4A3A4"/>
          </p15:clr>
        </p15:guide>
        <p15:guide id="10" pos="256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oster, Lee" initials="FL" lastIdx="10" clrIdx="0">
    <p:extLst>
      <p:ext uri="{19B8F6BF-5375-455C-9EA6-DF929625EA0E}">
        <p15:presenceInfo xmlns:p15="http://schemas.microsoft.com/office/powerpoint/2012/main" userId="S-1-5-21-4145888014-839675345-3125187760-3207" providerId="AD"/>
      </p:ext>
    </p:extLst>
  </p:cmAuthor>
  <p:cmAuthor id="2" name="Wilkes, Andrew" initials="WA" lastIdx="10" clrIdx="1">
    <p:extLst>
      <p:ext uri="{19B8F6BF-5375-455C-9EA6-DF929625EA0E}">
        <p15:presenceInfo xmlns:p15="http://schemas.microsoft.com/office/powerpoint/2012/main" userId="S-1-5-21-4145888014-839675345-3125187760-3489" providerId="AD"/>
      </p:ext>
    </p:extLst>
  </p:cmAuthor>
  <p:cmAuthor id="3" name="Wilkes, Andrew" initials="WA [2]" lastIdx="1" clrIdx="2">
    <p:extLst>
      <p:ext uri="{19B8F6BF-5375-455C-9EA6-DF929625EA0E}">
        <p15:presenceInfo xmlns:p15="http://schemas.microsoft.com/office/powerpoint/2012/main" userId="S::andrew.wilkes@xoserve.com::8c737259-034c-4913-8a34-8fa457fa190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4877"/>
    <a:srgbClr val="D75733"/>
    <a:srgbClr val="FFFFFF"/>
    <a:srgbClr val="0070C0"/>
    <a:srgbClr val="9CCB3B"/>
    <a:srgbClr val="40D1F5"/>
    <a:srgbClr val="B1D6E8"/>
    <a:srgbClr val="F2F2F2"/>
    <a:srgbClr val="7F7F7F"/>
    <a:srgbClr val="84B8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3D3361-FFCE-48DA-9B50-8922BF61C99E}" v="124" dt="2020-03-09T08:38:29.5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800" y="60"/>
      </p:cViewPr>
      <p:guideLst>
        <p:guide orient="horz" pos="441"/>
        <p:guide pos="975"/>
        <p:guide pos="5624"/>
        <p:guide pos="1247"/>
        <p:guide pos="2109"/>
        <p:guide pos="2517"/>
        <p:guide pos="340"/>
        <p:guide orient="horz" pos="1393"/>
        <p:guide pos="25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Major Incident Causality Chart - Year to Date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4155787888669319E-2"/>
          <c:y val="0.12418771249715264"/>
          <c:w val="0.68392187475176558"/>
          <c:h val="0.78807047312517398"/>
        </c:manualLayout>
      </c:layout>
      <c:barChart>
        <c:barDir val="col"/>
        <c:grouping val="clustered"/>
        <c:varyColors val="0"/>
        <c:ser>
          <c:idx val="0"/>
          <c:order val="0"/>
          <c:tx>
            <c:strRef>
              <c:f>'IM Graphs'!$C$2</c:f>
              <c:strCache>
                <c:ptCount val="1"/>
                <c:pt idx="0">
                  <c:v>Xoserve Identified/Xoserve Avoidable or Controllable</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name>Trend for XOS Triggered/Avoidable</c:name>
            <c:spPr>
              <a:ln w="25400" cap="rnd">
                <a:solidFill>
                  <a:schemeClr val="accent1"/>
                </a:solidFill>
                <a:prstDash val="sysDot"/>
              </a:ln>
              <a:effectLst/>
            </c:spPr>
            <c:trendlineType val="linear"/>
            <c:dispRSqr val="0"/>
            <c:dispEq val="0"/>
          </c:trendline>
          <c:cat>
            <c:strRef>
              <c:f>'IM Graphs'!$B$3:$B$13</c:f>
              <c:strCache>
                <c:ptCount val="11"/>
                <c:pt idx="0">
                  <c:v>A</c:v>
                </c:pt>
                <c:pt idx="1">
                  <c:v>M</c:v>
                </c:pt>
                <c:pt idx="2">
                  <c:v>J</c:v>
                </c:pt>
                <c:pt idx="3">
                  <c:v>J</c:v>
                </c:pt>
                <c:pt idx="4">
                  <c:v>A</c:v>
                </c:pt>
                <c:pt idx="5">
                  <c:v>S</c:v>
                </c:pt>
                <c:pt idx="6">
                  <c:v>O</c:v>
                </c:pt>
                <c:pt idx="7">
                  <c:v>N</c:v>
                </c:pt>
                <c:pt idx="8">
                  <c:v>D</c:v>
                </c:pt>
                <c:pt idx="9">
                  <c:v>J</c:v>
                </c:pt>
                <c:pt idx="10">
                  <c:v>F</c:v>
                </c:pt>
              </c:strCache>
            </c:strRef>
          </c:cat>
          <c:val>
            <c:numRef>
              <c:f>'IM Graphs'!$C$3:$C$13</c:f>
              <c:numCache>
                <c:formatCode>General</c:formatCode>
                <c:ptCount val="11"/>
                <c:pt idx="0">
                  <c:v>9</c:v>
                </c:pt>
                <c:pt idx="1">
                  <c:v>6</c:v>
                </c:pt>
                <c:pt idx="2">
                  <c:v>4</c:v>
                </c:pt>
                <c:pt idx="3">
                  <c:v>3</c:v>
                </c:pt>
                <c:pt idx="4">
                  <c:v>1</c:v>
                </c:pt>
                <c:pt idx="5">
                  <c:v>4</c:v>
                </c:pt>
                <c:pt idx="6">
                  <c:v>2</c:v>
                </c:pt>
                <c:pt idx="7">
                  <c:v>0</c:v>
                </c:pt>
                <c:pt idx="8">
                  <c:v>1</c:v>
                </c:pt>
                <c:pt idx="9">
                  <c:v>1</c:v>
                </c:pt>
                <c:pt idx="10">
                  <c:v>8</c:v>
                </c:pt>
              </c:numCache>
            </c:numRef>
          </c:val>
          <c:extLst>
            <c:ext xmlns:c16="http://schemas.microsoft.com/office/drawing/2014/chart" uri="{C3380CC4-5D6E-409C-BE32-E72D297353CC}">
              <c16:uniqueId val="{00000001-169F-4E77-B1C4-EAFEDF85196A}"/>
            </c:ext>
          </c:extLst>
        </c:ser>
        <c:ser>
          <c:idx val="1"/>
          <c:order val="1"/>
          <c:tx>
            <c:strRef>
              <c:f>'IM Graphs'!$D$2</c:f>
              <c:strCache>
                <c:ptCount val="1"/>
                <c:pt idx="0">
                  <c:v>Non Xoserve identified/Xoserve Avoidable or Controllable</c:v>
                </c:pt>
              </c:strCache>
            </c:strRef>
          </c:tx>
          <c:spPr>
            <a:solidFill>
              <a:srgbClr val="D7573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31750" cap="rnd">
                <a:solidFill>
                  <a:schemeClr val="accent2"/>
                </a:solidFill>
                <a:prstDash val="sysDot"/>
              </a:ln>
              <a:effectLst/>
            </c:spPr>
            <c:trendlineType val="linear"/>
            <c:dispRSqr val="0"/>
            <c:dispEq val="0"/>
          </c:trendline>
          <c:cat>
            <c:strRef>
              <c:f>'IM Graphs'!$B$3:$B$13</c:f>
              <c:strCache>
                <c:ptCount val="11"/>
                <c:pt idx="0">
                  <c:v>A</c:v>
                </c:pt>
                <c:pt idx="1">
                  <c:v>M</c:v>
                </c:pt>
                <c:pt idx="2">
                  <c:v>J</c:v>
                </c:pt>
                <c:pt idx="3">
                  <c:v>J</c:v>
                </c:pt>
                <c:pt idx="4">
                  <c:v>A</c:v>
                </c:pt>
                <c:pt idx="5">
                  <c:v>S</c:v>
                </c:pt>
                <c:pt idx="6">
                  <c:v>O</c:v>
                </c:pt>
                <c:pt idx="7">
                  <c:v>N</c:v>
                </c:pt>
                <c:pt idx="8">
                  <c:v>D</c:v>
                </c:pt>
                <c:pt idx="9">
                  <c:v>J</c:v>
                </c:pt>
                <c:pt idx="10">
                  <c:v>F</c:v>
                </c:pt>
              </c:strCache>
            </c:strRef>
          </c:cat>
          <c:val>
            <c:numRef>
              <c:f>'IM Graphs'!$D$3:$D$13</c:f>
              <c:numCache>
                <c:formatCode>General</c:formatCode>
                <c:ptCount val="11"/>
                <c:pt idx="0">
                  <c:v>3</c:v>
                </c:pt>
                <c:pt idx="1">
                  <c:v>1</c:v>
                </c:pt>
                <c:pt idx="2">
                  <c:v>2</c:v>
                </c:pt>
                <c:pt idx="3">
                  <c:v>3</c:v>
                </c:pt>
                <c:pt idx="4">
                  <c:v>0</c:v>
                </c:pt>
                <c:pt idx="5">
                  <c:v>0</c:v>
                </c:pt>
                <c:pt idx="6">
                  <c:v>0</c:v>
                </c:pt>
                <c:pt idx="7">
                  <c:v>0</c:v>
                </c:pt>
                <c:pt idx="8">
                  <c:v>0</c:v>
                </c:pt>
                <c:pt idx="9">
                  <c:v>2</c:v>
                </c:pt>
                <c:pt idx="10">
                  <c:v>1</c:v>
                </c:pt>
              </c:numCache>
            </c:numRef>
          </c:val>
          <c:extLst>
            <c:ext xmlns:c16="http://schemas.microsoft.com/office/drawing/2014/chart" uri="{C3380CC4-5D6E-409C-BE32-E72D297353CC}">
              <c16:uniqueId val="{00000003-169F-4E77-B1C4-EAFEDF85196A}"/>
            </c:ext>
          </c:extLst>
        </c:ser>
        <c:ser>
          <c:idx val="2"/>
          <c:order val="2"/>
          <c:tx>
            <c:strRef>
              <c:f>'IM Graphs'!$E$2</c:f>
              <c:strCache>
                <c:ptCount val="1"/>
                <c:pt idx="0">
                  <c:v>Xoserve Indentified/ Uncontrollable by Xoserve</c:v>
                </c:pt>
              </c:strCache>
            </c:strRef>
          </c:tx>
          <c:spPr>
            <a:solidFill>
              <a:srgbClr val="9CCB3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Graphs'!$B$3:$B$13</c:f>
              <c:strCache>
                <c:ptCount val="11"/>
                <c:pt idx="0">
                  <c:v>A</c:v>
                </c:pt>
                <c:pt idx="1">
                  <c:v>M</c:v>
                </c:pt>
                <c:pt idx="2">
                  <c:v>J</c:v>
                </c:pt>
                <c:pt idx="3">
                  <c:v>J</c:v>
                </c:pt>
                <c:pt idx="4">
                  <c:v>A</c:v>
                </c:pt>
                <c:pt idx="5">
                  <c:v>S</c:v>
                </c:pt>
                <c:pt idx="6">
                  <c:v>O</c:v>
                </c:pt>
                <c:pt idx="7">
                  <c:v>N</c:v>
                </c:pt>
                <c:pt idx="8">
                  <c:v>D</c:v>
                </c:pt>
                <c:pt idx="9">
                  <c:v>J</c:v>
                </c:pt>
                <c:pt idx="10">
                  <c:v>F</c:v>
                </c:pt>
              </c:strCache>
            </c:strRef>
          </c:cat>
          <c:val>
            <c:numRef>
              <c:f>'IM Graphs'!$E$3:$E$13</c:f>
              <c:numCache>
                <c:formatCode>General</c:formatCode>
                <c:ptCount val="11"/>
                <c:pt idx="0">
                  <c:v>2</c:v>
                </c:pt>
                <c:pt idx="1">
                  <c:v>1</c:v>
                </c:pt>
                <c:pt idx="2">
                  <c:v>1</c:v>
                </c:pt>
                <c:pt idx="3">
                  <c:v>0</c:v>
                </c:pt>
                <c:pt idx="4">
                  <c:v>0</c:v>
                </c:pt>
                <c:pt idx="5">
                  <c:v>0</c:v>
                </c:pt>
                <c:pt idx="6">
                  <c:v>2</c:v>
                </c:pt>
                <c:pt idx="7">
                  <c:v>2</c:v>
                </c:pt>
                <c:pt idx="8">
                  <c:v>1</c:v>
                </c:pt>
                <c:pt idx="9">
                  <c:v>2</c:v>
                </c:pt>
                <c:pt idx="10">
                  <c:v>1</c:v>
                </c:pt>
              </c:numCache>
            </c:numRef>
          </c:val>
          <c:extLst>
            <c:ext xmlns:c16="http://schemas.microsoft.com/office/drawing/2014/chart" uri="{C3380CC4-5D6E-409C-BE32-E72D297353CC}">
              <c16:uniqueId val="{00000004-169F-4E77-B1C4-EAFEDF85196A}"/>
            </c:ext>
          </c:extLst>
        </c:ser>
        <c:ser>
          <c:idx val="3"/>
          <c:order val="3"/>
          <c:tx>
            <c:strRef>
              <c:f>'IM Graphs'!$F$2</c:f>
              <c:strCache>
                <c:ptCount val="1"/>
                <c:pt idx="0">
                  <c:v>Non Xoserve Indentified/Uncontrollable by Xoserve</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Graphs'!$B$3:$B$13</c:f>
              <c:strCache>
                <c:ptCount val="11"/>
                <c:pt idx="0">
                  <c:v>A</c:v>
                </c:pt>
                <c:pt idx="1">
                  <c:v>M</c:v>
                </c:pt>
                <c:pt idx="2">
                  <c:v>J</c:v>
                </c:pt>
                <c:pt idx="3">
                  <c:v>J</c:v>
                </c:pt>
                <c:pt idx="4">
                  <c:v>A</c:v>
                </c:pt>
                <c:pt idx="5">
                  <c:v>S</c:v>
                </c:pt>
                <c:pt idx="6">
                  <c:v>O</c:v>
                </c:pt>
                <c:pt idx="7">
                  <c:v>N</c:v>
                </c:pt>
                <c:pt idx="8">
                  <c:v>D</c:v>
                </c:pt>
                <c:pt idx="9">
                  <c:v>J</c:v>
                </c:pt>
                <c:pt idx="10">
                  <c:v>F</c:v>
                </c:pt>
              </c:strCache>
            </c:strRef>
          </c:cat>
          <c:val>
            <c:numRef>
              <c:f>'IM Graphs'!$F$3:$F$13</c:f>
              <c:numCache>
                <c:formatCode>General</c:formatCode>
                <c:ptCount val="11"/>
                <c:pt idx="0">
                  <c:v>0</c:v>
                </c:pt>
                <c:pt idx="1">
                  <c:v>4</c:v>
                </c:pt>
                <c:pt idx="2">
                  <c:v>2</c:v>
                </c:pt>
                <c:pt idx="3">
                  <c:v>0</c:v>
                </c:pt>
                <c:pt idx="4">
                  <c:v>2</c:v>
                </c:pt>
                <c:pt idx="5">
                  <c:v>1</c:v>
                </c:pt>
                <c:pt idx="6">
                  <c:v>1</c:v>
                </c:pt>
                <c:pt idx="7">
                  <c:v>1</c:v>
                </c:pt>
                <c:pt idx="8">
                  <c:v>1</c:v>
                </c:pt>
                <c:pt idx="9">
                  <c:v>0</c:v>
                </c:pt>
                <c:pt idx="10">
                  <c:v>3</c:v>
                </c:pt>
              </c:numCache>
            </c:numRef>
          </c:val>
          <c:extLst>
            <c:ext xmlns:c16="http://schemas.microsoft.com/office/drawing/2014/chart" uri="{C3380CC4-5D6E-409C-BE32-E72D297353CC}">
              <c16:uniqueId val="{00000005-169F-4E77-B1C4-EAFEDF85196A}"/>
            </c:ext>
          </c:extLst>
        </c:ser>
        <c:ser>
          <c:idx val="4"/>
          <c:order val="4"/>
          <c:tx>
            <c:strRef>
              <c:f>'IM Graphs'!$G$2</c:f>
              <c:strCache>
                <c:ptCount val="1"/>
                <c:pt idx="0">
                  <c:v>Xoserve Internal/No customer impacts</c:v>
                </c:pt>
              </c:strCache>
            </c:strRef>
          </c:tx>
          <c:spPr>
            <a:solidFill>
              <a:srgbClr val="40D1F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Graphs'!$B$3:$B$13</c:f>
              <c:strCache>
                <c:ptCount val="11"/>
                <c:pt idx="0">
                  <c:v>A</c:v>
                </c:pt>
                <c:pt idx="1">
                  <c:v>M</c:v>
                </c:pt>
                <c:pt idx="2">
                  <c:v>J</c:v>
                </c:pt>
                <c:pt idx="3">
                  <c:v>J</c:v>
                </c:pt>
                <c:pt idx="4">
                  <c:v>A</c:v>
                </c:pt>
                <c:pt idx="5">
                  <c:v>S</c:v>
                </c:pt>
                <c:pt idx="6">
                  <c:v>O</c:v>
                </c:pt>
                <c:pt idx="7">
                  <c:v>N</c:v>
                </c:pt>
                <c:pt idx="8">
                  <c:v>D</c:v>
                </c:pt>
                <c:pt idx="9">
                  <c:v>J</c:v>
                </c:pt>
                <c:pt idx="10">
                  <c:v>F</c:v>
                </c:pt>
              </c:strCache>
            </c:strRef>
          </c:cat>
          <c:val>
            <c:numRef>
              <c:f>'IM Graphs'!$G$3:$G$13</c:f>
              <c:numCache>
                <c:formatCode>General</c:formatCode>
                <c:ptCount val="11"/>
                <c:pt idx="0">
                  <c:v>3</c:v>
                </c:pt>
                <c:pt idx="1">
                  <c:v>4</c:v>
                </c:pt>
                <c:pt idx="2">
                  <c:v>2</c:v>
                </c:pt>
                <c:pt idx="3">
                  <c:v>3</c:v>
                </c:pt>
                <c:pt idx="4">
                  <c:v>1</c:v>
                </c:pt>
                <c:pt idx="5">
                  <c:v>2</c:v>
                </c:pt>
                <c:pt idx="6">
                  <c:v>4</c:v>
                </c:pt>
                <c:pt idx="7">
                  <c:v>2</c:v>
                </c:pt>
                <c:pt idx="8">
                  <c:v>3</c:v>
                </c:pt>
                <c:pt idx="9">
                  <c:v>0</c:v>
                </c:pt>
                <c:pt idx="10">
                  <c:v>0</c:v>
                </c:pt>
              </c:numCache>
            </c:numRef>
          </c:val>
          <c:extLst>
            <c:ext xmlns:c16="http://schemas.microsoft.com/office/drawing/2014/chart" uri="{C3380CC4-5D6E-409C-BE32-E72D297353CC}">
              <c16:uniqueId val="{00000006-169F-4E77-B1C4-EAFEDF85196A}"/>
            </c:ext>
          </c:extLst>
        </c:ser>
        <c:dLbls>
          <c:dLblPos val="ctr"/>
          <c:showLegendKey val="0"/>
          <c:showVal val="1"/>
          <c:showCatName val="0"/>
          <c:showSerName val="0"/>
          <c:showPercent val="0"/>
          <c:showBubbleSize val="0"/>
        </c:dLbls>
        <c:gapWidth val="150"/>
        <c:axId val="972619999"/>
        <c:axId val="895870031"/>
      </c:barChart>
      <c:catAx>
        <c:axId val="9726199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95870031"/>
        <c:crosses val="autoZero"/>
        <c:auto val="1"/>
        <c:lblAlgn val="ctr"/>
        <c:lblOffset val="100"/>
        <c:noMultiLvlLbl val="0"/>
      </c:catAx>
      <c:valAx>
        <c:axId val="895870031"/>
        <c:scaling>
          <c:orientation val="minMax"/>
          <c:max val="9"/>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Incidents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72619999"/>
        <c:crosses val="autoZero"/>
        <c:crossBetween val="between"/>
      </c:valAx>
      <c:spPr>
        <a:noFill/>
        <a:ln>
          <a:noFill/>
        </a:ln>
        <a:effectLst/>
      </c:spPr>
    </c:plotArea>
    <c:legend>
      <c:legendPos val="r"/>
      <c:legendEntry>
        <c:idx val="0"/>
        <c:delete val="1"/>
      </c:legendEntry>
      <c:legendEntry>
        <c:idx val="1"/>
        <c:delete val="1"/>
      </c:legendEntry>
      <c:legendEntry>
        <c:idx val="2"/>
        <c:delete val="1"/>
      </c:legendEntry>
      <c:legendEntry>
        <c:idx val="3"/>
        <c:delete val="1"/>
      </c:legendEntry>
      <c:layout>
        <c:manualLayout>
          <c:xMode val="edge"/>
          <c:yMode val="edge"/>
          <c:x val="0.7845610156772872"/>
          <c:y val="0.66134770048050462"/>
          <c:w val="0.21543897707847198"/>
          <c:h val="0.31547020427166073"/>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9" y="0"/>
            <a:ext cx="4288472" cy="715089"/>
          </a:xfrm>
          <a:prstGeom prst="rect">
            <a:avLst/>
          </a:prstGeom>
        </p:spPr>
        <p:txBody>
          <a:bodyPr vert="horz" lIns="134460" tIns="67230" rIns="134460" bIns="67230" rtlCol="0"/>
          <a:lstStyle>
            <a:lvl1pPr algn="l">
              <a:defRPr sz="1800"/>
            </a:lvl1pPr>
          </a:lstStyle>
          <a:p>
            <a:endParaRPr lang="en-GB" dirty="0"/>
          </a:p>
        </p:txBody>
      </p:sp>
      <p:sp>
        <p:nvSpPr>
          <p:cNvPr id="3" name="Date Placeholder 2"/>
          <p:cNvSpPr>
            <a:spLocks noGrp="1"/>
          </p:cNvSpPr>
          <p:nvPr>
            <p:ph type="dt" idx="1"/>
          </p:nvPr>
        </p:nvSpPr>
        <p:spPr>
          <a:xfrm>
            <a:off x="5605716" y="0"/>
            <a:ext cx="4288472" cy="715089"/>
          </a:xfrm>
          <a:prstGeom prst="rect">
            <a:avLst/>
          </a:prstGeom>
        </p:spPr>
        <p:txBody>
          <a:bodyPr vert="horz" lIns="134460" tIns="67230" rIns="134460" bIns="67230" rtlCol="0"/>
          <a:lstStyle>
            <a:lvl1pPr algn="r">
              <a:defRPr sz="1800"/>
            </a:lvl1pPr>
          </a:lstStyle>
          <a:p>
            <a:fld id="{30CC7C86-2D66-4C55-8F99-E153512351BA}" type="datetimeFigureOut">
              <a:rPr lang="en-GB" smtClean="0"/>
              <a:t>09/03/2020</a:t>
            </a:fld>
            <a:endParaRPr lang="en-GB" dirty="0"/>
          </a:p>
        </p:txBody>
      </p:sp>
      <p:sp>
        <p:nvSpPr>
          <p:cNvPr id="4" name="Slide Image Placeholder 3"/>
          <p:cNvSpPr>
            <a:spLocks noGrp="1" noRot="1" noChangeAspect="1"/>
          </p:cNvSpPr>
          <p:nvPr>
            <p:ph type="sldImg" idx="2"/>
          </p:nvPr>
        </p:nvSpPr>
        <p:spPr>
          <a:xfrm>
            <a:off x="180975" y="1073150"/>
            <a:ext cx="9534525" cy="5362575"/>
          </a:xfrm>
          <a:prstGeom prst="rect">
            <a:avLst/>
          </a:prstGeom>
          <a:noFill/>
          <a:ln w="12700">
            <a:solidFill>
              <a:prstClr val="black"/>
            </a:solidFill>
          </a:ln>
        </p:spPr>
        <p:txBody>
          <a:bodyPr vert="horz" lIns="134460" tIns="67230" rIns="134460" bIns="67230" rtlCol="0" anchor="ctr"/>
          <a:lstStyle/>
          <a:p>
            <a:endParaRPr lang="en-GB" dirty="0"/>
          </a:p>
        </p:txBody>
      </p:sp>
      <p:sp>
        <p:nvSpPr>
          <p:cNvPr id="5" name="Notes Placeholder 4"/>
          <p:cNvSpPr>
            <a:spLocks noGrp="1"/>
          </p:cNvSpPr>
          <p:nvPr>
            <p:ph type="body" sz="quarter" idx="3"/>
          </p:nvPr>
        </p:nvSpPr>
        <p:spPr>
          <a:xfrm>
            <a:off x="989651" y="6793349"/>
            <a:ext cx="7917179" cy="6435805"/>
          </a:xfrm>
          <a:prstGeom prst="rect">
            <a:avLst/>
          </a:prstGeom>
        </p:spPr>
        <p:txBody>
          <a:bodyPr vert="horz" lIns="134460" tIns="67230" rIns="134460" bIns="6723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9" y="13584218"/>
            <a:ext cx="4288472" cy="715089"/>
          </a:xfrm>
          <a:prstGeom prst="rect">
            <a:avLst/>
          </a:prstGeom>
        </p:spPr>
        <p:txBody>
          <a:bodyPr vert="horz" lIns="134460" tIns="67230" rIns="134460" bIns="67230" rtlCol="0" anchor="b"/>
          <a:lstStyle>
            <a:lvl1pPr algn="l">
              <a:defRPr sz="1800"/>
            </a:lvl1pPr>
          </a:lstStyle>
          <a:p>
            <a:endParaRPr lang="en-GB" dirty="0"/>
          </a:p>
        </p:txBody>
      </p:sp>
      <p:sp>
        <p:nvSpPr>
          <p:cNvPr id="7" name="Slide Number Placeholder 6"/>
          <p:cNvSpPr>
            <a:spLocks noGrp="1"/>
          </p:cNvSpPr>
          <p:nvPr>
            <p:ph type="sldNum" sz="quarter" idx="5"/>
          </p:nvPr>
        </p:nvSpPr>
        <p:spPr>
          <a:xfrm>
            <a:off x="5605716" y="13584218"/>
            <a:ext cx="4288472" cy="715089"/>
          </a:xfrm>
          <a:prstGeom prst="rect">
            <a:avLst/>
          </a:prstGeom>
        </p:spPr>
        <p:txBody>
          <a:bodyPr vert="horz" lIns="134460" tIns="67230" rIns="134460" bIns="67230" rtlCol="0" anchor="b"/>
          <a:lstStyle>
            <a:lvl1pPr algn="r">
              <a:defRPr sz="18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3</a:t>
            </a:fld>
            <a:endParaRPr lang="en-GB" dirty="0"/>
          </a:p>
        </p:txBody>
      </p:sp>
    </p:spTree>
    <p:extLst>
      <p:ext uri="{BB962C8B-B14F-4D97-AF65-F5344CB8AC3E}">
        <p14:creationId xmlns:p14="http://schemas.microsoft.com/office/powerpoint/2010/main" val="4195454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4</a:t>
            </a:fld>
            <a:endParaRPr lang="en-GB" dirty="0"/>
          </a:p>
        </p:txBody>
      </p:sp>
    </p:spTree>
    <p:extLst>
      <p:ext uri="{BB962C8B-B14F-4D97-AF65-F5344CB8AC3E}">
        <p14:creationId xmlns:p14="http://schemas.microsoft.com/office/powerpoint/2010/main" val="2361170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6</a:t>
            </a:fld>
            <a:endParaRPr lang="en-GB" dirty="0"/>
          </a:p>
        </p:txBody>
      </p:sp>
    </p:spTree>
    <p:extLst>
      <p:ext uri="{BB962C8B-B14F-4D97-AF65-F5344CB8AC3E}">
        <p14:creationId xmlns:p14="http://schemas.microsoft.com/office/powerpoint/2010/main" val="1356264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B517DF-1F76-410B-B5D3-59640A739A43}"/>
              </a:ext>
            </a:extLst>
          </p:cNvPr>
          <p:cNvSpPr>
            <a:spLocks noGrp="1"/>
          </p:cNvSpPr>
          <p:nvPr>
            <p:ph type="ctrTitle"/>
          </p:nvPr>
        </p:nvSpPr>
        <p:spPr/>
        <p:txBody>
          <a:bodyPr/>
          <a:lstStyle/>
          <a:p>
            <a:r>
              <a:rPr lang="en-GB" dirty="0">
                <a:latin typeface="Arial"/>
                <a:cs typeface="Arial"/>
              </a:rPr>
              <a:t>Xoserve Incident Summary: February 2020</a:t>
            </a:r>
          </a:p>
        </p:txBody>
      </p:sp>
      <p:sp>
        <p:nvSpPr>
          <p:cNvPr id="5" name="Subtitle 4">
            <a:extLst>
              <a:ext uri="{FF2B5EF4-FFF2-40B4-BE49-F238E27FC236}">
                <a16:creationId xmlns:a16="http://schemas.microsoft.com/office/drawing/2014/main" id="{379D3F58-0E67-48B0-9D99-96492D9CE9AD}"/>
              </a:ext>
            </a:extLst>
          </p:cNvPr>
          <p:cNvSpPr>
            <a:spLocks noGrp="1"/>
          </p:cNvSpPr>
          <p:nvPr>
            <p:ph type="subTitle" idx="1"/>
          </p:nvPr>
        </p:nvSpPr>
        <p:spPr/>
        <p:txBody>
          <a:bodyPr vert="horz" lIns="91440" tIns="45720" rIns="91440" bIns="45720" rtlCol="0" anchor="t">
            <a:normAutofit/>
          </a:bodyPr>
          <a:lstStyle/>
          <a:p>
            <a:r>
              <a:rPr lang="en-GB" sz="2400" dirty="0">
                <a:latin typeface="Arial"/>
                <a:cs typeface="Arial"/>
              </a:rPr>
              <a:t>1</a:t>
            </a:r>
            <a:r>
              <a:rPr lang="en-GB" sz="2400" baseline="30000" dirty="0">
                <a:latin typeface="Arial"/>
                <a:cs typeface="Arial"/>
              </a:rPr>
              <a:t>st</a:t>
            </a:r>
            <a:r>
              <a:rPr lang="en-GB" sz="2400" dirty="0">
                <a:latin typeface="Arial"/>
                <a:cs typeface="Arial"/>
              </a:rPr>
              <a:t> February 2020</a:t>
            </a:r>
          </a:p>
        </p:txBody>
      </p:sp>
    </p:spTree>
    <p:extLst>
      <p:ext uri="{BB962C8B-B14F-4D97-AF65-F5344CB8AC3E}">
        <p14:creationId xmlns:p14="http://schemas.microsoft.com/office/powerpoint/2010/main" val="1212332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200" dirty="0"/>
              <a:t>What is this presentation covering?</a:t>
            </a:r>
          </a:p>
        </p:txBody>
      </p:sp>
      <p:sp>
        <p:nvSpPr>
          <p:cNvPr id="3" name="Content Placeholder 2"/>
          <p:cNvSpPr>
            <a:spLocks noGrp="1"/>
          </p:cNvSpPr>
          <p:nvPr>
            <p:ph idx="1"/>
          </p:nvPr>
        </p:nvSpPr>
        <p:spPr>
          <a:xfrm>
            <a:off x="457200" y="776211"/>
            <a:ext cx="8229600" cy="4258964"/>
          </a:xfrm>
        </p:spPr>
        <p:txBody>
          <a:bodyPr>
            <a:noAutofit/>
          </a:bodyPr>
          <a:lstStyle/>
          <a:p>
            <a:pPr>
              <a:lnSpc>
                <a:spcPts val="2100"/>
              </a:lnSpc>
              <a:spcBef>
                <a:spcPts val="0"/>
              </a:spcBef>
              <a:spcAft>
                <a:spcPts val="600"/>
              </a:spcAft>
            </a:pPr>
            <a:r>
              <a:rPr lang="en-US" sz="1600" dirty="0">
                <a:latin typeface="+mj-lt"/>
              </a:rPr>
              <a:t>This presentation provides an overview of </a:t>
            </a:r>
            <a:r>
              <a:rPr lang="en-US" sz="1600" b="1" dirty="0">
                <a:latin typeface="+mj-lt"/>
              </a:rPr>
              <a:t>P1/2 incidents </a:t>
            </a:r>
            <a:r>
              <a:rPr lang="en-US" sz="1600" dirty="0">
                <a:latin typeface="+mj-lt"/>
              </a:rPr>
              <a:t>experienced in the </a:t>
            </a:r>
            <a:r>
              <a:rPr lang="en-US" sz="1600" b="1" dirty="0">
                <a:latin typeface="+mj-lt"/>
              </a:rPr>
              <a:t>previous calendar month</a:t>
            </a:r>
          </a:p>
          <a:p>
            <a:pPr>
              <a:lnSpc>
                <a:spcPts val="2100"/>
              </a:lnSpc>
              <a:spcBef>
                <a:spcPts val="0"/>
              </a:spcBef>
              <a:spcAft>
                <a:spcPts val="600"/>
              </a:spcAft>
            </a:pPr>
            <a:r>
              <a:rPr lang="en-US" sz="1600" dirty="0">
                <a:latin typeface="+mj-lt"/>
              </a:rPr>
              <a:t>It will describe </a:t>
            </a:r>
            <a:r>
              <a:rPr lang="en-US" sz="1600" b="1" dirty="0">
                <a:latin typeface="+mj-lt"/>
              </a:rPr>
              <a:t>high level impacts and causes</a:t>
            </a:r>
            <a:r>
              <a:rPr lang="en-US" sz="1600" dirty="0">
                <a:latin typeface="+mj-lt"/>
              </a:rPr>
              <a:t>, and the </a:t>
            </a:r>
            <a:r>
              <a:rPr lang="en-US" sz="1600" b="1" dirty="0">
                <a:latin typeface="+mj-lt"/>
              </a:rPr>
              <a:t>resolution Xoserve undertook</a:t>
            </a:r>
            <a:r>
              <a:rPr lang="en-US" sz="1600" dirty="0">
                <a:latin typeface="+mj-lt"/>
              </a:rPr>
              <a:t> (or is undertaking) to resolve</a:t>
            </a:r>
          </a:p>
          <a:p>
            <a:pPr>
              <a:lnSpc>
                <a:spcPts val="2100"/>
              </a:lnSpc>
              <a:spcBef>
                <a:spcPts val="0"/>
              </a:spcBef>
              <a:spcAft>
                <a:spcPts val="600"/>
              </a:spcAft>
            </a:pPr>
            <a:r>
              <a:rPr lang="en-US" sz="1600" dirty="0">
                <a:latin typeface="+mj-lt"/>
              </a:rPr>
              <a:t>This information is provided to </a:t>
            </a:r>
            <a:r>
              <a:rPr lang="en-US" sz="1600" b="1" dirty="0">
                <a:latin typeface="+mj-lt"/>
              </a:rPr>
              <a:t>enable customers to have a greater insight </a:t>
            </a:r>
            <a:r>
              <a:rPr lang="en-US" sz="1600" dirty="0">
                <a:latin typeface="+mj-lt"/>
              </a:rPr>
              <a:t>of the activities within Xoserve’s platforms that support your critical business process</a:t>
            </a:r>
          </a:p>
          <a:p>
            <a:pPr>
              <a:lnSpc>
                <a:spcPts val="2100"/>
              </a:lnSpc>
              <a:spcBef>
                <a:spcPts val="0"/>
              </a:spcBef>
              <a:spcAft>
                <a:spcPts val="600"/>
              </a:spcAft>
            </a:pPr>
            <a:r>
              <a:rPr lang="en-US" sz="1600" dirty="0">
                <a:latin typeface="+mj-lt"/>
              </a:rPr>
              <a:t>It is also shared with the intention to provide customers with an </a:t>
            </a:r>
            <a:r>
              <a:rPr lang="en-US" sz="1600" b="1" dirty="0">
                <a:latin typeface="+mj-lt"/>
              </a:rPr>
              <a:t>understanding of what Xoserve are doing to maintain and improve service</a:t>
            </a:r>
            <a:r>
              <a:rPr lang="en-US" sz="1600" dirty="0">
                <a:latin typeface="+mj-lt"/>
              </a:rPr>
              <a:t>, and;</a:t>
            </a:r>
          </a:p>
          <a:p>
            <a:pPr>
              <a:lnSpc>
                <a:spcPts val="2100"/>
              </a:lnSpc>
              <a:spcBef>
                <a:spcPts val="0"/>
              </a:spcBef>
              <a:spcAft>
                <a:spcPts val="600"/>
              </a:spcAft>
            </a:pPr>
            <a:r>
              <a:rPr lang="en-US" sz="1600" dirty="0">
                <a:latin typeface="+mj-lt"/>
              </a:rPr>
              <a:t>It is provided to </a:t>
            </a:r>
            <a:r>
              <a:rPr lang="en-US" sz="1600" b="1" dirty="0">
                <a:latin typeface="+mj-lt"/>
              </a:rPr>
              <a:t>enable customers to provide feedback </a:t>
            </a:r>
            <a:r>
              <a:rPr lang="en-US" sz="1600" dirty="0">
                <a:latin typeface="+mj-lt"/>
              </a:rPr>
              <a:t>if they believe improvements can be made</a:t>
            </a:r>
            <a:endParaRPr lang="en-GB" sz="1000" dirty="0"/>
          </a:p>
          <a:p>
            <a:pPr>
              <a:lnSpc>
                <a:spcPts val="2100"/>
              </a:lnSpc>
              <a:spcBef>
                <a:spcPts val="0"/>
              </a:spcBef>
              <a:spcAft>
                <a:spcPts val="600"/>
              </a:spcAft>
            </a:pPr>
            <a:endParaRPr lang="en-GB" sz="1600" dirty="0">
              <a:latin typeface="+mj-lt"/>
            </a:endParaRPr>
          </a:p>
        </p:txBody>
      </p:sp>
      <p:sp>
        <p:nvSpPr>
          <p:cNvPr id="4" name="AutoShape 2" descr="Image result for questionmark flat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4698485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737"/>
            <a:ext cx="8229600" cy="527535"/>
          </a:xfrm>
        </p:spPr>
        <p:txBody>
          <a:bodyPr>
            <a:normAutofit/>
          </a:bodyPr>
          <a:lstStyle/>
          <a:p>
            <a:r>
              <a:rPr lang="en-GB" sz="2000" dirty="0"/>
              <a:t>High-level summary of P1/2 incidents: February 2020</a:t>
            </a:r>
          </a:p>
        </p:txBody>
      </p:sp>
      <p:sp>
        <p:nvSpPr>
          <p:cNvPr id="4" name="AutoShape 2" descr="Image result for questionmark flat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graphicFrame>
        <p:nvGraphicFramePr>
          <p:cNvPr id="3" name="Table 2">
            <a:extLst>
              <a:ext uri="{FF2B5EF4-FFF2-40B4-BE49-F238E27FC236}">
                <a16:creationId xmlns:a16="http://schemas.microsoft.com/office/drawing/2014/main" id="{21D2C436-0FB2-49CD-B7B6-1F223E220530}"/>
              </a:ext>
            </a:extLst>
          </p:cNvPr>
          <p:cNvGraphicFramePr>
            <a:graphicFrameLocks noGrp="1"/>
          </p:cNvGraphicFramePr>
          <p:nvPr>
            <p:extLst>
              <p:ext uri="{D42A27DB-BD31-4B8C-83A1-F6EECF244321}">
                <p14:modId xmlns:p14="http://schemas.microsoft.com/office/powerpoint/2010/main" val="562693242"/>
              </p:ext>
            </p:extLst>
          </p:nvPr>
        </p:nvGraphicFramePr>
        <p:xfrm>
          <a:off x="0" y="517213"/>
          <a:ext cx="9144000" cy="4598094"/>
        </p:xfrm>
        <a:graphic>
          <a:graphicData uri="http://schemas.openxmlformats.org/drawingml/2006/table">
            <a:tbl>
              <a:tblPr firstRow="1" bandRow="1">
                <a:tableStyleId>{5C22544A-7EE6-4342-B048-85BDC9FD1C3A}</a:tableStyleId>
              </a:tblPr>
              <a:tblGrid>
                <a:gridCol w="429370">
                  <a:extLst>
                    <a:ext uri="{9D8B030D-6E8A-4147-A177-3AD203B41FA5}">
                      <a16:colId xmlns:a16="http://schemas.microsoft.com/office/drawing/2014/main" val="751886640"/>
                    </a:ext>
                  </a:extLst>
                </a:gridCol>
                <a:gridCol w="1463598">
                  <a:extLst>
                    <a:ext uri="{9D8B030D-6E8A-4147-A177-3AD203B41FA5}">
                      <a16:colId xmlns:a16="http://schemas.microsoft.com/office/drawing/2014/main" val="3155481530"/>
                    </a:ext>
                  </a:extLst>
                </a:gridCol>
                <a:gridCol w="1507958">
                  <a:extLst>
                    <a:ext uri="{9D8B030D-6E8A-4147-A177-3AD203B41FA5}">
                      <a16:colId xmlns:a16="http://schemas.microsoft.com/office/drawing/2014/main" val="310455389"/>
                    </a:ext>
                  </a:extLst>
                </a:gridCol>
                <a:gridCol w="2435331">
                  <a:extLst>
                    <a:ext uri="{9D8B030D-6E8A-4147-A177-3AD203B41FA5}">
                      <a16:colId xmlns:a16="http://schemas.microsoft.com/office/drawing/2014/main" val="1862782085"/>
                    </a:ext>
                  </a:extLst>
                </a:gridCol>
                <a:gridCol w="2043486">
                  <a:extLst>
                    <a:ext uri="{9D8B030D-6E8A-4147-A177-3AD203B41FA5}">
                      <a16:colId xmlns:a16="http://schemas.microsoft.com/office/drawing/2014/main" val="1977189382"/>
                    </a:ext>
                  </a:extLst>
                </a:gridCol>
                <a:gridCol w="644055">
                  <a:extLst>
                    <a:ext uri="{9D8B030D-6E8A-4147-A177-3AD203B41FA5}">
                      <a16:colId xmlns:a16="http://schemas.microsoft.com/office/drawing/2014/main" val="649255346"/>
                    </a:ext>
                  </a:extLst>
                </a:gridCol>
                <a:gridCol w="620202">
                  <a:extLst>
                    <a:ext uri="{9D8B030D-6E8A-4147-A177-3AD203B41FA5}">
                      <a16:colId xmlns:a16="http://schemas.microsoft.com/office/drawing/2014/main" val="1223927480"/>
                    </a:ext>
                  </a:extLst>
                </a:gridCol>
              </a:tblGrid>
              <a:tr h="427901">
                <a:tc>
                  <a:txBody>
                    <a:bodyPr/>
                    <a:lstStyle/>
                    <a:p>
                      <a:r>
                        <a:rPr lang="en-US" sz="800" dirty="0"/>
                        <a:t> Ref.</a:t>
                      </a:r>
                      <a:endParaRPr lang="en-GB" sz="800" dirty="0"/>
                    </a:p>
                  </a:txBody>
                  <a:tcPr anchor="ctr"/>
                </a:tc>
                <a:tc>
                  <a:txBody>
                    <a:bodyPr/>
                    <a:lstStyle/>
                    <a:p>
                      <a:r>
                        <a:rPr lang="en-US" sz="800" dirty="0"/>
                        <a:t>What happened?</a:t>
                      </a:r>
                      <a:endParaRPr lang="en-GB" sz="800" dirty="0"/>
                    </a:p>
                  </a:txBody>
                  <a:tcPr anchor="ctr"/>
                </a:tc>
                <a:tc>
                  <a:txBody>
                    <a:bodyPr/>
                    <a:lstStyle/>
                    <a:p>
                      <a:r>
                        <a:rPr lang="en-US" sz="800" dirty="0"/>
                        <a:t>Why did it happen?</a:t>
                      </a:r>
                      <a:endParaRPr lang="en-GB" sz="800" dirty="0"/>
                    </a:p>
                  </a:txBody>
                  <a:tcPr anchor="ctr"/>
                </a:tc>
                <a:tc>
                  <a:txBody>
                    <a:bodyPr/>
                    <a:lstStyle/>
                    <a:p>
                      <a:r>
                        <a:rPr lang="en-US" sz="800" dirty="0"/>
                        <a:t>What do Xoserve understand our customers experienced?</a:t>
                      </a:r>
                      <a:endParaRPr lang="en-GB" sz="800" dirty="0"/>
                    </a:p>
                  </a:txBody>
                  <a:tcPr anchor="ctr"/>
                </a:tc>
                <a:tc>
                  <a:txBody>
                    <a:bodyPr/>
                    <a:lstStyle/>
                    <a:p>
                      <a:r>
                        <a:rPr lang="en-US" sz="800" dirty="0"/>
                        <a:t>What did your Xoserve team do to resolve?</a:t>
                      </a:r>
                      <a:endParaRPr lang="en-GB" sz="800" dirty="0"/>
                    </a:p>
                  </a:txBody>
                  <a:tcPr anchor="ctr"/>
                </a:tc>
                <a:tc>
                  <a:txBody>
                    <a:bodyPr/>
                    <a:lstStyle/>
                    <a:p>
                      <a:pPr algn="ctr">
                        <a:spcAft>
                          <a:spcPts val="0"/>
                        </a:spcAft>
                      </a:pPr>
                      <a:r>
                        <a:rPr lang="en-GB" sz="900" dirty="0">
                          <a:effectLst/>
                          <a:latin typeface="+mn-lt"/>
                        </a:rPr>
                        <a:t>Incident Date</a:t>
                      </a:r>
                      <a:endParaRPr lang="en-GB" sz="900" dirty="0">
                        <a:effectLst/>
                        <a:latin typeface="+mn-lt"/>
                        <a:ea typeface="Calibri" panose="020F0502020204030204" pitchFamily="34" charset="0"/>
                      </a:endParaRPr>
                    </a:p>
                  </a:txBody>
                  <a:tcPr marL="46877" marR="46877" marT="0" marB="0" anchor="ctr"/>
                </a:tc>
                <a:tc>
                  <a:txBody>
                    <a:bodyPr/>
                    <a:lstStyle/>
                    <a:p>
                      <a:pPr algn="ctr">
                        <a:spcAft>
                          <a:spcPts val="0"/>
                        </a:spcAft>
                      </a:pPr>
                      <a:r>
                        <a:rPr lang="en-GB" sz="900" dirty="0">
                          <a:effectLst/>
                          <a:latin typeface="+mn-lt"/>
                        </a:rPr>
                        <a:t>Resolved Date</a:t>
                      </a:r>
                      <a:endParaRPr lang="en-GB" sz="900" dirty="0">
                        <a:effectLst/>
                        <a:latin typeface="+mn-lt"/>
                        <a:ea typeface="Calibri" panose="020F0502020204030204" pitchFamily="34" charset="0"/>
                      </a:endParaRPr>
                    </a:p>
                  </a:txBody>
                  <a:tcPr marL="46877" marR="46877" marT="0" marB="0" anchor="ctr"/>
                </a:tc>
                <a:extLst>
                  <a:ext uri="{0D108BD9-81ED-4DB2-BD59-A6C34878D82A}">
                    <a16:rowId xmlns:a16="http://schemas.microsoft.com/office/drawing/2014/main" val="2907812891"/>
                  </a:ext>
                </a:extLst>
              </a:tr>
              <a:tr h="440943">
                <a:tc>
                  <a:txBody>
                    <a:bodyPr/>
                    <a:lstStyle/>
                    <a:p>
                      <a:pPr algn="ctr" rtl="0" fontAlgn="ctr"/>
                      <a:r>
                        <a:rPr lang="en-GB" sz="700" b="0" i="0" u="none" strike="noStrike" dirty="0">
                          <a:solidFill>
                            <a:srgbClr val="FFFFFF"/>
                          </a:solidFill>
                          <a:effectLst/>
                          <a:latin typeface="Arial" panose="020B0604020202020204" pitchFamily="34" charset="0"/>
                        </a:rPr>
                        <a:t>1084471</a:t>
                      </a:r>
                    </a:p>
                  </a:txBody>
                  <a:tcPr marL="6350" marR="6350" marT="6350" marB="0" anchor="ctr">
                    <a:solidFill>
                      <a:srgbClr val="7030A0"/>
                    </a:solidFill>
                  </a:tcPr>
                </a:tc>
                <a:tc>
                  <a:txBody>
                    <a:bodyPr/>
                    <a:lstStyle/>
                    <a:p>
                      <a:pPr algn="l" rtl="0" fontAlgn="ctr"/>
                      <a:r>
                        <a:rPr lang="en-US" sz="700" b="0" i="0" u="none" strike="noStrike">
                          <a:solidFill>
                            <a:srgbClr val="000000"/>
                          </a:solidFill>
                          <a:effectLst/>
                          <a:latin typeface="Arial" panose="020B0604020202020204" pitchFamily="34" charset="0"/>
                        </a:rPr>
                        <a:t>File transfer services across the IX network stopped working</a:t>
                      </a:r>
                    </a:p>
                  </a:txBody>
                  <a:tcPr marL="6350" marR="6350" marT="6350" marB="0" anchor="ctr"/>
                </a:tc>
                <a:tc>
                  <a:txBody>
                    <a:bodyPr/>
                    <a:lstStyle/>
                    <a:p>
                      <a:pPr algn="l" rtl="0" fontAlgn="ctr"/>
                      <a:r>
                        <a:rPr lang="en-US" sz="700" b="0" i="0" u="none" strike="noStrike" dirty="0">
                          <a:solidFill>
                            <a:srgbClr val="000000"/>
                          </a:solidFill>
                          <a:effectLst/>
                          <a:latin typeface="Arial" panose="020B0604020202020204" pitchFamily="34" charset="0"/>
                        </a:rPr>
                        <a:t>A widespread outage of national network provider's internal network impacted multiple customers, including </a:t>
                      </a:r>
                      <a:r>
                        <a:rPr lang="en-US" sz="700" b="0" i="0" u="none" strike="noStrike" dirty="0" err="1">
                          <a:solidFill>
                            <a:srgbClr val="000000"/>
                          </a:solidFill>
                          <a:effectLst/>
                          <a:latin typeface="Arial" panose="020B0604020202020204" pitchFamily="34" charset="0"/>
                        </a:rPr>
                        <a:t>Xoserve</a:t>
                      </a:r>
                      <a:endParaRPr lang="en-US" sz="700" b="0" i="0" u="none" strike="noStrike" dirty="0">
                        <a:solidFill>
                          <a:srgbClr val="000000"/>
                        </a:solidFill>
                        <a:effectLst/>
                        <a:latin typeface="Arial" panose="020B0604020202020204" pitchFamily="34" charset="0"/>
                      </a:endParaRPr>
                    </a:p>
                  </a:txBody>
                  <a:tcPr marL="6350" marR="6350" marT="6350" marB="0" anchor="ctr"/>
                </a:tc>
                <a:tc>
                  <a:txBody>
                    <a:bodyPr/>
                    <a:lstStyle/>
                    <a:p>
                      <a:pPr algn="l" rtl="0" fontAlgn="ctr"/>
                      <a:r>
                        <a:rPr lang="en-US" sz="700" b="0" i="0" u="none" strike="noStrike" dirty="0">
                          <a:solidFill>
                            <a:srgbClr val="000000"/>
                          </a:solidFill>
                          <a:effectLst/>
                          <a:latin typeface="Arial" panose="020B0604020202020204" pitchFamily="34" charset="0"/>
                        </a:rPr>
                        <a:t>Customer file delivery and receipt may have been delayed potentially impacting some customers business processes for 8hrs</a:t>
                      </a:r>
                    </a:p>
                  </a:txBody>
                  <a:tcPr marL="6350" marR="6350" marT="6350" marB="0" anchor="ctr"/>
                </a:tc>
                <a:tc>
                  <a:txBody>
                    <a:bodyPr/>
                    <a:lstStyle/>
                    <a:p>
                      <a:pPr algn="l" rtl="0" fontAlgn="ctr"/>
                      <a:r>
                        <a:rPr lang="en-US" sz="700" b="0" i="0" u="none" strike="noStrike" dirty="0">
                          <a:solidFill>
                            <a:srgbClr val="000000"/>
                          </a:solidFill>
                          <a:effectLst/>
                          <a:latin typeface="Arial" panose="020B0604020202020204" pitchFamily="34" charset="0"/>
                        </a:rPr>
                        <a:t>Xoserve teams worked to apply a contingency process to manually transfer critical files and worked with the national network provider to confirm service restoration</a:t>
                      </a:r>
                    </a:p>
                  </a:txBody>
                  <a:tcPr marL="6350" marR="6350" marT="6350" marB="0" anchor="ctr"/>
                </a:tc>
                <a:tc>
                  <a:txBody>
                    <a:bodyPr/>
                    <a:lstStyle/>
                    <a:p>
                      <a:pPr algn="ctr" rtl="0" fontAlgn="ctr"/>
                      <a:r>
                        <a:rPr lang="en-GB" sz="700" b="0" i="0" u="none" strike="noStrike" dirty="0">
                          <a:solidFill>
                            <a:srgbClr val="000000"/>
                          </a:solidFill>
                          <a:effectLst/>
                          <a:latin typeface="Arial" panose="020B0604020202020204" pitchFamily="34" charset="0"/>
                        </a:rPr>
                        <a:t>03/02/2020</a:t>
                      </a:r>
                      <a:br>
                        <a:rPr lang="en-GB" sz="700" b="0" i="0" u="none" strike="noStrike" dirty="0">
                          <a:solidFill>
                            <a:srgbClr val="000000"/>
                          </a:solidFill>
                          <a:effectLst/>
                          <a:latin typeface="Arial" panose="020B0604020202020204" pitchFamily="34" charset="0"/>
                        </a:rPr>
                      </a:br>
                      <a:r>
                        <a:rPr lang="en-GB" sz="700" b="0" i="0" u="none" strike="noStrike" dirty="0">
                          <a:solidFill>
                            <a:srgbClr val="000000"/>
                          </a:solidFill>
                          <a:effectLst/>
                          <a:latin typeface="Arial" panose="020B0604020202020204" pitchFamily="34" charset="0"/>
                        </a:rPr>
                        <a:t>05:41:00</a:t>
                      </a:r>
                    </a:p>
                  </a:txBody>
                  <a:tcPr marL="1933" marR="1933" marT="1933" marB="0" anchor="ctr"/>
                </a:tc>
                <a:tc>
                  <a:txBody>
                    <a:bodyPr/>
                    <a:lstStyle/>
                    <a:p>
                      <a:pPr algn="ctr" rtl="0" fontAlgn="ctr"/>
                      <a:r>
                        <a:rPr lang="en-GB" sz="700" b="0" i="0" u="none" strike="noStrike" dirty="0">
                          <a:solidFill>
                            <a:srgbClr val="000000"/>
                          </a:solidFill>
                          <a:effectLst/>
                          <a:latin typeface="Arial" panose="020B0604020202020204" pitchFamily="34" charset="0"/>
                        </a:rPr>
                        <a:t>03/02/2020</a:t>
                      </a:r>
                      <a:br>
                        <a:rPr lang="en-GB" sz="700" b="0" i="0" u="none" strike="noStrike" dirty="0">
                          <a:solidFill>
                            <a:srgbClr val="000000"/>
                          </a:solidFill>
                          <a:effectLst/>
                          <a:latin typeface="Arial" panose="020B0604020202020204" pitchFamily="34" charset="0"/>
                        </a:rPr>
                      </a:br>
                      <a:r>
                        <a:rPr lang="en-GB" sz="700" b="0" i="0" u="none" strike="noStrike" dirty="0">
                          <a:solidFill>
                            <a:srgbClr val="000000"/>
                          </a:solidFill>
                          <a:effectLst/>
                          <a:latin typeface="Arial" panose="020B0604020202020204" pitchFamily="34" charset="0"/>
                        </a:rPr>
                        <a:t>13:40:00</a:t>
                      </a:r>
                    </a:p>
                  </a:txBody>
                  <a:tcPr marL="1933" marR="1933" marT="1933" marB="0" anchor="ctr"/>
                </a:tc>
                <a:extLst>
                  <a:ext uri="{0D108BD9-81ED-4DB2-BD59-A6C34878D82A}">
                    <a16:rowId xmlns:a16="http://schemas.microsoft.com/office/drawing/2014/main" val="910161894"/>
                  </a:ext>
                </a:extLst>
              </a:tr>
              <a:tr h="440943">
                <a:tc>
                  <a:txBody>
                    <a:bodyPr/>
                    <a:lstStyle/>
                    <a:p>
                      <a:pPr algn="ctr" rtl="0" fontAlgn="ctr"/>
                      <a:r>
                        <a:rPr lang="en-GB" sz="700" b="0" i="0" u="none" strike="noStrike" dirty="0">
                          <a:solidFill>
                            <a:srgbClr val="FFFFFF"/>
                          </a:solidFill>
                          <a:effectLst/>
                          <a:latin typeface="Arial" panose="020B0604020202020204" pitchFamily="34" charset="0"/>
                        </a:rPr>
                        <a:t>1086115</a:t>
                      </a:r>
                    </a:p>
                  </a:txBody>
                  <a:tcPr marL="6350" marR="6350" marT="6350" marB="0" anchor="ctr">
                    <a:solidFill>
                      <a:srgbClr val="00B050"/>
                    </a:solidFill>
                  </a:tcPr>
                </a:tc>
                <a:tc>
                  <a:txBody>
                    <a:bodyPr/>
                    <a:lstStyle/>
                    <a:p>
                      <a:pPr algn="l" rtl="0" fontAlgn="ctr"/>
                      <a:r>
                        <a:rPr lang="en-US" sz="700" b="0" i="0" u="none" strike="noStrike" dirty="0">
                          <a:solidFill>
                            <a:srgbClr val="000000"/>
                          </a:solidFill>
                          <a:effectLst/>
                          <a:latin typeface="Arial" panose="020B0604020202020204" pitchFamily="34" charset="0"/>
                        </a:rPr>
                        <a:t>New incident tickets could not be created in </a:t>
                      </a:r>
                      <a:r>
                        <a:rPr lang="en-US" sz="700" b="0" i="0" u="none" strike="noStrike" dirty="0" err="1">
                          <a:solidFill>
                            <a:srgbClr val="000000"/>
                          </a:solidFill>
                          <a:effectLst/>
                          <a:latin typeface="Arial" panose="020B0604020202020204" pitchFamily="34" charset="0"/>
                        </a:rPr>
                        <a:t>Xoserve’s</a:t>
                      </a:r>
                      <a:r>
                        <a:rPr lang="en-US" sz="700" b="0" i="0" u="none" strike="noStrike" dirty="0">
                          <a:solidFill>
                            <a:srgbClr val="000000"/>
                          </a:solidFill>
                          <a:effectLst/>
                          <a:latin typeface="Arial" panose="020B0604020202020204" pitchFamily="34" charset="0"/>
                        </a:rPr>
                        <a:t> Service Desk tool </a:t>
                      </a:r>
                    </a:p>
                  </a:txBody>
                  <a:tcPr marL="6350" marR="6350" marT="6350" marB="0" anchor="ctr"/>
                </a:tc>
                <a:tc>
                  <a:txBody>
                    <a:bodyPr/>
                    <a:lstStyle/>
                    <a:p>
                      <a:pPr algn="l" rtl="0" fontAlgn="ctr"/>
                      <a:r>
                        <a:rPr lang="en-US" sz="700" b="0" i="0" u="none" strike="noStrike" dirty="0">
                          <a:solidFill>
                            <a:srgbClr val="000000"/>
                          </a:solidFill>
                          <a:effectLst/>
                          <a:latin typeface="Arial" panose="020B0604020202020204" pitchFamily="34" charset="0"/>
                        </a:rPr>
                        <a:t>An internal component within the tool became corrupt due to an incorrect project change applied to the tool</a:t>
                      </a:r>
                      <a:br>
                        <a:rPr lang="en-US" sz="700" b="0" i="0" u="none" strike="noStrike" dirty="0">
                          <a:solidFill>
                            <a:srgbClr val="000000"/>
                          </a:solidFill>
                          <a:effectLst/>
                          <a:latin typeface="Arial" panose="020B0604020202020204" pitchFamily="34" charset="0"/>
                        </a:rPr>
                      </a:br>
                      <a:endParaRPr lang="en-US" sz="700" b="0" i="0" u="none" strike="noStrike" dirty="0">
                        <a:solidFill>
                          <a:srgbClr val="000000"/>
                        </a:solidFill>
                        <a:effectLst/>
                        <a:latin typeface="Arial" panose="020B0604020202020204" pitchFamily="34" charset="0"/>
                      </a:endParaRPr>
                    </a:p>
                  </a:txBody>
                  <a:tcPr marL="6350" marR="6350" marT="6350" marB="0" anchor="ctr"/>
                </a:tc>
                <a:tc>
                  <a:txBody>
                    <a:bodyPr/>
                    <a:lstStyle/>
                    <a:p>
                      <a:pPr algn="l" rtl="0" fontAlgn="ctr"/>
                      <a:r>
                        <a:rPr lang="en-US" sz="700" b="0" i="0" u="none" strike="noStrike" dirty="0">
                          <a:solidFill>
                            <a:srgbClr val="000000"/>
                          </a:solidFill>
                          <a:effectLst/>
                          <a:latin typeface="Arial" panose="020B0604020202020204" pitchFamily="34" charset="0"/>
                        </a:rPr>
                        <a:t>Xoserve Customers were unable to log tickets via the Xoserve Portal for 7hrs</a:t>
                      </a:r>
                    </a:p>
                  </a:txBody>
                  <a:tcPr marL="6350" marR="6350" marT="6350" marB="0" anchor="ctr"/>
                </a:tc>
                <a:tc>
                  <a:txBody>
                    <a:bodyPr/>
                    <a:lstStyle/>
                    <a:p>
                      <a:pPr algn="l" rtl="0" fontAlgn="ctr"/>
                      <a:r>
                        <a:rPr lang="en-US" sz="700" b="0" i="0" u="none" strike="noStrike" dirty="0">
                          <a:solidFill>
                            <a:srgbClr val="000000"/>
                          </a:solidFill>
                          <a:effectLst/>
                          <a:latin typeface="Arial" panose="020B0604020202020204" pitchFamily="34" charset="0"/>
                        </a:rPr>
                        <a:t>Xoserve teams worked with the vendor to restore system data. The Xoserve Service Desk then updated the tool with tickets created via the contingency process</a:t>
                      </a:r>
                    </a:p>
                  </a:txBody>
                  <a:tcPr marL="6350" marR="6350" marT="6350" marB="0" anchor="ctr"/>
                </a:tc>
                <a:tc>
                  <a:txBody>
                    <a:bodyPr/>
                    <a:lstStyle/>
                    <a:p>
                      <a:pPr algn="ctr" rtl="0" fontAlgn="ctr"/>
                      <a:r>
                        <a:rPr lang="en-GB" sz="700" b="0" i="0" u="none" strike="noStrike" dirty="0">
                          <a:solidFill>
                            <a:srgbClr val="000000"/>
                          </a:solidFill>
                          <a:effectLst/>
                          <a:latin typeface="Arial" panose="020B0604020202020204" pitchFamily="34" charset="0"/>
                        </a:rPr>
                        <a:t>07/02/2020</a:t>
                      </a:r>
                      <a:br>
                        <a:rPr lang="en-GB" sz="700" b="0" i="0" u="none" strike="noStrike" dirty="0">
                          <a:solidFill>
                            <a:srgbClr val="000000"/>
                          </a:solidFill>
                          <a:effectLst/>
                          <a:latin typeface="Arial" panose="020B0604020202020204" pitchFamily="34" charset="0"/>
                        </a:rPr>
                      </a:br>
                      <a:r>
                        <a:rPr lang="en-GB" sz="700" b="0" i="0" u="none" strike="noStrike" dirty="0">
                          <a:solidFill>
                            <a:srgbClr val="000000"/>
                          </a:solidFill>
                          <a:effectLst/>
                          <a:latin typeface="Arial" panose="020B0604020202020204" pitchFamily="34" charset="0"/>
                        </a:rPr>
                        <a:t>14:59:00</a:t>
                      </a:r>
                    </a:p>
                  </a:txBody>
                  <a:tcPr marL="1933" marR="1933" marT="1933" marB="0" anchor="ctr"/>
                </a:tc>
                <a:tc>
                  <a:txBody>
                    <a:bodyPr/>
                    <a:lstStyle/>
                    <a:p>
                      <a:pPr algn="ctr" rtl="0" fontAlgn="ctr"/>
                      <a:r>
                        <a:rPr lang="en-GB" sz="700" b="0" i="0" u="none" strike="noStrike" dirty="0">
                          <a:solidFill>
                            <a:srgbClr val="000000"/>
                          </a:solidFill>
                          <a:effectLst/>
                          <a:latin typeface="Arial" panose="020B0604020202020204" pitchFamily="34" charset="0"/>
                        </a:rPr>
                        <a:t>07/02/2020</a:t>
                      </a:r>
                      <a:br>
                        <a:rPr lang="en-GB" sz="700" b="0" i="0" u="none" strike="noStrike" dirty="0">
                          <a:solidFill>
                            <a:srgbClr val="000000"/>
                          </a:solidFill>
                          <a:effectLst/>
                          <a:latin typeface="Arial" panose="020B0604020202020204" pitchFamily="34" charset="0"/>
                        </a:rPr>
                      </a:br>
                      <a:r>
                        <a:rPr lang="en-GB" sz="700" b="0" i="0" u="none" strike="noStrike" dirty="0">
                          <a:solidFill>
                            <a:srgbClr val="000000"/>
                          </a:solidFill>
                          <a:effectLst/>
                          <a:latin typeface="Arial" panose="020B0604020202020204" pitchFamily="34" charset="0"/>
                        </a:rPr>
                        <a:t>22:05:00</a:t>
                      </a:r>
                    </a:p>
                  </a:txBody>
                  <a:tcPr marL="1933" marR="1933" marT="1933" marB="0" anchor="ctr"/>
                </a:tc>
                <a:extLst>
                  <a:ext uri="{0D108BD9-81ED-4DB2-BD59-A6C34878D82A}">
                    <a16:rowId xmlns:a16="http://schemas.microsoft.com/office/drawing/2014/main" val="1569654673"/>
                  </a:ext>
                </a:extLst>
              </a:tr>
              <a:tr h="543842">
                <a:tc>
                  <a:txBody>
                    <a:bodyPr/>
                    <a:lstStyle/>
                    <a:p>
                      <a:pPr algn="ctr" rtl="0" fontAlgn="ctr"/>
                      <a:r>
                        <a:rPr lang="en-GB" sz="700" b="0" i="0" u="none" strike="noStrike" dirty="0">
                          <a:solidFill>
                            <a:srgbClr val="FFFFFF"/>
                          </a:solidFill>
                          <a:effectLst/>
                          <a:latin typeface="Arial" panose="020B0604020202020204" pitchFamily="34" charset="0"/>
                        </a:rPr>
                        <a:t>1089288</a:t>
                      </a:r>
                    </a:p>
                  </a:txBody>
                  <a:tcPr marL="1933" marR="1933" marT="1933" marB="0" anchor="ctr">
                    <a:solidFill>
                      <a:srgbClr val="0070C0"/>
                    </a:solidFill>
                  </a:tcPr>
                </a:tc>
                <a:tc>
                  <a:txBody>
                    <a:bodyPr/>
                    <a:lstStyle/>
                    <a:p>
                      <a:pPr algn="l" rtl="0" fontAlgn="ctr"/>
                      <a:r>
                        <a:rPr lang="en-US" sz="700" b="0" i="0" u="none" strike="noStrike" dirty="0">
                          <a:solidFill>
                            <a:srgbClr val="000000"/>
                          </a:solidFill>
                          <a:effectLst/>
                          <a:latin typeface="Arial" panose="020B0604020202020204" pitchFamily="34" charset="0"/>
                        </a:rPr>
                        <a:t>File transfer services across the IX network stopped working</a:t>
                      </a:r>
                    </a:p>
                  </a:txBody>
                  <a:tcPr marL="6350" marR="6350" marT="6350" marB="0" anchor="ctr"/>
                </a:tc>
                <a:tc>
                  <a:txBody>
                    <a:bodyPr/>
                    <a:lstStyle/>
                    <a:p>
                      <a:pPr algn="l" rtl="0" fontAlgn="ctr"/>
                      <a:r>
                        <a:rPr lang="en-US" sz="700" b="0" i="0" u="none" strike="noStrike" dirty="0">
                          <a:solidFill>
                            <a:srgbClr val="000000"/>
                          </a:solidFill>
                          <a:effectLst/>
                          <a:latin typeface="Arial" panose="020B0604020202020204" pitchFamily="34" charset="0"/>
                        </a:rPr>
                        <a:t>Connectivity to internal storage areas was disrupted due to server that had </a:t>
                      </a:r>
                      <a:r>
                        <a:rPr lang="en-US" sz="700" b="0" i="0" u="none" strike="noStrike">
                          <a:solidFill>
                            <a:srgbClr val="000000"/>
                          </a:solidFill>
                          <a:effectLst/>
                          <a:latin typeface="Arial" panose="020B0604020202020204" pitchFamily="34" charset="0"/>
                        </a:rPr>
                        <a:t>stopped responding</a:t>
                      </a:r>
                      <a:endParaRPr lang="en-US" sz="700" b="0" i="0" u="none" strike="noStrike" dirty="0">
                        <a:solidFill>
                          <a:srgbClr val="000000"/>
                        </a:solidFill>
                        <a:effectLst/>
                        <a:latin typeface="Arial" panose="020B0604020202020204" pitchFamily="34" charset="0"/>
                      </a:endParaRPr>
                    </a:p>
                  </a:txBody>
                  <a:tcPr marL="6350" marR="6350" marT="6350" marB="0" anchor="ctr"/>
                </a:tc>
                <a:tc>
                  <a:txBody>
                    <a:bodyPr/>
                    <a:lstStyle/>
                    <a:p>
                      <a:pPr algn="l" rtl="0" fontAlgn="ctr"/>
                      <a:r>
                        <a:rPr lang="en-US" sz="700" b="0" i="0" u="none" strike="noStrike" dirty="0">
                          <a:solidFill>
                            <a:srgbClr val="000000"/>
                          </a:solidFill>
                          <a:effectLst/>
                          <a:latin typeface="Arial" panose="020B0604020202020204" pitchFamily="34" charset="0"/>
                        </a:rPr>
                        <a:t>Customer file delivery and receipt may have been delayed potentially impacting some customers business processes for approx. 18 mins</a:t>
                      </a:r>
                    </a:p>
                  </a:txBody>
                  <a:tcPr marL="6350" marR="6350" marT="6350" marB="0" anchor="ctr"/>
                </a:tc>
                <a:tc>
                  <a:txBody>
                    <a:bodyPr/>
                    <a:lstStyle/>
                    <a:p>
                      <a:pPr algn="l" rtl="0" fontAlgn="ctr"/>
                      <a:r>
                        <a:rPr lang="en-US" sz="700" b="0" i="0" u="none" strike="noStrike" dirty="0">
                          <a:solidFill>
                            <a:srgbClr val="000000"/>
                          </a:solidFill>
                          <a:effectLst/>
                          <a:latin typeface="Arial" panose="020B0604020202020204" pitchFamily="34" charset="0"/>
                        </a:rPr>
                        <a:t>Xoserve teams restarted the server and restored availability. This is a known issue and will be rectified when the services are moved to the new </a:t>
                      </a:r>
                      <a:r>
                        <a:rPr lang="en-US" sz="700" b="0" i="0" u="none" strike="noStrike" dirty="0" err="1">
                          <a:solidFill>
                            <a:srgbClr val="000000"/>
                          </a:solidFill>
                          <a:effectLst/>
                          <a:latin typeface="Arial" panose="020B0604020202020204" pitchFamily="34" charset="0"/>
                        </a:rPr>
                        <a:t>Xoserve’s</a:t>
                      </a:r>
                      <a:r>
                        <a:rPr lang="en-US" sz="700" b="0" i="0" u="none" strike="noStrike" dirty="0">
                          <a:solidFill>
                            <a:srgbClr val="000000"/>
                          </a:solidFill>
                          <a:effectLst/>
                          <a:latin typeface="Arial" panose="020B0604020202020204" pitchFamily="34" charset="0"/>
                        </a:rPr>
                        <a:t> new cloud platform at the end of February</a:t>
                      </a:r>
                    </a:p>
                  </a:txBody>
                  <a:tcPr marL="6350" marR="6350" marT="6350" marB="0" anchor="ctr"/>
                </a:tc>
                <a:tc>
                  <a:txBody>
                    <a:bodyPr/>
                    <a:lstStyle/>
                    <a:p>
                      <a:pPr algn="ctr" rtl="0" fontAlgn="ctr"/>
                      <a:r>
                        <a:rPr lang="en-GB" sz="700" b="0" i="0" u="none" strike="noStrike" dirty="0">
                          <a:solidFill>
                            <a:srgbClr val="000000"/>
                          </a:solidFill>
                          <a:effectLst/>
                          <a:latin typeface="Arial" panose="020B0604020202020204" pitchFamily="34" charset="0"/>
                        </a:rPr>
                        <a:t>14/02/2020</a:t>
                      </a:r>
                      <a:br>
                        <a:rPr lang="en-GB" sz="700" b="0" i="0" u="none" strike="noStrike" dirty="0">
                          <a:solidFill>
                            <a:srgbClr val="000000"/>
                          </a:solidFill>
                          <a:effectLst/>
                          <a:latin typeface="Arial" panose="020B0604020202020204" pitchFamily="34" charset="0"/>
                        </a:rPr>
                      </a:br>
                      <a:r>
                        <a:rPr lang="en-GB" sz="700" b="0" i="0" u="none" strike="noStrike" dirty="0">
                          <a:solidFill>
                            <a:srgbClr val="000000"/>
                          </a:solidFill>
                          <a:effectLst/>
                          <a:latin typeface="Arial" panose="020B0604020202020204" pitchFamily="34" charset="0"/>
                        </a:rPr>
                        <a:t>16:52:00</a:t>
                      </a:r>
                    </a:p>
                  </a:txBody>
                  <a:tcPr marL="1933" marR="1933" marT="1933" marB="0" anchor="ctr"/>
                </a:tc>
                <a:tc>
                  <a:txBody>
                    <a:bodyPr/>
                    <a:lstStyle/>
                    <a:p>
                      <a:pPr algn="ctr" rtl="0" fontAlgn="ctr"/>
                      <a:r>
                        <a:rPr lang="en-GB" sz="700" b="0" i="0" u="none" strike="noStrike" dirty="0">
                          <a:solidFill>
                            <a:srgbClr val="000000"/>
                          </a:solidFill>
                          <a:effectLst/>
                          <a:latin typeface="Arial" panose="020B0604020202020204" pitchFamily="34" charset="0"/>
                        </a:rPr>
                        <a:t>14/02/2020</a:t>
                      </a:r>
                      <a:br>
                        <a:rPr lang="en-GB" sz="700" b="0" i="0" u="none" strike="noStrike" dirty="0">
                          <a:solidFill>
                            <a:srgbClr val="000000"/>
                          </a:solidFill>
                          <a:effectLst/>
                          <a:latin typeface="Arial" panose="020B0604020202020204" pitchFamily="34" charset="0"/>
                        </a:rPr>
                      </a:br>
                      <a:r>
                        <a:rPr lang="en-GB" sz="700" b="0" i="0" u="none" strike="noStrike" dirty="0">
                          <a:solidFill>
                            <a:srgbClr val="000000"/>
                          </a:solidFill>
                          <a:effectLst/>
                          <a:latin typeface="Arial" panose="020B0604020202020204" pitchFamily="34" charset="0"/>
                        </a:rPr>
                        <a:t>17:10:00</a:t>
                      </a:r>
                    </a:p>
                  </a:txBody>
                  <a:tcPr marL="1933" marR="1933" marT="1933" marB="0" anchor="ctr"/>
                </a:tc>
                <a:extLst>
                  <a:ext uri="{0D108BD9-81ED-4DB2-BD59-A6C34878D82A}">
                    <a16:rowId xmlns:a16="http://schemas.microsoft.com/office/drawing/2014/main" val="3647391788"/>
                  </a:ext>
                </a:extLst>
              </a:tr>
              <a:tr h="440943">
                <a:tc>
                  <a:txBody>
                    <a:bodyPr/>
                    <a:lstStyle/>
                    <a:p>
                      <a:pPr algn="ctr" fontAlgn="ctr"/>
                      <a:r>
                        <a:rPr lang="en-GB" sz="700" b="0" i="0" u="none" strike="noStrike" dirty="0">
                          <a:solidFill>
                            <a:srgbClr val="FFFFFF"/>
                          </a:solidFill>
                          <a:effectLst/>
                          <a:latin typeface="Arial" panose="020B0604020202020204" pitchFamily="34" charset="0"/>
                        </a:rPr>
                        <a:t>1090360</a:t>
                      </a:r>
                    </a:p>
                  </a:txBody>
                  <a:tcPr marL="1933" marR="1933" marT="1933" marB="0" anchor="ctr">
                    <a:solidFill>
                      <a:srgbClr val="0070C0"/>
                    </a:solidFill>
                  </a:tcPr>
                </a:tc>
                <a:tc>
                  <a:txBody>
                    <a:bodyPr/>
                    <a:lstStyle/>
                    <a:p>
                      <a:pPr algn="l" rtl="0" fontAlgn="ctr"/>
                      <a:r>
                        <a:rPr lang="en-US" sz="700" b="0" i="0" u="none" strike="noStrike" dirty="0">
                          <a:solidFill>
                            <a:srgbClr val="000000"/>
                          </a:solidFill>
                          <a:effectLst/>
                          <a:latin typeface="Arial" panose="020B0604020202020204" pitchFamily="34" charset="0"/>
                        </a:rPr>
                        <a:t>CMS became inaccessible or performance was degraded </a:t>
                      </a:r>
                    </a:p>
                  </a:txBody>
                  <a:tcPr marL="6350" marR="6350" marT="6350" marB="0" anchor="ctr"/>
                </a:tc>
                <a:tc>
                  <a:txBody>
                    <a:bodyPr/>
                    <a:lstStyle/>
                    <a:p>
                      <a:pPr algn="l" rtl="0" fontAlgn="ctr"/>
                      <a:r>
                        <a:rPr lang="en-US" sz="700" b="0" i="0" u="none" strike="noStrike" dirty="0">
                          <a:solidFill>
                            <a:srgbClr val="000000"/>
                          </a:solidFill>
                          <a:effectLst/>
                          <a:latin typeface="Arial" panose="020B0604020202020204" pitchFamily="34" charset="0"/>
                        </a:rPr>
                        <a:t>A long running job caused connections to the CMS data base to become locked</a:t>
                      </a:r>
                    </a:p>
                  </a:txBody>
                  <a:tcPr marL="6350" marR="6350" marT="6350" marB="0" anchor="ctr"/>
                </a:tc>
                <a:tc>
                  <a:txBody>
                    <a:bodyPr/>
                    <a:lstStyle/>
                    <a:p>
                      <a:pPr algn="l" rtl="0" fontAlgn="ctr"/>
                      <a:r>
                        <a:rPr lang="en-US" sz="700" b="0" i="0" u="none" strike="noStrike" dirty="0">
                          <a:solidFill>
                            <a:srgbClr val="000000"/>
                          </a:solidFill>
                          <a:effectLst/>
                          <a:latin typeface="Arial" panose="020B0604020202020204" pitchFamily="34" charset="0"/>
                        </a:rPr>
                        <a:t>Customers using CMS were unable to review portfolios and contact details for approximately 38 mins</a:t>
                      </a:r>
                    </a:p>
                  </a:txBody>
                  <a:tcPr marL="6350" marR="6350" marT="6350" marB="0" anchor="ctr"/>
                </a:tc>
                <a:tc>
                  <a:txBody>
                    <a:bodyPr/>
                    <a:lstStyle/>
                    <a:p>
                      <a:pPr algn="l" rtl="0" fontAlgn="ctr"/>
                      <a:r>
                        <a:rPr lang="en-US" sz="700" b="0" i="0" u="none" strike="noStrike" dirty="0">
                          <a:solidFill>
                            <a:srgbClr val="000000"/>
                          </a:solidFill>
                          <a:effectLst/>
                          <a:latin typeface="Arial" panose="020B0604020202020204" pitchFamily="34" charset="0"/>
                        </a:rPr>
                        <a:t>Xoserve teams worked with our support partners to cancel the job and restart the services to rectify the issue. A vendor patch is being tested to permanently correct the issue</a:t>
                      </a:r>
                    </a:p>
                  </a:txBody>
                  <a:tcPr marL="6350" marR="6350" marT="6350" marB="0" anchor="ctr"/>
                </a:tc>
                <a:tc>
                  <a:txBody>
                    <a:bodyPr/>
                    <a:lstStyle/>
                    <a:p>
                      <a:pPr algn="ctr" rtl="0" fontAlgn="ctr"/>
                      <a:r>
                        <a:rPr lang="en-GB" sz="700" b="0" i="0" u="none" strike="noStrike" dirty="0">
                          <a:solidFill>
                            <a:srgbClr val="000000"/>
                          </a:solidFill>
                          <a:effectLst/>
                          <a:latin typeface="Arial" panose="020B0604020202020204" pitchFamily="34" charset="0"/>
                        </a:rPr>
                        <a:t>17/02/2020</a:t>
                      </a:r>
                      <a:br>
                        <a:rPr lang="en-GB" sz="700" b="0" i="0" u="none" strike="noStrike" dirty="0">
                          <a:solidFill>
                            <a:srgbClr val="000000"/>
                          </a:solidFill>
                          <a:effectLst/>
                          <a:latin typeface="Arial" panose="020B0604020202020204" pitchFamily="34" charset="0"/>
                        </a:rPr>
                      </a:br>
                      <a:r>
                        <a:rPr lang="en-GB" sz="700" b="0" i="0" u="none" strike="noStrike" dirty="0">
                          <a:solidFill>
                            <a:srgbClr val="000000"/>
                          </a:solidFill>
                          <a:effectLst/>
                          <a:latin typeface="Arial" panose="020B0604020202020204" pitchFamily="34" charset="0"/>
                        </a:rPr>
                        <a:t>10.26</a:t>
                      </a:r>
                    </a:p>
                  </a:txBody>
                  <a:tcPr marL="1933" marR="1933" marT="1933" marB="0" anchor="ctr"/>
                </a:tc>
                <a:tc>
                  <a:txBody>
                    <a:bodyPr/>
                    <a:lstStyle/>
                    <a:p>
                      <a:pPr algn="ctr" rtl="0" fontAlgn="ctr"/>
                      <a:r>
                        <a:rPr lang="en-GB" sz="700" b="0" i="0" u="none" strike="noStrike" dirty="0">
                          <a:solidFill>
                            <a:srgbClr val="000000"/>
                          </a:solidFill>
                          <a:effectLst/>
                          <a:latin typeface="Arial" panose="020B0604020202020204" pitchFamily="34" charset="0"/>
                        </a:rPr>
                        <a:t>17/02/2020</a:t>
                      </a:r>
                      <a:br>
                        <a:rPr lang="en-GB" sz="700" b="0" i="0" u="none" strike="noStrike" dirty="0">
                          <a:solidFill>
                            <a:srgbClr val="000000"/>
                          </a:solidFill>
                          <a:effectLst/>
                          <a:latin typeface="Arial" panose="020B0604020202020204" pitchFamily="34" charset="0"/>
                        </a:rPr>
                      </a:br>
                      <a:r>
                        <a:rPr lang="en-GB" sz="700" b="0" i="0" u="none" strike="noStrike" dirty="0">
                          <a:solidFill>
                            <a:srgbClr val="000000"/>
                          </a:solidFill>
                          <a:effectLst/>
                          <a:latin typeface="Arial" panose="020B0604020202020204" pitchFamily="34" charset="0"/>
                        </a:rPr>
                        <a:t>11:56</a:t>
                      </a:r>
                    </a:p>
                  </a:txBody>
                  <a:tcPr marL="1933" marR="1933" marT="1933" marB="0" anchor="ctr"/>
                </a:tc>
                <a:extLst>
                  <a:ext uri="{0D108BD9-81ED-4DB2-BD59-A6C34878D82A}">
                    <a16:rowId xmlns:a16="http://schemas.microsoft.com/office/drawing/2014/main" val="2960062816"/>
                  </a:ext>
                </a:extLst>
              </a:tr>
              <a:tr h="440943">
                <a:tc>
                  <a:txBody>
                    <a:bodyPr/>
                    <a:lstStyle/>
                    <a:p>
                      <a:pPr algn="ctr" fontAlgn="ctr"/>
                      <a:r>
                        <a:rPr lang="en-GB" sz="700" b="0" i="0" u="none" strike="noStrike" dirty="0">
                          <a:solidFill>
                            <a:srgbClr val="FFFFFF"/>
                          </a:solidFill>
                          <a:effectLst/>
                          <a:latin typeface="Arial" panose="020B0604020202020204" pitchFamily="34" charset="0"/>
                        </a:rPr>
                        <a:t>1090505</a:t>
                      </a:r>
                    </a:p>
                  </a:txBody>
                  <a:tcPr marL="1933" marR="1933" marT="1933" marB="0" anchor="ctr">
                    <a:solidFill>
                      <a:srgbClr val="0070C0"/>
                    </a:solidFill>
                  </a:tcPr>
                </a:tc>
                <a:tc>
                  <a:txBody>
                    <a:bodyPr/>
                    <a:lstStyle/>
                    <a:p>
                      <a:pPr algn="l" rtl="0" fontAlgn="ctr"/>
                      <a:r>
                        <a:rPr lang="en-US" sz="700" b="0" i="0" u="none" strike="noStrike" kern="1200">
                          <a:solidFill>
                            <a:srgbClr val="000000"/>
                          </a:solidFill>
                          <a:effectLst/>
                          <a:latin typeface="Arial" panose="020B0604020202020204" pitchFamily="34" charset="0"/>
                          <a:ea typeface="+mn-ea"/>
                          <a:cs typeface="+mn-cs"/>
                        </a:rPr>
                        <a:t>Customer’s </a:t>
                      </a:r>
                      <a:r>
                        <a:rPr lang="en-US" sz="700" b="0" i="0" u="none" strike="noStrike" kern="1200" dirty="0">
                          <a:solidFill>
                            <a:srgbClr val="000000"/>
                          </a:solidFill>
                          <a:effectLst/>
                          <a:latin typeface="Arial" panose="020B0604020202020204" pitchFamily="34" charset="0"/>
                          <a:ea typeface="+mn-ea"/>
                          <a:cs typeface="+mn-cs"/>
                        </a:rPr>
                        <a:t>connectivity across the IX network was interrupted and was only available with limited capacity</a:t>
                      </a:r>
                      <a:br>
                        <a:rPr lang="en-US" sz="700" b="0" i="0" u="none" strike="noStrike" kern="1200" dirty="0">
                          <a:solidFill>
                            <a:srgbClr val="000000"/>
                          </a:solidFill>
                          <a:effectLst/>
                          <a:latin typeface="Arial" panose="020B0604020202020204" pitchFamily="34" charset="0"/>
                          <a:ea typeface="+mn-ea"/>
                          <a:cs typeface="+mn-cs"/>
                        </a:rPr>
                      </a:br>
                      <a:endParaRPr lang="en-US" sz="700" b="0" i="0" u="none" strike="noStrike" kern="1200" dirty="0">
                        <a:solidFill>
                          <a:srgbClr val="000000"/>
                        </a:solidFill>
                        <a:effectLst/>
                        <a:latin typeface="Arial" panose="020B0604020202020204" pitchFamily="34" charset="0"/>
                        <a:ea typeface="+mn-ea"/>
                        <a:cs typeface="+mn-cs"/>
                      </a:endParaRPr>
                    </a:p>
                  </a:txBody>
                  <a:tcPr marL="6350" marR="6350" marT="6350" marB="0" anchor="ctr"/>
                </a:tc>
                <a:tc>
                  <a:txBody>
                    <a:bodyPr/>
                    <a:lstStyle/>
                    <a:p>
                      <a:pPr algn="l" rtl="0" fontAlgn="ctr"/>
                      <a:r>
                        <a:rPr lang="en-US" sz="700" b="0" i="0" u="none" strike="noStrike" kern="1200" dirty="0">
                          <a:solidFill>
                            <a:srgbClr val="000000"/>
                          </a:solidFill>
                          <a:effectLst/>
                          <a:latin typeface="Arial" panose="020B0604020202020204" pitchFamily="34" charset="0"/>
                          <a:ea typeface="+mn-ea"/>
                          <a:cs typeface="+mn-cs"/>
                        </a:rPr>
                        <a:t>A project change on a network configuration was incorrectly implemented</a:t>
                      </a:r>
                    </a:p>
                  </a:txBody>
                  <a:tcPr marL="6350" marR="6350" marT="6350" marB="0" anchor="ctr"/>
                </a:tc>
                <a:tc>
                  <a:txBody>
                    <a:bodyPr/>
                    <a:lstStyle/>
                    <a:p>
                      <a:pPr algn="l" rtl="0" fontAlgn="ctr"/>
                      <a:r>
                        <a:rPr lang="en-US" sz="700" b="0" i="0" u="none" strike="noStrike">
                          <a:solidFill>
                            <a:srgbClr val="000000"/>
                          </a:solidFill>
                          <a:effectLst/>
                          <a:latin typeface="Arial" panose="020B0604020202020204" pitchFamily="34" charset="0"/>
                        </a:rPr>
                        <a:t>Customer file delivery and receipt was delayed impacting some customers business processes for 7hrs 44 mins</a:t>
                      </a:r>
                      <a:br>
                        <a:rPr lang="en-US" sz="700" b="0" i="0" u="none" strike="noStrike">
                          <a:solidFill>
                            <a:srgbClr val="000000"/>
                          </a:solidFill>
                          <a:effectLst/>
                          <a:latin typeface="Arial" panose="020B0604020202020204" pitchFamily="34" charset="0"/>
                        </a:rPr>
                      </a:br>
                      <a:endParaRPr lang="en-US" sz="700" b="0" i="0" u="none" strike="noStrike">
                        <a:solidFill>
                          <a:srgbClr val="000000"/>
                        </a:solidFill>
                        <a:effectLst/>
                        <a:latin typeface="Arial" panose="020B0604020202020204" pitchFamily="34" charset="0"/>
                      </a:endParaRPr>
                    </a:p>
                  </a:txBody>
                  <a:tcPr marL="6350" marR="6350" marT="6350" marB="0" anchor="ctr"/>
                </a:tc>
                <a:tc>
                  <a:txBody>
                    <a:bodyPr/>
                    <a:lstStyle/>
                    <a:p>
                      <a:pPr algn="l" rtl="0" fontAlgn="ctr"/>
                      <a:r>
                        <a:rPr lang="en-US" sz="700" b="0" i="0" u="none" strike="noStrike" dirty="0">
                          <a:solidFill>
                            <a:srgbClr val="000000"/>
                          </a:solidFill>
                          <a:effectLst/>
                          <a:latin typeface="Arial" panose="020B0604020202020204" pitchFamily="34" charset="0"/>
                        </a:rPr>
                        <a:t>A configuration change implemented as part of a project change was corrected. This brought the service up to correct capacity</a:t>
                      </a:r>
                    </a:p>
                  </a:txBody>
                  <a:tcPr marL="6350" marR="6350" marT="6350" marB="0" anchor="ctr"/>
                </a:tc>
                <a:tc>
                  <a:txBody>
                    <a:bodyPr/>
                    <a:lstStyle/>
                    <a:p>
                      <a:pPr algn="ctr" rtl="0" fontAlgn="ctr"/>
                      <a:r>
                        <a:rPr lang="en-GB" sz="700" b="0" i="0" u="none" strike="noStrike" dirty="0">
                          <a:solidFill>
                            <a:srgbClr val="000000"/>
                          </a:solidFill>
                          <a:effectLst/>
                          <a:latin typeface="Arial" panose="020B0604020202020204" pitchFamily="34" charset="0"/>
                        </a:rPr>
                        <a:t>17/02/2020</a:t>
                      </a:r>
                      <a:br>
                        <a:rPr lang="en-GB" sz="700" b="0" i="0" u="none" strike="noStrike" dirty="0">
                          <a:solidFill>
                            <a:srgbClr val="000000"/>
                          </a:solidFill>
                          <a:effectLst/>
                          <a:latin typeface="Arial" panose="020B0604020202020204" pitchFamily="34" charset="0"/>
                        </a:rPr>
                      </a:br>
                      <a:r>
                        <a:rPr lang="en-GB" sz="700" b="0" i="0" u="none" strike="noStrike" dirty="0">
                          <a:solidFill>
                            <a:srgbClr val="000000"/>
                          </a:solidFill>
                          <a:effectLst/>
                          <a:latin typeface="Arial" panose="020B0604020202020204" pitchFamily="34" charset="0"/>
                        </a:rPr>
                        <a:t>14:04</a:t>
                      </a:r>
                    </a:p>
                  </a:txBody>
                  <a:tcPr marL="1933" marR="1933" marT="1933" marB="0" anchor="ctr"/>
                </a:tc>
                <a:tc>
                  <a:txBody>
                    <a:bodyPr/>
                    <a:lstStyle/>
                    <a:p>
                      <a:pPr algn="ctr" rtl="0" fontAlgn="ctr"/>
                      <a:r>
                        <a:rPr lang="en-GB" sz="700" b="0" i="0" u="none" strike="noStrike" dirty="0">
                          <a:solidFill>
                            <a:srgbClr val="000000"/>
                          </a:solidFill>
                          <a:effectLst/>
                          <a:latin typeface="Arial" panose="020B0604020202020204" pitchFamily="34" charset="0"/>
                        </a:rPr>
                        <a:t>18/02/2020</a:t>
                      </a:r>
                      <a:br>
                        <a:rPr lang="en-GB" sz="700" b="0" i="0" u="none" strike="noStrike" dirty="0">
                          <a:solidFill>
                            <a:srgbClr val="000000"/>
                          </a:solidFill>
                          <a:effectLst/>
                          <a:latin typeface="Arial" panose="020B0604020202020204" pitchFamily="34" charset="0"/>
                        </a:rPr>
                      </a:br>
                      <a:r>
                        <a:rPr lang="en-GB" sz="700" b="0" i="0" u="none" strike="noStrike" dirty="0">
                          <a:solidFill>
                            <a:srgbClr val="000000"/>
                          </a:solidFill>
                          <a:effectLst/>
                          <a:latin typeface="Arial" panose="020B0604020202020204" pitchFamily="34" charset="0"/>
                        </a:rPr>
                        <a:t>17:56</a:t>
                      </a:r>
                    </a:p>
                  </a:txBody>
                  <a:tcPr marL="1933" marR="1933" marT="1933" marB="0" anchor="ctr"/>
                </a:tc>
                <a:extLst>
                  <a:ext uri="{0D108BD9-81ED-4DB2-BD59-A6C34878D82A}">
                    <a16:rowId xmlns:a16="http://schemas.microsoft.com/office/drawing/2014/main" val="94161463"/>
                  </a:ext>
                </a:extLst>
              </a:tr>
              <a:tr h="440943">
                <a:tc>
                  <a:txBody>
                    <a:bodyPr/>
                    <a:lstStyle/>
                    <a:p>
                      <a:pPr algn="ctr" fontAlgn="ctr"/>
                      <a:r>
                        <a:rPr lang="en-GB" sz="700" b="0" i="0" u="none" strike="noStrike" dirty="0">
                          <a:solidFill>
                            <a:srgbClr val="FFFFFF"/>
                          </a:solidFill>
                          <a:effectLst/>
                          <a:latin typeface="Arial" panose="020B0604020202020204" pitchFamily="34" charset="0"/>
                        </a:rPr>
                        <a:t>1091397</a:t>
                      </a:r>
                    </a:p>
                  </a:txBody>
                  <a:tcPr marL="1933" marR="1933" marT="1933" marB="0" anchor="ctr">
                    <a:solidFill>
                      <a:schemeClr val="accent2"/>
                    </a:solidFill>
                  </a:tcPr>
                </a:tc>
                <a:tc>
                  <a:txBody>
                    <a:bodyPr/>
                    <a:lstStyle/>
                    <a:p>
                      <a:pPr algn="l" rtl="0" fontAlgn="ctr"/>
                      <a:r>
                        <a:rPr lang="en-US" sz="700" b="0" i="0" u="none" strike="noStrike" dirty="0">
                          <a:solidFill>
                            <a:srgbClr val="000000"/>
                          </a:solidFill>
                          <a:effectLst/>
                          <a:latin typeface="Arial" panose="020B0604020202020204" pitchFamily="34" charset="0"/>
                        </a:rPr>
                        <a:t>Degraded file transfer performance through the IX network</a:t>
                      </a:r>
                    </a:p>
                  </a:txBody>
                  <a:tcPr marL="6350" marR="6350" marT="6350" marB="0" anchor="ctr"/>
                </a:tc>
                <a:tc>
                  <a:txBody>
                    <a:bodyPr/>
                    <a:lstStyle/>
                    <a:p>
                      <a:pPr algn="l" rtl="0" fontAlgn="ctr"/>
                      <a:r>
                        <a:rPr lang="en-US" sz="700" b="0" i="0" u="none" strike="noStrike" dirty="0">
                          <a:solidFill>
                            <a:srgbClr val="000000"/>
                          </a:solidFill>
                          <a:effectLst/>
                          <a:latin typeface="Arial" panose="020B0604020202020204" pitchFamily="34" charset="0"/>
                        </a:rPr>
                        <a:t>Incorrect configuration by our suppliers during service restoration of incident 1090505 </a:t>
                      </a:r>
                    </a:p>
                  </a:txBody>
                  <a:tcPr marL="6350" marR="6350" marT="6350" marB="0" anchor="ctr"/>
                </a:tc>
                <a:tc>
                  <a:txBody>
                    <a:bodyPr/>
                    <a:lstStyle/>
                    <a:p>
                      <a:pPr algn="l" rtl="0" fontAlgn="ctr"/>
                      <a:r>
                        <a:rPr lang="en-US" sz="700" b="0" i="0" u="none" strike="noStrike" dirty="0">
                          <a:solidFill>
                            <a:srgbClr val="000000"/>
                          </a:solidFill>
                          <a:effectLst/>
                          <a:latin typeface="Arial" panose="020B0604020202020204" pitchFamily="34" charset="0"/>
                        </a:rPr>
                        <a:t>Two customers business processes impacted by slow file receipts and transmissions for 27hrs</a:t>
                      </a:r>
                    </a:p>
                  </a:txBody>
                  <a:tcPr marL="6350" marR="6350" marT="6350" marB="0" anchor="ctr"/>
                </a:tc>
                <a:tc>
                  <a:txBody>
                    <a:bodyPr/>
                    <a:lstStyle/>
                    <a:p>
                      <a:pPr algn="l" rtl="0" fontAlgn="ctr"/>
                      <a:r>
                        <a:rPr lang="en-US" sz="700" b="0" i="0" u="none" strike="noStrike" dirty="0">
                          <a:solidFill>
                            <a:srgbClr val="000000"/>
                          </a:solidFill>
                          <a:effectLst/>
                          <a:latin typeface="Arial" panose="020B0604020202020204" pitchFamily="34" charset="0"/>
                        </a:rPr>
                        <a:t>Xoserve teams worked with our suppliers and customers to invoke contingency processes. Incorrect configuration identified and rectified by our supplier teams</a:t>
                      </a:r>
                    </a:p>
                  </a:txBody>
                  <a:tcPr marL="6350" marR="6350" marT="6350" marB="0" anchor="ctr"/>
                </a:tc>
                <a:tc>
                  <a:txBody>
                    <a:bodyPr/>
                    <a:lstStyle/>
                    <a:p>
                      <a:pPr algn="ctr" rtl="0" fontAlgn="ctr"/>
                      <a:r>
                        <a:rPr lang="en-GB" sz="700" b="0" i="0" u="none" strike="noStrike" dirty="0">
                          <a:solidFill>
                            <a:srgbClr val="000000"/>
                          </a:solidFill>
                          <a:effectLst/>
                          <a:latin typeface="Arial" panose="020B0604020202020204" pitchFamily="34" charset="0"/>
                        </a:rPr>
                        <a:t>18/02/2020</a:t>
                      </a:r>
                    </a:p>
                    <a:p>
                      <a:pPr algn="ctr" rtl="0" fontAlgn="ctr"/>
                      <a:r>
                        <a:rPr lang="en-GB" sz="700" b="0" i="0" u="none" strike="noStrike" dirty="0">
                          <a:solidFill>
                            <a:srgbClr val="000000"/>
                          </a:solidFill>
                          <a:effectLst/>
                          <a:latin typeface="Arial" panose="020B0604020202020204" pitchFamily="34" charset="0"/>
                        </a:rPr>
                        <a:t>08:44</a:t>
                      </a:r>
                    </a:p>
                  </a:txBody>
                  <a:tcPr marL="1933" marR="1933" marT="1933" marB="0" anchor="ctr"/>
                </a:tc>
                <a:tc>
                  <a:txBody>
                    <a:bodyPr/>
                    <a:lstStyle/>
                    <a:p>
                      <a:pPr algn="ctr" rtl="0" fontAlgn="ctr"/>
                      <a:r>
                        <a:rPr lang="en-GB" sz="700" b="0" i="0" u="none" strike="noStrike" dirty="0">
                          <a:solidFill>
                            <a:srgbClr val="000000"/>
                          </a:solidFill>
                          <a:effectLst/>
                          <a:latin typeface="Arial" panose="020B0604020202020204" pitchFamily="34" charset="0"/>
                        </a:rPr>
                        <a:t>19/20/20</a:t>
                      </a:r>
                    </a:p>
                    <a:p>
                      <a:pPr algn="ctr" rtl="0" fontAlgn="ctr"/>
                      <a:r>
                        <a:rPr lang="en-GB" sz="700" b="0" i="0" u="none" strike="noStrike" dirty="0">
                          <a:solidFill>
                            <a:srgbClr val="000000"/>
                          </a:solidFill>
                          <a:effectLst/>
                          <a:latin typeface="Arial" panose="020B0604020202020204" pitchFamily="34" charset="0"/>
                        </a:rPr>
                        <a:t>12:06</a:t>
                      </a:r>
                    </a:p>
                  </a:txBody>
                  <a:tcPr marL="1933" marR="1933" marT="1933" marB="0" anchor="ctr"/>
                </a:tc>
                <a:extLst>
                  <a:ext uri="{0D108BD9-81ED-4DB2-BD59-A6C34878D82A}">
                    <a16:rowId xmlns:a16="http://schemas.microsoft.com/office/drawing/2014/main" val="4060285843"/>
                  </a:ext>
                </a:extLst>
              </a:tr>
              <a:tr h="440943">
                <a:tc>
                  <a:txBody>
                    <a:bodyPr/>
                    <a:lstStyle/>
                    <a:p>
                      <a:pPr algn="ctr" fontAlgn="ctr"/>
                      <a:r>
                        <a:rPr lang="en-GB" sz="700" b="0" i="0" u="none" strike="noStrike" dirty="0">
                          <a:solidFill>
                            <a:srgbClr val="FFFFFF"/>
                          </a:solidFill>
                          <a:effectLst/>
                          <a:latin typeface="Arial" panose="020B0604020202020204" pitchFamily="34" charset="0"/>
                        </a:rPr>
                        <a:t>1090966</a:t>
                      </a:r>
                    </a:p>
                  </a:txBody>
                  <a:tcPr marL="1933" marR="1933" marT="1933" marB="0" anchor="ctr">
                    <a:solidFill>
                      <a:srgbClr val="7030A0"/>
                    </a:solidFill>
                  </a:tcPr>
                </a:tc>
                <a:tc>
                  <a:txBody>
                    <a:bodyPr/>
                    <a:lstStyle/>
                    <a:p>
                      <a:pPr algn="l" rtl="0" fontAlgn="ctr"/>
                      <a:r>
                        <a:rPr lang="en-US" sz="700" b="0" i="0" u="none" strike="noStrike" dirty="0">
                          <a:solidFill>
                            <a:srgbClr val="000000"/>
                          </a:solidFill>
                          <a:effectLst/>
                          <a:latin typeface="Arial" panose="020B0604020202020204" pitchFamily="34" charset="0"/>
                        </a:rPr>
                        <a:t>A customer was unable to access the Gemini service</a:t>
                      </a:r>
                    </a:p>
                  </a:txBody>
                  <a:tcPr marL="6350" marR="6350" marT="6350" marB="0" anchor="ctr"/>
                </a:tc>
                <a:tc>
                  <a:txBody>
                    <a:bodyPr/>
                    <a:lstStyle/>
                    <a:p>
                      <a:pPr algn="l" rtl="0" fontAlgn="ctr"/>
                      <a:r>
                        <a:rPr lang="en-US" sz="700" b="0" i="0" u="none" strike="noStrike" dirty="0">
                          <a:solidFill>
                            <a:srgbClr val="000000"/>
                          </a:solidFill>
                          <a:effectLst/>
                          <a:latin typeface="Arial" panose="020B0604020202020204" pitchFamily="34" charset="0"/>
                        </a:rPr>
                        <a:t>A widespread outage of national network provider's internal network impacted multiple customers, including Xoserve</a:t>
                      </a:r>
                    </a:p>
                  </a:txBody>
                  <a:tcPr marL="6350" marR="6350" marT="6350" marB="0" anchor="ctr"/>
                </a:tc>
                <a:tc>
                  <a:txBody>
                    <a:bodyPr/>
                    <a:lstStyle/>
                    <a:p>
                      <a:pPr algn="l" rtl="0" fontAlgn="ctr"/>
                      <a:r>
                        <a:rPr lang="en-US" sz="700" b="0" i="0" u="none" strike="noStrike" dirty="0">
                          <a:solidFill>
                            <a:srgbClr val="000000"/>
                          </a:solidFill>
                          <a:effectLst/>
                          <a:latin typeface="Arial" panose="020B0604020202020204" pitchFamily="34" charset="0"/>
                        </a:rPr>
                        <a:t>Limited connectivity to Gemini and contingency XP1 services needed to be  invoked.</a:t>
                      </a:r>
                    </a:p>
                  </a:txBody>
                  <a:tcPr marL="6350" marR="6350" marT="6350" marB="0" anchor="ctr"/>
                </a:tc>
                <a:tc>
                  <a:txBody>
                    <a:bodyPr/>
                    <a:lstStyle/>
                    <a:p>
                      <a:pPr algn="l" rtl="0" fontAlgn="ctr"/>
                      <a:r>
                        <a:rPr lang="en-US" sz="700" b="0" i="0" u="none" strike="noStrike" dirty="0">
                          <a:solidFill>
                            <a:srgbClr val="000000"/>
                          </a:solidFill>
                          <a:effectLst/>
                          <a:latin typeface="Arial" panose="020B0604020202020204" pitchFamily="34" charset="0"/>
                        </a:rPr>
                        <a:t>Xoserve worked with our partners and suppliers to identify the fault. The national network provider rectified the fault and services were restored</a:t>
                      </a:r>
                    </a:p>
                  </a:txBody>
                  <a:tcPr marL="6350" marR="6350" marT="6350" marB="0" anchor="ctr"/>
                </a:tc>
                <a:tc>
                  <a:txBody>
                    <a:bodyPr/>
                    <a:lstStyle/>
                    <a:p>
                      <a:pPr algn="ctr" rtl="0" fontAlgn="ctr"/>
                      <a:r>
                        <a:rPr lang="en-GB" sz="700" b="0" i="0" u="none" strike="noStrike" dirty="0">
                          <a:solidFill>
                            <a:srgbClr val="000000"/>
                          </a:solidFill>
                          <a:effectLst/>
                          <a:latin typeface="Arial" panose="020B0604020202020204" pitchFamily="34" charset="0"/>
                        </a:rPr>
                        <a:t>18/02/2020</a:t>
                      </a:r>
                      <a:br>
                        <a:rPr lang="en-GB" sz="700" b="0" i="0" u="none" strike="noStrike" dirty="0">
                          <a:solidFill>
                            <a:srgbClr val="000000"/>
                          </a:solidFill>
                          <a:effectLst/>
                          <a:latin typeface="Arial" panose="020B0604020202020204" pitchFamily="34" charset="0"/>
                        </a:rPr>
                      </a:br>
                      <a:r>
                        <a:rPr lang="en-GB" sz="700" b="0" i="0" u="none" strike="noStrike" dirty="0">
                          <a:solidFill>
                            <a:srgbClr val="000000"/>
                          </a:solidFill>
                          <a:effectLst/>
                          <a:latin typeface="Arial" panose="020B0604020202020204" pitchFamily="34" charset="0"/>
                        </a:rPr>
                        <a:t>08:19</a:t>
                      </a:r>
                    </a:p>
                  </a:txBody>
                  <a:tcPr marL="1933" marR="1933" marT="1933" marB="0" anchor="ctr"/>
                </a:tc>
                <a:tc>
                  <a:txBody>
                    <a:bodyPr/>
                    <a:lstStyle/>
                    <a:p>
                      <a:pPr algn="ctr" rtl="0" fontAlgn="ctr"/>
                      <a:r>
                        <a:rPr lang="en-GB" sz="700" b="0" i="0" u="none" strike="noStrike" dirty="0">
                          <a:solidFill>
                            <a:srgbClr val="000000"/>
                          </a:solidFill>
                          <a:effectLst/>
                          <a:latin typeface="Arial" panose="020B0604020202020204" pitchFamily="34" charset="0"/>
                        </a:rPr>
                        <a:t>18/02/2020</a:t>
                      </a:r>
                      <a:br>
                        <a:rPr lang="en-GB" sz="700" b="0" i="0" u="none" strike="noStrike" dirty="0">
                          <a:solidFill>
                            <a:srgbClr val="000000"/>
                          </a:solidFill>
                          <a:effectLst/>
                          <a:latin typeface="Arial" panose="020B0604020202020204" pitchFamily="34" charset="0"/>
                        </a:rPr>
                      </a:br>
                      <a:r>
                        <a:rPr lang="en-GB" sz="700" b="0" i="0" u="none" strike="noStrike" dirty="0">
                          <a:solidFill>
                            <a:srgbClr val="000000"/>
                          </a:solidFill>
                          <a:effectLst/>
                          <a:latin typeface="Arial" panose="020B0604020202020204" pitchFamily="34" charset="0"/>
                        </a:rPr>
                        <a:t>09:00</a:t>
                      </a:r>
                    </a:p>
                  </a:txBody>
                  <a:tcPr marL="1933" marR="1933" marT="1933" marB="0" anchor="ctr"/>
                </a:tc>
                <a:extLst>
                  <a:ext uri="{0D108BD9-81ED-4DB2-BD59-A6C34878D82A}">
                    <a16:rowId xmlns:a16="http://schemas.microsoft.com/office/drawing/2014/main" val="213422022"/>
                  </a:ext>
                </a:extLst>
              </a:tr>
              <a:tr h="440943">
                <a:tc>
                  <a:txBody>
                    <a:bodyPr/>
                    <a:lstStyle/>
                    <a:p>
                      <a:pPr algn="ctr" fontAlgn="ctr"/>
                      <a:r>
                        <a:rPr lang="en-GB" sz="700" b="0" i="0" u="none" strike="noStrike" dirty="0">
                          <a:solidFill>
                            <a:srgbClr val="FFFFFF"/>
                          </a:solidFill>
                          <a:effectLst/>
                          <a:latin typeface="Arial" panose="020B0604020202020204" pitchFamily="34" charset="0"/>
                        </a:rPr>
                        <a:t>1091219</a:t>
                      </a:r>
                    </a:p>
                  </a:txBody>
                  <a:tcPr marL="1933" marR="1933" marT="1933" marB="0" anchor="ctr">
                    <a:solidFill>
                      <a:srgbClr val="0070C0"/>
                    </a:solidFill>
                  </a:tcPr>
                </a:tc>
                <a:tc>
                  <a:txBody>
                    <a:bodyPr/>
                    <a:lstStyle/>
                    <a:p>
                      <a:pPr algn="l" rtl="0" fontAlgn="ctr"/>
                      <a:r>
                        <a:rPr lang="en-US" sz="700" b="0" i="0" u="none" strike="noStrike" dirty="0">
                          <a:solidFill>
                            <a:srgbClr val="000000"/>
                          </a:solidFill>
                          <a:effectLst/>
                          <a:latin typeface="Arial" panose="020B0604020202020204" pitchFamily="34" charset="0"/>
                        </a:rPr>
                        <a:t>Customers were unable to logon to DES or performance was degraded on the Xoserve Service Portal</a:t>
                      </a:r>
                    </a:p>
                  </a:txBody>
                  <a:tcPr marL="6350" marR="6350" marT="6350" marB="0" anchor="ctr"/>
                </a:tc>
                <a:tc>
                  <a:txBody>
                    <a:bodyPr/>
                    <a:lstStyle/>
                    <a:p>
                      <a:pPr algn="l" rtl="0" fontAlgn="ctr"/>
                      <a:r>
                        <a:rPr lang="en-US" sz="700" b="0" i="0" u="none" strike="noStrike" dirty="0">
                          <a:solidFill>
                            <a:srgbClr val="000000"/>
                          </a:solidFill>
                          <a:effectLst/>
                          <a:latin typeface="Arial" panose="020B0604020202020204" pitchFamily="34" charset="0"/>
                        </a:rPr>
                        <a:t>Services that control login to the application stopped allowing access and caused a degradation in performance</a:t>
                      </a:r>
                    </a:p>
                  </a:txBody>
                  <a:tcPr marL="6350" marR="6350" marT="6350" marB="0" anchor="ctr"/>
                </a:tc>
                <a:tc>
                  <a:txBody>
                    <a:bodyPr/>
                    <a:lstStyle/>
                    <a:p>
                      <a:pPr algn="l" rtl="0" fontAlgn="ctr"/>
                      <a:r>
                        <a:rPr lang="en-US" sz="700" b="0" i="0" u="none" strike="noStrike" dirty="0">
                          <a:solidFill>
                            <a:srgbClr val="000000"/>
                          </a:solidFill>
                          <a:effectLst/>
                          <a:latin typeface="Arial" panose="020B0604020202020204" pitchFamily="34" charset="0"/>
                        </a:rPr>
                        <a:t>Customers were not able to search for Supply Point details within their portfolios for 2hrs 37 mins</a:t>
                      </a:r>
                    </a:p>
                  </a:txBody>
                  <a:tcPr marL="6350" marR="6350" marT="6350" marB="0" anchor="ctr"/>
                </a:tc>
                <a:tc>
                  <a:txBody>
                    <a:bodyPr/>
                    <a:lstStyle/>
                    <a:p>
                      <a:pPr algn="l" rtl="0" fontAlgn="ctr"/>
                      <a:r>
                        <a:rPr lang="en-US" sz="700" b="0" i="0" u="none" strike="noStrike" dirty="0">
                          <a:solidFill>
                            <a:srgbClr val="000000"/>
                          </a:solidFill>
                          <a:effectLst/>
                          <a:latin typeface="Arial" panose="020B0604020202020204" pitchFamily="34" charset="0"/>
                        </a:rPr>
                        <a:t>The Xoserve teams investigated the issue but could not find the cause of fault. No remedial action was taken. Xoserve are working with the vendor to identify the root cause of the issue </a:t>
                      </a:r>
                    </a:p>
                  </a:txBody>
                  <a:tcPr marL="6350" marR="6350" marT="6350" marB="0" anchor="ctr"/>
                </a:tc>
                <a:tc>
                  <a:txBody>
                    <a:bodyPr/>
                    <a:lstStyle/>
                    <a:p>
                      <a:pPr algn="ctr" rtl="0" fontAlgn="ctr"/>
                      <a:r>
                        <a:rPr lang="en-GB" sz="700" b="0" i="0" u="none" strike="noStrike" dirty="0">
                          <a:solidFill>
                            <a:srgbClr val="000000"/>
                          </a:solidFill>
                          <a:effectLst/>
                          <a:latin typeface="Arial" panose="020B0604020202020204" pitchFamily="34" charset="0"/>
                        </a:rPr>
                        <a:t>18/02/2020</a:t>
                      </a:r>
                      <a:br>
                        <a:rPr lang="en-GB" sz="700" b="0" i="0" u="none" strike="noStrike" dirty="0">
                          <a:solidFill>
                            <a:srgbClr val="000000"/>
                          </a:solidFill>
                          <a:effectLst/>
                          <a:latin typeface="Arial" panose="020B0604020202020204" pitchFamily="34" charset="0"/>
                        </a:rPr>
                      </a:br>
                      <a:r>
                        <a:rPr lang="en-GB" sz="700" b="0" i="0" u="none" strike="noStrike" dirty="0">
                          <a:solidFill>
                            <a:srgbClr val="000000"/>
                          </a:solidFill>
                          <a:effectLst/>
                          <a:latin typeface="Arial" panose="020B0604020202020204" pitchFamily="34" charset="0"/>
                        </a:rPr>
                        <a:t>12:38</a:t>
                      </a:r>
                    </a:p>
                  </a:txBody>
                  <a:tcPr marL="1933" marR="1933" marT="1933" marB="0" anchor="ctr"/>
                </a:tc>
                <a:tc>
                  <a:txBody>
                    <a:bodyPr/>
                    <a:lstStyle/>
                    <a:p>
                      <a:pPr algn="ctr" rtl="0" fontAlgn="ctr"/>
                      <a:r>
                        <a:rPr lang="en-GB" sz="700" b="0" i="0" u="none" strike="noStrike" dirty="0">
                          <a:solidFill>
                            <a:srgbClr val="000000"/>
                          </a:solidFill>
                          <a:effectLst/>
                          <a:latin typeface="Arial" panose="020B0604020202020204" pitchFamily="34" charset="0"/>
                        </a:rPr>
                        <a:t>18/02/2020</a:t>
                      </a:r>
                      <a:br>
                        <a:rPr lang="en-GB" sz="700" b="0" i="0" u="none" strike="noStrike" dirty="0">
                          <a:solidFill>
                            <a:srgbClr val="000000"/>
                          </a:solidFill>
                          <a:effectLst/>
                          <a:latin typeface="Arial" panose="020B0604020202020204" pitchFamily="34" charset="0"/>
                        </a:rPr>
                      </a:br>
                      <a:r>
                        <a:rPr lang="en-GB" sz="700" b="0" i="0" u="none" strike="noStrike" dirty="0">
                          <a:solidFill>
                            <a:srgbClr val="000000"/>
                          </a:solidFill>
                          <a:effectLst/>
                          <a:latin typeface="Arial" panose="020B0604020202020204" pitchFamily="34" charset="0"/>
                        </a:rPr>
                        <a:t>15:15</a:t>
                      </a:r>
                    </a:p>
                  </a:txBody>
                  <a:tcPr marL="1933" marR="1933" marT="1933" marB="0" anchor="ctr"/>
                </a:tc>
                <a:extLst>
                  <a:ext uri="{0D108BD9-81ED-4DB2-BD59-A6C34878D82A}">
                    <a16:rowId xmlns:a16="http://schemas.microsoft.com/office/drawing/2014/main" val="3619277208"/>
                  </a:ext>
                </a:extLst>
              </a:tr>
              <a:tr h="440943">
                <a:tc>
                  <a:txBody>
                    <a:bodyPr/>
                    <a:lstStyle/>
                    <a:p>
                      <a:pPr algn="ctr" fontAlgn="ctr"/>
                      <a:r>
                        <a:rPr lang="en-GB" sz="700" b="0" i="0" u="none" strike="noStrike" dirty="0">
                          <a:solidFill>
                            <a:srgbClr val="FFFFFF"/>
                          </a:solidFill>
                          <a:effectLst/>
                          <a:latin typeface="Arial" panose="020B0604020202020204" pitchFamily="34" charset="0"/>
                        </a:rPr>
                        <a:t>1091296</a:t>
                      </a:r>
                    </a:p>
                  </a:txBody>
                  <a:tcPr marL="1933" marR="1933" marT="1933" marB="0" anchor="ctr">
                    <a:solidFill>
                      <a:srgbClr val="0070C0"/>
                    </a:solidFill>
                  </a:tcPr>
                </a:tc>
                <a:tc>
                  <a:txBody>
                    <a:bodyPr/>
                    <a:lstStyle/>
                    <a:p>
                      <a:pPr algn="l" rtl="0" fontAlgn="ctr"/>
                      <a:r>
                        <a:rPr lang="en-US" sz="700" b="0" i="0" u="none" strike="noStrike" dirty="0">
                          <a:solidFill>
                            <a:srgbClr val="000000"/>
                          </a:solidFill>
                          <a:effectLst/>
                          <a:latin typeface="Arial" panose="020B0604020202020204" pitchFamily="34" charset="0"/>
                        </a:rPr>
                        <a:t>CMS became inaccessible, performance was degraded and contacts within the application were not being processed</a:t>
                      </a:r>
                    </a:p>
                  </a:txBody>
                  <a:tcPr marL="6350" marR="6350" marT="6350" marB="0" anchor="ctr"/>
                </a:tc>
                <a:tc>
                  <a:txBody>
                    <a:bodyPr/>
                    <a:lstStyle/>
                    <a:p>
                      <a:pPr algn="l" rtl="0" fontAlgn="ctr"/>
                      <a:r>
                        <a:rPr lang="en-US" sz="700" b="0" i="0" u="none" strike="noStrike" dirty="0">
                          <a:solidFill>
                            <a:srgbClr val="000000"/>
                          </a:solidFill>
                          <a:effectLst/>
                          <a:latin typeface="Arial" panose="020B0604020202020204" pitchFamily="34" charset="0"/>
                        </a:rPr>
                        <a:t>Processes were not being triggered correctly and updates to the database were not completing</a:t>
                      </a:r>
                    </a:p>
                  </a:txBody>
                  <a:tcPr marL="6350" marR="6350" marT="6350" marB="0" anchor="ctr"/>
                </a:tc>
                <a:tc>
                  <a:txBody>
                    <a:bodyPr/>
                    <a:lstStyle/>
                    <a:p>
                      <a:pPr algn="l" rtl="0" fontAlgn="ctr"/>
                      <a:r>
                        <a:rPr lang="en-US" sz="700" b="0" i="0" u="none" strike="noStrike" dirty="0">
                          <a:solidFill>
                            <a:srgbClr val="000000"/>
                          </a:solidFill>
                          <a:effectLst/>
                          <a:latin typeface="Arial" panose="020B0604020202020204" pitchFamily="34" charset="0"/>
                        </a:rPr>
                        <a:t>Customers using CMS were unable to review portfolios and contact details for approximately 3hrs 42 mins</a:t>
                      </a:r>
                    </a:p>
                  </a:txBody>
                  <a:tcPr marL="6350" marR="6350" marT="6350" marB="0" anchor="ctr"/>
                </a:tc>
                <a:tc>
                  <a:txBody>
                    <a:bodyPr/>
                    <a:lstStyle/>
                    <a:p>
                      <a:pPr algn="l" rtl="0" fontAlgn="ctr"/>
                      <a:r>
                        <a:rPr lang="en-US" sz="700" b="0" i="0" u="none" strike="noStrike" dirty="0">
                          <a:solidFill>
                            <a:srgbClr val="000000"/>
                          </a:solidFill>
                          <a:effectLst/>
                          <a:latin typeface="Arial" panose="020B0604020202020204" pitchFamily="34" charset="0"/>
                        </a:rPr>
                        <a:t>Xoserve teams worked with our suppliers to identify a course of action and restarted application services to restore availability. The root cause  is not yet known</a:t>
                      </a:r>
                      <a:br>
                        <a:rPr lang="en-US" sz="700" b="0" i="0" u="none" strike="noStrike" dirty="0">
                          <a:solidFill>
                            <a:srgbClr val="000000"/>
                          </a:solidFill>
                          <a:effectLst/>
                          <a:latin typeface="Arial" panose="020B0604020202020204" pitchFamily="34" charset="0"/>
                        </a:rPr>
                      </a:br>
                      <a:endParaRPr lang="en-US" sz="700" b="0" i="0" u="none" strike="noStrike" dirty="0">
                        <a:solidFill>
                          <a:srgbClr val="000000"/>
                        </a:solidFill>
                        <a:effectLst/>
                        <a:latin typeface="Arial" panose="020B0604020202020204" pitchFamily="34" charset="0"/>
                      </a:endParaRPr>
                    </a:p>
                  </a:txBody>
                  <a:tcPr marL="6350" marR="6350" marT="6350" marB="0" anchor="ctr"/>
                </a:tc>
                <a:tc>
                  <a:txBody>
                    <a:bodyPr/>
                    <a:lstStyle/>
                    <a:p>
                      <a:pPr algn="ctr" rtl="0" fontAlgn="ctr"/>
                      <a:r>
                        <a:rPr lang="en-GB" sz="700" b="0" i="0" u="none" strike="noStrike" dirty="0">
                          <a:solidFill>
                            <a:srgbClr val="000000"/>
                          </a:solidFill>
                          <a:effectLst/>
                          <a:latin typeface="Arial" panose="020B0604020202020204" pitchFamily="34" charset="0"/>
                        </a:rPr>
                        <a:t>18/02/2020</a:t>
                      </a:r>
                      <a:br>
                        <a:rPr lang="en-GB" sz="700" b="0" i="0" u="none" strike="noStrike" dirty="0">
                          <a:solidFill>
                            <a:srgbClr val="000000"/>
                          </a:solidFill>
                          <a:effectLst/>
                          <a:latin typeface="Arial" panose="020B0604020202020204" pitchFamily="34" charset="0"/>
                        </a:rPr>
                      </a:br>
                      <a:r>
                        <a:rPr lang="en-GB" sz="700" b="0" i="0" u="none" strike="noStrike" dirty="0">
                          <a:solidFill>
                            <a:srgbClr val="000000"/>
                          </a:solidFill>
                          <a:effectLst/>
                          <a:latin typeface="Arial" panose="020B0604020202020204" pitchFamily="34" charset="0"/>
                        </a:rPr>
                        <a:t>13:53</a:t>
                      </a:r>
                    </a:p>
                  </a:txBody>
                  <a:tcPr marL="1933" marR="1933" marT="1933" marB="0" anchor="ctr"/>
                </a:tc>
                <a:tc>
                  <a:txBody>
                    <a:bodyPr/>
                    <a:lstStyle/>
                    <a:p>
                      <a:pPr algn="ctr" rtl="0" fontAlgn="ctr"/>
                      <a:r>
                        <a:rPr lang="en-GB" sz="700" b="0" i="0" u="none" strike="noStrike" dirty="0">
                          <a:solidFill>
                            <a:srgbClr val="000000"/>
                          </a:solidFill>
                          <a:effectLst/>
                          <a:latin typeface="Arial" panose="020B0604020202020204" pitchFamily="34" charset="0"/>
                        </a:rPr>
                        <a:t>18/02/2020</a:t>
                      </a:r>
                      <a:br>
                        <a:rPr lang="en-GB" sz="700" b="0" i="0" u="none" strike="noStrike" dirty="0">
                          <a:solidFill>
                            <a:srgbClr val="000000"/>
                          </a:solidFill>
                          <a:effectLst/>
                          <a:latin typeface="Arial" panose="020B0604020202020204" pitchFamily="34" charset="0"/>
                        </a:rPr>
                      </a:br>
                      <a:r>
                        <a:rPr lang="en-GB" sz="700" b="0" i="0" u="none" strike="noStrike" dirty="0">
                          <a:solidFill>
                            <a:srgbClr val="000000"/>
                          </a:solidFill>
                          <a:effectLst/>
                          <a:latin typeface="Arial" panose="020B0604020202020204" pitchFamily="34" charset="0"/>
                        </a:rPr>
                        <a:t>17:35</a:t>
                      </a:r>
                    </a:p>
                  </a:txBody>
                  <a:tcPr marL="1933" marR="1933" marT="1933" marB="0" anchor="ctr"/>
                </a:tc>
                <a:extLst>
                  <a:ext uri="{0D108BD9-81ED-4DB2-BD59-A6C34878D82A}">
                    <a16:rowId xmlns:a16="http://schemas.microsoft.com/office/drawing/2014/main" val="2102996822"/>
                  </a:ext>
                </a:extLst>
              </a:tr>
            </a:tbl>
          </a:graphicData>
        </a:graphic>
      </p:graphicFrame>
    </p:spTree>
    <p:extLst>
      <p:ext uri="{BB962C8B-B14F-4D97-AF65-F5344CB8AC3E}">
        <p14:creationId xmlns:p14="http://schemas.microsoft.com/office/powerpoint/2010/main" val="9145445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737"/>
            <a:ext cx="8229600" cy="527535"/>
          </a:xfrm>
        </p:spPr>
        <p:txBody>
          <a:bodyPr>
            <a:normAutofit/>
          </a:bodyPr>
          <a:lstStyle/>
          <a:p>
            <a:r>
              <a:rPr lang="en-GB" sz="2000" dirty="0"/>
              <a:t>High-level summary of P1/2 incidents: January 2020</a:t>
            </a:r>
          </a:p>
        </p:txBody>
      </p:sp>
      <p:sp>
        <p:nvSpPr>
          <p:cNvPr id="4" name="AutoShape 2" descr="Image result for questionmark flat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graphicFrame>
        <p:nvGraphicFramePr>
          <p:cNvPr id="7" name="Table 6">
            <a:extLst>
              <a:ext uri="{FF2B5EF4-FFF2-40B4-BE49-F238E27FC236}">
                <a16:creationId xmlns:a16="http://schemas.microsoft.com/office/drawing/2014/main" id="{3D89CBE3-A405-4E51-88C8-774A4EA7A26B}"/>
              </a:ext>
            </a:extLst>
          </p:cNvPr>
          <p:cNvGraphicFramePr>
            <a:graphicFrameLocks noGrp="1"/>
          </p:cNvGraphicFramePr>
          <p:nvPr>
            <p:extLst>
              <p:ext uri="{D42A27DB-BD31-4B8C-83A1-F6EECF244321}">
                <p14:modId xmlns:p14="http://schemas.microsoft.com/office/powerpoint/2010/main" val="3150167060"/>
              </p:ext>
            </p:extLst>
          </p:nvPr>
        </p:nvGraphicFramePr>
        <p:xfrm>
          <a:off x="0" y="510864"/>
          <a:ext cx="9143998" cy="2555590"/>
        </p:xfrm>
        <a:graphic>
          <a:graphicData uri="http://schemas.openxmlformats.org/drawingml/2006/table">
            <a:tbl>
              <a:tblPr firstRow="1" bandRow="1">
                <a:tableStyleId>{5C22544A-7EE6-4342-B048-85BDC9FD1C3A}</a:tableStyleId>
              </a:tblPr>
              <a:tblGrid>
                <a:gridCol w="567227">
                  <a:extLst>
                    <a:ext uri="{9D8B030D-6E8A-4147-A177-3AD203B41FA5}">
                      <a16:colId xmlns:a16="http://schemas.microsoft.com/office/drawing/2014/main" val="751886640"/>
                    </a:ext>
                  </a:extLst>
                </a:gridCol>
                <a:gridCol w="1426673">
                  <a:extLst>
                    <a:ext uri="{9D8B030D-6E8A-4147-A177-3AD203B41FA5}">
                      <a16:colId xmlns:a16="http://schemas.microsoft.com/office/drawing/2014/main" val="3155481530"/>
                    </a:ext>
                  </a:extLst>
                </a:gridCol>
                <a:gridCol w="1868357">
                  <a:extLst>
                    <a:ext uri="{9D8B030D-6E8A-4147-A177-3AD203B41FA5}">
                      <a16:colId xmlns:a16="http://schemas.microsoft.com/office/drawing/2014/main" val="310455389"/>
                    </a:ext>
                  </a:extLst>
                </a:gridCol>
                <a:gridCol w="1655948">
                  <a:extLst>
                    <a:ext uri="{9D8B030D-6E8A-4147-A177-3AD203B41FA5}">
                      <a16:colId xmlns:a16="http://schemas.microsoft.com/office/drawing/2014/main" val="1862782085"/>
                    </a:ext>
                  </a:extLst>
                </a:gridCol>
                <a:gridCol w="2304141">
                  <a:extLst>
                    <a:ext uri="{9D8B030D-6E8A-4147-A177-3AD203B41FA5}">
                      <a16:colId xmlns:a16="http://schemas.microsoft.com/office/drawing/2014/main" val="1977189382"/>
                    </a:ext>
                  </a:extLst>
                </a:gridCol>
                <a:gridCol w="653143">
                  <a:extLst>
                    <a:ext uri="{9D8B030D-6E8A-4147-A177-3AD203B41FA5}">
                      <a16:colId xmlns:a16="http://schemas.microsoft.com/office/drawing/2014/main" val="649255346"/>
                    </a:ext>
                  </a:extLst>
                </a:gridCol>
                <a:gridCol w="668509">
                  <a:extLst>
                    <a:ext uri="{9D8B030D-6E8A-4147-A177-3AD203B41FA5}">
                      <a16:colId xmlns:a16="http://schemas.microsoft.com/office/drawing/2014/main" val="1223927480"/>
                    </a:ext>
                  </a:extLst>
                </a:gridCol>
              </a:tblGrid>
              <a:tr h="420261">
                <a:tc>
                  <a:txBody>
                    <a:bodyPr/>
                    <a:lstStyle/>
                    <a:p>
                      <a:r>
                        <a:rPr lang="en-US" sz="800" dirty="0"/>
                        <a:t> Ref.</a:t>
                      </a:r>
                      <a:endParaRPr lang="en-GB" sz="800" dirty="0"/>
                    </a:p>
                  </a:txBody>
                  <a:tcPr anchor="ctr"/>
                </a:tc>
                <a:tc>
                  <a:txBody>
                    <a:bodyPr/>
                    <a:lstStyle/>
                    <a:p>
                      <a:r>
                        <a:rPr lang="en-US" sz="800" dirty="0"/>
                        <a:t>What happened?</a:t>
                      </a:r>
                      <a:endParaRPr lang="en-GB" sz="800" dirty="0"/>
                    </a:p>
                  </a:txBody>
                  <a:tcPr anchor="ctr"/>
                </a:tc>
                <a:tc>
                  <a:txBody>
                    <a:bodyPr/>
                    <a:lstStyle/>
                    <a:p>
                      <a:r>
                        <a:rPr lang="en-US" sz="800" dirty="0"/>
                        <a:t>Why did it happen?</a:t>
                      </a:r>
                      <a:endParaRPr lang="en-GB" sz="800" dirty="0"/>
                    </a:p>
                  </a:txBody>
                  <a:tcPr anchor="ctr"/>
                </a:tc>
                <a:tc>
                  <a:txBody>
                    <a:bodyPr/>
                    <a:lstStyle/>
                    <a:p>
                      <a:r>
                        <a:rPr lang="en-US" sz="800" dirty="0"/>
                        <a:t>What do Xoserve understand our customers experienced?</a:t>
                      </a:r>
                      <a:endParaRPr lang="en-GB" sz="800" dirty="0"/>
                    </a:p>
                  </a:txBody>
                  <a:tcPr anchor="ctr"/>
                </a:tc>
                <a:tc>
                  <a:txBody>
                    <a:bodyPr/>
                    <a:lstStyle/>
                    <a:p>
                      <a:r>
                        <a:rPr lang="en-US" sz="800" dirty="0"/>
                        <a:t>What did your Xoserve team do to resolve?</a:t>
                      </a:r>
                      <a:endParaRPr lang="en-GB" sz="800" dirty="0"/>
                    </a:p>
                  </a:txBody>
                  <a:tcPr anchor="ctr"/>
                </a:tc>
                <a:tc>
                  <a:txBody>
                    <a:bodyPr/>
                    <a:lstStyle/>
                    <a:p>
                      <a:pPr algn="ctr">
                        <a:spcAft>
                          <a:spcPts val="0"/>
                        </a:spcAft>
                      </a:pPr>
                      <a:r>
                        <a:rPr lang="en-GB" sz="900" dirty="0">
                          <a:effectLst/>
                          <a:latin typeface="+mn-lt"/>
                        </a:rPr>
                        <a:t>Incident Date</a:t>
                      </a:r>
                      <a:endParaRPr lang="en-GB" sz="900" dirty="0">
                        <a:effectLst/>
                        <a:latin typeface="+mn-lt"/>
                        <a:ea typeface="Calibri" panose="020F0502020204030204" pitchFamily="34" charset="0"/>
                      </a:endParaRPr>
                    </a:p>
                  </a:txBody>
                  <a:tcPr marL="46877" marR="46877" marT="0" marB="0" anchor="ctr"/>
                </a:tc>
                <a:tc>
                  <a:txBody>
                    <a:bodyPr/>
                    <a:lstStyle/>
                    <a:p>
                      <a:pPr algn="ctr">
                        <a:spcAft>
                          <a:spcPts val="0"/>
                        </a:spcAft>
                      </a:pPr>
                      <a:r>
                        <a:rPr lang="en-GB" sz="900" dirty="0">
                          <a:effectLst/>
                          <a:latin typeface="+mn-lt"/>
                        </a:rPr>
                        <a:t>Resolved Date</a:t>
                      </a:r>
                      <a:endParaRPr lang="en-GB" sz="900" dirty="0">
                        <a:effectLst/>
                        <a:latin typeface="+mn-lt"/>
                        <a:ea typeface="Calibri" panose="020F0502020204030204" pitchFamily="34" charset="0"/>
                      </a:endParaRPr>
                    </a:p>
                  </a:txBody>
                  <a:tcPr marL="46877" marR="46877" marT="0" marB="0" anchor="ctr"/>
                </a:tc>
                <a:extLst>
                  <a:ext uri="{0D108BD9-81ED-4DB2-BD59-A6C34878D82A}">
                    <a16:rowId xmlns:a16="http://schemas.microsoft.com/office/drawing/2014/main" val="2907812891"/>
                  </a:ext>
                </a:extLst>
              </a:tr>
              <a:tr h="409399">
                <a:tc>
                  <a:txBody>
                    <a:bodyPr/>
                    <a:lstStyle/>
                    <a:p>
                      <a:pPr algn="ctr" fontAlgn="ctr"/>
                      <a:r>
                        <a:rPr lang="en-GB" sz="700" b="0" i="0" u="none" strike="noStrike" dirty="0">
                          <a:solidFill>
                            <a:srgbClr val="FFFFFF"/>
                          </a:solidFill>
                          <a:effectLst/>
                          <a:latin typeface="Arial" panose="020B0604020202020204" pitchFamily="34" charset="0"/>
                        </a:rPr>
                        <a:t>1092190</a:t>
                      </a:r>
                    </a:p>
                  </a:txBody>
                  <a:tcPr marL="1933" marR="1933" marT="1933" marB="0" anchor="ctr">
                    <a:solidFill>
                      <a:srgbClr val="0070C0"/>
                    </a:solidFill>
                  </a:tcPr>
                </a:tc>
                <a:tc>
                  <a:txBody>
                    <a:bodyPr/>
                    <a:lstStyle/>
                    <a:p>
                      <a:pPr algn="l" rtl="0" fontAlgn="ctr"/>
                      <a:r>
                        <a:rPr lang="en-US" sz="700" b="0" i="0" u="none" strike="noStrike" dirty="0">
                          <a:solidFill>
                            <a:srgbClr val="000000"/>
                          </a:solidFill>
                          <a:effectLst/>
                          <a:latin typeface="Arial" panose="020B0604020202020204" pitchFamily="34" charset="0"/>
                        </a:rPr>
                        <a:t>Performance issues were encountered in the Xoserve Services Portal when processes supporting the service became slow</a:t>
                      </a:r>
                    </a:p>
                  </a:txBody>
                  <a:tcPr marL="6350" marR="6350" marT="6350" marB="0" anchor="ctr"/>
                </a:tc>
                <a:tc>
                  <a:txBody>
                    <a:bodyPr/>
                    <a:lstStyle/>
                    <a:p>
                      <a:pPr algn="l" rtl="0" fontAlgn="ctr"/>
                      <a:r>
                        <a:rPr lang="en-US" sz="700" b="0" i="0" u="none" strike="noStrike" dirty="0">
                          <a:solidFill>
                            <a:srgbClr val="000000"/>
                          </a:solidFill>
                          <a:effectLst/>
                          <a:latin typeface="Arial" panose="020B0604020202020204" pitchFamily="34" charset="0"/>
                        </a:rPr>
                        <a:t>There was a degradation of performance when the system was connecting to an internal database. The root cause of this is not yet known.</a:t>
                      </a:r>
                    </a:p>
                  </a:txBody>
                  <a:tcPr marL="6350" marR="6350" marT="6350" marB="0" anchor="ctr"/>
                </a:tc>
                <a:tc>
                  <a:txBody>
                    <a:bodyPr/>
                    <a:lstStyle/>
                    <a:p>
                      <a:pPr algn="l" rtl="0" fontAlgn="ctr"/>
                      <a:r>
                        <a:rPr lang="en-US" sz="700" b="0" i="0" u="none" strike="noStrike" dirty="0">
                          <a:solidFill>
                            <a:srgbClr val="000000"/>
                          </a:solidFill>
                          <a:effectLst/>
                          <a:latin typeface="Arial" panose="020B0604020202020204" pitchFamily="34" charset="0"/>
                        </a:rPr>
                        <a:t>Customers may have experienced slow performance or login issues when accessing the portal. Customers using CMS would have also seen intermittent connectivity and issues while creating new contacts</a:t>
                      </a:r>
                    </a:p>
                  </a:txBody>
                  <a:tcPr marL="6350" marR="6350" marT="6350" marB="0" anchor="ctr"/>
                </a:tc>
                <a:tc>
                  <a:txBody>
                    <a:bodyPr/>
                    <a:lstStyle/>
                    <a:p>
                      <a:pPr algn="l" rtl="0" fontAlgn="ctr"/>
                      <a:r>
                        <a:rPr lang="en-US" sz="700" b="0" i="0" u="none" strike="noStrike" dirty="0">
                          <a:solidFill>
                            <a:srgbClr val="000000"/>
                          </a:solidFill>
                          <a:effectLst/>
                          <a:latin typeface="Arial" panose="020B0604020202020204" pitchFamily="34" charset="0"/>
                        </a:rPr>
                        <a:t>The Xoserve teams diagnosed the fault and performed a service restart to clear the database issue. Investigations continue to isolate the fault</a:t>
                      </a:r>
                    </a:p>
                  </a:txBody>
                  <a:tcPr marL="6350" marR="6350" marT="6350" marB="0" anchor="ctr"/>
                </a:tc>
                <a:tc>
                  <a:txBody>
                    <a:bodyPr/>
                    <a:lstStyle/>
                    <a:p>
                      <a:pPr algn="ctr" rtl="0" fontAlgn="ctr"/>
                      <a:r>
                        <a:rPr lang="en-GB" sz="700" b="0" i="0" u="none" strike="noStrike" dirty="0">
                          <a:solidFill>
                            <a:srgbClr val="000000"/>
                          </a:solidFill>
                          <a:effectLst/>
                          <a:latin typeface="Arial" panose="020B0604020202020204" pitchFamily="34" charset="0"/>
                        </a:rPr>
                        <a:t>21/02/2020</a:t>
                      </a:r>
                      <a:br>
                        <a:rPr lang="en-GB" sz="700" b="0" i="0" u="none" strike="noStrike" dirty="0">
                          <a:solidFill>
                            <a:srgbClr val="000000"/>
                          </a:solidFill>
                          <a:effectLst/>
                          <a:latin typeface="Arial" panose="020B0604020202020204" pitchFamily="34" charset="0"/>
                        </a:rPr>
                      </a:br>
                      <a:r>
                        <a:rPr lang="en-GB" sz="700" b="0" i="0" u="none" strike="noStrike" dirty="0">
                          <a:solidFill>
                            <a:srgbClr val="000000"/>
                          </a:solidFill>
                          <a:effectLst/>
                          <a:latin typeface="Arial" panose="020B0604020202020204" pitchFamily="34" charset="0"/>
                        </a:rPr>
                        <a:t>05:55</a:t>
                      </a:r>
                    </a:p>
                  </a:txBody>
                  <a:tcPr marL="1933" marR="1933" marT="1933" marB="0" anchor="ctr"/>
                </a:tc>
                <a:tc>
                  <a:txBody>
                    <a:bodyPr/>
                    <a:lstStyle/>
                    <a:p>
                      <a:pPr algn="ctr" rtl="0" fontAlgn="ctr"/>
                      <a:r>
                        <a:rPr lang="en-GB" sz="700" b="0" i="0" u="none" strike="noStrike" dirty="0">
                          <a:solidFill>
                            <a:srgbClr val="000000"/>
                          </a:solidFill>
                          <a:effectLst/>
                          <a:latin typeface="Arial" panose="020B0604020202020204" pitchFamily="34" charset="0"/>
                        </a:rPr>
                        <a:t>21/02/2020</a:t>
                      </a:r>
                      <a:br>
                        <a:rPr lang="en-GB" sz="700" b="0" i="0" u="none" strike="noStrike" dirty="0">
                          <a:solidFill>
                            <a:srgbClr val="000000"/>
                          </a:solidFill>
                          <a:effectLst/>
                          <a:latin typeface="Arial" panose="020B0604020202020204" pitchFamily="34" charset="0"/>
                        </a:rPr>
                      </a:br>
                      <a:r>
                        <a:rPr lang="en-GB" sz="700" b="0" i="0" u="none" strike="noStrike" dirty="0">
                          <a:solidFill>
                            <a:srgbClr val="000000"/>
                          </a:solidFill>
                          <a:effectLst/>
                          <a:latin typeface="Arial" panose="020B0604020202020204" pitchFamily="34" charset="0"/>
                        </a:rPr>
                        <a:t>12:40</a:t>
                      </a:r>
                    </a:p>
                  </a:txBody>
                  <a:tcPr marL="1933" marR="1933" marT="1933" marB="0" anchor="ctr"/>
                </a:tc>
                <a:extLst>
                  <a:ext uri="{0D108BD9-81ED-4DB2-BD59-A6C34878D82A}">
                    <a16:rowId xmlns:a16="http://schemas.microsoft.com/office/drawing/2014/main" val="793765248"/>
                  </a:ext>
                </a:extLst>
              </a:tr>
              <a:tr h="409399">
                <a:tc>
                  <a:txBody>
                    <a:bodyPr/>
                    <a:lstStyle/>
                    <a:p>
                      <a:pPr algn="ctr" fontAlgn="ctr"/>
                      <a:r>
                        <a:rPr lang="en-GB" sz="700" b="0" i="0" u="none" strike="noStrike" dirty="0">
                          <a:solidFill>
                            <a:srgbClr val="FFFFFF"/>
                          </a:solidFill>
                          <a:effectLst/>
                          <a:latin typeface="Arial" panose="020B0604020202020204" pitchFamily="34" charset="0"/>
                        </a:rPr>
                        <a:t>1092987</a:t>
                      </a:r>
                    </a:p>
                  </a:txBody>
                  <a:tcPr marL="1933" marR="1933" marT="1933" marB="0" anchor="ctr">
                    <a:solidFill>
                      <a:srgbClr val="7030A0"/>
                    </a:solidFill>
                  </a:tcPr>
                </a:tc>
                <a:tc>
                  <a:txBody>
                    <a:bodyPr/>
                    <a:lstStyle/>
                    <a:p>
                      <a:pPr algn="l" rtl="0" fontAlgn="ctr"/>
                      <a:r>
                        <a:rPr lang="en-US" sz="700" b="0" i="0" u="none" strike="noStrike" dirty="0">
                          <a:solidFill>
                            <a:srgbClr val="000000"/>
                          </a:solidFill>
                          <a:effectLst/>
                          <a:latin typeface="Arial" panose="020B0604020202020204" pitchFamily="34" charset="0"/>
                        </a:rPr>
                        <a:t>A customer was unable to access the Gemini service. </a:t>
                      </a:r>
                    </a:p>
                  </a:txBody>
                  <a:tcPr marL="6350" marR="6350" marT="6350" marB="0" anchor="ctr"/>
                </a:tc>
                <a:tc>
                  <a:txBody>
                    <a:bodyPr/>
                    <a:lstStyle/>
                    <a:p>
                      <a:pPr algn="l" rtl="0" fontAlgn="ctr"/>
                      <a:r>
                        <a:rPr lang="en-US" sz="700" b="0" i="0" u="none" strike="noStrike" dirty="0">
                          <a:solidFill>
                            <a:srgbClr val="000000"/>
                          </a:solidFill>
                          <a:effectLst/>
                          <a:latin typeface="Arial" panose="020B0604020202020204" pitchFamily="34" charset="0"/>
                        </a:rPr>
                        <a:t>Fault on the customer’s network</a:t>
                      </a:r>
                    </a:p>
                  </a:txBody>
                  <a:tcPr marL="6350" marR="6350" marT="6350" marB="0" anchor="ctr"/>
                </a:tc>
                <a:tc>
                  <a:txBody>
                    <a:bodyPr/>
                    <a:lstStyle/>
                    <a:p>
                      <a:pPr algn="l" rtl="0" fontAlgn="ctr"/>
                      <a:r>
                        <a:rPr lang="en-US" sz="700" b="0" i="0" u="none" strike="noStrike" dirty="0">
                          <a:solidFill>
                            <a:srgbClr val="000000"/>
                          </a:solidFill>
                          <a:effectLst/>
                          <a:latin typeface="Arial" panose="020B0604020202020204" pitchFamily="34" charset="0"/>
                        </a:rPr>
                        <a:t>Limited connectivity to Gemini as the contingency XP1 service was invoked </a:t>
                      </a:r>
                    </a:p>
                  </a:txBody>
                  <a:tcPr marL="6350" marR="6350" marT="6350" marB="0" anchor="ctr"/>
                </a:tc>
                <a:tc>
                  <a:txBody>
                    <a:bodyPr/>
                    <a:lstStyle/>
                    <a:p>
                      <a:pPr algn="l" rtl="0" fontAlgn="ctr"/>
                      <a:r>
                        <a:rPr lang="en-US" sz="700" b="0" i="0" u="none" strike="noStrike" dirty="0">
                          <a:solidFill>
                            <a:srgbClr val="000000"/>
                          </a:solidFill>
                          <a:effectLst/>
                          <a:latin typeface="Arial" panose="020B0604020202020204" pitchFamily="34" charset="0"/>
                        </a:rPr>
                        <a:t>Xoserve teams worked with suppliers and the customer to isolate the problem area. Customer's internal teams then rectified the fault</a:t>
                      </a:r>
                    </a:p>
                  </a:txBody>
                  <a:tcPr marL="6350" marR="6350" marT="6350" marB="0" anchor="ctr"/>
                </a:tc>
                <a:tc>
                  <a:txBody>
                    <a:bodyPr/>
                    <a:lstStyle/>
                    <a:p>
                      <a:pPr algn="ctr" rtl="0" fontAlgn="ctr"/>
                      <a:r>
                        <a:rPr lang="en-GB" sz="700" b="0" i="0" u="none" strike="noStrike" dirty="0">
                          <a:solidFill>
                            <a:srgbClr val="000000"/>
                          </a:solidFill>
                          <a:effectLst/>
                          <a:latin typeface="Arial" panose="020B0604020202020204" pitchFamily="34" charset="0"/>
                        </a:rPr>
                        <a:t>22/02/2020.</a:t>
                      </a:r>
                      <a:br>
                        <a:rPr lang="en-GB" sz="700" b="0" i="0" u="none" strike="noStrike" dirty="0">
                          <a:solidFill>
                            <a:srgbClr val="000000"/>
                          </a:solidFill>
                          <a:effectLst/>
                          <a:latin typeface="Arial" panose="020B0604020202020204" pitchFamily="34" charset="0"/>
                        </a:rPr>
                      </a:br>
                      <a:r>
                        <a:rPr lang="en-GB" sz="700" b="0" i="0" u="none" strike="noStrike" dirty="0">
                          <a:solidFill>
                            <a:srgbClr val="000000"/>
                          </a:solidFill>
                          <a:effectLst/>
                          <a:latin typeface="Arial" panose="020B0604020202020204" pitchFamily="34" charset="0"/>
                        </a:rPr>
                        <a:t>01:08</a:t>
                      </a:r>
                    </a:p>
                  </a:txBody>
                  <a:tcPr marL="1933" marR="1933" marT="1933" marB="0" anchor="ctr"/>
                </a:tc>
                <a:tc>
                  <a:txBody>
                    <a:bodyPr/>
                    <a:lstStyle/>
                    <a:p>
                      <a:pPr algn="ctr" rtl="0" fontAlgn="ctr"/>
                      <a:r>
                        <a:rPr lang="en-GB" sz="700" b="0" i="0" u="none" strike="noStrike" dirty="0">
                          <a:solidFill>
                            <a:srgbClr val="000000"/>
                          </a:solidFill>
                          <a:effectLst/>
                          <a:latin typeface="Arial" panose="020B0604020202020204" pitchFamily="34" charset="0"/>
                        </a:rPr>
                        <a:t>22/02/2020</a:t>
                      </a:r>
                      <a:br>
                        <a:rPr lang="en-GB" sz="700" b="0" i="0" u="none" strike="noStrike" dirty="0">
                          <a:solidFill>
                            <a:srgbClr val="000000"/>
                          </a:solidFill>
                          <a:effectLst/>
                          <a:latin typeface="Arial" panose="020B0604020202020204" pitchFamily="34" charset="0"/>
                        </a:rPr>
                      </a:br>
                      <a:r>
                        <a:rPr lang="en-GB" sz="700" b="0" i="0" u="none" strike="noStrike" dirty="0">
                          <a:solidFill>
                            <a:srgbClr val="000000"/>
                          </a:solidFill>
                          <a:effectLst/>
                          <a:latin typeface="Arial" panose="020B0604020202020204" pitchFamily="34" charset="0"/>
                        </a:rPr>
                        <a:t>03:10</a:t>
                      </a:r>
                    </a:p>
                  </a:txBody>
                  <a:tcPr marL="1933" marR="1933" marT="1933" marB="0" anchor="ctr"/>
                </a:tc>
                <a:extLst>
                  <a:ext uri="{0D108BD9-81ED-4DB2-BD59-A6C34878D82A}">
                    <a16:rowId xmlns:a16="http://schemas.microsoft.com/office/drawing/2014/main" val="2039444007"/>
                  </a:ext>
                </a:extLst>
              </a:tr>
              <a:tr h="409399">
                <a:tc>
                  <a:txBody>
                    <a:bodyPr/>
                    <a:lstStyle/>
                    <a:p>
                      <a:pPr algn="ctr" fontAlgn="ctr"/>
                      <a:r>
                        <a:rPr lang="en-GB" sz="700" b="0" i="0" u="none" strike="noStrike" dirty="0">
                          <a:solidFill>
                            <a:schemeClr val="bg1"/>
                          </a:solidFill>
                          <a:effectLst/>
                          <a:latin typeface="Arial" panose="020B0604020202020204" pitchFamily="34" charset="0"/>
                        </a:rPr>
                        <a:t>1095734</a:t>
                      </a:r>
                    </a:p>
                  </a:txBody>
                  <a:tcPr marL="1933" marR="1933" marT="1933" marB="0" anchor="ctr">
                    <a:solidFill>
                      <a:srgbClr val="0070C0"/>
                    </a:solidFill>
                  </a:tcPr>
                </a:tc>
                <a:tc>
                  <a:txBody>
                    <a:bodyPr/>
                    <a:lstStyle/>
                    <a:p>
                      <a:pPr algn="l" rtl="0" fontAlgn="ctr"/>
                      <a:r>
                        <a:rPr lang="en-US" sz="700" b="0" i="0" u="none" strike="noStrike" dirty="0">
                          <a:solidFill>
                            <a:srgbClr val="000000"/>
                          </a:solidFill>
                          <a:effectLst/>
                          <a:latin typeface="Arial" panose="020B0604020202020204" pitchFamily="34" charset="0"/>
                        </a:rPr>
                        <a:t>A customer was unable to send or receive files across the IX network</a:t>
                      </a:r>
                    </a:p>
                  </a:txBody>
                  <a:tcPr marL="6350" marR="6350" marT="6350" marB="0" anchor="ctr"/>
                </a:tc>
                <a:tc>
                  <a:txBody>
                    <a:bodyPr/>
                    <a:lstStyle/>
                    <a:p>
                      <a:pPr algn="l" rtl="0" fontAlgn="ctr"/>
                      <a:r>
                        <a:rPr lang="en-US" sz="700" b="0" i="0" u="none" strike="noStrike" dirty="0">
                          <a:solidFill>
                            <a:srgbClr val="000000"/>
                          </a:solidFill>
                          <a:effectLst/>
                          <a:latin typeface="Arial" panose="020B0604020202020204" pitchFamily="34" charset="0"/>
                        </a:rPr>
                        <a:t>Customers IX network equipment became unresponsive and would not communicate across the IX network  </a:t>
                      </a:r>
                    </a:p>
                  </a:txBody>
                  <a:tcPr marL="6350" marR="6350" marT="6350" marB="0" anchor="ctr"/>
                </a:tc>
                <a:tc>
                  <a:txBody>
                    <a:bodyPr/>
                    <a:lstStyle/>
                    <a:p>
                      <a:pPr algn="l" rtl="0" fontAlgn="ctr"/>
                      <a:r>
                        <a:rPr lang="en-US" sz="700" b="0" i="0" u="none" strike="noStrike" dirty="0">
                          <a:solidFill>
                            <a:srgbClr val="000000"/>
                          </a:solidFill>
                          <a:effectLst/>
                          <a:latin typeface="Arial" panose="020B0604020202020204" pitchFamily="34" charset="0"/>
                        </a:rPr>
                        <a:t>The customer business processes were disrupted as they could not send or receive files to/from their customers or Xoserve for 24 </a:t>
                      </a:r>
                      <a:r>
                        <a:rPr lang="en-US" sz="700" b="0" i="0" u="none" strike="noStrike" dirty="0" err="1">
                          <a:solidFill>
                            <a:srgbClr val="000000"/>
                          </a:solidFill>
                          <a:effectLst/>
                          <a:latin typeface="Arial" panose="020B0604020202020204" pitchFamily="34" charset="0"/>
                        </a:rPr>
                        <a:t>hrs</a:t>
                      </a:r>
                      <a:endParaRPr lang="en-US" sz="700" b="0" i="0" u="none" strike="noStrike" dirty="0">
                        <a:solidFill>
                          <a:srgbClr val="000000"/>
                        </a:solidFill>
                        <a:effectLst/>
                        <a:latin typeface="Arial" panose="020B0604020202020204" pitchFamily="34" charset="0"/>
                      </a:endParaRPr>
                    </a:p>
                  </a:txBody>
                  <a:tcPr marL="6350" marR="6350" marT="6350" marB="0" anchor="ctr"/>
                </a:tc>
                <a:tc>
                  <a:txBody>
                    <a:bodyPr/>
                    <a:lstStyle/>
                    <a:p>
                      <a:pPr algn="l" rtl="0" fontAlgn="ctr"/>
                      <a:r>
                        <a:rPr lang="en-US" sz="700" b="0" i="0" u="none" strike="noStrike" dirty="0">
                          <a:solidFill>
                            <a:srgbClr val="000000"/>
                          </a:solidFill>
                          <a:effectLst/>
                          <a:latin typeface="Arial" panose="020B0604020202020204" pitchFamily="34" charset="0"/>
                        </a:rPr>
                        <a:t>Our teams worked with our suppliers to diagnose, reconnect the service and reset the connection configuration. Root cause for disruption is still being investigated</a:t>
                      </a:r>
                    </a:p>
                  </a:txBody>
                  <a:tcPr marL="6350" marR="6350" marT="6350" marB="0" anchor="ctr"/>
                </a:tc>
                <a:tc>
                  <a:txBody>
                    <a:bodyPr/>
                    <a:lstStyle/>
                    <a:p>
                      <a:pPr algn="ctr" rtl="0" fontAlgn="ctr"/>
                      <a:r>
                        <a:rPr lang="en-GB" sz="700" b="0" i="0" u="none" strike="noStrike" dirty="0">
                          <a:solidFill>
                            <a:srgbClr val="000000"/>
                          </a:solidFill>
                          <a:effectLst/>
                          <a:latin typeface="Arial" panose="020B0604020202020204" pitchFamily="34" charset="0"/>
                        </a:rPr>
                        <a:t>26/02/2020</a:t>
                      </a:r>
                      <a:br>
                        <a:rPr lang="en-GB" sz="700" b="0" i="0" u="none" strike="noStrike" dirty="0">
                          <a:solidFill>
                            <a:srgbClr val="000000"/>
                          </a:solidFill>
                          <a:effectLst/>
                          <a:latin typeface="Arial" panose="020B0604020202020204" pitchFamily="34" charset="0"/>
                        </a:rPr>
                      </a:br>
                      <a:r>
                        <a:rPr lang="en-GB" sz="700" b="0" i="0" u="none" strike="noStrike" dirty="0">
                          <a:solidFill>
                            <a:srgbClr val="000000"/>
                          </a:solidFill>
                          <a:effectLst/>
                          <a:latin typeface="Arial" panose="020B0604020202020204" pitchFamily="34" charset="0"/>
                        </a:rPr>
                        <a:t>13:17</a:t>
                      </a:r>
                    </a:p>
                  </a:txBody>
                  <a:tcPr marL="1933" marR="1933" marT="1933" marB="0" anchor="ctr"/>
                </a:tc>
                <a:tc>
                  <a:txBody>
                    <a:bodyPr/>
                    <a:lstStyle/>
                    <a:p>
                      <a:pPr algn="ctr" rtl="0" fontAlgn="ctr"/>
                      <a:r>
                        <a:rPr lang="en-GB" sz="700" b="0" i="0" u="none" strike="noStrike" dirty="0">
                          <a:solidFill>
                            <a:srgbClr val="000000"/>
                          </a:solidFill>
                          <a:effectLst/>
                          <a:latin typeface="Arial" panose="020B0604020202020204" pitchFamily="34" charset="0"/>
                        </a:rPr>
                        <a:t>27/02/2020</a:t>
                      </a:r>
                      <a:br>
                        <a:rPr lang="en-GB" sz="700" b="0" i="0" u="none" strike="noStrike" dirty="0">
                          <a:solidFill>
                            <a:srgbClr val="000000"/>
                          </a:solidFill>
                          <a:effectLst/>
                          <a:latin typeface="Arial" panose="020B0604020202020204" pitchFamily="34" charset="0"/>
                        </a:rPr>
                      </a:br>
                      <a:r>
                        <a:rPr lang="en-GB" sz="700" b="0" i="0" u="none" strike="noStrike" dirty="0">
                          <a:solidFill>
                            <a:srgbClr val="000000"/>
                          </a:solidFill>
                          <a:effectLst/>
                          <a:latin typeface="Arial" panose="020B0604020202020204" pitchFamily="34" charset="0"/>
                        </a:rPr>
                        <a:t>13:25</a:t>
                      </a:r>
                    </a:p>
                  </a:txBody>
                  <a:tcPr marL="1933" marR="1933" marT="1933" marB="0" anchor="ctr"/>
                </a:tc>
                <a:extLst>
                  <a:ext uri="{0D108BD9-81ED-4DB2-BD59-A6C34878D82A}">
                    <a16:rowId xmlns:a16="http://schemas.microsoft.com/office/drawing/2014/main" val="3790218864"/>
                  </a:ext>
                </a:extLst>
              </a:tr>
              <a:tr h="409399">
                <a:tc>
                  <a:txBody>
                    <a:bodyPr/>
                    <a:lstStyle/>
                    <a:p>
                      <a:pPr algn="ctr" rtl="0" fontAlgn="ctr"/>
                      <a:r>
                        <a:rPr lang="en-GB" sz="700" b="0" i="0" u="none" strike="noStrike" dirty="0">
                          <a:solidFill>
                            <a:srgbClr val="FFFFFF"/>
                          </a:solidFill>
                          <a:effectLst/>
                          <a:latin typeface="Arial" panose="020B0604020202020204" pitchFamily="34" charset="0"/>
                        </a:rPr>
                        <a:t>1096640</a:t>
                      </a:r>
                    </a:p>
                  </a:txBody>
                  <a:tcPr marL="6350" marR="6350" marT="6350" marB="0" anchor="ctr">
                    <a:solidFill>
                      <a:srgbClr val="0070C0"/>
                    </a:solidFill>
                  </a:tcPr>
                </a:tc>
                <a:tc>
                  <a:txBody>
                    <a:bodyPr/>
                    <a:lstStyle/>
                    <a:p>
                      <a:pPr algn="l" rtl="0" fontAlgn="ctr"/>
                      <a:r>
                        <a:rPr lang="en-US" sz="700" b="0" i="0" u="none" strike="noStrike" dirty="0">
                          <a:solidFill>
                            <a:srgbClr val="000000"/>
                          </a:solidFill>
                          <a:effectLst/>
                          <a:latin typeface="Arial" panose="020B0604020202020204" pitchFamily="34" charset="0"/>
                        </a:rPr>
                        <a:t>Customer identified that they could see MPRNs that did not relate to their portfolio when using DDP reporting</a:t>
                      </a:r>
                    </a:p>
                  </a:txBody>
                  <a:tcPr marL="6350" marR="6350" marT="6350" marB="0" anchor="ctr"/>
                </a:tc>
                <a:tc>
                  <a:txBody>
                    <a:bodyPr/>
                    <a:lstStyle/>
                    <a:p>
                      <a:pPr algn="l" rtl="0" fontAlgn="ctr"/>
                      <a:r>
                        <a:rPr lang="en-US" sz="700" b="0" i="0" u="none" strike="noStrike" dirty="0">
                          <a:solidFill>
                            <a:srgbClr val="000000"/>
                          </a:solidFill>
                          <a:effectLst/>
                          <a:latin typeface="Arial" panose="020B0604020202020204" pitchFamily="34" charset="0"/>
                        </a:rPr>
                        <a:t>A processing issue in the DDP tool caused a misalignment in MPRN data</a:t>
                      </a:r>
                    </a:p>
                  </a:txBody>
                  <a:tcPr marL="6350" marR="6350" marT="6350" marB="0" anchor="ctr"/>
                </a:tc>
                <a:tc>
                  <a:txBody>
                    <a:bodyPr/>
                    <a:lstStyle/>
                    <a:p>
                      <a:pPr algn="l" rtl="0" fontAlgn="ctr"/>
                      <a:r>
                        <a:rPr lang="en-US" sz="700" b="0" i="0" u="none" strike="noStrike" dirty="0">
                          <a:solidFill>
                            <a:srgbClr val="000000"/>
                          </a:solidFill>
                          <a:effectLst/>
                          <a:latin typeface="Arial" panose="020B0604020202020204" pitchFamily="34" charset="0"/>
                        </a:rPr>
                        <a:t>Incorrect MPRNs were visible to a customer in BIRST. The service was taken offline as a precaution and was unavailable for customers from Thursday 27th February to Monday 2nd March (80 </a:t>
                      </a:r>
                      <a:r>
                        <a:rPr lang="en-US" sz="700" b="0" i="0" u="none" strike="noStrike" dirty="0" err="1">
                          <a:solidFill>
                            <a:srgbClr val="000000"/>
                          </a:solidFill>
                          <a:effectLst/>
                          <a:latin typeface="Arial" panose="020B0604020202020204" pitchFamily="34" charset="0"/>
                        </a:rPr>
                        <a:t>hrs</a:t>
                      </a:r>
                      <a:r>
                        <a:rPr lang="en-US" sz="700" b="0" i="0" u="none" strike="noStrike" dirty="0">
                          <a:solidFill>
                            <a:srgbClr val="000000"/>
                          </a:solidFill>
                          <a:effectLst/>
                          <a:latin typeface="Arial" panose="020B0604020202020204" pitchFamily="34" charset="0"/>
                        </a:rPr>
                        <a:t> and 39 mins)</a:t>
                      </a:r>
                    </a:p>
                  </a:txBody>
                  <a:tcPr marL="6350" marR="6350" marT="6350" marB="0" anchor="ctr"/>
                </a:tc>
                <a:tc>
                  <a:txBody>
                    <a:bodyPr/>
                    <a:lstStyle/>
                    <a:p>
                      <a:pPr algn="l" rtl="0" fontAlgn="ctr"/>
                      <a:r>
                        <a:rPr lang="en-US" sz="700" b="0" i="0" u="none" strike="noStrike" dirty="0">
                          <a:solidFill>
                            <a:srgbClr val="000000"/>
                          </a:solidFill>
                          <a:effectLst/>
                          <a:latin typeface="Arial" panose="020B0604020202020204" pitchFamily="34" charset="0"/>
                        </a:rPr>
                        <a:t>Xoserve teams immediately brought the service down. Working with the  vendor the teams isolated the issue. A data refresh was implemented on the platform to rectify the MPRN misalignment. A internal DDP process failed and the vendor is investigating a permanent solution</a:t>
                      </a:r>
                    </a:p>
                  </a:txBody>
                  <a:tcPr marL="6350" marR="6350" marT="6350" marB="0" anchor="ctr"/>
                </a:tc>
                <a:tc>
                  <a:txBody>
                    <a:bodyPr/>
                    <a:lstStyle/>
                    <a:p>
                      <a:pPr algn="ctr" rtl="0" fontAlgn="ctr"/>
                      <a:r>
                        <a:rPr lang="en-GB" sz="700" b="0" i="0" u="none" strike="noStrike" dirty="0">
                          <a:solidFill>
                            <a:srgbClr val="000000"/>
                          </a:solidFill>
                          <a:effectLst/>
                          <a:latin typeface="Arial" panose="020B0604020202020204" pitchFamily="34" charset="0"/>
                        </a:rPr>
                        <a:t>27/02/2020</a:t>
                      </a:r>
                    </a:p>
                    <a:p>
                      <a:pPr algn="ctr" rtl="0" fontAlgn="ctr"/>
                      <a:r>
                        <a:rPr lang="en-GB" sz="700" b="0" i="0" u="none" strike="noStrike" dirty="0">
                          <a:solidFill>
                            <a:srgbClr val="000000"/>
                          </a:solidFill>
                          <a:effectLst/>
                          <a:latin typeface="Arial" panose="020B0604020202020204" pitchFamily="34" charset="0"/>
                        </a:rPr>
                        <a:t>16:41</a:t>
                      </a:r>
                    </a:p>
                  </a:txBody>
                  <a:tcPr marL="1933" marR="1933" marT="1933" marB="0" anchor="ctr"/>
                </a:tc>
                <a:tc>
                  <a:txBody>
                    <a:bodyPr/>
                    <a:lstStyle/>
                    <a:p>
                      <a:pPr algn="ctr" rtl="0" fontAlgn="ctr"/>
                      <a:r>
                        <a:rPr lang="en-GB" sz="700" b="0" i="0" u="none" strike="noStrike" dirty="0">
                          <a:solidFill>
                            <a:srgbClr val="000000"/>
                          </a:solidFill>
                          <a:effectLst/>
                          <a:latin typeface="Arial" panose="020B0604020202020204" pitchFamily="34" charset="0"/>
                        </a:rPr>
                        <a:t>04/03/2020</a:t>
                      </a:r>
                    </a:p>
                    <a:p>
                      <a:pPr algn="ctr" rtl="0" fontAlgn="ctr"/>
                      <a:r>
                        <a:rPr lang="en-GB" sz="700" b="0" i="0" u="none" strike="noStrike" dirty="0">
                          <a:solidFill>
                            <a:srgbClr val="000000"/>
                          </a:solidFill>
                          <a:effectLst/>
                          <a:latin typeface="Arial" panose="020B0604020202020204" pitchFamily="34" charset="0"/>
                        </a:rPr>
                        <a:t>12:17</a:t>
                      </a:r>
                    </a:p>
                  </a:txBody>
                  <a:tcPr marL="1933" marR="1933" marT="1933" marB="0" anchor="ctr"/>
                </a:tc>
                <a:extLst>
                  <a:ext uri="{0D108BD9-81ED-4DB2-BD59-A6C34878D82A}">
                    <a16:rowId xmlns:a16="http://schemas.microsoft.com/office/drawing/2014/main" val="3970697462"/>
                  </a:ext>
                </a:extLst>
              </a:tr>
            </a:tbl>
          </a:graphicData>
        </a:graphic>
      </p:graphicFrame>
    </p:spTree>
    <p:extLst>
      <p:ext uri="{BB962C8B-B14F-4D97-AF65-F5344CB8AC3E}">
        <p14:creationId xmlns:p14="http://schemas.microsoft.com/office/powerpoint/2010/main" val="4521057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42428-52CA-4511-81EE-20A593C50902}"/>
              </a:ext>
            </a:extLst>
          </p:cNvPr>
          <p:cNvSpPr>
            <a:spLocks noGrp="1"/>
          </p:cNvSpPr>
          <p:nvPr>
            <p:ph type="title"/>
          </p:nvPr>
        </p:nvSpPr>
        <p:spPr/>
        <p:txBody>
          <a:bodyPr>
            <a:normAutofit/>
          </a:bodyPr>
          <a:lstStyle/>
          <a:p>
            <a:r>
              <a:rPr lang="en-GB" sz="2400" dirty="0"/>
              <a:t>What is happening Overall?</a:t>
            </a:r>
          </a:p>
        </p:txBody>
      </p:sp>
      <p:sp>
        <p:nvSpPr>
          <p:cNvPr id="51" name="Rectangle 50">
            <a:extLst>
              <a:ext uri="{FF2B5EF4-FFF2-40B4-BE49-F238E27FC236}">
                <a16:creationId xmlns:a16="http://schemas.microsoft.com/office/drawing/2014/main" id="{1FF00511-A681-476E-9907-5B9037AADF35}"/>
              </a:ext>
            </a:extLst>
          </p:cNvPr>
          <p:cNvSpPr/>
          <p:nvPr/>
        </p:nvSpPr>
        <p:spPr>
          <a:xfrm>
            <a:off x="1224549" y="1061519"/>
            <a:ext cx="684803" cy="369332"/>
          </a:xfrm>
          <a:prstGeom prst="rect">
            <a:avLst/>
          </a:prstGeom>
        </p:spPr>
        <p:txBody>
          <a:bodyPr wrap="none">
            <a:spAutoFit/>
          </a:bodyPr>
          <a:lstStyle/>
          <a:p>
            <a:r>
              <a:rPr lang="en-US" b="1" dirty="0">
                <a:solidFill>
                  <a:schemeClr val="bg1">
                    <a:lumMod val="50000"/>
                  </a:schemeClr>
                </a:solidFill>
              </a:rPr>
              <a:t>Key:</a:t>
            </a:r>
            <a:endParaRPr lang="en-GB" b="1" dirty="0"/>
          </a:p>
        </p:txBody>
      </p:sp>
      <p:graphicFrame>
        <p:nvGraphicFramePr>
          <p:cNvPr id="56" name="Table 55">
            <a:extLst>
              <a:ext uri="{FF2B5EF4-FFF2-40B4-BE49-F238E27FC236}">
                <a16:creationId xmlns:a16="http://schemas.microsoft.com/office/drawing/2014/main" id="{EC56BDC5-5E93-48CE-A700-78112AE76225}"/>
              </a:ext>
            </a:extLst>
          </p:cNvPr>
          <p:cNvGraphicFramePr>
            <a:graphicFrameLocks noGrp="1"/>
          </p:cNvGraphicFramePr>
          <p:nvPr>
            <p:extLst>
              <p:ext uri="{D42A27DB-BD31-4B8C-83A1-F6EECF244321}">
                <p14:modId xmlns:p14="http://schemas.microsoft.com/office/powerpoint/2010/main" val="1610825495"/>
              </p:ext>
            </p:extLst>
          </p:nvPr>
        </p:nvGraphicFramePr>
        <p:xfrm>
          <a:off x="18482" y="1506987"/>
          <a:ext cx="2637253" cy="2656896"/>
        </p:xfrm>
        <a:graphic>
          <a:graphicData uri="http://schemas.openxmlformats.org/drawingml/2006/table">
            <a:tbl>
              <a:tblPr firstRow="1" bandRow="1">
                <a:tableStyleId>{5C22544A-7EE6-4342-B048-85BDC9FD1C3A}</a:tableStyleId>
              </a:tblPr>
              <a:tblGrid>
                <a:gridCol w="420496">
                  <a:extLst>
                    <a:ext uri="{9D8B030D-6E8A-4147-A177-3AD203B41FA5}">
                      <a16:colId xmlns:a16="http://schemas.microsoft.com/office/drawing/2014/main" val="153172005"/>
                    </a:ext>
                  </a:extLst>
                </a:gridCol>
                <a:gridCol w="1047916">
                  <a:extLst>
                    <a:ext uri="{9D8B030D-6E8A-4147-A177-3AD203B41FA5}">
                      <a16:colId xmlns:a16="http://schemas.microsoft.com/office/drawing/2014/main" val="547931521"/>
                    </a:ext>
                  </a:extLst>
                </a:gridCol>
                <a:gridCol w="1168841">
                  <a:extLst>
                    <a:ext uri="{9D8B030D-6E8A-4147-A177-3AD203B41FA5}">
                      <a16:colId xmlns:a16="http://schemas.microsoft.com/office/drawing/2014/main" val="1463294942"/>
                    </a:ext>
                  </a:extLst>
                </a:gridCol>
              </a:tblGrid>
              <a:tr h="453192">
                <a:tc>
                  <a:txBody>
                    <a:bodyPr/>
                    <a:lstStyle/>
                    <a:p>
                      <a:endParaRPr lang="en-GB" dirty="0"/>
                    </a:p>
                  </a:txBody>
                  <a:tcPr>
                    <a:noFill/>
                  </a:tcPr>
                </a:tc>
                <a:tc>
                  <a:txBody>
                    <a:bodyPr/>
                    <a:lstStyle/>
                    <a:p>
                      <a:pPr algn="ctr"/>
                      <a:r>
                        <a:rPr lang="en-GB" sz="1050" b="0" dirty="0">
                          <a:solidFill>
                            <a:schemeClr val="bg1">
                              <a:lumMod val="50000"/>
                            </a:schemeClr>
                          </a:solidFill>
                        </a:rPr>
                        <a:t>Xoserve Identified</a:t>
                      </a:r>
                    </a:p>
                  </a:txBody>
                  <a:tcPr anchor="b" anchorCtr="1">
                    <a:lnR w="9525" cap="flat" cmpd="sng" algn="ctr">
                      <a:solidFill>
                        <a:schemeClr val="tx1"/>
                      </a:solidFill>
                      <a:prstDash val="dash"/>
                      <a:round/>
                      <a:headEnd type="none" w="med" len="med"/>
                      <a:tailEnd type="none" w="med" len="med"/>
                    </a:ln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dirty="0">
                          <a:solidFill>
                            <a:schemeClr val="bg1">
                              <a:lumMod val="50000"/>
                            </a:schemeClr>
                          </a:solidFill>
                        </a:rPr>
                        <a:t>Customer  Identified</a:t>
                      </a:r>
                    </a:p>
                  </a:txBody>
                  <a:tcPr anchor="b" anchorCtr="1">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noFill/>
                  </a:tcPr>
                </a:tc>
                <a:extLst>
                  <a:ext uri="{0D108BD9-81ED-4DB2-BD59-A6C34878D82A}">
                    <a16:rowId xmlns:a16="http://schemas.microsoft.com/office/drawing/2014/main" val="2216463583"/>
                  </a:ext>
                </a:extLst>
              </a:tr>
              <a:tr h="1101852">
                <a:tc>
                  <a:txBody>
                    <a:bodyPr/>
                    <a:lstStyle/>
                    <a:p>
                      <a:pPr algn="ctr"/>
                      <a:r>
                        <a:rPr lang="en-GB" sz="1050" dirty="0">
                          <a:solidFill>
                            <a:schemeClr val="bg1">
                              <a:lumMod val="50000"/>
                            </a:schemeClr>
                          </a:solidFill>
                        </a:rPr>
                        <a:t>Xoserve Controllable</a:t>
                      </a:r>
                    </a:p>
                  </a:txBody>
                  <a:tcPr vert="vert270" anchor="b" anchorCtr="1">
                    <a:lnB w="9525" cap="flat" cmpd="sng" algn="ctr">
                      <a:solidFill>
                        <a:schemeClr val="tx1"/>
                      </a:solidFill>
                      <a:prstDash val="dash"/>
                      <a:round/>
                      <a:headEnd type="none" w="med" len="med"/>
                      <a:tailEnd type="none" w="med" len="med"/>
                    </a:lnB>
                    <a:noFill/>
                  </a:tcPr>
                </a:tc>
                <a:tc>
                  <a:txBody>
                    <a:bodyPr/>
                    <a:lstStyle/>
                    <a:p>
                      <a:pPr algn="ctr"/>
                      <a:r>
                        <a:rPr lang="en-US" sz="800" dirty="0">
                          <a:solidFill>
                            <a:schemeClr val="bg1"/>
                          </a:solidFill>
                        </a:rPr>
                        <a:t>Xoserve Identified the incident and the incident could have been avoided had Xoserve taken earlier action</a:t>
                      </a:r>
                      <a:endParaRPr lang="en-GB" sz="800" dirty="0">
                        <a:solidFill>
                          <a:schemeClr val="bg1"/>
                        </a:solidFill>
                      </a:endParaRPr>
                    </a:p>
                  </a:txBody>
                  <a:tcPr anchor="ctr">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bg1"/>
                          </a:solidFill>
                        </a:rPr>
                        <a:t>Customer Identified the incident and the incident could have been avoided had Xoserve taken earlier action</a:t>
                      </a:r>
                      <a:endParaRPr lang="en-GB" sz="800" dirty="0">
                        <a:solidFill>
                          <a:schemeClr val="bg1"/>
                        </a:solidFill>
                      </a:endParaRPr>
                    </a:p>
                  </a:txBody>
                  <a:tcPr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chemeClr val="accent2"/>
                    </a:solidFill>
                  </a:tcPr>
                </a:tc>
                <a:extLst>
                  <a:ext uri="{0D108BD9-81ED-4DB2-BD59-A6C34878D82A}">
                    <a16:rowId xmlns:a16="http://schemas.microsoft.com/office/drawing/2014/main" val="2714944025"/>
                  </a:ext>
                </a:extLst>
              </a:tr>
              <a:tr h="11018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kern="1200" dirty="0">
                          <a:solidFill>
                            <a:schemeClr val="bg1">
                              <a:lumMod val="50000"/>
                            </a:schemeClr>
                          </a:solidFill>
                          <a:latin typeface="+mn-lt"/>
                          <a:ea typeface="+mn-ea"/>
                          <a:cs typeface="+mn-cs"/>
                        </a:rPr>
                        <a:t>Xoserve Uncontrollable</a:t>
                      </a:r>
                    </a:p>
                  </a:txBody>
                  <a:tcPr vert="vert270" anchor="b" anchorCtr="1">
                    <a:lnT w="9525" cap="flat" cmpd="sng" algn="ctr">
                      <a:solidFill>
                        <a:schemeClr val="tx1"/>
                      </a:solidFill>
                      <a:prstDash val="dash"/>
                      <a:round/>
                      <a:headEnd type="none" w="med" len="med"/>
                      <a:tailEnd type="none" w="med" len="med"/>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bg1"/>
                          </a:solidFill>
                        </a:rPr>
                        <a:t>Xoserve Identified the incident but the incident could not have been avoided had Xoserve taken earlier action</a:t>
                      </a:r>
                      <a:endParaRPr lang="en-GB" sz="800" dirty="0">
                        <a:solidFill>
                          <a:schemeClr val="bg1"/>
                        </a:solidFill>
                      </a:endParaRPr>
                    </a:p>
                  </a:txBody>
                  <a:tcPr anchor="ctr">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9CCB3B"/>
                    </a:solidFill>
                  </a:tcPr>
                </a:tc>
                <a:tc>
                  <a:txBody>
                    <a:bodyPr/>
                    <a:lstStyle/>
                    <a:p>
                      <a:pPr algn="ctr"/>
                      <a:r>
                        <a:rPr lang="en-US" sz="800" dirty="0">
                          <a:solidFill>
                            <a:schemeClr val="bg1"/>
                          </a:solidFill>
                        </a:rPr>
                        <a:t>Customer Identified the incident but the incident could not have been avoided had Xoserve taken earlier action</a:t>
                      </a:r>
                      <a:endParaRPr lang="en-GB" sz="800" dirty="0">
                        <a:solidFill>
                          <a:schemeClr val="bg1"/>
                        </a:solidFill>
                      </a:endParaRPr>
                    </a:p>
                  </a:txBody>
                  <a:tcPr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7030A0"/>
                    </a:solidFill>
                  </a:tcPr>
                </a:tc>
                <a:extLst>
                  <a:ext uri="{0D108BD9-81ED-4DB2-BD59-A6C34878D82A}">
                    <a16:rowId xmlns:a16="http://schemas.microsoft.com/office/drawing/2014/main" val="4138741572"/>
                  </a:ext>
                </a:extLst>
              </a:tr>
            </a:tbl>
          </a:graphicData>
        </a:graphic>
      </p:graphicFrame>
      <p:graphicFrame>
        <p:nvGraphicFramePr>
          <p:cNvPr id="4" name="Table 3">
            <a:extLst>
              <a:ext uri="{FF2B5EF4-FFF2-40B4-BE49-F238E27FC236}">
                <a16:creationId xmlns:a16="http://schemas.microsoft.com/office/drawing/2014/main" id="{E5703E77-BB9A-4103-8452-DF0587ADB7CF}"/>
              </a:ext>
            </a:extLst>
          </p:cNvPr>
          <p:cNvGraphicFramePr>
            <a:graphicFrameLocks noGrp="1"/>
          </p:cNvGraphicFramePr>
          <p:nvPr>
            <p:extLst>
              <p:ext uri="{D42A27DB-BD31-4B8C-83A1-F6EECF244321}">
                <p14:modId xmlns:p14="http://schemas.microsoft.com/office/powerpoint/2010/main" val="3257784902"/>
              </p:ext>
            </p:extLst>
          </p:nvPr>
        </p:nvGraphicFramePr>
        <p:xfrm>
          <a:off x="2733246" y="1121869"/>
          <a:ext cx="2998374" cy="3042012"/>
        </p:xfrm>
        <a:graphic>
          <a:graphicData uri="http://schemas.openxmlformats.org/drawingml/2006/table">
            <a:tbl>
              <a:tblPr/>
              <a:tblGrid>
                <a:gridCol w="883242">
                  <a:extLst>
                    <a:ext uri="{9D8B030D-6E8A-4147-A177-3AD203B41FA5}">
                      <a16:colId xmlns:a16="http://schemas.microsoft.com/office/drawing/2014/main" val="776686258"/>
                    </a:ext>
                  </a:extLst>
                </a:gridCol>
                <a:gridCol w="999458">
                  <a:extLst>
                    <a:ext uri="{9D8B030D-6E8A-4147-A177-3AD203B41FA5}">
                      <a16:colId xmlns:a16="http://schemas.microsoft.com/office/drawing/2014/main" val="897646863"/>
                    </a:ext>
                  </a:extLst>
                </a:gridCol>
                <a:gridCol w="1115674">
                  <a:extLst>
                    <a:ext uri="{9D8B030D-6E8A-4147-A177-3AD203B41FA5}">
                      <a16:colId xmlns:a16="http://schemas.microsoft.com/office/drawing/2014/main" val="3231289633"/>
                    </a:ext>
                  </a:extLst>
                </a:gridCol>
              </a:tblGrid>
              <a:tr h="316288">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2">
                  <a:txBody>
                    <a:bodyPr/>
                    <a:lstStyle/>
                    <a:p>
                      <a:pPr algn="ctr" fontAlgn="b"/>
                      <a:r>
                        <a:rPr lang="en-GB" sz="1800" b="1" i="0" u="none" strike="noStrike" dirty="0">
                          <a:solidFill>
                            <a:srgbClr val="808080"/>
                          </a:solidFill>
                          <a:effectLst/>
                          <a:latin typeface="Arial" panose="020B0604020202020204" pitchFamily="34" charset="0"/>
                        </a:rPr>
                        <a:t>February 2020</a:t>
                      </a:r>
                    </a:p>
                  </a:txBody>
                  <a:tcPr marL="6350" marR="6350" marT="6350" marB="0" anchor="b">
                    <a:lnL>
                      <a:noFill/>
                    </a:lnL>
                    <a:lnR>
                      <a:noFill/>
                    </a:lnR>
                    <a:lnT>
                      <a:noFill/>
                    </a:lnT>
                    <a:lnB>
                      <a:noFill/>
                    </a:lnB>
                  </a:tcPr>
                </a:tc>
                <a:tc hMerge="1">
                  <a:txBody>
                    <a:bodyPr/>
                    <a:lstStyle/>
                    <a:p>
                      <a:endParaRPr lang="en-GB"/>
                    </a:p>
                  </a:txBody>
                  <a:tcPr/>
                </a:tc>
                <a:extLst>
                  <a:ext uri="{0D108BD9-81ED-4DB2-BD59-A6C34878D82A}">
                    <a16:rowId xmlns:a16="http://schemas.microsoft.com/office/drawing/2014/main" val="136284109"/>
                  </a:ext>
                </a:extLst>
              </a:tr>
              <a:tr h="196069">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07975002"/>
                  </a:ext>
                </a:extLst>
              </a:tr>
              <a:tr h="367810">
                <a:tc>
                  <a:txBody>
                    <a:bodyPr/>
                    <a:lstStyle/>
                    <a:p>
                      <a:pPr algn="l" fontAlgn="t"/>
                      <a:r>
                        <a:rPr lang="en-GB" sz="1800" b="0" i="0" u="none" strike="noStrike" dirty="0">
                          <a:solidFill>
                            <a:srgbClr val="000000"/>
                          </a:solidFill>
                          <a:effectLst/>
                          <a:latin typeface="Arial" panose="020B0604020202020204" pitchFamily="34" charset="0"/>
                        </a:rPr>
                        <a:t> </a:t>
                      </a:r>
                    </a:p>
                  </a:txBody>
                  <a:tcPr marL="6350" marR="6350" marT="63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dirty="0">
                          <a:solidFill>
                            <a:srgbClr val="7F7F7F"/>
                          </a:solidFill>
                          <a:effectLst/>
                          <a:latin typeface="Arial" panose="020B0604020202020204" pitchFamily="34" charset="0"/>
                        </a:rPr>
                        <a:t>Xoserve</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Identified</a:t>
                      </a:r>
                    </a:p>
                  </a:txBody>
                  <a:tcPr marL="6350" marR="6350" marT="635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dirty="0">
                          <a:solidFill>
                            <a:srgbClr val="7F7F7F"/>
                          </a:solidFill>
                          <a:effectLst/>
                          <a:latin typeface="Arial" panose="020B0604020202020204" pitchFamily="34" charset="0"/>
                        </a:rPr>
                        <a:t>Customer </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Identified</a:t>
                      </a:r>
                    </a:p>
                  </a:txBody>
                  <a:tcPr marL="6350" marR="6350" marT="635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930854127"/>
                  </a:ext>
                </a:extLst>
              </a:tr>
              <a:tr h="1094581">
                <a:tc>
                  <a:txBody>
                    <a:bodyPr/>
                    <a:lstStyle/>
                    <a:p>
                      <a:pPr algn="ctr" rtl="0" fontAlgn="ctr"/>
                      <a:r>
                        <a:rPr lang="en-GB" sz="1050" b="0" i="0" u="none" strike="noStrike" dirty="0">
                          <a:solidFill>
                            <a:srgbClr val="7F7F7F"/>
                          </a:solidFill>
                          <a:effectLst/>
                          <a:latin typeface="Arial" panose="020B0604020202020204" pitchFamily="34" charset="0"/>
                        </a:rPr>
                        <a:t>Xoserve Controllable</a:t>
                      </a:r>
                    </a:p>
                  </a:txBody>
                  <a:tcPr marL="6350" marR="6350" marT="635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GB" sz="4000" b="0" i="0" u="none" strike="noStrike" dirty="0">
                          <a:solidFill>
                            <a:srgbClr val="FFFFFF"/>
                          </a:solidFill>
                          <a:effectLst/>
                          <a:latin typeface="Arial" panose="020B0604020202020204" pitchFamily="34" charset="0"/>
                        </a:rPr>
                        <a:t>8</a:t>
                      </a:r>
                    </a:p>
                  </a:txBody>
                  <a:tcPr marL="6350" marR="6350" marT="635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0070C0"/>
                    </a:solidFill>
                  </a:tcPr>
                </a:tc>
                <a:tc>
                  <a:txBody>
                    <a:bodyPr/>
                    <a:lstStyle/>
                    <a:p>
                      <a:pPr algn="ctr" rtl="0" fontAlgn="ctr"/>
                      <a:r>
                        <a:rPr lang="en-GB" sz="4000" b="0" i="0" u="none" strike="noStrike" dirty="0">
                          <a:solidFill>
                            <a:srgbClr val="FFFFFF"/>
                          </a:solidFill>
                          <a:effectLst/>
                          <a:latin typeface="Arial" panose="020B0604020202020204" pitchFamily="34" charset="0"/>
                        </a:rPr>
                        <a:t>1</a:t>
                      </a:r>
                    </a:p>
                  </a:txBody>
                  <a:tcPr marL="6350" marR="6350" marT="635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D75733"/>
                    </a:solidFill>
                  </a:tcPr>
                </a:tc>
                <a:extLst>
                  <a:ext uri="{0D108BD9-81ED-4DB2-BD59-A6C34878D82A}">
                    <a16:rowId xmlns:a16="http://schemas.microsoft.com/office/drawing/2014/main" val="1257725368"/>
                  </a:ext>
                </a:extLst>
              </a:tr>
              <a:tr h="1067264">
                <a:tc>
                  <a:txBody>
                    <a:bodyPr/>
                    <a:lstStyle/>
                    <a:p>
                      <a:pPr algn="ctr" rtl="0" fontAlgn="ctr"/>
                      <a:r>
                        <a:rPr lang="en-GB" sz="1050" b="0" i="0" u="none" strike="noStrike" dirty="0">
                          <a:solidFill>
                            <a:srgbClr val="7F7F7F"/>
                          </a:solidFill>
                          <a:effectLst/>
                          <a:latin typeface="Arial" panose="020B0604020202020204" pitchFamily="34" charset="0"/>
                        </a:rPr>
                        <a:t>Xoserve Uncontrollable</a:t>
                      </a:r>
                    </a:p>
                  </a:txBody>
                  <a:tcPr marL="6350" marR="6350" marT="635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GB" sz="4000" b="0" i="0" u="none" strike="noStrike" dirty="0">
                          <a:solidFill>
                            <a:srgbClr val="FFFFFF"/>
                          </a:solidFill>
                          <a:effectLst/>
                          <a:latin typeface="Arial" panose="020B0604020202020204" pitchFamily="34" charset="0"/>
                        </a:rPr>
                        <a:t>1</a:t>
                      </a:r>
                    </a:p>
                  </a:txBody>
                  <a:tcPr marL="6350" marR="6350" marT="635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9CCB3B"/>
                    </a:solidFill>
                  </a:tcPr>
                </a:tc>
                <a:tc>
                  <a:txBody>
                    <a:bodyPr/>
                    <a:lstStyle/>
                    <a:p>
                      <a:pPr algn="ctr" rtl="0" fontAlgn="ctr"/>
                      <a:r>
                        <a:rPr lang="en-GB" sz="4000" b="0" i="0" u="none" strike="noStrike" dirty="0">
                          <a:solidFill>
                            <a:srgbClr val="FFFFFF"/>
                          </a:solidFill>
                          <a:effectLst/>
                          <a:latin typeface="Arial" panose="020B0604020202020204" pitchFamily="34" charset="0"/>
                        </a:rPr>
                        <a:t>3</a:t>
                      </a:r>
                    </a:p>
                  </a:txBody>
                  <a:tcPr marL="6350" marR="6350" marT="635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811496608"/>
                  </a:ext>
                </a:extLst>
              </a:tr>
            </a:tbl>
          </a:graphicData>
        </a:graphic>
      </p:graphicFrame>
      <p:graphicFrame>
        <p:nvGraphicFramePr>
          <p:cNvPr id="6" name="Table 5">
            <a:extLst>
              <a:ext uri="{FF2B5EF4-FFF2-40B4-BE49-F238E27FC236}">
                <a16:creationId xmlns:a16="http://schemas.microsoft.com/office/drawing/2014/main" id="{6BA9F16F-4A78-4DA1-A9CD-C2CBA97113E4}"/>
              </a:ext>
            </a:extLst>
          </p:cNvPr>
          <p:cNvGraphicFramePr>
            <a:graphicFrameLocks noGrp="1"/>
          </p:cNvGraphicFramePr>
          <p:nvPr>
            <p:extLst>
              <p:ext uri="{D42A27DB-BD31-4B8C-83A1-F6EECF244321}">
                <p14:modId xmlns:p14="http://schemas.microsoft.com/office/powerpoint/2010/main" val="1425684836"/>
              </p:ext>
            </p:extLst>
          </p:nvPr>
        </p:nvGraphicFramePr>
        <p:xfrm>
          <a:off x="5777726" y="1121869"/>
          <a:ext cx="3276600" cy="3042011"/>
        </p:xfrm>
        <a:graphic>
          <a:graphicData uri="http://schemas.openxmlformats.org/drawingml/2006/table">
            <a:tbl>
              <a:tblPr/>
              <a:tblGrid>
                <a:gridCol w="965200">
                  <a:extLst>
                    <a:ext uri="{9D8B030D-6E8A-4147-A177-3AD203B41FA5}">
                      <a16:colId xmlns:a16="http://schemas.microsoft.com/office/drawing/2014/main" val="3858546822"/>
                    </a:ext>
                  </a:extLst>
                </a:gridCol>
                <a:gridCol w="1092200">
                  <a:extLst>
                    <a:ext uri="{9D8B030D-6E8A-4147-A177-3AD203B41FA5}">
                      <a16:colId xmlns:a16="http://schemas.microsoft.com/office/drawing/2014/main" val="1037443313"/>
                    </a:ext>
                  </a:extLst>
                </a:gridCol>
                <a:gridCol w="1219200">
                  <a:extLst>
                    <a:ext uri="{9D8B030D-6E8A-4147-A177-3AD203B41FA5}">
                      <a16:colId xmlns:a16="http://schemas.microsoft.com/office/drawing/2014/main" val="3997823292"/>
                    </a:ext>
                  </a:extLst>
                </a:gridCol>
              </a:tblGrid>
              <a:tr h="315661">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2">
                  <a:txBody>
                    <a:bodyPr/>
                    <a:lstStyle/>
                    <a:p>
                      <a:pPr algn="ctr" fontAlgn="b"/>
                      <a:r>
                        <a:rPr lang="en-GB" sz="1800" b="1" i="0" u="none" strike="noStrike" dirty="0">
                          <a:solidFill>
                            <a:srgbClr val="808080"/>
                          </a:solidFill>
                          <a:effectLst/>
                          <a:latin typeface="Arial" panose="020B0604020202020204" pitchFamily="34" charset="0"/>
                        </a:rPr>
                        <a:t>Year to Date</a:t>
                      </a:r>
                    </a:p>
                  </a:txBody>
                  <a:tcPr marL="6350" marR="6350" marT="6350" marB="0" anchor="b">
                    <a:lnL>
                      <a:noFill/>
                    </a:lnL>
                    <a:lnR>
                      <a:noFill/>
                    </a:lnR>
                    <a:lnT>
                      <a:noFill/>
                    </a:lnT>
                    <a:lnB>
                      <a:noFill/>
                    </a:lnB>
                  </a:tcPr>
                </a:tc>
                <a:tc hMerge="1">
                  <a:txBody>
                    <a:bodyPr/>
                    <a:lstStyle/>
                    <a:p>
                      <a:endParaRPr lang="en-GB"/>
                    </a:p>
                  </a:txBody>
                  <a:tcPr/>
                </a:tc>
                <a:extLst>
                  <a:ext uri="{0D108BD9-81ED-4DB2-BD59-A6C34878D82A}">
                    <a16:rowId xmlns:a16="http://schemas.microsoft.com/office/drawing/2014/main" val="3918135916"/>
                  </a:ext>
                </a:extLst>
              </a:tr>
              <a:tr h="205866">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4019270587"/>
                  </a:ext>
                </a:extLst>
              </a:tr>
              <a:tr h="377421">
                <a:tc>
                  <a:txBody>
                    <a:bodyPr/>
                    <a:lstStyle/>
                    <a:p>
                      <a:pPr algn="l" fontAlgn="t"/>
                      <a:r>
                        <a:rPr lang="en-GB" sz="1800" b="0" i="0" u="none" strike="noStrike" dirty="0">
                          <a:solidFill>
                            <a:srgbClr val="000000"/>
                          </a:solidFill>
                          <a:effectLst/>
                          <a:latin typeface="Arial" panose="020B0604020202020204" pitchFamily="34" charset="0"/>
                        </a:rPr>
                        <a:t> </a:t>
                      </a:r>
                    </a:p>
                  </a:txBody>
                  <a:tcPr marL="6350" marR="6350" marT="63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dirty="0">
                          <a:solidFill>
                            <a:srgbClr val="7F7F7F"/>
                          </a:solidFill>
                          <a:effectLst/>
                          <a:latin typeface="Arial" panose="020B0604020202020204" pitchFamily="34" charset="0"/>
                        </a:rPr>
                        <a:t>Xoserve</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Identified</a:t>
                      </a:r>
                    </a:p>
                  </a:txBody>
                  <a:tcPr marL="6350" marR="6350" marT="635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dirty="0">
                          <a:solidFill>
                            <a:srgbClr val="7F7F7F"/>
                          </a:solidFill>
                          <a:effectLst/>
                          <a:latin typeface="Arial" panose="020B0604020202020204" pitchFamily="34" charset="0"/>
                        </a:rPr>
                        <a:t>Customer</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Identified</a:t>
                      </a:r>
                    </a:p>
                  </a:txBody>
                  <a:tcPr marL="6350" marR="6350" marT="635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102877188"/>
                  </a:ext>
                </a:extLst>
              </a:tr>
              <a:tr h="1038250">
                <a:tc>
                  <a:txBody>
                    <a:bodyPr/>
                    <a:lstStyle/>
                    <a:p>
                      <a:pPr algn="ctr" rtl="0" fontAlgn="ctr"/>
                      <a:r>
                        <a:rPr lang="en-GB" sz="1050" b="0" i="0" u="none" strike="noStrike" dirty="0">
                          <a:solidFill>
                            <a:srgbClr val="7F7F7F"/>
                          </a:solidFill>
                          <a:effectLst/>
                          <a:latin typeface="Arial" panose="020B0604020202020204" pitchFamily="34" charset="0"/>
                        </a:rPr>
                        <a:t>Xoserve</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Controllable</a:t>
                      </a:r>
                    </a:p>
                  </a:txBody>
                  <a:tcPr marL="6350" marR="6350" marT="635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GB" sz="4000" b="0" i="0" u="none" strike="noStrike" dirty="0">
                          <a:solidFill>
                            <a:srgbClr val="FFFFFF"/>
                          </a:solidFill>
                          <a:effectLst/>
                          <a:latin typeface="Arial" panose="020B0604020202020204" pitchFamily="34" charset="0"/>
                        </a:rPr>
                        <a:t>39</a:t>
                      </a:r>
                    </a:p>
                  </a:txBody>
                  <a:tcPr marL="6350" marR="6350" marT="635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0070C0"/>
                    </a:solidFill>
                  </a:tcPr>
                </a:tc>
                <a:tc>
                  <a:txBody>
                    <a:bodyPr/>
                    <a:lstStyle/>
                    <a:p>
                      <a:pPr algn="ctr" rtl="0" fontAlgn="ctr"/>
                      <a:r>
                        <a:rPr lang="en-GB" sz="4000" b="0" i="0" u="none" strike="noStrike" dirty="0">
                          <a:solidFill>
                            <a:srgbClr val="FFFFFF"/>
                          </a:solidFill>
                          <a:effectLst/>
                          <a:latin typeface="Arial" panose="020B0604020202020204" pitchFamily="34" charset="0"/>
                        </a:rPr>
                        <a:t>12</a:t>
                      </a:r>
                    </a:p>
                  </a:txBody>
                  <a:tcPr marL="6350" marR="6350" marT="635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D75733"/>
                    </a:solidFill>
                  </a:tcPr>
                </a:tc>
                <a:extLst>
                  <a:ext uri="{0D108BD9-81ED-4DB2-BD59-A6C34878D82A}">
                    <a16:rowId xmlns:a16="http://schemas.microsoft.com/office/drawing/2014/main" val="202181217"/>
                  </a:ext>
                </a:extLst>
              </a:tr>
              <a:tr h="1104813">
                <a:tc>
                  <a:txBody>
                    <a:bodyPr/>
                    <a:lstStyle/>
                    <a:p>
                      <a:pPr algn="ctr" rtl="0" fontAlgn="ctr"/>
                      <a:r>
                        <a:rPr lang="en-GB" sz="1050" b="0" i="0" u="none" strike="noStrike" dirty="0">
                          <a:solidFill>
                            <a:srgbClr val="7F7F7F"/>
                          </a:solidFill>
                          <a:effectLst/>
                          <a:latin typeface="Arial" panose="020B0604020202020204" pitchFamily="34" charset="0"/>
                        </a:rPr>
                        <a:t>Xoserve</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Uncontrollable</a:t>
                      </a:r>
                    </a:p>
                  </a:txBody>
                  <a:tcPr marL="6350" marR="6350" marT="635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GB" sz="4000" b="0" i="0" u="none" strike="noStrike" dirty="0">
                          <a:solidFill>
                            <a:srgbClr val="FFFFFF"/>
                          </a:solidFill>
                          <a:effectLst/>
                          <a:latin typeface="Arial" panose="020B0604020202020204" pitchFamily="34" charset="0"/>
                        </a:rPr>
                        <a:t>12</a:t>
                      </a:r>
                    </a:p>
                  </a:txBody>
                  <a:tcPr marL="6350" marR="6350" marT="635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9CCB3B"/>
                    </a:solidFill>
                  </a:tcPr>
                </a:tc>
                <a:tc>
                  <a:txBody>
                    <a:bodyPr/>
                    <a:lstStyle/>
                    <a:p>
                      <a:pPr algn="ctr" rtl="0" fontAlgn="ctr"/>
                      <a:r>
                        <a:rPr lang="en-GB" sz="4000" b="0" i="0" u="none" strike="noStrike" dirty="0">
                          <a:solidFill>
                            <a:srgbClr val="FFFFFF"/>
                          </a:solidFill>
                          <a:effectLst/>
                          <a:latin typeface="Arial" panose="020B0604020202020204" pitchFamily="34" charset="0"/>
                        </a:rPr>
                        <a:t>15</a:t>
                      </a:r>
                    </a:p>
                  </a:txBody>
                  <a:tcPr marL="6350" marR="6350" marT="635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495756226"/>
                  </a:ext>
                </a:extLst>
              </a:tr>
            </a:tbl>
          </a:graphicData>
        </a:graphic>
      </p:graphicFrame>
    </p:spTree>
    <p:extLst>
      <p:ext uri="{BB962C8B-B14F-4D97-AF65-F5344CB8AC3E}">
        <p14:creationId xmlns:p14="http://schemas.microsoft.com/office/powerpoint/2010/main" val="19862546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75D87-9DA6-4683-A5BA-130C8FFFF1BB}"/>
              </a:ext>
            </a:extLst>
          </p:cNvPr>
          <p:cNvSpPr>
            <a:spLocks noGrp="1"/>
          </p:cNvSpPr>
          <p:nvPr>
            <p:ph type="title"/>
          </p:nvPr>
        </p:nvSpPr>
        <p:spPr>
          <a:xfrm>
            <a:off x="457200" y="0"/>
            <a:ext cx="8229600" cy="635000"/>
          </a:xfrm>
        </p:spPr>
        <p:txBody>
          <a:bodyPr/>
          <a:lstStyle/>
          <a:p>
            <a:r>
              <a:rPr lang="en-GB" dirty="0"/>
              <a:t>What is happening Overall</a:t>
            </a:r>
          </a:p>
        </p:txBody>
      </p:sp>
      <p:sp>
        <p:nvSpPr>
          <p:cNvPr id="3" name="TextBox 2">
            <a:extLst>
              <a:ext uri="{FF2B5EF4-FFF2-40B4-BE49-F238E27FC236}">
                <a16:creationId xmlns:a16="http://schemas.microsoft.com/office/drawing/2014/main" id="{35A0BAC9-8E38-462A-A44F-CE455DBC13E7}"/>
              </a:ext>
            </a:extLst>
          </p:cNvPr>
          <p:cNvSpPr txBox="1"/>
          <p:nvPr/>
        </p:nvSpPr>
        <p:spPr>
          <a:xfrm>
            <a:off x="6992471" y="2866778"/>
            <a:ext cx="1844168" cy="584775"/>
          </a:xfrm>
          <a:prstGeom prst="rect">
            <a:avLst/>
          </a:prstGeom>
          <a:solidFill>
            <a:schemeClr val="accent5"/>
          </a:solidFill>
        </p:spPr>
        <p:txBody>
          <a:bodyPr wrap="square" rtlCol="0" anchor="t">
            <a:spAutoFit/>
          </a:bodyPr>
          <a:lstStyle/>
          <a:p>
            <a:r>
              <a:rPr lang="en-GB" sz="800" dirty="0">
                <a:solidFill>
                  <a:schemeClr val="bg1"/>
                </a:solidFill>
              </a:rPr>
              <a:t>A fault that  has developed that  only impacts Xoserve users or an incident on core services that has had no customer impact</a:t>
            </a:r>
          </a:p>
        </p:txBody>
      </p:sp>
      <p:graphicFrame>
        <p:nvGraphicFramePr>
          <p:cNvPr id="4" name="Table 3">
            <a:extLst>
              <a:ext uri="{FF2B5EF4-FFF2-40B4-BE49-F238E27FC236}">
                <a16:creationId xmlns:a16="http://schemas.microsoft.com/office/drawing/2014/main" id="{116256F2-B3F1-4784-9808-A2F3CBBAD647}"/>
              </a:ext>
            </a:extLst>
          </p:cNvPr>
          <p:cNvGraphicFramePr>
            <a:graphicFrameLocks noGrp="1"/>
          </p:cNvGraphicFramePr>
          <p:nvPr>
            <p:extLst>
              <p:ext uri="{D42A27DB-BD31-4B8C-83A1-F6EECF244321}">
                <p14:modId xmlns:p14="http://schemas.microsoft.com/office/powerpoint/2010/main" val="949010460"/>
              </p:ext>
            </p:extLst>
          </p:nvPr>
        </p:nvGraphicFramePr>
        <p:xfrm>
          <a:off x="6631320" y="843159"/>
          <a:ext cx="2205319" cy="2001474"/>
        </p:xfrm>
        <a:graphic>
          <a:graphicData uri="http://schemas.openxmlformats.org/drawingml/2006/table">
            <a:tbl>
              <a:tblPr firstRow="1" bandRow="1">
                <a:tableStyleId>{5C22544A-7EE6-4342-B048-85BDC9FD1C3A}</a:tableStyleId>
              </a:tblPr>
              <a:tblGrid>
                <a:gridCol w="351626">
                  <a:extLst>
                    <a:ext uri="{9D8B030D-6E8A-4147-A177-3AD203B41FA5}">
                      <a16:colId xmlns:a16="http://schemas.microsoft.com/office/drawing/2014/main" val="153172005"/>
                    </a:ext>
                  </a:extLst>
                </a:gridCol>
                <a:gridCol w="903863">
                  <a:extLst>
                    <a:ext uri="{9D8B030D-6E8A-4147-A177-3AD203B41FA5}">
                      <a16:colId xmlns:a16="http://schemas.microsoft.com/office/drawing/2014/main" val="547931521"/>
                    </a:ext>
                  </a:extLst>
                </a:gridCol>
                <a:gridCol w="949830">
                  <a:extLst>
                    <a:ext uri="{9D8B030D-6E8A-4147-A177-3AD203B41FA5}">
                      <a16:colId xmlns:a16="http://schemas.microsoft.com/office/drawing/2014/main" val="1463294942"/>
                    </a:ext>
                  </a:extLst>
                </a:gridCol>
              </a:tblGrid>
              <a:tr h="325074">
                <a:tc>
                  <a:txBody>
                    <a:bodyPr/>
                    <a:lstStyle/>
                    <a:p>
                      <a:endParaRPr lang="en-GB" sz="750" dirty="0"/>
                    </a:p>
                  </a:txBody>
                  <a:tcPr>
                    <a:noFill/>
                  </a:tcPr>
                </a:tc>
                <a:tc>
                  <a:txBody>
                    <a:bodyPr/>
                    <a:lstStyle/>
                    <a:p>
                      <a:pPr algn="ctr"/>
                      <a:r>
                        <a:rPr lang="en-GB" sz="750" b="0" dirty="0">
                          <a:solidFill>
                            <a:schemeClr val="bg1">
                              <a:lumMod val="50000"/>
                            </a:schemeClr>
                          </a:solidFill>
                        </a:rPr>
                        <a:t>Xoserve </a:t>
                      </a:r>
                      <a:endParaRPr lang="en-US" dirty="0"/>
                    </a:p>
                    <a:p>
                      <a:pPr lvl="0" algn="ctr">
                        <a:buNone/>
                      </a:pPr>
                      <a:r>
                        <a:rPr lang="en-GB" sz="750" b="0" dirty="0">
                          <a:solidFill>
                            <a:schemeClr val="bg1">
                              <a:lumMod val="50000"/>
                            </a:schemeClr>
                          </a:solidFill>
                        </a:rPr>
                        <a:t>Identified</a:t>
                      </a:r>
                    </a:p>
                  </a:txBody>
                  <a:tcPr anchor="b" anchorCtr="1">
                    <a:lnR w="9525" cap="flat" cmpd="sng" algn="ctr">
                      <a:solidFill>
                        <a:schemeClr val="tx1"/>
                      </a:solidFill>
                      <a:prstDash val="dash"/>
                      <a:round/>
                      <a:headEnd type="none" w="med" len="med"/>
                      <a:tailEnd type="none" w="med" len="med"/>
                    </a:lnR>
                    <a:noFill/>
                  </a:tcPr>
                </a:tc>
                <a:tc>
                  <a:txBody>
                    <a:bodyPr/>
                    <a:lstStyle/>
                    <a:p>
                      <a:pPr marL="0" marR="0" lvl="0" indent="0" algn="ctr" rtl="0" eaLnBrk="1" fontAlgn="auto" latinLnBrk="0" hangingPunct="1">
                        <a:lnSpc>
                          <a:spcPct val="100000"/>
                        </a:lnSpc>
                        <a:spcBef>
                          <a:spcPts val="0"/>
                        </a:spcBef>
                        <a:spcAft>
                          <a:spcPts val="0"/>
                        </a:spcAft>
                        <a:buFontTx/>
                        <a:buNone/>
                      </a:pPr>
                      <a:r>
                        <a:rPr lang="en-GB" sz="750" b="0" dirty="0">
                          <a:solidFill>
                            <a:schemeClr val="bg1">
                              <a:lumMod val="50000"/>
                            </a:schemeClr>
                          </a:solidFill>
                        </a:rPr>
                        <a:t>Customer </a:t>
                      </a:r>
                      <a:endParaRPr lang="en-US" dirty="0"/>
                    </a:p>
                    <a:p>
                      <a:pPr marL="0" marR="0" lvl="0" indent="0" algn="ctr">
                        <a:lnSpc>
                          <a:spcPct val="100000"/>
                        </a:lnSpc>
                        <a:spcBef>
                          <a:spcPts val="0"/>
                        </a:spcBef>
                        <a:spcAft>
                          <a:spcPts val="0"/>
                        </a:spcAft>
                        <a:buFontTx/>
                        <a:buNone/>
                      </a:pPr>
                      <a:r>
                        <a:rPr lang="en-GB" sz="750" b="0" dirty="0">
                          <a:solidFill>
                            <a:schemeClr val="bg1">
                              <a:lumMod val="50000"/>
                            </a:schemeClr>
                          </a:solidFill>
                        </a:rPr>
                        <a:t>Identified</a:t>
                      </a:r>
                    </a:p>
                  </a:txBody>
                  <a:tcPr anchor="b" anchorCtr="1">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noFill/>
                  </a:tcPr>
                </a:tc>
                <a:extLst>
                  <a:ext uri="{0D108BD9-81ED-4DB2-BD59-A6C34878D82A}">
                    <a16:rowId xmlns:a16="http://schemas.microsoft.com/office/drawing/2014/main" val="2216463583"/>
                  </a:ext>
                </a:extLst>
              </a:tr>
              <a:tr h="743026">
                <a:tc>
                  <a:txBody>
                    <a:bodyPr/>
                    <a:lstStyle/>
                    <a:p>
                      <a:pPr algn="ctr"/>
                      <a:r>
                        <a:rPr lang="en-GB" sz="750" dirty="0">
                          <a:solidFill>
                            <a:schemeClr val="bg1">
                              <a:lumMod val="50000"/>
                            </a:schemeClr>
                          </a:solidFill>
                        </a:rPr>
                        <a:t>Xoserve </a:t>
                      </a:r>
                      <a:endParaRPr lang="en-US" dirty="0"/>
                    </a:p>
                    <a:p>
                      <a:pPr lvl="0" algn="ctr">
                        <a:buNone/>
                      </a:pPr>
                      <a:r>
                        <a:rPr lang="en-GB" sz="750" dirty="0">
                          <a:solidFill>
                            <a:schemeClr val="bg1">
                              <a:lumMod val="50000"/>
                            </a:schemeClr>
                          </a:solidFill>
                        </a:rPr>
                        <a:t>Controllable</a:t>
                      </a:r>
                    </a:p>
                  </a:txBody>
                  <a:tcPr vert="vert270" anchor="b" anchorCtr="1">
                    <a:lnB w="9525" cap="flat" cmpd="sng" algn="ctr">
                      <a:solidFill>
                        <a:schemeClr val="tx1"/>
                      </a:solidFill>
                      <a:prstDash val="dash"/>
                      <a:round/>
                      <a:headEnd type="none" w="med" len="med"/>
                      <a:tailEnd type="none" w="med" len="med"/>
                    </a:lnB>
                    <a:noFill/>
                  </a:tcPr>
                </a:tc>
                <a:tc>
                  <a:txBody>
                    <a:bodyPr/>
                    <a:lstStyle/>
                    <a:p>
                      <a:pPr algn="ctr"/>
                      <a:r>
                        <a:rPr lang="en-US" sz="700" dirty="0">
                          <a:solidFill>
                            <a:schemeClr val="bg1"/>
                          </a:solidFill>
                        </a:rPr>
                        <a:t>Xoserve Identified the incident and the incident could have been avoided had Xoserve taken earlier action</a:t>
                      </a:r>
                      <a:endParaRPr lang="en-GB" sz="700" dirty="0">
                        <a:solidFill>
                          <a:schemeClr val="bg1"/>
                        </a:solidFill>
                      </a:endParaRPr>
                    </a:p>
                  </a:txBody>
                  <a:tcPr>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700" dirty="0">
                          <a:solidFill>
                            <a:schemeClr val="bg1"/>
                          </a:solidFill>
                        </a:rPr>
                        <a:t>Customer Identified the incident and the incident could have been avoided had Xoserve taken earlier action</a:t>
                      </a:r>
                      <a:endParaRPr lang="en-GB" sz="700" dirty="0">
                        <a:solidFill>
                          <a:schemeClr val="bg1"/>
                        </a:solidFill>
                      </a:endParaRPr>
                    </a:p>
                  </a:txBody>
                  <a:tcP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chemeClr val="accent2"/>
                    </a:solidFill>
                  </a:tcPr>
                </a:tc>
                <a:extLst>
                  <a:ext uri="{0D108BD9-81ED-4DB2-BD59-A6C34878D82A}">
                    <a16:rowId xmlns:a16="http://schemas.microsoft.com/office/drawing/2014/main" val="2714944025"/>
                  </a:ext>
                </a:extLst>
              </a:tr>
              <a:tr h="799257">
                <a:tc>
                  <a:txBody>
                    <a:bodyPr/>
                    <a:lstStyle/>
                    <a:p>
                      <a:pPr marL="0" marR="0" lvl="0" indent="0" algn="ctr" rtl="0" eaLnBrk="1" fontAlgn="auto" latinLnBrk="0" hangingPunct="1">
                        <a:lnSpc>
                          <a:spcPct val="100000"/>
                        </a:lnSpc>
                        <a:spcBef>
                          <a:spcPts val="0"/>
                        </a:spcBef>
                        <a:spcAft>
                          <a:spcPts val="0"/>
                        </a:spcAft>
                        <a:buFontTx/>
                        <a:buNone/>
                      </a:pPr>
                      <a:r>
                        <a:rPr lang="en-GB" sz="750" kern="1200" dirty="0">
                          <a:solidFill>
                            <a:schemeClr val="bg1">
                              <a:lumMod val="50000"/>
                            </a:schemeClr>
                          </a:solidFill>
                          <a:latin typeface="+mn-lt"/>
                          <a:ea typeface="+mn-ea"/>
                          <a:cs typeface="+mn-cs"/>
                        </a:rPr>
                        <a:t>Xoserve</a:t>
                      </a:r>
                      <a:endParaRPr lang="en-US" dirty="0"/>
                    </a:p>
                    <a:p>
                      <a:pPr marL="0" marR="0" lvl="0" indent="0" algn="ctr">
                        <a:lnSpc>
                          <a:spcPct val="100000"/>
                        </a:lnSpc>
                        <a:spcBef>
                          <a:spcPts val="0"/>
                        </a:spcBef>
                        <a:spcAft>
                          <a:spcPts val="0"/>
                        </a:spcAft>
                        <a:buFontTx/>
                        <a:buNone/>
                      </a:pPr>
                      <a:r>
                        <a:rPr lang="en-GB" sz="750" kern="1200" dirty="0">
                          <a:solidFill>
                            <a:schemeClr val="bg1">
                              <a:lumMod val="50000"/>
                            </a:schemeClr>
                          </a:solidFill>
                          <a:latin typeface="+mn-lt"/>
                          <a:ea typeface="+mn-ea"/>
                          <a:cs typeface="+mn-cs"/>
                        </a:rPr>
                        <a:t> Uncontrollable</a:t>
                      </a:r>
                    </a:p>
                  </a:txBody>
                  <a:tcPr vert="vert270" anchor="b" anchorCtr="1">
                    <a:lnT w="9525" cap="flat" cmpd="sng" algn="ctr">
                      <a:solidFill>
                        <a:schemeClr val="tx1"/>
                      </a:solidFill>
                      <a:prstDash val="dash"/>
                      <a:round/>
                      <a:headEnd type="none" w="med" len="med"/>
                      <a:tailEnd type="none" w="med" len="med"/>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700" dirty="0">
                          <a:solidFill>
                            <a:schemeClr val="bg1"/>
                          </a:solidFill>
                        </a:rPr>
                        <a:t>Xoserve Identified the incident but the incident could not have been avoided had Xoserve taken earlier action</a:t>
                      </a:r>
                      <a:endParaRPr lang="en-GB" sz="700" dirty="0">
                        <a:solidFill>
                          <a:schemeClr val="bg1"/>
                        </a:solidFill>
                      </a:endParaRPr>
                    </a:p>
                  </a:txBody>
                  <a:tcPr>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9CCB3B"/>
                    </a:solidFill>
                  </a:tcPr>
                </a:tc>
                <a:tc>
                  <a:txBody>
                    <a:bodyPr/>
                    <a:lstStyle/>
                    <a:p>
                      <a:pPr algn="ctr"/>
                      <a:r>
                        <a:rPr lang="en-US" sz="700" dirty="0">
                          <a:solidFill>
                            <a:schemeClr val="bg1"/>
                          </a:solidFill>
                        </a:rPr>
                        <a:t>Customer Identified the incident but the incident could not have been avoided had Xoserve taken earlier action</a:t>
                      </a:r>
                      <a:endParaRPr lang="en-GB" sz="700" dirty="0">
                        <a:solidFill>
                          <a:schemeClr val="bg1"/>
                        </a:solidFill>
                      </a:endParaRPr>
                    </a:p>
                  </a:txBody>
                  <a:tcP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7030A0"/>
                    </a:solidFill>
                  </a:tcPr>
                </a:tc>
                <a:extLst>
                  <a:ext uri="{0D108BD9-81ED-4DB2-BD59-A6C34878D82A}">
                    <a16:rowId xmlns:a16="http://schemas.microsoft.com/office/drawing/2014/main" val="4138741572"/>
                  </a:ext>
                </a:extLst>
              </a:tr>
            </a:tbl>
          </a:graphicData>
        </a:graphic>
      </p:graphicFrame>
      <p:graphicFrame>
        <p:nvGraphicFramePr>
          <p:cNvPr id="6" name="Chart 5">
            <a:extLst>
              <a:ext uri="{FF2B5EF4-FFF2-40B4-BE49-F238E27FC236}">
                <a16:creationId xmlns:a16="http://schemas.microsoft.com/office/drawing/2014/main" id="{00000000-0008-0000-0200-000008000000}"/>
              </a:ext>
            </a:extLst>
          </p:cNvPr>
          <p:cNvGraphicFramePr>
            <a:graphicFrameLocks/>
          </p:cNvGraphicFramePr>
          <p:nvPr>
            <p:extLst>
              <p:ext uri="{D42A27DB-BD31-4B8C-83A1-F6EECF244321}">
                <p14:modId xmlns:p14="http://schemas.microsoft.com/office/powerpoint/2010/main" val="1577645500"/>
              </p:ext>
            </p:extLst>
          </p:nvPr>
        </p:nvGraphicFramePr>
        <p:xfrm>
          <a:off x="-141516" y="712619"/>
          <a:ext cx="8991388" cy="431300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9970819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1" ma:contentTypeDescription="Create a new document." ma:contentTypeScope="" ma:versionID="da65dba817ad8906a4a744e36306c50e">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3a42e83de8c3bf3350fe2c8c5def860"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B2E31-4703-4F4D-BB47-74A8364BAC36}">
  <ds:schemaRefs>
    <ds:schemaRef ds:uri="http://purl.org/dc/dcmitype/"/>
    <ds:schemaRef ds:uri="01f7a547-d57a-44ce-a211-81869c79743b"/>
    <ds:schemaRef ds:uri="http://www.w3.org/XML/1998/namespace"/>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3092569d-7549-4f1f-b838-122d264c6bd8"/>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26478FC6-4D53-4935-862D-D35207BC35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6823</TotalTime>
  <Words>1373</Words>
  <Application>Microsoft Office PowerPoint</Application>
  <PresentationFormat>On-screen Show (16:9)</PresentationFormat>
  <Paragraphs>168</Paragraphs>
  <Slides>6</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Xoserve Incident Summary: February 2020</vt:lpstr>
      <vt:lpstr>What is this presentation covering?</vt:lpstr>
      <vt:lpstr>High-level summary of P1/2 incidents: February 2020</vt:lpstr>
      <vt:lpstr>High-level summary of P1/2 incidents: January 2020</vt:lpstr>
      <vt:lpstr>What is happening Overall?</vt:lpstr>
      <vt:lpstr>What is happening Overall</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LF Monthly Customer Major Incident Summary for contract managers meeting</dc:title>
  <dc:creator>National Grid</dc:creator>
  <cp:lastModifiedBy>Clarke, Angela</cp:lastModifiedBy>
  <cp:revision>20</cp:revision>
  <cp:lastPrinted>2020-03-06T11:06:39Z</cp:lastPrinted>
  <dcterms:created xsi:type="dcterms:W3CDTF">2018-09-02T17:12:15Z</dcterms:created>
  <dcterms:modified xsi:type="dcterms:W3CDTF">2020-03-09T10:21:46Z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ies>
</file>