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119" r:id="rId6"/>
    <p:sldMasterId id="2147484129" r:id="rId7"/>
  </p:sldMasterIdLst>
  <p:notesMasterIdLst>
    <p:notesMasterId r:id="rId15"/>
  </p:notesMasterIdLst>
  <p:handoutMasterIdLst>
    <p:handoutMasterId r:id="rId16"/>
  </p:handoutMasterIdLst>
  <p:sldIdLst>
    <p:sldId id="352" r:id="rId8"/>
    <p:sldId id="782" r:id="rId9"/>
    <p:sldId id="784" r:id="rId10"/>
    <p:sldId id="775" r:id="rId11"/>
    <p:sldId id="783" r:id="rId12"/>
    <p:sldId id="776" r:id="rId13"/>
    <p:sldId id="785" r:id="rId14"/>
  </p:sldIdLst>
  <p:sldSz cx="9144000" cy="5143500" type="screen16x9"/>
  <p:notesSz cx="6724650" cy="9774238"/>
  <p:defaultTextStyle>
    <a:defPPr>
      <a:defRPr lang="en-US"/>
    </a:defPPr>
    <a:lvl1pPr algn="l" defTabSz="457166" rtl="0" fontAlgn="base">
      <a:spcBef>
        <a:spcPct val="0"/>
      </a:spcBef>
      <a:spcAft>
        <a:spcPct val="0"/>
      </a:spcAft>
      <a:defRPr kern="1200">
        <a:solidFill>
          <a:schemeClr val="tx1"/>
        </a:solidFill>
        <a:latin typeface="Arial" charset="0"/>
        <a:ea typeface="ＭＳ Ｐゴシック" pitchFamily="34" charset="-128"/>
        <a:cs typeface="+mn-cs"/>
      </a:defRPr>
    </a:lvl1pPr>
    <a:lvl2pPr marL="457166" algn="l" defTabSz="457166" rtl="0" fontAlgn="base">
      <a:spcBef>
        <a:spcPct val="0"/>
      </a:spcBef>
      <a:spcAft>
        <a:spcPct val="0"/>
      </a:spcAft>
      <a:defRPr kern="1200">
        <a:solidFill>
          <a:schemeClr val="tx1"/>
        </a:solidFill>
        <a:latin typeface="Arial" charset="0"/>
        <a:ea typeface="ＭＳ Ｐゴシック" pitchFamily="34" charset="-128"/>
        <a:cs typeface="+mn-cs"/>
      </a:defRPr>
    </a:lvl2pPr>
    <a:lvl3pPr marL="914333" algn="l" defTabSz="457166" rtl="0" fontAlgn="base">
      <a:spcBef>
        <a:spcPct val="0"/>
      </a:spcBef>
      <a:spcAft>
        <a:spcPct val="0"/>
      </a:spcAft>
      <a:defRPr kern="1200">
        <a:solidFill>
          <a:schemeClr val="tx1"/>
        </a:solidFill>
        <a:latin typeface="Arial" charset="0"/>
        <a:ea typeface="ＭＳ Ｐゴシック" pitchFamily="34" charset="-128"/>
        <a:cs typeface="+mn-cs"/>
      </a:defRPr>
    </a:lvl3pPr>
    <a:lvl4pPr marL="1371498" algn="l" defTabSz="457166" rtl="0" fontAlgn="base">
      <a:spcBef>
        <a:spcPct val="0"/>
      </a:spcBef>
      <a:spcAft>
        <a:spcPct val="0"/>
      </a:spcAft>
      <a:defRPr kern="1200">
        <a:solidFill>
          <a:schemeClr val="tx1"/>
        </a:solidFill>
        <a:latin typeface="Arial" charset="0"/>
        <a:ea typeface="ＭＳ Ｐゴシック" pitchFamily="34" charset="-128"/>
        <a:cs typeface="+mn-cs"/>
      </a:defRPr>
    </a:lvl4pPr>
    <a:lvl5pPr marL="1828664" algn="l" defTabSz="457166" rtl="0" fontAlgn="base">
      <a:spcBef>
        <a:spcPct val="0"/>
      </a:spcBef>
      <a:spcAft>
        <a:spcPct val="0"/>
      </a:spcAft>
      <a:defRPr kern="1200">
        <a:solidFill>
          <a:schemeClr val="tx1"/>
        </a:solidFill>
        <a:latin typeface="Arial" charset="0"/>
        <a:ea typeface="ＭＳ Ｐゴシック" pitchFamily="34" charset="-128"/>
        <a:cs typeface="+mn-cs"/>
      </a:defRPr>
    </a:lvl5pPr>
    <a:lvl6pPr marL="2285829" algn="l" defTabSz="914333" rtl="0" eaLnBrk="1" latinLnBrk="0" hangingPunct="1">
      <a:defRPr kern="1200">
        <a:solidFill>
          <a:schemeClr val="tx1"/>
        </a:solidFill>
        <a:latin typeface="Arial" charset="0"/>
        <a:ea typeface="ＭＳ Ｐゴシック" pitchFamily="34" charset="-128"/>
        <a:cs typeface="+mn-cs"/>
      </a:defRPr>
    </a:lvl6pPr>
    <a:lvl7pPr marL="2742995" algn="l" defTabSz="914333" rtl="0" eaLnBrk="1" latinLnBrk="0" hangingPunct="1">
      <a:defRPr kern="1200">
        <a:solidFill>
          <a:schemeClr val="tx1"/>
        </a:solidFill>
        <a:latin typeface="Arial" charset="0"/>
        <a:ea typeface="ＭＳ Ｐゴシック" pitchFamily="34" charset="-128"/>
        <a:cs typeface="+mn-cs"/>
      </a:defRPr>
    </a:lvl7pPr>
    <a:lvl8pPr marL="3200160" algn="l" defTabSz="914333" rtl="0" eaLnBrk="1" latinLnBrk="0" hangingPunct="1">
      <a:defRPr kern="1200">
        <a:solidFill>
          <a:schemeClr val="tx1"/>
        </a:solidFill>
        <a:latin typeface="Arial" charset="0"/>
        <a:ea typeface="ＭＳ Ｐゴシック" pitchFamily="34" charset="-128"/>
        <a:cs typeface="+mn-cs"/>
      </a:defRPr>
    </a:lvl8pPr>
    <a:lvl9pPr marL="3657326" algn="l" defTabSz="914333"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61" userDrawn="1">
          <p15:clr>
            <a:srgbClr val="A4A3A4"/>
          </p15:clr>
        </p15:guide>
        <p15:guide id="2" pos="2095" userDrawn="1">
          <p15:clr>
            <a:srgbClr val="A4A3A4"/>
          </p15:clr>
        </p15:guide>
        <p15:guide id="3" orient="horz" pos="3325" userDrawn="1">
          <p15:clr>
            <a:srgbClr val="A4A3A4"/>
          </p15:clr>
        </p15:guide>
        <p15:guide id="4" pos="207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Krupa" initials="EK" lastIdx="1" clrIdx="0"/>
  <p:cmAuthor id="2" name="Laing, Stephen" initials="LS" lastIdx="1" clrIdx="1">
    <p:extLst>
      <p:ext uri="{19B8F6BF-5375-455C-9EA6-DF929625EA0E}">
        <p15:presenceInfo xmlns:p15="http://schemas.microsoft.com/office/powerpoint/2012/main" userId="S-1-5-21-4145888014-839675345-3125187760-16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26A412"/>
    <a:srgbClr val="CED1E1"/>
    <a:srgbClr val="CED1E2"/>
    <a:srgbClr val="E8EAF1"/>
    <a:srgbClr val="3E5AA8"/>
    <a:srgbClr val="D2232A"/>
    <a:srgbClr val="F09F0E"/>
    <a:srgbClr val="0070C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3E7D54-6A50-429F-A312-F905169A810D}" v="1652" dt="2020-03-10T15:02:09.2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52"/>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061"/>
        <p:guide pos="2095"/>
        <p:guide orient="horz" pos="3325"/>
        <p:guide pos="20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9"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734281"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18/03/2020</a:t>
            </a:fld>
            <a:endParaRPr lang="en-GB"/>
          </a:p>
        </p:txBody>
      </p:sp>
      <p:sp>
        <p:nvSpPr>
          <p:cNvPr id="65540" name="Rectangle 4"/>
          <p:cNvSpPr>
            <a:spLocks noGrp="1" noChangeArrowheads="1"/>
          </p:cNvSpPr>
          <p:nvPr>
            <p:ph type="ftr" sz="quarter" idx="2"/>
          </p:nvPr>
        </p:nvSpPr>
        <p:spPr bwMode="auto">
          <a:xfrm>
            <a:off x="9"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734281"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10"/>
            <a:ext cx="2857977" cy="527741"/>
          </a:xfrm>
          <a:prstGeom prst="rect">
            <a:avLst/>
          </a:prstGeom>
        </p:spPr>
        <p:txBody>
          <a:bodyPr vert="horz" lIns="90085" tIns="45037" rIns="90085" bIns="45037" rtlCol="0"/>
          <a:lstStyle>
            <a:lvl1pPr algn="l">
              <a:defRPr sz="1200"/>
            </a:lvl1pPr>
          </a:lstStyle>
          <a:p>
            <a:endParaRPr lang="en-GB"/>
          </a:p>
        </p:txBody>
      </p:sp>
      <p:sp>
        <p:nvSpPr>
          <p:cNvPr id="3" name="Date Placeholder 2"/>
          <p:cNvSpPr>
            <a:spLocks noGrp="1"/>
          </p:cNvSpPr>
          <p:nvPr>
            <p:ph type="dt" idx="1"/>
          </p:nvPr>
        </p:nvSpPr>
        <p:spPr>
          <a:xfrm>
            <a:off x="3734370" y="10"/>
            <a:ext cx="2857977" cy="527741"/>
          </a:xfrm>
          <a:prstGeom prst="rect">
            <a:avLst/>
          </a:prstGeom>
        </p:spPr>
        <p:txBody>
          <a:bodyPr vert="horz" lIns="90085" tIns="45037" rIns="90085" bIns="45037" rtlCol="0"/>
          <a:lstStyle>
            <a:lvl1pPr algn="r">
              <a:defRPr sz="1200"/>
            </a:lvl1pPr>
          </a:lstStyle>
          <a:p>
            <a:fld id="{4F0B033A-D7A2-4873-87D3-52E71CC76346}" type="datetimeFigureOut">
              <a:rPr lang="en-GB" smtClean="0"/>
              <a:t>18/03/2020</a:t>
            </a:fld>
            <a:endParaRPr lang="en-GB"/>
          </a:p>
        </p:txBody>
      </p:sp>
      <p:sp>
        <p:nvSpPr>
          <p:cNvPr id="4" name="Slide Image Placeholder 3"/>
          <p:cNvSpPr>
            <a:spLocks noGrp="1" noRot="1" noChangeAspect="1"/>
          </p:cNvSpPr>
          <p:nvPr>
            <p:ph type="sldImg" idx="2"/>
          </p:nvPr>
        </p:nvSpPr>
        <p:spPr>
          <a:xfrm>
            <a:off x="-215900" y="792163"/>
            <a:ext cx="7037388" cy="3957637"/>
          </a:xfrm>
          <a:prstGeom prst="rect">
            <a:avLst/>
          </a:prstGeom>
          <a:noFill/>
          <a:ln w="12700">
            <a:solidFill>
              <a:prstClr val="black"/>
            </a:solidFill>
          </a:ln>
        </p:spPr>
        <p:txBody>
          <a:bodyPr vert="horz" lIns="90085" tIns="45037" rIns="90085" bIns="45037" rtlCol="0" anchor="ctr"/>
          <a:lstStyle/>
          <a:p>
            <a:endParaRPr lang="en-GB"/>
          </a:p>
        </p:txBody>
      </p:sp>
      <p:sp>
        <p:nvSpPr>
          <p:cNvPr id="5" name="Notes Placeholder 4"/>
          <p:cNvSpPr>
            <a:spLocks noGrp="1"/>
          </p:cNvSpPr>
          <p:nvPr>
            <p:ph type="body" sz="quarter" idx="3"/>
          </p:nvPr>
        </p:nvSpPr>
        <p:spPr>
          <a:xfrm>
            <a:off x="660012" y="5014389"/>
            <a:ext cx="5273869" cy="4749668"/>
          </a:xfrm>
          <a:prstGeom prst="rect">
            <a:avLst/>
          </a:prstGeom>
        </p:spPr>
        <p:txBody>
          <a:bodyPr vert="horz" lIns="90085" tIns="45037" rIns="90085" bIns="4503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0" y="10025393"/>
            <a:ext cx="2857977" cy="527741"/>
          </a:xfrm>
          <a:prstGeom prst="rect">
            <a:avLst/>
          </a:prstGeom>
        </p:spPr>
        <p:txBody>
          <a:bodyPr vert="horz" lIns="90085" tIns="45037" rIns="90085" bIns="45037" rtlCol="0" anchor="b"/>
          <a:lstStyle>
            <a:lvl1pPr algn="l">
              <a:defRPr sz="1200"/>
            </a:lvl1pPr>
          </a:lstStyle>
          <a:p>
            <a:endParaRPr lang="en-GB"/>
          </a:p>
        </p:txBody>
      </p:sp>
      <p:sp>
        <p:nvSpPr>
          <p:cNvPr id="7" name="Slide Number Placeholder 6"/>
          <p:cNvSpPr>
            <a:spLocks noGrp="1"/>
          </p:cNvSpPr>
          <p:nvPr>
            <p:ph type="sldNum" sz="quarter" idx="5"/>
          </p:nvPr>
        </p:nvSpPr>
        <p:spPr>
          <a:xfrm>
            <a:off x="3734370" y="10025393"/>
            <a:ext cx="2857977" cy="527741"/>
          </a:xfrm>
          <a:prstGeom prst="rect">
            <a:avLst/>
          </a:prstGeom>
        </p:spPr>
        <p:txBody>
          <a:bodyPr vert="horz" lIns="90085" tIns="45037" rIns="90085" bIns="4503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33" rtl="0" eaLnBrk="1" latinLnBrk="0" hangingPunct="1">
      <a:defRPr sz="1200" kern="1200">
        <a:solidFill>
          <a:schemeClr val="tx1"/>
        </a:solidFill>
        <a:latin typeface="+mn-lt"/>
        <a:ea typeface="+mn-ea"/>
        <a:cs typeface="+mn-cs"/>
      </a:defRPr>
    </a:lvl1pPr>
    <a:lvl2pPr marL="457166" algn="l" defTabSz="914333" rtl="0" eaLnBrk="1" latinLnBrk="0" hangingPunct="1">
      <a:defRPr sz="1200" kern="1200">
        <a:solidFill>
          <a:schemeClr val="tx1"/>
        </a:solidFill>
        <a:latin typeface="+mn-lt"/>
        <a:ea typeface="+mn-ea"/>
        <a:cs typeface="+mn-cs"/>
      </a:defRPr>
    </a:lvl2pPr>
    <a:lvl3pPr marL="914333" algn="l" defTabSz="914333" rtl="0" eaLnBrk="1" latinLnBrk="0" hangingPunct="1">
      <a:defRPr sz="1200" kern="1200">
        <a:solidFill>
          <a:schemeClr val="tx1"/>
        </a:solidFill>
        <a:latin typeface="+mn-lt"/>
        <a:ea typeface="+mn-ea"/>
        <a:cs typeface="+mn-cs"/>
      </a:defRPr>
    </a:lvl3pPr>
    <a:lvl4pPr marL="1371498" algn="l" defTabSz="914333" rtl="0" eaLnBrk="1" latinLnBrk="0" hangingPunct="1">
      <a:defRPr sz="1200" kern="1200">
        <a:solidFill>
          <a:schemeClr val="tx1"/>
        </a:solidFill>
        <a:latin typeface="+mn-lt"/>
        <a:ea typeface="+mn-ea"/>
        <a:cs typeface="+mn-cs"/>
      </a:defRPr>
    </a:lvl4pPr>
    <a:lvl5pPr marL="1828664" algn="l" defTabSz="914333" rtl="0" eaLnBrk="1" latinLnBrk="0" hangingPunct="1">
      <a:defRPr sz="1200" kern="1200">
        <a:solidFill>
          <a:schemeClr val="tx1"/>
        </a:solidFill>
        <a:latin typeface="+mn-lt"/>
        <a:ea typeface="+mn-ea"/>
        <a:cs typeface="+mn-cs"/>
      </a:defRPr>
    </a:lvl5pPr>
    <a:lvl6pPr marL="2285829" algn="l" defTabSz="914333" rtl="0" eaLnBrk="1" latinLnBrk="0" hangingPunct="1">
      <a:defRPr sz="1200" kern="1200">
        <a:solidFill>
          <a:schemeClr val="tx1"/>
        </a:solidFill>
        <a:latin typeface="+mn-lt"/>
        <a:ea typeface="+mn-ea"/>
        <a:cs typeface="+mn-cs"/>
      </a:defRPr>
    </a:lvl6pPr>
    <a:lvl7pPr marL="2742995" algn="l" defTabSz="914333" rtl="0" eaLnBrk="1" latinLnBrk="0" hangingPunct="1">
      <a:defRPr sz="1200" kern="1200">
        <a:solidFill>
          <a:schemeClr val="tx1"/>
        </a:solidFill>
        <a:latin typeface="+mn-lt"/>
        <a:ea typeface="+mn-ea"/>
        <a:cs typeface="+mn-cs"/>
      </a:defRPr>
    </a:lvl7pPr>
    <a:lvl8pPr marL="3200160" algn="l" defTabSz="914333" rtl="0" eaLnBrk="1" latinLnBrk="0" hangingPunct="1">
      <a:defRPr sz="1200" kern="1200">
        <a:solidFill>
          <a:schemeClr val="tx1"/>
        </a:solidFill>
        <a:latin typeface="+mn-lt"/>
        <a:ea typeface="+mn-ea"/>
        <a:cs typeface="+mn-cs"/>
      </a:defRPr>
    </a:lvl8pPr>
    <a:lvl9pPr marL="3657326" algn="l" defTabSz="9143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1</a:t>
            </a:fld>
            <a:endParaRPr lang="en-GB"/>
          </a:p>
        </p:txBody>
      </p:sp>
    </p:spTree>
    <p:extLst>
      <p:ext uri="{BB962C8B-B14F-4D97-AF65-F5344CB8AC3E}">
        <p14:creationId xmlns:p14="http://schemas.microsoft.com/office/powerpoint/2010/main" val="264320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8763" y="798513"/>
            <a:ext cx="7113588" cy="40005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44" rtl="0" eaLnBrk="1" fontAlgn="base" latinLnBrk="0" hangingPunct="1">
              <a:lnSpc>
                <a:spcPct val="100000"/>
              </a:lnSpc>
              <a:spcBef>
                <a:spcPct val="0"/>
              </a:spcBef>
              <a:spcAft>
                <a:spcPct val="0"/>
              </a:spcAft>
              <a:buClrTx/>
              <a:buSzTx/>
              <a:buFontTx/>
              <a:buNone/>
              <a:tabLst/>
              <a:defRPr/>
            </a:pPr>
            <a:fld id="{2A2357B9-A31F-4FC7-A38A-70DF36F645F3}" type="slidenum">
              <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rPr>
              <a:pPr marL="0" marR="0" lvl="0" indent="0" algn="r" defTabSz="457144"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82406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798164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6</a:t>
            </a:fld>
            <a:endParaRPr lang="en-GB"/>
          </a:p>
        </p:txBody>
      </p:sp>
    </p:spTree>
    <p:extLst>
      <p:ext uri="{BB962C8B-B14F-4D97-AF65-F5344CB8AC3E}">
        <p14:creationId xmlns:p14="http://schemas.microsoft.com/office/powerpoint/2010/main" val="32010765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56"/>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259909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39637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0502304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51696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8449895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16427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469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825"/>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601742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40"/>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910795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6454783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788665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218637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166612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29760997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0766277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38656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88096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82469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3.png"/><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image" Target="../media/image3.png"/><Relationship Id="rId5" Type="http://schemas.openxmlformats.org/officeDocument/2006/relationships/slideLayout" Target="../slideLayouts/slideLayout26.xml"/><Relationship Id="rId10" Type="http://schemas.openxmlformats.org/officeDocument/2006/relationships/theme" Target="../theme/theme4.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4" y="444396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9" tIns="46035" rIns="92069" bIns="46035"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66" algn="ctr" rtl="0" fontAlgn="base">
        <a:spcBef>
          <a:spcPct val="0"/>
        </a:spcBef>
        <a:spcAft>
          <a:spcPct val="0"/>
        </a:spcAft>
        <a:defRPr sz="2800" b="1">
          <a:solidFill>
            <a:schemeClr val="tx1"/>
          </a:solidFill>
          <a:latin typeface="Arial" charset="0"/>
        </a:defRPr>
      </a:lvl6pPr>
      <a:lvl7pPr marL="914333" algn="ctr" rtl="0" fontAlgn="base">
        <a:spcBef>
          <a:spcPct val="0"/>
        </a:spcBef>
        <a:spcAft>
          <a:spcPct val="0"/>
        </a:spcAft>
        <a:defRPr sz="2800" b="1">
          <a:solidFill>
            <a:schemeClr val="tx1"/>
          </a:solidFill>
          <a:latin typeface="Arial" charset="0"/>
        </a:defRPr>
      </a:lvl7pPr>
      <a:lvl8pPr marL="1371498" algn="ctr" rtl="0" fontAlgn="base">
        <a:spcBef>
          <a:spcPct val="0"/>
        </a:spcBef>
        <a:spcAft>
          <a:spcPct val="0"/>
        </a:spcAft>
        <a:defRPr sz="2800" b="1">
          <a:solidFill>
            <a:schemeClr val="tx1"/>
          </a:solidFill>
          <a:latin typeface="Arial" charset="0"/>
        </a:defRPr>
      </a:lvl8pPr>
      <a:lvl9pPr marL="1828664" algn="ctr" rtl="0" fontAlgn="base">
        <a:spcBef>
          <a:spcPct val="0"/>
        </a:spcBef>
        <a:spcAft>
          <a:spcPct val="0"/>
        </a:spcAft>
        <a:defRPr sz="2800" b="1">
          <a:solidFill>
            <a:schemeClr val="tx1"/>
          </a:solidFill>
          <a:latin typeface="Arial" charset="0"/>
        </a:defRPr>
      </a:lvl9pPr>
    </p:titleStyle>
    <p:bodyStyle>
      <a:lvl1pPr marL="342875" indent="-342875"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895" indent="-285729"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15" indent="-228582"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080"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46"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11"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578"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744"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5909"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33" rtl="0" eaLnBrk="1" latinLnBrk="0" hangingPunct="1">
        <a:defRPr sz="1800" kern="1200">
          <a:solidFill>
            <a:schemeClr val="tx1"/>
          </a:solidFill>
          <a:latin typeface="+mn-lt"/>
          <a:ea typeface="+mn-ea"/>
          <a:cs typeface="+mn-cs"/>
        </a:defRPr>
      </a:lvl1pPr>
      <a:lvl2pPr marL="457166" algn="l" defTabSz="914333" rtl="0" eaLnBrk="1" latinLnBrk="0" hangingPunct="1">
        <a:defRPr sz="1800" kern="1200">
          <a:solidFill>
            <a:schemeClr val="tx1"/>
          </a:solidFill>
          <a:latin typeface="+mn-lt"/>
          <a:ea typeface="+mn-ea"/>
          <a:cs typeface="+mn-cs"/>
        </a:defRPr>
      </a:lvl2pPr>
      <a:lvl3pPr marL="914333" algn="l" defTabSz="914333" rtl="0" eaLnBrk="1" latinLnBrk="0" hangingPunct="1">
        <a:defRPr sz="1800" kern="1200">
          <a:solidFill>
            <a:schemeClr val="tx1"/>
          </a:solidFill>
          <a:latin typeface="+mn-lt"/>
          <a:ea typeface="+mn-ea"/>
          <a:cs typeface="+mn-cs"/>
        </a:defRPr>
      </a:lvl3pPr>
      <a:lvl4pPr marL="1371498" algn="l" defTabSz="914333" rtl="0" eaLnBrk="1" latinLnBrk="0" hangingPunct="1">
        <a:defRPr sz="1800" kern="1200">
          <a:solidFill>
            <a:schemeClr val="tx1"/>
          </a:solidFill>
          <a:latin typeface="+mn-lt"/>
          <a:ea typeface="+mn-ea"/>
          <a:cs typeface="+mn-cs"/>
        </a:defRPr>
      </a:lvl4pPr>
      <a:lvl5pPr marL="1828664" algn="l" defTabSz="914333" rtl="0" eaLnBrk="1" latinLnBrk="0" hangingPunct="1">
        <a:defRPr sz="1800" kern="1200">
          <a:solidFill>
            <a:schemeClr val="tx1"/>
          </a:solidFill>
          <a:latin typeface="+mn-lt"/>
          <a:ea typeface="+mn-ea"/>
          <a:cs typeface="+mn-cs"/>
        </a:defRPr>
      </a:lvl5pPr>
      <a:lvl6pPr marL="2285829" algn="l" defTabSz="914333" rtl="0" eaLnBrk="1" latinLnBrk="0" hangingPunct="1">
        <a:defRPr sz="1800" kern="1200">
          <a:solidFill>
            <a:schemeClr val="tx1"/>
          </a:solidFill>
          <a:latin typeface="+mn-lt"/>
          <a:ea typeface="+mn-ea"/>
          <a:cs typeface="+mn-cs"/>
        </a:defRPr>
      </a:lvl6pPr>
      <a:lvl7pPr marL="2742995" algn="l" defTabSz="914333" rtl="0" eaLnBrk="1" latinLnBrk="0" hangingPunct="1">
        <a:defRPr sz="1800" kern="1200">
          <a:solidFill>
            <a:schemeClr val="tx1"/>
          </a:solidFill>
          <a:latin typeface="+mn-lt"/>
          <a:ea typeface="+mn-ea"/>
          <a:cs typeface="+mn-cs"/>
        </a:defRPr>
      </a:lvl7pPr>
      <a:lvl8pPr marL="3200160" algn="l" defTabSz="914333" rtl="0" eaLnBrk="1" latinLnBrk="0" hangingPunct="1">
        <a:defRPr sz="1800" kern="1200">
          <a:solidFill>
            <a:schemeClr val="tx1"/>
          </a:solidFill>
          <a:latin typeface="+mn-lt"/>
          <a:ea typeface="+mn-ea"/>
          <a:cs typeface="+mn-cs"/>
        </a:defRPr>
      </a:lvl8pPr>
      <a:lvl9pPr marL="3657326" algn="l" defTabSz="91433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892" indent="-342892" algn="l" defTabSz="914378"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31" indent="-285743" algn="l" defTabSz="91437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20497075"/>
      </p:ext>
    </p:extLst>
  </p:cSld>
  <p:clrMap bg1="lt1" tx1="dk1" bg2="lt2" tx2="dk2" accent1="accent1" accent2="accent2" accent3="accent3" accent4="accent4" accent5="accent5" accent6="accent6" hlink="hlink" folHlink="folHlink"/>
  <p:sldLayoutIdLst>
    <p:sldLayoutId id="2147484120" r:id="rId1"/>
    <p:sldLayoutId id="2147484121" r:id="rId2"/>
    <p:sldLayoutId id="2147484122" r:id="rId3"/>
    <p:sldLayoutId id="2147484123" r:id="rId4"/>
    <p:sldLayoutId id="2147484124" r:id="rId5"/>
    <p:sldLayoutId id="2147484125" r:id="rId6"/>
    <p:sldLayoutId id="2147484126" r:id="rId7"/>
    <p:sldLayoutId id="2147484127" r:id="rId8"/>
    <p:sldLayoutId id="2147484128"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13856804"/>
      </p:ext>
    </p:extLst>
  </p:cSld>
  <p:clrMap bg1="lt1" tx1="dk1" bg2="lt2" tx2="dk2" accent1="accent1" accent2="accent2" accent3="accent3" accent4="accent4" accent5="accent5" accent6="accent6" hlink="hlink" folHlink="folHlink"/>
  <p:sldLayoutIdLst>
    <p:sldLayoutId id="2147484130" r:id="rId1"/>
    <p:sldLayoutId id="2147484131" r:id="rId2"/>
    <p:sldLayoutId id="2147484132" r:id="rId3"/>
    <p:sldLayoutId id="2147484133" r:id="rId4"/>
    <p:sldLayoutId id="2147484134" r:id="rId5"/>
    <p:sldLayoutId id="2147484135" r:id="rId6"/>
    <p:sldLayoutId id="2147484136" r:id="rId7"/>
    <p:sldLayoutId id="2147484137" r:id="rId8"/>
    <p:sldLayoutId id="2147484138"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20680"/>
            <a:ext cx="7772400" cy="1102519"/>
          </a:xfrm>
        </p:spPr>
        <p:txBody>
          <a:bodyPr/>
          <a:lstStyle/>
          <a:p>
            <a:r>
              <a:rPr lang="en-GB" dirty="0"/>
              <a:t>CSSC Programme Dashboard</a:t>
            </a:r>
          </a:p>
        </p:txBody>
      </p:sp>
      <p:sp>
        <p:nvSpPr>
          <p:cNvPr id="5" name="Subtitle 4"/>
          <p:cNvSpPr>
            <a:spLocks noGrp="1"/>
          </p:cNvSpPr>
          <p:nvPr>
            <p:ph type="subTitle" idx="1"/>
          </p:nvPr>
        </p:nvSpPr>
        <p:spPr>
          <a:xfrm>
            <a:off x="1371600" y="3266016"/>
            <a:ext cx="6400800" cy="1314450"/>
          </a:xfrm>
        </p:spPr>
        <p:txBody>
          <a:bodyPr>
            <a:normAutofit fontScale="92500" lnSpcReduction="10000"/>
          </a:bodyPr>
          <a:lstStyle/>
          <a:p>
            <a:endParaRPr lang="en-GB" dirty="0"/>
          </a:p>
          <a:p>
            <a:endParaRPr lang="en-GB" dirty="0"/>
          </a:p>
          <a:p>
            <a:r>
              <a:rPr lang="en-GB" dirty="0"/>
              <a:t>March 2020</a:t>
            </a:r>
          </a:p>
        </p:txBody>
      </p:sp>
      <p:pic>
        <p:nvPicPr>
          <p:cNvPr id="6" name="Picture 5">
            <a:extLst>
              <a:ext uri="{FF2B5EF4-FFF2-40B4-BE49-F238E27FC236}">
                <a16:creationId xmlns:a16="http://schemas.microsoft.com/office/drawing/2014/main" id="{7DF39F5C-5B21-482F-B3CB-006BEF34AF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2797" y="2511295"/>
            <a:ext cx="1438406" cy="1438406"/>
          </a:xfrm>
          <a:prstGeom prst="rect">
            <a:avLst/>
          </a:prstGeom>
        </p:spPr>
      </p:pic>
    </p:spTree>
    <p:extLst>
      <p:ext uri="{BB962C8B-B14F-4D97-AF65-F5344CB8AC3E}">
        <p14:creationId xmlns:p14="http://schemas.microsoft.com/office/powerpoint/2010/main" val="332469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857414647"/>
              </p:ext>
            </p:extLst>
          </p:nvPr>
        </p:nvGraphicFramePr>
        <p:xfrm>
          <a:off x="22860" y="571774"/>
          <a:ext cx="4757184" cy="2769723"/>
        </p:xfrm>
        <a:graphic>
          <a:graphicData uri="http://schemas.openxmlformats.org/drawingml/2006/table">
            <a:tbl>
              <a:tblPr firstRow="1" bandRow="1">
                <a:tableStyleId>{5C22544A-7EE6-4342-B048-85BDC9FD1C3A}</a:tableStyleId>
              </a:tblPr>
              <a:tblGrid>
                <a:gridCol w="4757184">
                  <a:extLst>
                    <a:ext uri="{9D8B030D-6E8A-4147-A177-3AD203B41FA5}">
                      <a16:colId xmlns:a16="http://schemas.microsoft.com/office/drawing/2014/main" val="20000"/>
                    </a:ext>
                  </a:extLst>
                </a:gridCol>
              </a:tblGrid>
              <a:tr h="236093">
                <a:tc>
                  <a:txBody>
                    <a:bodyPr/>
                    <a:lstStyle/>
                    <a:p>
                      <a:pPr algn="ctr"/>
                      <a:r>
                        <a:rPr lang="en-GB" sz="1000"/>
                        <a:t>Executive Summary</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0"/>
                  </a:ext>
                </a:extLst>
              </a:tr>
              <a:tr h="2525883">
                <a:tc>
                  <a:txBody>
                    <a:bodyPr/>
                    <a:lstStyle/>
                    <a:p>
                      <a:pPr lvl="0" algn="l">
                        <a:lnSpc>
                          <a:spcPct val="100000"/>
                        </a:lnSpc>
                        <a:spcBef>
                          <a:spcPts val="0"/>
                        </a:spcBef>
                        <a:spcAft>
                          <a:spcPts val="0"/>
                        </a:spcAft>
                        <a:buNone/>
                      </a:pPr>
                      <a:r>
                        <a:rPr lang="en-US" sz="900" b="0" i="0" u="none" strike="noStrike" kern="1200" baseline="0" noProof="0" dirty="0"/>
                        <a:t>Programme continues to be at amber trending status, active mitigation of issues and risks is in place in order to maintain the return to green plan.</a:t>
                      </a:r>
                    </a:p>
                    <a:p>
                      <a:pPr lvl="0" algn="l">
                        <a:lnSpc>
                          <a:spcPct val="100000"/>
                        </a:lnSpc>
                        <a:spcBef>
                          <a:spcPts val="0"/>
                        </a:spcBef>
                        <a:spcAft>
                          <a:spcPts val="0"/>
                        </a:spcAft>
                        <a:buNone/>
                      </a:pPr>
                      <a:endParaRPr lang="en-US" sz="900" dirty="0"/>
                    </a:p>
                    <a:p>
                      <a:pPr lvl="0" algn="l">
                        <a:lnSpc>
                          <a:spcPct val="100000"/>
                        </a:lnSpc>
                        <a:spcBef>
                          <a:spcPts val="0"/>
                        </a:spcBef>
                        <a:spcAft>
                          <a:spcPts val="0"/>
                        </a:spcAft>
                        <a:buNone/>
                      </a:pPr>
                      <a:r>
                        <a:rPr lang="en-US" sz="900" b="0" i="0" u="none" strike="noStrike" kern="1200" baseline="0" noProof="0" dirty="0"/>
                        <a:t>• Internal SIT - commencement hit a few roadblocks with connectivity issues, these have been resolved and SIT is in progress</a:t>
                      </a:r>
                    </a:p>
                    <a:p>
                      <a:pPr lvl="0" algn="l">
                        <a:lnSpc>
                          <a:spcPct val="100000"/>
                        </a:lnSpc>
                        <a:spcBef>
                          <a:spcPts val="0"/>
                        </a:spcBef>
                        <a:spcAft>
                          <a:spcPts val="0"/>
                        </a:spcAft>
                        <a:buNone/>
                      </a:pPr>
                      <a:r>
                        <a:rPr lang="en-US" sz="900" b="0" i="0" u="none" strike="noStrike" kern="1200" baseline="0" noProof="0" dirty="0"/>
                        <a:t>• Performance/NFR Testing - testing focus is currently on Phase 1 (external NFR’s) in order to meet PIT Exit criteria. </a:t>
                      </a:r>
                    </a:p>
                    <a:p>
                      <a:pPr lvl="0" algn="l">
                        <a:lnSpc>
                          <a:spcPct val="100000"/>
                        </a:lnSpc>
                        <a:spcBef>
                          <a:spcPts val="0"/>
                        </a:spcBef>
                        <a:spcAft>
                          <a:spcPts val="0"/>
                        </a:spcAft>
                        <a:buNone/>
                      </a:pPr>
                      <a:r>
                        <a:rPr lang="en-US" sz="900" b="0" i="0" u="none" strike="noStrike" kern="1200" baseline="0" noProof="0" dirty="0"/>
                        <a:t>• Networks - the SI has confirmed that IX will not be required for SIT, however clarity on IX uptake is still required to enable Xoserve to plan for the remaining test phases</a:t>
                      </a:r>
                      <a:endParaRPr lang="en-US" sz="900" dirty="0"/>
                    </a:p>
                    <a:p>
                      <a:pPr lvl="0" algn="l">
                        <a:lnSpc>
                          <a:spcPct val="100000"/>
                        </a:lnSpc>
                        <a:spcBef>
                          <a:spcPts val="0"/>
                        </a:spcBef>
                        <a:spcAft>
                          <a:spcPts val="0"/>
                        </a:spcAft>
                        <a:buNone/>
                      </a:pPr>
                      <a:r>
                        <a:rPr lang="en-US" sz="900" b="0" i="0" u="none" strike="noStrike" kern="1200" baseline="0" noProof="0" dirty="0"/>
                        <a:t>• Service Management – process baseline requirements still pending from DCC. We continue to escalate the requirement for a CR to be formally raised to account for the change in SIT scope to include Service Management</a:t>
                      </a:r>
                      <a:endParaRPr lang="en-US" sz="900" dirty="0"/>
                    </a:p>
                    <a:p>
                      <a:pPr lvl="0" algn="l">
                        <a:lnSpc>
                          <a:spcPct val="100000"/>
                        </a:lnSpc>
                        <a:spcBef>
                          <a:spcPts val="0"/>
                        </a:spcBef>
                        <a:spcAft>
                          <a:spcPts val="0"/>
                        </a:spcAft>
                        <a:buNone/>
                      </a:pPr>
                      <a:r>
                        <a:rPr lang="en-US" sz="900" b="0" i="0" u="none" strike="noStrike" kern="1200" baseline="0" noProof="0" dirty="0"/>
                        <a:t>• Data Migration. Late changes to scope and requirements have been tabled by SI.  CR to be raised and issued to parties for IA.</a:t>
                      </a:r>
                    </a:p>
                    <a:p>
                      <a:pPr lvl="0" algn="l">
                        <a:lnSpc>
                          <a:spcPct val="100000"/>
                        </a:lnSpc>
                        <a:spcBef>
                          <a:spcPts val="0"/>
                        </a:spcBef>
                        <a:spcAft>
                          <a:spcPts val="0"/>
                        </a:spcAft>
                        <a:buNone/>
                      </a:pPr>
                      <a:endParaRPr lang="en-US" sz="900" b="0" i="0" u="none" strike="noStrike" kern="1200" baseline="0" noProof="0" dirty="0">
                        <a:solidFill>
                          <a:schemeClr val="tx1"/>
                        </a:solidFill>
                        <a:latin typeface="Arial"/>
                        <a:ea typeface="+mn-ea"/>
                        <a:cs typeface="Aria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extLst>
                  <a:ext uri="{0D108BD9-81ED-4DB2-BD59-A6C34878D82A}">
                    <a16:rowId xmlns:a16="http://schemas.microsoft.com/office/drawing/2014/main" val="10001"/>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148964362"/>
              </p:ext>
            </p:extLst>
          </p:nvPr>
        </p:nvGraphicFramePr>
        <p:xfrm>
          <a:off x="4780044" y="558778"/>
          <a:ext cx="4362781" cy="2782131"/>
        </p:xfrm>
        <a:graphic>
          <a:graphicData uri="http://schemas.openxmlformats.org/drawingml/2006/table">
            <a:tbl>
              <a:tblPr firstRow="1" bandRow="1">
                <a:tableStyleId>{5C22544A-7EE6-4342-B048-85BDC9FD1C3A}</a:tableStyleId>
              </a:tblPr>
              <a:tblGrid>
                <a:gridCol w="2772186">
                  <a:extLst>
                    <a:ext uri="{9D8B030D-6E8A-4147-A177-3AD203B41FA5}">
                      <a16:colId xmlns:a16="http://schemas.microsoft.com/office/drawing/2014/main" val="20000"/>
                    </a:ext>
                  </a:extLst>
                </a:gridCol>
                <a:gridCol w="822192">
                  <a:extLst>
                    <a:ext uri="{9D8B030D-6E8A-4147-A177-3AD203B41FA5}">
                      <a16:colId xmlns:a16="http://schemas.microsoft.com/office/drawing/2014/main" val="341303587"/>
                    </a:ext>
                  </a:extLst>
                </a:gridCol>
                <a:gridCol w="768403">
                  <a:extLst>
                    <a:ext uri="{9D8B030D-6E8A-4147-A177-3AD203B41FA5}">
                      <a16:colId xmlns:a16="http://schemas.microsoft.com/office/drawing/2014/main" val="3112880537"/>
                    </a:ext>
                  </a:extLst>
                </a:gridCol>
              </a:tblGrid>
              <a:tr h="28298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a:solidFill>
                            <a:schemeClr val="bg1"/>
                          </a:solidFill>
                          <a:latin typeface="+mn-lt"/>
                          <a:ea typeface="+mn-ea"/>
                          <a:cs typeface="+mn-cs"/>
                        </a:rPr>
                        <a:t>Programme Health - RAG</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309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kern="1200" dirty="0">
                          <a:solidFill>
                            <a:schemeClr val="bg1"/>
                          </a:solidFill>
                          <a:latin typeface="+mn-lt"/>
                          <a:ea typeface="+mn-ea"/>
                          <a:cs typeface="+mn-cs"/>
                        </a:rPr>
                        <a:t>Overall Programme Status</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dirty="0">
                          <a:ln>
                            <a:noFill/>
                          </a:ln>
                          <a:solidFill>
                            <a:schemeClr val="bg1"/>
                          </a:solidFill>
                          <a:effectLst/>
                          <a:uLnTx/>
                          <a:uFillTx/>
                          <a:latin typeface="Arial"/>
                          <a:ea typeface="+mn-ea"/>
                          <a:cs typeface="+mn-cs"/>
                        </a:rPr>
                        <a:t>Current</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dirty="0">
                          <a:ln>
                            <a:noFill/>
                          </a:ln>
                          <a:solidFill>
                            <a:prstClr val="white"/>
                          </a:solidFill>
                          <a:effectLst/>
                          <a:uLnTx/>
                          <a:uFillTx/>
                          <a:latin typeface="Arial"/>
                          <a:ea typeface="+mn-ea"/>
                          <a:cs typeface="+mn-cs"/>
                        </a:rPr>
                        <a:t>Current</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2100399763"/>
                  </a:ext>
                </a:extLst>
              </a:tr>
              <a:tr h="309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kern="1200" dirty="0">
                          <a:solidFill>
                            <a:schemeClr val="bg1"/>
                          </a:solidFill>
                          <a:latin typeface="+mn-lt"/>
                          <a:ea typeface="+mn-ea"/>
                          <a:cs typeface="+mn-cs"/>
                        </a:rPr>
                        <a:t>Programme Plan – On Track</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chemeClr val="bg1"/>
                          </a:solidFill>
                          <a:effectLst/>
                          <a:uLnTx/>
                          <a:uFillTx/>
                          <a:latin typeface="Arial"/>
                          <a:ea typeface="+mn-ea"/>
                          <a:cs typeface="+mn-cs"/>
                        </a:rPr>
                        <a:t>Current</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chemeClr val="bg1"/>
                          </a:solidFill>
                          <a:effectLst/>
                          <a:uLnTx/>
                          <a:uFillTx/>
                          <a:latin typeface="Arial"/>
                          <a:ea typeface="+mn-ea"/>
                          <a:cs typeface="+mn-cs"/>
                        </a:rPr>
                        <a:t>Current</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2394750769"/>
                  </a:ext>
                </a:extLst>
              </a:tr>
              <a:tr h="3233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kern="1200">
                          <a:solidFill>
                            <a:schemeClr val="bg1"/>
                          </a:solidFill>
                          <a:latin typeface="+mn-lt"/>
                          <a:ea typeface="+mn-ea"/>
                          <a:cs typeface="+mn-cs"/>
                        </a:rPr>
                        <a:t>Risk Profile </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white"/>
                          </a:solidFill>
                          <a:effectLst/>
                          <a:uLnTx/>
                          <a:uFillTx/>
                          <a:latin typeface="Arial"/>
                          <a:ea typeface="+mn-ea"/>
                          <a:cs typeface="+mn-cs"/>
                        </a:rPr>
                        <a:t>Current</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white"/>
                          </a:solidFill>
                          <a:effectLst/>
                          <a:uLnTx/>
                          <a:uFillTx/>
                          <a:latin typeface="Arial"/>
                          <a:ea typeface="+mn-ea"/>
                          <a:cs typeface="+mn-cs"/>
                        </a:rPr>
                        <a:t>Current</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2195151634"/>
                  </a:ext>
                </a:extLst>
              </a:tr>
              <a:tr h="309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kern="1200">
                          <a:solidFill>
                            <a:schemeClr val="bg1"/>
                          </a:solidFill>
                          <a:latin typeface="+mn-lt"/>
                          <a:ea typeface="+mn-ea"/>
                          <a:cs typeface="+mn-cs"/>
                        </a:rPr>
                        <a:t>Resources </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a:solidFill>
                            <a:schemeClr val="bg1"/>
                          </a:solidFill>
                          <a:latin typeface="+mn-lt"/>
                          <a:ea typeface="+mn-ea"/>
                          <a:cs typeface="+mn-cs"/>
                        </a:rPr>
                        <a:t>Previous</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prstClr val="white"/>
                          </a:solidFill>
                          <a:effectLst/>
                          <a:uLnTx/>
                          <a:uFillTx/>
                          <a:latin typeface="Arial"/>
                          <a:ea typeface="+mn-ea"/>
                          <a:cs typeface="+mn-cs"/>
                        </a:rPr>
                        <a:t>Current</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1627309390"/>
                  </a:ext>
                </a:extLst>
              </a:tr>
              <a:tr h="309638">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a:solidFill>
                            <a:schemeClr val="bg1"/>
                          </a:solidFill>
                          <a:latin typeface="+mn-lt"/>
                          <a:ea typeface="+mn-ea"/>
                          <a:cs typeface="+mn-cs"/>
                        </a:rPr>
                        <a:t>Decisions Required</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937283">
                <a:tc gridSpan="3">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i="0" u="none" strike="noStrike" kern="1200" baseline="0" dirty="0">
                        <a:solidFill>
                          <a:schemeClr val="dk1"/>
                        </a:solidFill>
                        <a:latin typeface="+mn-lt"/>
                        <a:ea typeface="+mn-ea"/>
                        <a:cs typeface="+mn-cs"/>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79120867"/>
                  </a:ext>
                </a:extLst>
              </a:tr>
            </a:tbl>
          </a:graphicData>
        </a:graphic>
      </p:graphicFrame>
      <p:graphicFrame>
        <p:nvGraphicFramePr>
          <p:cNvPr id="5" name="Table 4">
            <a:extLst>
              <a:ext uri="{FF2B5EF4-FFF2-40B4-BE49-F238E27FC236}">
                <a16:creationId xmlns:a16="http://schemas.microsoft.com/office/drawing/2014/main" id="{DDA4C5A2-077A-4A38-BDC8-E727C48EBAED}"/>
              </a:ext>
            </a:extLst>
          </p:cNvPr>
          <p:cNvGraphicFramePr>
            <a:graphicFrameLocks noGrp="1"/>
          </p:cNvGraphicFramePr>
          <p:nvPr>
            <p:extLst>
              <p:ext uri="{D42A27DB-BD31-4B8C-83A1-F6EECF244321}">
                <p14:modId xmlns:p14="http://schemas.microsoft.com/office/powerpoint/2010/main" val="3359860145"/>
              </p:ext>
            </p:extLst>
          </p:nvPr>
        </p:nvGraphicFramePr>
        <p:xfrm>
          <a:off x="0" y="3327227"/>
          <a:ext cx="4780044" cy="1617048"/>
        </p:xfrm>
        <a:graphic>
          <a:graphicData uri="http://schemas.openxmlformats.org/drawingml/2006/table">
            <a:tbl>
              <a:tblPr firstRow="1" bandRow="1">
                <a:tableStyleId>{5C22544A-7EE6-4342-B048-85BDC9FD1C3A}</a:tableStyleId>
              </a:tblPr>
              <a:tblGrid>
                <a:gridCol w="4780044">
                  <a:extLst>
                    <a:ext uri="{9D8B030D-6E8A-4147-A177-3AD203B41FA5}">
                      <a16:colId xmlns:a16="http://schemas.microsoft.com/office/drawing/2014/main" val="2589585406"/>
                    </a:ext>
                  </a:extLst>
                </a:gridCol>
              </a:tblGrid>
              <a:tr h="2313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dirty="0">
                          <a:solidFill>
                            <a:schemeClr val="bg1"/>
                          </a:solidFill>
                          <a:latin typeface="+mn-lt"/>
                          <a:ea typeface="+mn-ea"/>
                          <a:cs typeface="+mn-cs"/>
                        </a:rPr>
                        <a:t>Progress (Last Month)</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272002177"/>
                  </a:ext>
                </a:extLst>
              </a:tr>
              <a:tr h="1385738">
                <a:tc>
                  <a:txBody>
                    <a:bodyPr/>
                    <a:lstStyle/>
                    <a:p>
                      <a:pPr marL="171450" marR="0" indent="-171450" algn="l" rtl="0" eaLnBrk="1" fontAlgn="auto" latinLnBrk="0" hangingPunct="1">
                        <a:lnSpc>
                          <a:spcPct val="100000"/>
                        </a:lnSpc>
                        <a:spcBef>
                          <a:spcPts val="0"/>
                        </a:spcBef>
                        <a:spcAft>
                          <a:spcPts val="0"/>
                        </a:spcAft>
                        <a:buFont typeface="Arial" panose="020B0604020202020204" pitchFamily="34" charset="0"/>
                        <a:buChar char="•"/>
                      </a:pPr>
                      <a:r>
                        <a:rPr lang="en-GB" sz="900" kern="1200" dirty="0">
                          <a:solidFill>
                            <a:schemeClr val="dk1"/>
                          </a:solidFill>
                          <a:effectLst/>
                          <a:latin typeface="+mn-lt"/>
                          <a:ea typeface="+mn-ea"/>
                          <a:cs typeface="+mn-cs"/>
                        </a:rPr>
                        <a:t>Internal Stage Gate C+ approved</a:t>
                      </a:r>
                    </a:p>
                    <a:p>
                      <a:pPr marL="171450" marR="0" indent="-171450" algn="l" rtl="0" eaLnBrk="1" fontAlgn="auto" latinLnBrk="0" hangingPunct="1">
                        <a:lnSpc>
                          <a:spcPct val="100000"/>
                        </a:lnSpc>
                        <a:spcBef>
                          <a:spcPts val="0"/>
                        </a:spcBef>
                        <a:spcAft>
                          <a:spcPts val="0"/>
                        </a:spcAft>
                        <a:buFont typeface="Arial" panose="020B0604020202020204" pitchFamily="34" charset="0"/>
                        <a:buChar char="•"/>
                      </a:pPr>
                      <a:r>
                        <a:rPr lang="en-GB" sz="900" kern="1200" dirty="0">
                          <a:solidFill>
                            <a:schemeClr val="dk1"/>
                          </a:solidFill>
                          <a:effectLst/>
                          <a:latin typeface="+mn-lt"/>
                          <a:ea typeface="+mn-ea"/>
                          <a:cs typeface="+mn-cs"/>
                        </a:rPr>
                        <a:t>First set of Primary APIs delivered</a:t>
                      </a:r>
                    </a:p>
                    <a:p>
                      <a:pPr marL="171450" marR="0" indent="-171450" algn="l" rtl="0" eaLnBrk="1" fontAlgn="auto" latinLnBrk="0" hangingPunct="1">
                        <a:lnSpc>
                          <a:spcPct val="100000"/>
                        </a:lnSpc>
                        <a:spcBef>
                          <a:spcPts val="0"/>
                        </a:spcBef>
                        <a:spcAft>
                          <a:spcPts val="0"/>
                        </a:spcAft>
                        <a:buFont typeface="Arial" panose="020B0604020202020204" pitchFamily="34" charset="0"/>
                        <a:buChar char="•"/>
                      </a:pPr>
                      <a:r>
                        <a:rPr lang="en-GB" sz="900" kern="1200" dirty="0">
                          <a:solidFill>
                            <a:schemeClr val="dk1"/>
                          </a:solidFill>
                          <a:effectLst/>
                          <a:latin typeface="+mn-lt"/>
                          <a:ea typeface="+mn-ea"/>
                          <a:cs typeface="+mn-cs"/>
                        </a:rPr>
                        <a:t>UK Link System Test complete</a:t>
                      </a:r>
                    </a:p>
                    <a:p>
                      <a:pPr marL="171450" marR="0" indent="-171450" algn="l" rtl="0" eaLnBrk="1" fontAlgn="auto" latinLnBrk="0" hangingPunct="1">
                        <a:lnSpc>
                          <a:spcPct val="100000"/>
                        </a:lnSpc>
                        <a:spcBef>
                          <a:spcPts val="0"/>
                        </a:spcBef>
                        <a:spcAft>
                          <a:spcPts val="0"/>
                        </a:spcAft>
                        <a:buFont typeface="Arial" panose="020B0604020202020204" pitchFamily="34" charset="0"/>
                        <a:buChar char="•"/>
                      </a:pPr>
                      <a:r>
                        <a:rPr lang="en-GB" sz="900" kern="1200" dirty="0">
                          <a:solidFill>
                            <a:schemeClr val="dk1"/>
                          </a:solidFill>
                          <a:effectLst/>
                          <a:latin typeface="+mn-lt"/>
                          <a:ea typeface="+mn-ea"/>
                          <a:cs typeface="+mn-cs"/>
                        </a:rPr>
                        <a:t>Internal SIT testing commenced </a:t>
                      </a:r>
                    </a:p>
                    <a:p>
                      <a:pPr marL="171450" marR="0" indent="-171450" algn="l" rtl="0" eaLnBrk="1" fontAlgn="auto" latinLnBrk="0" hangingPunct="1">
                        <a:lnSpc>
                          <a:spcPct val="100000"/>
                        </a:lnSpc>
                        <a:spcBef>
                          <a:spcPts val="0"/>
                        </a:spcBef>
                        <a:spcAft>
                          <a:spcPts val="0"/>
                        </a:spcAft>
                        <a:buFont typeface="Arial" panose="020B0604020202020204" pitchFamily="34" charset="0"/>
                        <a:buChar char="•"/>
                      </a:pPr>
                      <a:r>
                        <a:rPr lang="en-GB" sz="900" kern="1200" dirty="0">
                          <a:solidFill>
                            <a:schemeClr val="dk1"/>
                          </a:solidFill>
                          <a:effectLst/>
                          <a:latin typeface="+mn-lt"/>
                          <a:ea typeface="+mn-ea"/>
                          <a:cs typeface="+mn-cs"/>
                        </a:rPr>
                        <a:t>Smoke Testing with CSSP completed successfully (external milestone)</a:t>
                      </a:r>
                    </a:p>
                    <a:p>
                      <a:pPr marL="171450" marR="0" indent="-171450" algn="l" rtl="0" eaLnBrk="1" fontAlgn="auto" latinLnBrk="0" hangingPunct="1">
                        <a:lnSpc>
                          <a:spcPct val="100000"/>
                        </a:lnSpc>
                        <a:spcBef>
                          <a:spcPts val="0"/>
                        </a:spcBef>
                        <a:spcAft>
                          <a:spcPts val="0"/>
                        </a:spcAft>
                        <a:buFont typeface="Arial" panose="020B0604020202020204" pitchFamily="34" charset="0"/>
                        <a:buChar char="•"/>
                      </a:pPr>
                      <a:r>
                        <a:rPr lang="en-GB" sz="900" kern="1200" dirty="0">
                          <a:solidFill>
                            <a:schemeClr val="dk1"/>
                          </a:solidFill>
                          <a:effectLst/>
                          <a:latin typeface="+mn-lt"/>
                          <a:ea typeface="+mn-ea"/>
                          <a:cs typeface="+mn-cs"/>
                        </a:rPr>
                        <a:t>SIT Data Extraction completed</a:t>
                      </a:r>
                    </a:p>
                    <a:p>
                      <a:pPr marL="171450" marR="0" indent="-171450" algn="l" rtl="0" eaLnBrk="1" fontAlgn="auto" latinLnBrk="0" hangingPunct="1">
                        <a:lnSpc>
                          <a:spcPct val="100000"/>
                        </a:lnSpc>
                        <a:spcBef>
                          <a:spcPts val="0"/>
                        </a:spcBef>
                        <a:spcAft>
                          <a:spcPts val="0"/>
                        </a:spcAft>
                        <a:buFont typeface="Arial" panose="020B0604020202020204" pitchFamily="34" charset="0"/>
                        <a:buChar char="•"/>
                      </a:pPr>
                      <a:r>
                        <a:rPr lang="en-GB" sz="900" kern="1200" dirty="0">
                          <a:solidFill>
                            <a:schemeClr val="dk1"/>
                          </a:solidFill>
                          <a:effectLst/>
                          <a:latin typeface="+mn-lt"/>
                          <a:ea typeface="+mn-ea"/>
                          <a:cs typeface="+mn-cs"/>
                        </a:rPr>
                        <a:t>All environments delivered </a:t>
                      </a:r>
                    </a:p>
                    <a:p>
                      <a:pPr marL="171450" marR="0" indent="-171450" algn="l" rtl="0" eaLnBrk="1" fontAlgn="auto" latinLnBrk="0" hangingPunct="1">
                        <a:lnSpc>
                          <a:spcPct val="100000"/>
                        </a:lnSpc>
                        <a:spcBef>
                          <a:spcPts val="0"/>
                        </a:spcBef>
                        <a:spcAft>
                          <a:spcPts val="0"/>
                        </a:spcAft>
                        <a:buFont typeface="Arial" panose="020B0604020202020204" pitchFamily="34" charset="0"/>
                        <a:buChar char="•"/>
                      </a:pPr>
                      <a:r>
                        <a:rPr lang="en-GB" sz="900" kern="1200" dirty="0">
                          <a:solidFill>
                            <a:schemeClr val="dk1"/>
                          </a:solidFill>
                          <a:effectLst/>
                          <a:latin typeface="+mn-lt"/>
                          <a:ea typeface="+mn-ea"/>
                          <a:cs typeface="+mn-cs"/>
                        </a:rPr>
                        <a:t>Gemini SIT scheduled baselined and SIT execution commenced</a:t>
                      </a:r>
                    </a:p>
                    <a:p>
                      <a:pPr marL="171450" marR="0" indent="-171450" algn="l" rtl="0" eaLnBrk="1" fontAlgn="auto" latinLnBrk="0" hangingPunct="1">
                        <a:lnSpc>
                          <a:spcPct val="100000"/>
                        </a:lnSpc>
                        <a:spcBef>
                          <a:spcPts val="0"/>
                        </a:spcBef>
                        <a:spcAft>
                          <a:spcPts val="0"/>
                        </a:spcAft>
                        <a:buFont typeface="Arial" panose="020B0604020202020204" pitchFamily="34" charset="0"/>
                        <a:buChar char="•"/>
                      </a:pPr>
                      <a:r>
                        <a:rPr lang="en-GB" sz="900" kern="1200" dirty="0">
                          <a:solidFill>
                            <a:schemeClr val="dk1"/>
                          </a:solidFill>
                          <a:effectLst/>
                          <a:latin typeface="+mn-lt"/>
                          <a:ea typeface="+mn-ea"/>
                          <a:cs typeface="+mn-cs"/>
                        </a:rPr>
                        <a:t>Market Trials engagement continues to define  low level processes (UK Link &amp; Gemini).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46805070"/>
                  </a:ext>
                </a:extLst>
              </a:tr>
            </a:tbl>
          </a:graphicData>
        </a:graphic>
      </p:graphicFrame>
      <p:graphicFrame>
        <p:nvGraphicFramePr>
          <p:cNvPr id="27" name="Table 26">
            <a:extLst>
              <a:ext uri="{FF2B5EF4-FFF2-40B4-BE49-F238E27FC236}">
                <a16:creationId xmlns:a16="http://schemas.microsoft.com/office/drawing/2014/main" id="{2B7D2D21-4701-4F75-8CF6-E55566967FB7}"/>
              </a:ext>
            </a:extLst>
          </p:cNvPr>
          <p:cNvGraphicFramePr>
            <a:graphicFrameLocks noGrp="1"/>
          </p:cNvGraphicFramePr>
          <p:nvPr>
            <p:extLst>
              <p:ext uri="{D42A27DB-BD31-4B8C-83A1-F6EECF244321}">
                <p14:modId xmlns:p14="http://schemas.microsoft.com/office/powerpoint/2010/main" val="2540938667"/>
              </p:ext>
            </p:extLst>
          </p:nvPr>
        </p:nvGraphicFramePr>
        <p:xfrm>
          <a:off x="4781219" y="3327228"/>
          <a:ext cx="4362781" cy="1816269"/>
        </p:xfrm>
        <a:graphic>
          <a:graphicData uri="http://schemas.openxmlformats.org/drawingml/2006/table">
            <a:tbl>
              <a:tblPr firstRow="1" bandRow="1">
                <a:tableStyleId>{5C22544A-7EE6-4342-B048-85BDC9FD1C3A}</a:tableStyleId>
              </a:tblPr>
              <a:tblGrid>
                <a:gridCol w="4362781">
                  <a:extLst>
                    <a:ext uri="{9D8B030D-6E8A-4147-A177-3AD203B41FA5}">
                      <a16:colId xmlns:a16="http://schemas.microsoft.com/office/drawing/2014/main" val="2589585406"/>
                    </a:ext>
                  </a:extLst>
                </a:gridCol>
              </a:tblGrid>
              <a:tr h="2325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a:solidFill>
                            <a:schemeClr val="bg1"/>
                          </a:solidFill>
                          <a:latin typeface="+mn-lt"/>
                          <a:ea typeface="+mn-ea"/>
                          <a:cs typeface="+mn-cs"/>
                        </a:rPr>
                        <a:t>Priorities (Next Month)</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272002177"/>
                  </a:ext>
                </a:extLst>
              </a:tr>
              <a:tr h="1583717">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mn-ea"/>
                          <a:cs typeface="Arial" panose="020B0604020202020204" pitchFamily="34" charset="0"/>
                        </a:rPr>
                        <a:t>Continue internal SIT execution, commence NFR Testing.</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mn-ea"/>
                          <a:cs typeface="Arial" panose="020B0604020202020204" pitchFamily="34" charset="0"/>
                        </a:rPr>
                        <a:t>Achieve PIT Exit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mn-ea"/>
                          <a:cs typeface="Arial" panose="020B0604020202020204" pitchFamily="34" charset="0"/>
                        </a:rPr>
                        <a:t>Continue DES/API deliverables –Remaining Primary, Secondary APIs and DES for SIT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mn-ea"/>
                          <a:cs typeface="Arial" panose="020B0604020202020204" pitchFamily="34" charset="0"/>
                        </a:rPr>
                        <a:t>Continue Data Migration ST and Data Provision activities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mn-ea"/>
                          <a:cs typeface="Arial" panose="020B0604020202020204" pitchFamily="34" charset="0"/>
                        </a:rPr>
                        <a:t>Gemini: Continue SIT execution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mn-ea"/>
                          <a:cs typeface="Arial" panose="020B0604020202020204" pitchFamily="34" charset="0"/>
                        </a:rPr>
                        <a:t>Gemini: UAT planning with the Test team</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mn-ea"/>
                          <a:cs typeface="Arial" panose="020B0604020202020204" pitchFamily="34" charset="0"/>
                        </a:rPr>
                        <a:t>Continue Market Trials engagement with customers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mn-ea"/>
                          <a:cs typeface="Arial" panose="020B0604020202020204" pitchFamily="34" charset="0"/>
                        </a:rPr>
                        <a:t>Continue preparatory activities for external testing (SIT &amp; DMT)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700" kern="1200" baseline="0" dirty="0">
                        <a:solidFill>
                          <a:schemeClr val="tx1"/>
                        </a:solidFill>
                        <a:latin typeface="+mn-lt"/>
                        <a:ea typeface="+mn-ea"/>
                        <a:cs typeface="Arial" panose="020B060402020202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46805070"/>
                  </a:ext>
                </a:extLst>
              </a:tr>
            </a:tbl>
          </a:graphicData>
        </a:graphic>
      </p:graphicFrame>
      <p:sp>
        <p:nvSpPr>
          <p:cNvPr id="28" name="Title 1">
            <a:extLst>
              <a:ext uri="{FF2B5EF4-FFF2-40B4-BE49-F238E27FC236}">
                <a16:creationId xmlns:a16="http://schemas.microsoft.com/office/drawing/2014/main" id="{92070F57-5BF2-480D-AD38-A4FF278A71D4}"/>
              </a:ext>
            </a:extLst>
          </p:cNvPr>
          <p:cNvSpPr txBox="1">
            <a:spLocks/>
          </p:cNvSpPr>
          <p:nvPr/>
        </p:nvSpPr>
        <p:spPr>
          <a:xfrm>
            <a:off x="457200" y="84582"/>
            <a:ext cx="8229600" cy="55920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rgbClr val="3E5AA8"/>
                </a:solidFill>
                <a:effectLst/>
                <a:uLnTx/>
                <a:uFillTx/>
                <a:latin typeface="Arial" panose="020B0604020202020204" pitchFamily="34" charset="0"/>
                <a:ea typeface="+mj-ea"/>
                <a:cs typeface="Arial" panose="020B0604020202020204" pitchFamily="34" charset="0"/>
              </a:rPr>
              <a:t>Programme Update</a:t>
            </a:r>
          </a:p>
        </p:txBody>
      </p:sp>
    </p:spTree>
    <p:extLst>
      <p:ext uri="{BB962C8B-B14F-4D97-AF65-F5344CB8AC3E}">
        <p14:creationId xmlns:p14="http://schemas.microsoft.com/office/powerpoint/2010/main" val="1431873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559203"/>
          </a:xfrm>
        </p:spPr>
        <p:txBody>
          <a:bodyPr>
            <a:normAutofit/>
          </a:bodyPr>
          <a:lstStyle/>
          <a:p>
            <a:r>
              <a:rPr lang="en-GB" sz="2400" dirty="0"/>
              <a:t>CSSC Programme Workstream Updates</a:t>
            </a:r>
          </a:p>
        </p:txBody>
      </p:sp>
      <p:graphicFrame>
        <p:nvGraphicFramePr>
          <p:cNvPr id="34" name="Table 33"/>
          <p:cNvGraphicFramePr>
            <a:graphicFrameLocks noGrp="1"/>
          </p:cNvGraphicFramePr>
          <p:nvPr>
            <p:extLst>
              <p:ext uri="{D42A27DB-BD31-4B8C-83A1-F6EECF244321}">
                <p14:modId xmlns:p14="http://schemas.microsoft.com/office/powerpoint/2010/main" val="1947902813"/>
              </p:ext>
            </p:extLst>
          </p:nvPr>
        </p:nvGraphicFramePr>
        <p:xfrm>
          <a:off x="63500" y="413155"/>
          <a:ext cx="8991600" cy="4224498"/>
        </p:xfrm>
        <a:graphic>
          <a:graphicData uri="http://schemas.openxmlformats.org/drawingml/2006/table">
            <a:tbl>
              <a:tblPr firstRow="1" bandRow="1">
                <a:tableStyleId>{5C22544A-7EE6-4342-B048-85BDC9FD1C3A}</a:tableStyleId>
              </a:tblPr>
              <a:tblGrid>
                <a:gridCol w="476250">
                  <a:extLst>
                    <a:ext uri="{9D8B030D-6E8A-4147-A177-3AD203B41FA5}">
                      <a16:colId xmlns:a16="http://schemas.microsoft.com/office/drawing/2014/main" val="20000"/>
                    </a:ext>
                  </a:extLst>
                </a:gridCol>
                <a:gridCol w="476250">
                  <a:extLst>
                    <a:ext uri="{9D8B030D-6E8A-4147-A177-3AD203B41FA5}">
                      <a16:colId xmlns:a16="http://schemas.microsoft.com/office/drawing/2014/main" val="2467489139"/>
                    </a:ext>
                  </a:extLst>
                </a:gridCol>
                <a:gridCol w="684213">
                  <a:extLst>
                    <a:ext uri="{9D8B030D-6E8A-4147-A177-3AD203B41FA5}">
                      <a16:colId xmlns:a16="http://schemas.microsoft.com/office/drawing/2014/main" val="20001"/>
                    </a:ext>
                  </a:extLst>
                </a:gridCol>
                <a:gridCol w="7354887">
                  <a:extLst>
                    <a:ext uri="{9D8B030D-6E8A-4147-A177-3AD203B41FA5}">
                      <a16:colId xmlns:a16="http://schemas.microsoft.com/office/drawing/2014/main" val="20002"/>
                    </a:ext>
                  </a:extLst>
                </a:gridCol>
              </a:tblGrid>
              <a:tr h="363344">
                <a:tc>
                  <a:txBody>
                    <a:bodyPr/>
                    <a:lstStyle/>
                    <a:p>
                      <a:pPr algn="ctr"/>
                      <a:r>
                        <a:rPr lang="en-GB" sz="600" dirty="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600" dirty="0" err="1"/>
                        <a:t>Prev</a:t>
                      </a:r>
                      <a:r>
                        <a:rPr lang="en-GB" sz="600" dirty="0"/>
                        <a:t> MONTH</a:t>
                      </a:r>
                    </a:p>
                  </a:txBody>
                  <a:tcPr anchor="ctr"/>
                </a:tc>
                <a:tc>
                  <a:txBody>
                    <a:bodyPr/>
                    <a:lstStyle/>
                    <a:p>
                      <a:pPr algn="ctr"/>
                      <a:r>
                        <a:rPr lang="en-GB" sz="600" dirty="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600" dirty="0" err="1"/>
                        <a:t>Curr</a:t>
                      </a:r>
                      <a:endParaRPr lang="en-GB" sz="600" dirty="0"/>
                    </a:p>
                    <a:p>
                      <a:pPr marL="0" marR="0" lvl="0" indent="0" algn="ctr" defTabSz="914378" rtl="0" eaLnBrk="1" fontAlgn="auto" latinLnBrk="0" hangingPunct="1">
                        <a:lnSpc>
                          <a:spcPct val="100000"/>
                        </a:lnSpc>
                        <a:spcBef>
                          <a:spcPts val="0"/>
                        </a:spcBef>
                        <a:spcAft>
                          <a:spcPts val="0"/>
                        </a:spcAft>
                        <a:buClrTx/>
                        <a:buSzTx/>
                        <a:buFontTx/>
                        <a:buNone/>
                        <a:tabLst/>
                        <a:defRPr/>
                      </a:pPr>
                      <a:r>
                        <a:rPr lang="en-GB" sz="600" dirty="0"/>
                        <a:t>MONTH</a:t>
                      </a:r>
                    </a:p>
                  </a:txBody>
                  <a:tcPr anchor="ctr"/>
                </a:tc>
                <a:tc>
                  <a:txBody>
                    <a:bodyPr/>
                    <a:lstStyle/>
                    <a:p>
                      <a:pPr algn="ctr"/>
                      <a:r>
                        <a:rPr lang="en-GB" sz="600" dirty="0"/>
                        <a:t>WORK</a:t>
                      </a:r>
                    </a:p>
                    <a:p>
                      <a:pPr algn="ctr"/>
                      <a:r>
                        <a:rPr lang="en-GB" sz="600" dirty="0"/>
                        <a:t>STREAM</a:t>
                      </a:r>
                    </a:p>
                  </a:txBody>
                  <a:tcPr anchor="ctr"/>
                </a:tc>
                <a:tc>
                  <a:txBody>
                    <a:bodyPr/>
                    <a:lstStyle/>
                    <a:p>
                      <a:pPr algn="ctr"/>
                      <a:r>
                        <a:rPr lang="en-GB" sz="600" dirty="0"/>
                        <a:t>SUMMARY</a:t>
                      </a:r>
                    </a:p>
                  </a:txBody>
                  <a:tcPr anchor="ctr"/>
                </a:tc>
                <a:extLst>
                  <a:ext uri="{0D108BD9-81ED-4DB2-BD59-A6C34878D82A}">
                    <a16:rowId xmlns:a16="http://schemas.microsoft.com/office/drawing/2014/main" val="10000"/>
                  </a:ext>
                </a:extLst>
              </a:tr>
              <a:tr h="353086">
                <a:tc>
                  <a:txBody>
                    <a:bodyPr/>
                    <a:lstStyle/>
                    <a:p>
                      <a:endParaRPr lang="en-GB" sz="600" dirty="0">
                        <a:latin typeface="+mn-lt"/>
                      </a:endParaRPr>
                    </a:p>
                  </a:txBody>
                  <a:tcPr>
                    <a:solidFill>
                      <a:srgbClr val="00B050"/>
                    </a:solidFill>
                  </a:tcPr>
                </a:tc>
                <a:tc>
                  <a:txBody>
                    <a:bodyPr/>
                    <a:lstStyle/>
                    <a:p>
                      <a:endParaRPr lang="en-GB" sz="600" dirty="0">
                        <a:latin typeface="+mn-lt"/>
                      </a:endParaRP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600" b="0" kern="1200" baseline="0" noProof="0" dirty="0">
                          <a:solidFill>
                            <a:schemeClr val="tx1"/>
                          </a:solidFill>
                          <a:latin typeface="+mn-lt"/>
                          <a:ea typeface="+mn-ea"/>
                          <a:cs typeface="+mn-cs"/>
                        </a:rPr>
                        <a:t>Data Migration &amp; Provision</a:t>
                      </a:r>
                    </a:p>
                  </a:txBody>
                  <a:tcPr/>
                </a:tc>
                <a:tc>
                  <a:txBody>
                    <a:bodyPr/>
                    <a:lstStyle/>
                    <a:p>
                      <a:pPr marL="0" marR="0" lvl="0" indent="0" algn="l" rtl="0" eaLnBrk="1" fontAlgn="auto" latinLnBrk="0" hangingPunct="1">
                        <a:lnSpc>
                          <a:spcPct val="100000"/>
                        </a:lnSpc>
                        <a:spcBef>
                          <a:spcPts val="85"/>
                        </a:spcBef>
                        <a:spcAft>
                          <a:spcPts val="85"/>
                        </a:spcAft>
                        <a:buFont typeface="Arial" panose="020B0604020202020204" pitchFamily="34" charset="0"/>
                        <a:buNone/>
                      </a:pPr>
                      <a:r>
                        <a:rPr lang="en-US" sz="600" b="0" kern="1200" baseline="0" dirty="0">
                          <a:solidFill>
                            <a:schemeClr val="tx1"/>
                          </a:solidFill>
                          <a:latin typeface="+mn-lt"/>
                          <a:ea typeface="+mn-ea"/>
                          <a:cs typeface="+mn-cs"/>
                        </a:rPr>
                        <a:t>Amber status reflective of Switching </a:t>
                      </a:r>
                      <a:r>
                        <a:rPr lang="en-US" sz="600" b="0" kern="1200" baseline="0" dirty="0" err="1">
                          <a:solidFill>
                            <a:schemeClr val="tx1"/>
                          </a:solidFill>
                          <a:latin typeface="+mn-lt"/>
                          <a:ea typeface="+mn-ea"/>
                          <a:cs typeface="+mn-cs"/>
                        </a:rPr>
                        <a:t>Programme</a:t>
                      </a:r>
                      <a:r>
                        <a:rPr lang="en-US" sz="600" b="0" kern="1200" baseline="0" dirty="0">
                          <a:solidFill>
                            <a:schemeClr val="tx1"/>
                          </a:solidFill>
                          <a:latin typeface="+mn-lt"/>
                          <a:ea typeface="+mn-ea"/>
                          <a:cs typeface="+mn-cs"/>
                        </a:rPr>
                        <a:t> baselined Data Migration Solution &amp; reconciliation solution has had several changes in-flight that requires to be implemented ahead of external Data Migration Testing. These need to be impact assessed and planned across the relevant workstreams.</a:t>
                      </a:r>
                    </a:p>
                    <a:p>
                      <a:pPr marL="0" marR="0" lvl="0" indent="0" algn="l" rtl="0" eaLnBrk="1" fontAlgn="auto" latinLnBrk="0" hangingPunct="1">
                        <a:lnSpc>
                          <a:spcPct val="100000"/>
                        </a:lnSpc>
                        <a:spcBef>
                          <a:spcPts val="85"/>
                        </a:spcBef>
                        <a:spcAft>
                          <a:spcPts val="85"/>
                        </a:spcAft>
                        <a:buFont typeface="Arial" panose="020B0604020202020204" pitchFamily="34" charset="0"/>
                        <a:buNone/>
                      </a:pPr>
                      <a:r>
                        <a:rPr lang="en-US" sz="600" b="0" kern="1200" baseline="0" dirty="0">
                          <a:solidFill>
                            <a:schemeClr val="tx1"/>
                          </a:solidFill>
                          <a:latin typeface="+mn-lt"/>
                          <a:ea typeface="+mn-ea"/>
                          <a:cs typeface="+mn-cs"/>
                        </a:rPr>
                        <a:t>Data provision has had a knock on impact on timelines as a result of environment readiness issues which caused a delay in commencement of data extraction activities.  Activities now complete and pending the CSSP to provide connection details in order for data to be issued.</a:t>
                      </a:r>
                      <a:endParaRPr lang="en-US" sz="600" dirty="0"/>
                    </a:p>
                  </a:txBody>
                  <a:tcPr/>
                </a:tc>
                <a:extLst>
                  <a:ext uri="{0D108BD9-81ED-4DB2-BD59-A6C34878D82A}">
                    <a16:rowId xmlns:a16="http://schemas.microsoft.com/office/drawing/2014/main" val="439292279"/>
                  </a:ext>
                </a:extLst>
              </a:tr>
              <a:tr h="264815">
                <a:tc>
                  <a:txBody>
                    <a:bodyPr/>
                    <a:lstStyle/>
                    <a:p>
                      <a:endParaRPr lang="en-GB" sz="600" dirty="0">
                        <a:latin typeface="+mn-lt"/>
                      </a:endParaRPr>
                    </a:p>
                  </a:txBody>
                  <a:tcPr>
                    <a:solidFill>
                      <a:srgbClr val="FFCC00"/>
                    </a:solidFill>
                  </a:tcPr>
                </a:tc>
                <a:tc>
                  <a:txBody>
                    <a:bodyPr/>
                    <a:lstStyle/>
                    <a:p>
                      <a:endParaRPr lang="en-GB" sz="600">
                        <a:latin typeface="+mn-lt"/>
                      </a:endParaRPr>
                    </a:p>
                  </a:txBody>
                  <a:tcPr>
                    <a:solidFill>
                      <a:srgbClr val="FFCC0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600" b="1" kern="1200" baseline="0" noProof="0" dirty="0">
                          <a:solidFill>
                            <a:schemeClr val="tx1"/>
                          </a:solidFill>
                          <a:latin typeface="+mn-lt"/>
                          <a:ea typeface="+mn-ea"/>
                          <a:cs typeface="+mn-cs"/>
                        </a:rPr>
                        <a:t>Internal Testing  (PIT)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600" b="0" kern="1200" baseline="0" noProof="0" dirty="0">
                          <a:solidFill>
                            <a:schemeClr val="tx1"/>
                          </a:solidFill>
                          <a:latin typeface="+mn-lt"/>
                          <a:ea typeface="+mn-ea"/>
                          <a:cs typeface="+mn-cs"/>
                        </a:rPr>
                        <a:t>Internal SIT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600" b="0" kern="1200" baseline="0" noProof="0" dirty="0">
                          <a:solidFill>
                            <a:schemeClr val="tx1"/>
                          </a:solidFill>
                          <a:latin typeface="+mn-lt"/>
                          <a:ea typeface="+mn-ea"/>
                          <a:cs typeface="+mn-cs"/>
                        </a:rPr>
                        <a:t>Performance Testing</a:t>
                      </a:r>
                    </a:p>
                  </a:txBody>
                  <a:tcPr/>
                </a:tc>
                <a:tc>
                  <a:txBody>
                    <a:bodyPr/>
                    <a:lstStyle/>
                    <a:p>
                      <a:pPr marL="0" marR="0" lvl="0" indent="0" algn="l" defTabSz="685784" rtl="0" eaLnBrk="1" fontAlgn="auto" latinLnBrk="0" hangingPunct="1">
                        <a:lnSpc>
                          <a:spcPct val="100000"/>
                        </a:lnSpc>
                        <a:spcBef>
                          <a:spcPts val="85"/>
                        </a:spcBef>
                        <a:spcAft>
                          <a:spcPts val="85"/>
                        </a:spcAft>
                        <a:buClrTx/>
                        <a:buSzTx/>
                        <a:buFont typeface="Arial" panose="020B0604020202020204" pitchFamily="34" charset="0"/>
                        <a:buNone/>
                        <a:tabLst/>
                        <a:defRPr/>
                      </a:pPr>
                      <a:r>
                        <a:rPr lang="en-US" sz="600" kern="1200" baseline="0" dirty="0">
                          <a:solidFill>
                            <a:schemeClr val="tx1"/>
                          </a:solidFill>
                          <a:latin typeface="+mn-lt"/>
                          <a:ea typeface="+mn-ea"/>
                          <a:cs typeface="Arial"/>
                        </a:rPr>
                        <a:t>Amber status reflective of 5 day delay to the commencement of SIT due to connectivity issues between SAP and API solution. This is now resolved and return to green actions are in place</a:t>
                      </a:r>
                    </a:p>
                    <a:p>
                      <a:pPr marL="0" marR="0" lvl="0" indent="0" algn="l" defTabSz="685784" rtl="0" eaLnBrk="1" fontAlgn="auto" latinLnBrk="0" hangingPunct="1">
                        <a:lnSpc>
                          <a:spcPct val="100000"/>
                        </a:lnSpc>
                        <a:spcBef>
                          <a:spcPts val="85"/>
                        </a:spcBef>
                        <a:spcAft>
                          <a:spcPts val="85"/>
                        </a:spcAft>
                        <a:buClrTx/>
                        <a:buSzTx/>
                        <a:buFont typeface="Arial" panose="020B0604020202020204" pitchFamily="34" charset="0"/>
                        <a:buNone/>
                        <a:tabLst/>
                        <a:defRPr/>
                      </a:pPr>
                      <a:r>
                        <a:rPr lang="en-US" sz="600" b="0" kern="1200" baseline="0" dirty="0">
                          <a:solidFill>
                            <a:schemeClr val="tx1"/>
                          </a:solidFill>
                          <a:latin typeface="+mn-lt"/>
                          <a:ea typeface="+mn-ea"/>
                          <a:cs typeface="Arial"/>
                        </a:rPr>
                        <a:t>Performance Testing preparation activities are complete and Phase 1 is ready to commence. Phase 1 is focused on PIT Exit criteria, remaining phases will be looking at complete internal scope e.g. API components, UK Link and Data Enquiry</a:t>
                      </a:r>
                    </a:p>
                    <a:p>
                      <a:pPr marL="0" marR="0" lvl="0" indent="0" algn="l" defTabSz="685784" rtl="0" eaLnBrk="1" fontAlgn="auto" latinLnBrk="0" hangingPunct="1">
                        <a:lnSpc>
                          <a:spcPct val="100000"/>
                        </a:lnSpc>
                        <a:spcBef>
                          <a:spcPts val="85"/>
                        </a:spcBef>
                        <a:spcAft>
                          <a:spcPts val="85"/>
                        </a:spcAft>
                        <a:buClrTx/>
                        <a:buSzTx/>
                        <a:buFont typeface="Arial" panose="020B0604020202020204" pitchFamily="34" charset="0"/>
                        <a:buNone/>
                        <a:tabLst/>
                        <a:defRPr/>
                      </a:pPr>
                      <a:r>
                        <a:rPr lang="en-US" sz="600" b="0" kern="1200" baseline="0" dirty="0">
                          <a:solidFill>
                            <a:schemeClr val="tx1"/>
                          </a:solidFill>
                          <a:latin typeface="+mn-lt"/>
                          <a:ea typeface="+mn-ea"/>
                          <a:cs typeface="Arial"/>
                        </a:rPr>
                        <a:t>Our interim PIT test report has been reviewed by the SI and been signed off with no concerns raised</a:t>
                      </a:r>
                    </a:p>
                  </a:txBody>
                  <a:tcPr/>
                </a:tc>
                <a:extLst>
                  <a:ext uri="{0D108BD9-81ED-4DB2-BD59-A6C34878D82A}">
                    <a16:rowId xmlns:a16="http://schemas.microsoft.com/office/drawing/2014/main" val="3170119702"/>
                  </a:ext>
                </a:extLst>
              </a:tr>
              <a:tr h="353086">
                <a:tc>
                  <a:txBody>
                    <a:bodyPr/>
                    <a:lstStyle/>
                    <a:p>
                      <a:endParaRPr lang="en-GB" sz="600" dirty="0">
                        <a:latin typeface="+mn-lt"/>
                      </a:endParaRPr>
                    </a:p>
                  </a:txBody>
                  <a:tcPr>
                    <a:solidFill>
                      <a:srgbClr val="00B050"/>
                    </a:solidFill>
                  </a:tcPr>
                </a:tc>
                <a:tc>
                  <a:txBody>
                    <a:bodyPr/>
                    <a:lstStyle/>
                    <a:p>
                      <a:endParaRPr lang="en-GB" sz="600" dirty="0">
                        <a:latin typeface="+mn-lt"/>
                      </a:endParaRPr>
                    </a:p>
                  </a:txBody>
                  <a:tcP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600" b="0" kern="1200" baseline="0" noProof="0" dirty="0">
                          <a:solidFill>
                            <a:schemeClr val="tx1"/>
                          </a:solidFill>
                          <a:latin typeface="+mn-lt"/>
                          <a:ea typeface="+mn-ea"/>
                          <a:cs typeface="+mn-cs"/>
                        </a:rPr>
                        <a:t>Market Trials</a:t>
                      </a:r>
                    </a:p>
                  </a:txBody>
                  <a:tcPr/>
                </a:tc>
                <a:tc>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lang="en-US" sz="600" kern="1200" baseline="0" dirty="0">
                          <a:solidFill>
                            <a:schemeClr val="tx1"/>
                          </a:solidFill>
                          <a:latin typeface="+mn-lt"/>
                          <a:ea typeface="+mn-ea"/>
                          <a:cs typeface="Arial"/>
                        </a:rPr>
                        <a:t>Green status: Consequential market trials approach has been signed off.  Workshops will continue with our customers to refine the next level phases.  Consequential market trials commences on the 29</a:t>
                      </a:r>
                      <a:r>
                        <a:rPr lang="en-US" sz="600" kern="1200" baseline="30000" dirty="0">
                          <a:solidFill>
                            <a:schemeClr val="tx1"/>
                          </a:solidFill>
                          <a:latin typeface="+mn-lt"/>
                          <a:ea typeface="+mn-ea"/>
                          <a:cs typeface="Arial"/>
                        </a:rPr>
                        <a:t>th</a:t>
                      </a:r>
                      <a:r>
                        <a:rPr lang="en-US" sz="600" kern="1200" baseline="0" dirty="0">
                          <a:solidFill>
                            <a:schemeClr val="tx1"/>
                          </a:solidFill>
                          <a:latin typeface="+mn-lt"/>
                          <a:ea typeface="+mn-ea"/>
                          <a:cs typeface="Arial"/>
                        </a:rPr>
                        <a:t> June 2020</a:t>
                      </a:r>
                    </a:p>
                  </a:txBody>
                  <a:tcPr/>
                </a:tc>
                <a:extLst>
                  <a:ext uri="{0D108BD9-81ED-4DB2-BD59-A6C34878D82A}">
                    <a16:rowId xmlns:a16="http://schemas.microsoft.com/office/drawing/2014/main" val="3058588897"/>
                  </a:ext>
                </a:extLst>
              </a:tr>
              <a:tr h="353086">
                <a:tc>
                  <a:txBody>
                    <a:bodyPr/>
                    <a:lstStyle/>
                    <a:p>
                      <a:endParaRPr lang="en-GB" sz="600">
                        <a:latin typeface="+mn-lt"/>
                      </a:endParaRPr>
                    </a:p>
                  </a:txBody>
                  <a:tcPr>
                    <a:solidFill>
                      <a:srgbClr val="FFCC00"/>
                    </a:solidFill>
                  </a:tcPr>
                </a:tc>
                <a:tc>
                  <a:txBody>
                    <a:bodyPr/>
                    <a:lstStyle/>
                    <a:p>
                      <a:endParaRPr lang="en-GB" sz="600" dirty="0">
                        <a:latin typeface="+mn-lt"/>
                      </a:endParaRPr>
                    </a:p>
                  </a:txBody>
                  <a:tcPr>
                    <a:solidFill>
                      <a:srgbClr val="FFCC00"/>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600" b="0" dirty="0">
                          <a:solidFill>
                            <a:schemeClr val="tx1"/>
                          </a:solidFill>
                          <a:latin typeface="+mn-lt"/>
                        </a:rPr>
                        <a:t>Service Management</a:t>
                      </a:r>
                      <a:endParaRPr kumimoji="0" lang="en-GB" sz="6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txBody>
                  <a:tcPr/>
                </a:tc>
                <a:tc>
                  <a:txBody>
                    <a:bodyPr/>
                    <a:lstStyle/>
                    <a:p>
                      <a:pPr marL="0" marR="0" lvl="0" indent="0" algn="l" rtl="0" eaLnBrk="0" fontAlgn="auto" latinLnBrk="0" hangingPunct="0">
                        <a:lnSpc>
                          <a:spcPct val="100000"/>
                        </a:lnSpc>
                        <a:spcBef>
                          <a:spcPts val="85"/>
                        </a:spcBef>
                        <a:spcAft>
                          <a:spcPts val="85"/>
                        </a:spcAft>
                        <a:buFont typeface="Wingdings" panose="05000000000000000000" pitchFamily="2" charset="2"/>
                        <a:buNone/>
                      </a:pPr>
                      <a:r>
                        <a:rPr lang="en-GB" sz="600" kern="1200" baseline="0" dirty="0">
                          <a:solidFill>
                            <a:schemeClr val="tx1"/>
                          </a:solidFill>
                          <a:latin typeface="+mn-lt"/>
                          <a:ea typeface="+mn-ea"/>
                          <a:cs typeface="Arial"/>
                        </a:rPr>
                        <a:t>Amber Status. Awaiting confirmed timeline </a:t>
                      </a:r>
                      <a:r>
                        <a:rPr lang="en-GB" sz="600" b="0" i="0" u="none" strike="noStrike" kern="1200" baseline="0" noProof="0" dirty="0">
                          <a:solidFill>
                            <a:schemeClr val="tx1"/>
                          </a:solidFill>
                          <a:latin typeface="Arial"/>
                        </a:rPr>
                        <a:t>to integrate the Incident and Request processes from the </a:t>
                      </a:r>
                      <a:r>
                        <a:rPr lang="en-GB" sz="600" b="0" i="0" u="none" strike="noStrike" kern="1200" baseline="0" noProof="0" dirty="0" err="1">
                          <a:solidFill>
                            <a:schemeClr val="tx1"/>
                          </a:solidFill>
                          <a:latin typeface="Arial"/>
                        </a:rPr>
                        <a:t>XoS</a:t>
                      </a:r>
                      <a:r>
                        <a:rPr lang="en-GB" sz="600" b="0" i="0" u="none" strike="noStrike" kern="1200" baseline="0" noProof="0" dirty="0">
                          <a:solidFill>
                            <a:schemeClr val="tx1"/>
                          </a:solidFill>
                          <a:latin typeface="Arial"/>
                        </a:rPr>
                        <a:t> instance to the DCC instance. DCC have requested that Xoserve participate in SIT testing </a:t>
                      </a:r>
                      <a:r>
                        <a:rPr lang="en-GB" sz="600" b="0" i="0" u="none" strike="noStrike" kern="1200" baseline="0" noProof="0" dirty="0"/>
                        <a:t>as part of cycle 3 of SIT, but currently this is not in scope for the Xoserve CSSC programme, We have </a:t>
                      </a:r>
                      <a:r>
                        <a:rPr lang="en-GB" sz="600" b="0" i="0" u="none" strike="noStrike" kern="1200" baseline="0" noProof="0" dirty="0">
                          <a:solidFill>
                            <a:schemeClr val="tx1"/>
                          </a:solidFill>
                          <a:latin typeface="+mn-lt"/>
                          <a:ea typeface="+mn-ea"/>
                          <a:cs typeface="Arial"/>
                        </a:rPr>
                        <a:t>requested a f</a:t>
                      </a:r>
                      <a:r>
                        <a:rPr lang="en-GB" sz="600" kern="1200" baseline="0" dirty="0" err="1">
                          <a:solidFill>
                            <a:schemeClr val="tx1"/>
                          </a:solidFill>
                          <a:latin typeface="+mn-lt"/>
                          <a:ea typeface="+mn-ea"/>
                          <a:cs typeface="Arial"/>
                        </a:rPr>
                        <a:t>ormal</a:t>
                      </a:r>
                      <a:r>
                        <a:rPr lang="en-GB" sz="600" kern="1200" baseline="0" dirty="0">
                          <a:solidFill>
                            <a:schemeClr val="tx1"/>
                          </a:solidFill>
                          <a:latin typeface="+mn-lt"/>
                          <a:ea typeface="+mn-ea"/>
                          <a:cs typeface="Arial"/>
                        </a:rPr>
                        <a:t> CR raised by DCC to incorporate SM into Cycle 3 of SIT.  </a:t>
                      </a:r>
                      <a:endParaRPr kumimoji="0" lang="en-GB" sz="600" b="0" i="0" u="none" strike="noStrike" kern="1200" cap="none" spc="0" normalizeH="0" baseline="0" dirty="0">
                        <a:ln>
                          <a:noFill/>
                        </a:ln>
                        <a:solidFill>
                          <a:srgbClr val="FF0000"/>
                        </a:solidFill>
                        <a:effectLst/>
                        <a:uLnTx/>
                        <a:uFillTx/>
                        <a:latin typeface="+mn-lt"/>
                        <a:ea typeface="+mn-ea"/>
                        <a:cs typeface="Arial"/>
                      </a:endParaRPr>
                    </a:p>
                  </a:txBody>
                  <a:tcPr/>
                </a:tc>
                <a:extLst>
                  <a:ext uri="{0D108BD9-81ED-4DB2-BD59-A6C34878D82A}">
                    <a16:rowId xmlns:a16="http://schemas.microsoft.com/office/drawing/2014/main" val="3964111466"/>
                  </a:ext>
                </a:extLst>
              </a:tr>
              <a:tr h="176543">
                <a:tc>
                  <a:txBody>
                    <a:bodyPr/>
                    <a:lstStyle/>
                    <a:p>
                      <a:endParaRPr lang="en-GB" sz="600" dirty="0">
                        <a:latin typeface="+mn-lt"/>
                      </a:endParaRPr>
                    </a:p>
                  </a:txBody>
                  <a:tcPr>
                    <a:solidFill>
                      <a:srgbClr val="00B050"/>
                    </a:solidFill>
                  </a:tcPr>
                </a:tc>
                <a:tc>
                  <a:txBody>
                    <a:bodyPr/>
                    <a:lstStyle/>
                    <a:p>
                      <a:endParaRPr lang="en-GB" sz="600" dirty="0">
                        <a:latin typeface="+mn-lt"/>
                      </a:endParaRPr>
                    </a:p>
                  </a:txBody>
                  <a:tcPr>
                    <a:solidFill>
                      <a:srgbClr val="26A412"/>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600" b="0" kern="1200" baseline="0" noProof="0" dirty="0">
                          <a:solidFill>
                            <a:schemeClr val="tx1"/>
                          </a:solidFill>
                          <a:latin typeface="+mn-lt"/>
                          <a:ea typeface="+mn-ea"/>
                          <a:cs typeface="+mn-cs"/>
                        </a:rPr>
                        <a:t>Reporting</a:t>
                      </a:r>
                    </a:p>
                  </a:txBody>
                  <a:tcPr/>
                </a:tc>
                <a:tc>
                  <a:txBody>
                    <a:bodyPr/>
                    <a:lstStyle/>
                    <a:p>
                      <a:pPr marL="0" indent="0">
                        <a:buFont typeface="Arial" panose="020B0604020202020204" pitchFamily="34" charset="0"/>
                        <a:buNone/>
                      </a:pPr>
                      <a:r>
                        <a:rPr lang="en-GB" sz="600" b="0" i="0" u="none" strike="noStrike" kern="1200" dirty="0">
                          <a:solidFill>
                            <a:schemeClr val="tx1"/>
                          </a:solidFill>
                          <a:effectLst/>
                          <a:latin typeface="+mn-lt"/>
                          <a:ea typeface="+mn-ea"/>
                          <a:cs typeface="+mn-cs"/>
                        </a:rPr>
                        <a:t>Green status:  No new reporting requirements have been identified following exit of detailed design.  No changes to existing reports identified, analysis into three production reports is in progress to understand the underlying data model.</a:t>
                      </a:r>
                    </a:p>
                  </a:txBody>
                  <a:tcPr/>
                </a:tc>
                <a:extLst>
                  <a:ext uri="{0D108BD9-81ED-4DB2-BD59-A6C34878D82A}">
                    <a16:rowId xmlns:a16="http://schemas.microsoft.com/office/drawing/2014/main" val="1127128058"/>
                  </a:ext>
                </a:extLst>
              </a:tr>
              <a:tr h="363344">
                <a:tc>
                  <a:txBody>
                    <a:bodyPr/>
                    <a:lstStyle/>
                    <a:p>
                      <a:endParaRPr lang="en-GB" sz="600">
                        <a:latin typeface="+mn-lt"/>
                      </a:endParaRPr>
                    </a:p>
                  </a:txBody>
                  <a:tcPr>
                    <a:solidFill>
                      <a:srgbClr val="FFCC00"/>
                    </a:solidFill>
                  </a:tcPr>
                </a:tc>
                <a:tc>
                  <a:txBody>
                    <a:bodyPr/>
                    <a:lstStyle/>
                    <a:p>
                      <a:endParaRPr lang="en-GB" sz="600">
                        <a:latin typeface="+mn-lt"/>
                      </a:endParaRPr>
                    </a:p>
                  </a:txBody>
                  <a:tcPr>
                    <a:solidFill>
                      <a:srgbClr val="FFCC00"/>
                    </a:solidFill>
                  </a:tcPr>
                </a:tc>
                <a:tc>
                  <a:txBody>
                    <a:bodyPr/>
                    <a:lstStyle/>
                    <a:p>
                      <a:r>
                        <a:rPr lang="en-US" altLang="en-US" sz="600" b="0" kern="1200" baseline="0">
                          <a:solidFill>
                            <a:schemeClr val="tx1"/>
                          </a:solidFill>
                          <a:latin typeface="+mn-lt"/>
                          <a:ea typeface="+mn-ea"/>
                          <a:cs typeface="+mn-cs"/>
                        </a:rPr>
                        <a:t>Networks</a:t>
                      </a:r>
                    </a:p>
                  </a:txBody>
                  <a:tcPr/>
                </a:tc>
                <a:tc>
                  <a:txBody>
                    <a:bodyPr/>
                    <a:lstStyle/>
                    <a:p>
                      <a:pPr marL="0" marR="0" lvl="0" indent="0" algn="l" rtl="0" eaLnBrk="1" fontAlgn="auto" latinLnBrk="0" hangingPunct="1">
                        <a:lnSpc>
                          <a:spcPct val="100000"/>
                        </a:lnSpc>
                        <a:spcBef>
                          <a:spcPts val="0"/>
                        </a:spcBef>
                        <a:spcAft>
                          <a:spcPts val="0"/>
                        </a:spcAft>
                        <a:buFont typeface="Arial" panose="020B0604020202020204" pitchFamily="34" charset="0"/>
                        <a:buNone/>
                      </a:pPr>
                      <a:r>
                        <a:rPr lang="en-US" sz="600" kern="1200" dirty="0">
                          <a:solidFill>
                            <a:schemeClr val="dk1"/>
                          </a:solidFill>
                          <a:effectLst/>
                          <a:latin typeface="+mn-lt"/>
                          <a:ea typeface="+mn-ea"/>
                          <a:cs typeface="+mn-cs"/>
                        </a:rPr>
                        <a:t>Amber Status trending to green. Currently no update on whether any LPs/MPs have selected the IX option. The SI has confirmed that IX is not required for SIT. Full testing of the IX connection will not be possible without involvement of at least one LP/MP during future test phases. Any LPs/MPS selecting IX will also be required to migrate from Vodafone to Gamma ahead of completing the CSS IX connection. Pending confirmation from switching Programme as to usage of IX.</a:t>
                      </a:r>
                      <a:endParaRPr lang="en-GB" sz="600" kern="1200" dirty="0">
                        <a:solidFill>
                          <a:schemeClr val="dk1"/>
                        </a:solidFill>
                        <a:effectLst/>
                        <a:latin typeface="+mn-lt"/>
                        <a:ea typeface="+mn-ea"/>
                        <a:cs typeface="+mn-cs"/>
                      </a:endParaRPr>
                    </a:p>
                  </a:txBody>
                  <a:tcPr/>
                </a:tc>
                <a:extLst>
                  <a:ext uri="{0D108BD9-81ED-4DB2-BD59-A6C34878D82A}">
                    <a16:rowId xmlns:a16="http://schemas.microsoft.com/office/drawing/2014/main" val="10007"/>
                  </a:ext>
                </a:extLst>
              </a:tr>
              <a:tr h="296120">
                <a:tc>
                  <a:txBody>
                    <a:bodyPr/>
                    <a:lstStyle/>
                    <a:p>
                      <a:endParaRPr lang="en-GB" sz="600">
                        <a:latin typeface="+mn-lt"/>
                      </a:endParaRPr>
                    </a:p>
                  </a:txBody>
                  <a:tcPr>
                    <a:solidFill>
                      <a:srgbClr val="FFCC00"/>
                    </a:solidFill>
                  </a:tcPr>
                </a:tc>
                <a:tc>
                  <a:txBody>
                    <a:bodyPr/>
                    <a:lstStyle/>
                    <a:p>
                      <a:endParaRPr lang="en-GB" sz="600">
                        <a:latin typeface="+mn-lt"/>
                      </a:endParaRPr>
                    </a:p>
                  </a:txBody>
                  <a:tcPr>
                    <a:solidFill>
                      <a:srgbClr val="FFCC00"/>
                    </a:solidFill>
                  </a:tcPr>
                </a:tc>
                <a:tc>
                  <a:txBody>
                    <a:bodyPr/>
                    <a:lstStyle/>
                    <a:p>
                      <a:pPr marL="0" marR="0" lvl="0" indent="0" algn="l" rtl="0" eaLnBrk="0" fontAlgn="auto" latinLnBrk="0" hangingPunct="0">
                        <a:lnSpc>
                          <a:spcPct val="100000"/>
                        </a:lnSpc>
                        <a:spcBef>
                          <a:spcPts val="85"/>
                        </a:spcBef>
                        <a:spcAft>
                          <a:spcPts val="85"/>
                        </a:spcAft>
                        <a:buFont typeface="Wingdings" panose="05000000000000000000" pitchFamily="2" charset="2"/>
                        <a:buNone/>
                      </a:pPr>
                      <a:r>
                        <a:rPr lang="en-GB" sz="600" b="0" kern="1200" dirty="0">
                          <a:solidFill>
                            <a:schemeClr val="tx1"/>
                          </a:solidFill>
                          <a:latin typeface="+mn-lt"/>
                          <a:ea typeface="+mn-ea"/>
                          <a:cs typeface="+mn-cs"/>
                        </a:rPr>
                        <a:t>DES &amp; API</a:t>
                      </a:r>
                      <a:endParaRPr lang="en-US" sz="600" b="0" kern="1200" dirty="0">
                        <a:solidFill>
                          <a:schemeClr val="tx1"/>
                        </a:solidFill>
                        <a:latin typeface="+mn-lt"/>
                        <a:ea typeface="+mn-ea"/>
                        <a:cs typeface="+mn-cs"/>
                      </a:endParaRPr>
                    </a:p>
                  </a:txBody>
                  <a:tcPr/>
                </a:tc>
                <a:tc>
                  <a:txBody>
                    <a:bodyPr/>
                    <a:lstStyle/>
                    <a:p>
                      <a:pPr marL="0" indent="0" rtl="0" fontAlgn="base">
                        <a:buFont typeface="Arial" panose="020B0604020202020204" pitchFamily="34" charset="0"/>
                        <a:buNone/>
                      </a:pPr>
                      <a:r>
                        <a:rPr lang="en-GB" sz="600" kern="1200" baseline="0" dirty="0">
                          <a:solidFill>
                            <a:schemeClr val="tx1"/>
                          </a:solidFill>
                          <a:latin typeface="+mn-lt"/>
                          <a:ea typeface="+mn-ea"/>
                          <a:cs typeface="Arial"/>
                        </a:rPr>
                        <a:t>Amber status: Environmental issues, resource constraints and PIT defects, have caused the </a:t>
                      </a:r>
                      <a:r>
                        <a:rPr lang="en-GB" sz="600" strike="noStrike" kern="1200" baseline="0" dirty="0">
                          <a:solidFill>
                            <a:schemeClr val="tx1"/>
                          </a:solidFill>
                          <a:latin typeface="+mn-lt"/>
                          <a:ea typeface="+mn-ea"/>
                          <a:cs typeface="Arial"/>
                        </a:rPr>
                        <a:t>DES/API workstream to be approximately five days behind schedule for entry into SIT</a:t>
                      </a:r>
                      <a:r>
                        <a:rPr lang="en-US" sz="600" b="0" kern="1200" dirty="0">
                          <a:solidFill>
                            <a:schemeClr val="tx1"/>
                          </a:solidFill>
                          <a:latin typeface="+mn-lt"/>
                          <a:ea typeface="+mn-ea"/>
                          <a:cs typeface="+mn-cs"/>
                        </a:rPr>
                        <a:t>.  Additional resources are being sourced with immediate to mitigate resource shortage.  Environment issues </a:t>
                      </a:r>
                      <a:endParaRPr lang="en-GB" sz="600" b="0" kern="1200" dirty="0">
                        <a:solidFill>
                          <a:schemeClr val="tx1"/>
                        </a:solidFill>
                        <a:latin typeface="+mn-lt"/>
                        <a:ea typeface="+mn-ea"/>
                        <a:cs typeface="+mn-cs"/>
                      </a:endParaRPr>
                    </a:p>
                  </a:txBody>
                  <a:tcPr/>
                </a:tc>
                <a:extLst>
                  <a:ext uri="{0D108BD9-81ED-4DB2-BD59-A6C34878D82A}">
                    <a16:rowId xmlns:a16="http://schemas.microsoft.com/office/drawing/2014/main" val="2620336261"/>
                  </a:ext>
                </a:extLst>
              </a:tr>
              <a:tr h="270726">
                <a:tc>
                  <a:txBody>
                    <a:bodyPr/>
                    <a:lstStyle/>
                    <a:p>
                      <a:endParaRPr lang="en-GB" sz="600" dirty="0">
                        <a:latin typeface="+mn-lt"/>
                      </a:endParaRPr>
                    </a:p>
                  </a:txBody>
                  <a:tcPr>
                    <a:solidFill>
                      <a:srgbClr val="FFCC00"/>
                    </a:solidFill>
                  </a:tcPr>
                </a:tc>
                <a:tc>
                  <a:txBody>
                    <a:bodyPr/>
                    <a:lstStyle/>
                    <a:p>
                      <a:endParaRPr lang="en-GB" sz="600" dirty="0">
                        <a:latin typeface="+mn-lt"/>
                      </a:endParaRPr>
                    </a:p>
                  </a:txBody>
                  <a:tcPr>
                    <a:solidFill>
                      <a:srgbClr val="FFCC00"/>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600" b="0" kern="1200" baseline="0">
                          <a:solidFill>
                            <a:schemeClr val="tx1"/>
                          </a:solidFill>
                          <a:latin typeface="+mn-lt"/>
                          <a:ea typeface="+mn-ea"/>
                          <a:cs typeface="+mn-cs"/>
                        </a:rPr>
                        <a:t>UK Link</a:t>
                      </a:r>
                      <a:endParaRPr lang="en-US" sz="600" b="0" kern="1200" baseline="0">
                        <a:solidFill>
                          <a:schemeClr val="tx1"/>
                        </a:solidFill>
                        <a:latin typeface="+mn-lt"/>
                        <a:ea typeface="+mn-ea"/>
                        <a:cs typeface="+mn-cs"/>
                      </a:endParaRPr>
                    </a:p>
                  </a:txBody>
                  <a:tcPr/>
                </a:tc>
                <a:tc>
                  <a:txBody>
                    <a:bodyPr/>
                    <a:lstStyle/>
                    <a:p>
                      <a:pPr marL="0" indent="0" rtl="0">
                        <a:spcAft>
                          <a:spcPts val="0"/>
                        </a:spcAft>
                        <a:buFont typeface="Arial" panose="020B0604020202020204" pitchFamily="34" charset="0"/>
                        <a:buNone/>
                      </a:pPr>
                      <a:r>
                        <a:rPr lang="en-GB" sz="600" b="0" kern="1200" baseline="0" dirty="0">
                          <a:solidFill>
                            <a:schemeClr val="tx1"/>
                          </a:solidFill>
                          <a:latin typeface="+mn-lt"/>
                          <a:ea typeface="+mn-ea"/>
                          <a:cs typeface="Arial"/>
                        </a:rPr>
                        <a:t>Amber status. Secondary API delivery 5 days slippage due to resources addressing SAP API </a:t>
                      </a:r>
                      <a:r>
                        <a:rPr lang="en-GB" sz="600" b="0" kern="1200" baseline="0" dirty="0" err="1">
                          <a:solidFill>
                            <a:schemeClr val="tx1"/>
                          </a:solidFill>
                          <a:latin typeface="+mn-lt"/>
                          <a:ea typeface="+mn-ea"/>
                          <a:cs typeface="Arial"/>
                        </a:rPr>
                        <a:t>issues.This</a:t>
                      </a:r>
                      <a:r>
                        <a:rPr lang="en-GB" sz="600" b="0" kern="1200" baseline="0" dirty="0">
                          <a:solidFill>
                            <a:schemeClr val="tx1"/>
                          </a:solidFill>
                          <a:latin typeface="+mn-lt"/>
                          <a:ea typeface="+mn-ea"/>
                          <a:cs typeface="Arial"/>
                        </a:rPr>
                        <a:t> is not a significant issue as secondary interfaces are not required for SIT entry. RTG: S</a:t>
                      </a:r>
                      <a:r>
                        <a:rPr lang="en-GB" sz="600" kern="1200" dirty="0">
                          <a:solidFill>
                            <a:schemeClr val="dk1"/>
                          </a:solidFill>
                          <a:effectLst/>
                          <a:latin typeface="+mn-lt"/>
                          <a:ea typeface="+mn-ea"/>
                          <a:cs typeface="+mn-cs"/>
                        </a:rPr>
                        <a:t>ecure final approval for Secondary API design and complete review of TCS secondary API plan. </a:t>
                      </a:r>
                      <a:endParaRPr lang="en-GB" sz="600" b="0" kern="1200" baseline="0" dirty="0">
                        <a:solidFill>
                          <a:schemeClr val="tx1"/>
                        </a:solidFill>
                        <a:latin typeface="+mn-lt"/>
                        <a:ea typeface="+mn-ea"/>
                        <a:cs typeface="Arial"/>
                      </a:endParaRPr>
                    </a:p>
                  </a:txBody>
                  <a:tcPr/>
                </a:tc>
                <a:extLst>
                  <a:ext uri="{0D108BD9-81ED-4DB2-BD59-A6C34878D82A}">
                    <a16:rowId xmlns:a16="http://schemas.microsoft.com/office/drawing/2014/main" val="2694949928"/>
                  </a:ext>
                </a:extLst>
              </a:tr>
              <a:tr h="270726">
                <a:tc>
                  <a:txBody>
                    <a:bodyPr/>
                    <a:lstStyle/>
                    <a:p>
                      <a:endParaRPr lang="en-GB" sz="600" dirty="0">
                        <a:latin typeface="+mn-lt"/>
                      </a:endParaRPr>
                    </a:p>
                  </a:txBody>
                  <a:tcPr>
                    <a:solidFill>
                      <a:srgbClr val="26A412"/>
                    </a:solidFill>
                  </a:tcPr>
                </a:tc>
                <a:tc>
                  <a:txBody>
                    <a:bodyPr/>
                    <a:lstStyle/>
                    <a:p>
                      <a:endParaRPr lang="en-GB" sz="600" dirty="0">
                        <a:latin typeface="+mn-lt"/>
                      </a:endParaRPr>
                    </a:p>
                  </a:txBody>
                  <a:tcP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600" b="0">
                          <a:solidFill>
                            <a:schemeClr val="tx1"/>
                          </a:solidFill>
                          <a:latin typeface="+mn-lt"/>
                        </a:rPr>
                        <a:t>Gemini</a:t>
                      </a:r>
                      <a:endParaRPr lang="en-US" sz="600" b="0">
                        <a:solidFill>
                          <a:schemeClr val="tx1"/>
                        </a:solidFill>
                        <a:latin typeface="+mn-lt"/>
                      </a:endParaRPr>
                    </a:p>
                  </a:txBody>
                  <a:tcPr/>
                </a:tc>
                <a:tc>
                  <a:txBody>
                    <a:bodyPr/>
                    <a:lstStyle/>
                    <a:p>
                      <a:pPr marL="0" indent="0" rtl="0" fontAlgn="base">
                        <a:buFont typeface="Arial" panose="020B0604020202020204" pitchFamily="34" charset="0"/>
                        <a:buNone/>
                      </a:pPr>
                      <a:r>
                        <a:rPr lang="en-US" sz="600" kern="1200" baseline="0" dirty="0">
                          <a:solidFill>
                            <a:schemeClr val="tx1"/>
                          </a:solidFill>
                          <a:latin typeface="+mn-lt"/>
                          <a:ea typeface="+mn-ea"/>
                          <a:cs typeface="Arial"/>
                        </a:rPr>
                        <a:t>Green status: Workstream is on plan and is currently progressing through PIT activities progressing towards UAT</a:t>
                      </a:r>
                      <a:endParaRPr lang="en-US" sz="600" b="0" i="0" u="none" strike="noStrike" kern="1200" baseline="0" noProof="0" dirty="0">
                        <a:solidFill>
                          <a:schemeClr val="tx1"/>
                        </a:solidFill>
                        <a:latin typeface="+mn-lt"/>
                      </a:endParaRPr>
                    </a:p>
                  </a:txBody>
                  <a:tcPr/>
                </a:tc>
                <a:extLst>
                  <a:ext uri="{0D108BD9-81ED-4DB2-BD59-A6C34878D82A}">
                    <a16:rowId xmlns:a16="http://schemas.microsoft.com/office/drawing/2014/main" val="10010"/>
                  </a:ext>
                </a:extLst>
              </a:tr>
              <a:tr h="270726">
                <a:tc>
                  <a:txBody>
                    <a:bodyPr/>
                    <a:lstStyle/>
                    <a:p>
                      <a:endParaRPr lang="en-GB" sz="600">
                        <a:latin typeface="+mn-lt"/>
                      </a:endParaRPr>
                    </a:p>
                  </a:txBody>
                  <a:tcPr>
                    <a:solidFill>
                      <a:srgbClr val="26A412"/>
                    </a:solidFill>
                  </a:tcPr>
                </a:tc>
                <a:tc>
                  <a:txBody>
                    <a:bodyPr/>
                    <a:lstStyle/>
                    <a:p>
                      <a:endParaRPr lang="en-GB" sz="600">
                        <a:latin typeface="+mn-lt"/>
                      </a:endParaRPr>
                    </a:p>
                  </a:txBody>
                  <a:tcP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Arial" panose="020B0604020202020204" pitchFamily="34" charset="0"/>
                        <a:buNone/>
                        <a:tabLst>
                          <a:tab pos="225929" algn="l"/>
                        </a:tabLst>
                        <a:defRPr/>
                      </a:pPr>
                      <a:r>
                        <a:rPr lang="en-GB" sz="600" b="0" kern="1200" baseline="0">
                          <a:solidFill>
                            <a:schemeClr val="tx1"/>
                          </a:solidFill>
                          <a:latin typeface="+mn-lt"/>
                          <a:ea typeface="+mn-ea"/>
                          <a:cs typeface="Arial"/>
                        </a:rPr>
                        <a:t>Business Change</a:t>
                      </a:r>
                    </a:p>
                  </a:txBody>
                  <a:tcPr/>
                </a:tc>
                <a:tc>
                  <a:txBody>
                    <a:bodyPr/>
                    <a:lstStyle/>
                    <a:p>
                      <a:pPr marL="0" marR="0" lvl="0" indent="0" algn="l" defTabSz="389392" rtl="0" eaLnBrk="0" fontAlgn="auto" latinLnBrk="0" hangingPunct="0">
                        <a:lnSpc>
                          <a:spcPct val="100000"/>
                        </a:lnSpc>
                        <a:spcBef>
                          <a:spcPts val="85"/>
                        </a:spcBef>
                        <a:spcAft>
                          <a:spcPts val="85"/>
                        </a:spcAft>
                        <a:buClrTx/>
                        <a:buSzTx/>
                        <a:buFont typeface="Arial" panose="020B0604020202020204" pitchFamily="34" charset="0"/>
                        <a:buNone/>
                        <a:tabLst>
                          <a:tab pos="225929" algn="l"/>
                        </a:tabLst>
                        <a:defRPr/>
                      </a:pPr>
                      <a:r>
                        <a:rPr lang="en-GB" sz="600" kern="1200" baseline="0" dirty="0">
                          <a:solidFill>
                            <a:schemeClr val="tx1"/>
                          </a:solidFill>
                          <a:latin typeface="+mn-lt"/>
                          <a:ea typeface="+mn-ea"/>
                          <a:cs typeface="Arial"/>
                        </a:rPr>
                        <a:t>Green status: We are on track to meet all programme milestones and internal business change requirements.</a:t>
                      </a:r>
                    </a:p>
                  </a:txBody>
                  <a:tcPr/>
                </a:tc>
                <a:extLst>
                  <a:ext uri="{0D108BD9-81ED-4DB2-BD59-A6C34878D82A}">
                    <a16:rowId xmlns:a16="http://schemas.microsoft.com/office/drawing/2014/main" val="2052208634"/>
                  </a:ext>
                </a:extLst>
              </a:tr>
              <a:tr h="353086">
                <a:tc>
                  <a:txBody>
                    <a:bodyPr/>
                    <a:lstStyle/>
                    <a:p>
                      <a:endParaRPr lang="en-GB" sz="600">
                        <a:latin typeface="+mn-lt"/>
                      </a:endParaRPr>
                    </a:p>
                  </a:txBody>
                  <a:tcPr>
                    <a:solidFill>
                      <a:srgbClr val="FFCC00"/>
                    </a:solidFill>
                  </a:tcPr>
                </a:tc>
                <a:tc>
                  <a:txBody>
                    <a:bodyPr/>
                    <a:lstStyle/>
                    <a:p>
                      <a:endParaRPr lang="en-GB" sz="600">
                        <a:latin typeface="+mn-lt"/>
                      </a:endParaRPr>
                    </a:p>
                  </a:txBody>
                  <a:tcP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Arial" panose="020B0604020202020204" pitchFamily="34" charset="0"/>
                        <a:buNone/>
                        <a:tabLst>
                          <a:tab pos="225929" algn="l"/>
                        </a:tabLst>
                        <a:defRPr/>
                      </a:pPr>
                      <a:r>
                        <a:rPr lang="en-GB" sz="600" b="0" kern="1200" baseline="0">
                          <a:solidFill>
                            <a:schemeClr val="tx1"/>
                          </a:solidFill>
                          <a:latin typeface="+mn-lt"/>
                          <a:ea typeface="+mn-ea"/>
                          <a:cs typeface="Arial"/>
                        </a:rPr>
                        <a:t>Environments &amp; Release Management</a:t>
                      </a:r>
                    </a:p>
                  </a:txBody>
                  <a:tcPr/>
                </a:tc>
                <a:tc>
                  <a:txBody>
                    <a:bodyPr/>
                    <a:lstStyle/>
                    <a:p>
                      <a:pPr marL="0" marR="0" lvl="0" indent="0" algn="l" defTabSz="389392" rtl="0" eaLnBrk="0" fontAlgn="auto" latinLnBrk="0" hangingPunct="0">
                        <a:lnSpc>
                          <a:spcPct val="100000"/>
                        </a:lnSpc>
                        <a:spcBef>
                          <a:spcPts val="85"/>
                        </a:spcBef>
                        <a:spcAft>
                          <a:spcPts val="85"/>
                        </a:spcAft>
                        <a:buClrTx/>
                        <a:buSzTx/>
                        <a:buFont typeface="Arial" panose="020B0604020202020204" pitchFamily="34" charset="0"/>
                        <a:buNone/>
                        <a:tabLst>
                          <a:tab pos="225929" algn="l"/>
                        </a:tabLst>
                        <a:defRPr/>
                      </a:pPr>
                      <a:r>
                        <a:rPr lang="en-GB" sz="600" kern="1200" baseline="0" dirty="0">
                          <a:solidFill>
                            <a:schemeClr val="tx1"/>
                          </a:solidFill>
                          <a:latin typeface="+mn-lt"/>
                          <a:ea typeface="+mn-ea"/>
                          <a:cs typeface="Arial"/>
                        </a:rPr>
                        <a:t>Green Status Key environments for programme delivered, new environment requirements are being progressed.  Release schedule approach has been created and issued to the SI</a:t>
                      </a:r>
                    </a:p>
                  </a:txBody>
                  <a:tcPr/>
                </a:tc>
                <a:extLst>
                  <a:ext uri="{0D108BD9-81ED-4DB2-BD59-A6C34878D82A}">
                    <a16:rowId xmlns:a16="http://schemas.microsoft.com/office/drawing/2014/main" val="1678913500"/>
                  </a:ext>
                </a:extLst>
              </a:tr>
            </a:tbl>
          </a:graphicData>
        </a:graphic>
      </p:graphicFrame>
    </p:spTree>
    <p:extLst>
      <p:ext uri="{BB962C8B-B14F-4D97-AF65-F5344CB8AC3E}">
        <p14:creationId xmlns:p14="http://schemas.microsoft.com/office/powerpoint/2010/main" val="2988961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229600" cy="637580"/>
          </a:xfrm>
        </p:spPr>
        <p:txBody>
          <a:bodyPr>
            <a:noAutofit/>
          </a:bodyPr>
          <a:lstStyle/>
          <a:p>
            <a:r>
              <a:rPr lang="en-GB" sz="2400">
                <a:latin typeface="Arial"/>
                <a:cs typeface="Arial"/>
              </a:rPr>
              <a:t>Key Programme Risks (1/2)</a:t>
            </a:r>
          </a:p>
        </p:txBody>
      </p:sp>
      <p:graphicFrame>
        <p:nvGraphicFramePr>
          <p:cNvPr id="5" name="Table 4"/>
          <p:cNvGraphicFramePr>
            <a:graphicFrameLocks noGrp="1"/>
          </p:cNvGraphicFramePr>
          <p:nvPr>
            <p:extLst>
              <p:ext uri="{D42A27DB-BD31-4B8C-83A1-F6EECF244321}">
                <p14:modId xmlns:p14="http://schemas.microsoft.com/office/powerpoint/2010/main" val="332501600"/>
              </p:ext>
            </p:extLst>
          </p:nvPr>
        </p:nvGraphicFramePr>
        <p:xfrm>
          <a:off x="152839" y="637580"/>
          <a:ext cx="8972695" cy="4118569"/>
        </p:xfrm>
        <a:graphic>
          <a:graphicData uri="http://schemas.openxmlformats.org/drawingml/2006/table">
            <a:tbl>
              <a:tblPr firstRow="1" bandRow="1">
                <a:tableStyleId>{5C22544A-7EE6-4342-B048-85BDC9FD1C3A}</a:tableStyleId>
              </a:tblPr>
              <a:tblGrid>
                <a:gridCol w="520700">
                  <a:extLst>
                    <a:ext uri="{9D8B030D-6E8A-4147-A177-3AD203B41FA5}">
                      <a16:colId xmlns:a16="http://schemas.microsoft.com/office/drawing/2014/main" val="20000"/>
                    </a:ext>
                  </a:extLst>
                </a:gridCol>
                <a:gridCol w="214875">
                  <a:extLst>
                    <a:ext uri="{9D8B030D-6E8A-4147-A177-3AD203B41FA5}">
                      <a16:colId xmlns:a16="http://schemas.microsoft.com/office/drawing/2014/main" val="20001"/>
                    </a:ext>
                  </a:extLst>
                </a:gridCol>
                <a:gridCol w="948300">
                  <a:extLst>
                    <a:ext uri="{9D8B030D-6E8A-4147-A177-3AD203B41FA5}">
                      <a16:colId xmlns:a16="http://schemas.microsoft.com/office/drawing/2014/main" val="3490358336"/>
                    </a:ext>
                  </a:extLst>
                </a:gridCol>
                <a:gridCol w="2366986">
                  <a:extLst>
                    <a:ext uri="{9D8B030D-6E8A-4147-A177-3AD203B41FA5}">
                      <a16:colId xmlns:a16="http://schemas.microsoft.com/office/drawing/2014/main" val="20002"/>
                    </a:ext>
                  </a:extLst>
                </a:gridCol>
                <a:gridCol w="1917700">
                  <a:extLst>
                    <a:ext uri="{9D8B030D-6E8A-4147-A177-3AD203B41FA5}">
                      <a16:colId xmlns:a16="http://schemas.microsoft.com/office/drawing/2014/main" val="20003"/>
                    </a:ext>
                  </a:extLst>
                </a:gridCol>
                <a:gridCol w="2051314">
                  <a:extLst>
                    <a:ext uri="{9D8B030D-6E8A-4147-A177-3AD203B41FA5}">
                      <a16:colId xmlns:a16="http://schemas.microsoft.com/office/drawing/2014/main" val="2992598958"/>
                    </a:ext>
                  </a:extLst>
                </a:gridCol>
                <a:gridCol w="952820">
                  <a:extLst>
                    <a:ext uri="{9D8B030D-6E8A-4147-A177-3AD203B41FA5}">
                      <a16:colId xmlns:a16="http://schemas.microsoft.com/office/drawing/2014/main" val="2261462523"/>
                    </a:ext>
                  </a:extLst>
                </a:gridCol>
              </a:tblGrid>
              <a:tr h="545666">
                <a:tc>
                  <a:txBody>
                    <a:bodyPr/>
                    <a:lstStyle/>
                    <a:p>
                      <a:pPr algn="ctr"/>
                      <a:r>
                        <a:rPr lang="en-GB" sz="900" dirty="0"/>
                        <a:t>REF</a:t>
                      </a:r>
                    </a:p>
                  </a:txBody>
                  <a:tcPr marL="36000" marR="36000" marT="36000" marB="36000" anchor="ctr"/>
                </a:tc>
                <a:tc>
                  <a:txBody>
                    <a:bodyPr/>
                    <a:lstStyle/>
                    <a:p>
                      <a:pPr algn="ctr"/>
                      <a:r>
                        <a:rPr lang="en-GB" sz="900" dirty="0"/>
                        <a:t>RAG</a:t>
                      </a:r>
                    </a:p>
                  </a:txBody>
                  <a:tcPr marL="36000" marR="36000" marT="36000" marB="36000" vert="vert27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a:t>WORKSTREAM</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u="sng" dirty="0"/>
                        <a:t>DESCRIPTION</a:t>
                      </a:r>
                      <a:endParaRPr lang="en-GB" sz="900" dirty="0"/>
                    </a:p>
                  </a:txBody>
                  <a:tcPr marL="36000" marR="36000" marT="36000" marB="36000" anchor="ctr"/>
                </a:tc>
                <a:tc>
                  <a:txBody>
                    <a:bodyPr/>
                    <a:lstStyle/>
                    <a:p>
                      <a:pPr algn="ctr"/>
                      <a:r>
                        <a:rPr lang="en-GB" sz="900"/>
                        <a:t>MITIGATING ACTIONS</a:t>
                      </a:r>
                    </a:p>
                  </a:txBody>
                  <a:tcPr marL="36000" marR="36000" marT="36000" marB="36000" anchor="ctr"/>
                </a:tc>
                <a:tc>
                  <a:txBody>
                    <a:bodyPr/>
                    <a:lstStyle/>
                    <a:p>
                      <a:pPr algn="ctr"/>
                      <a:r>
                        <a:rPr lang="en-GB" sz="900"/>
                        <a:t>LATEST UPDATE</a:t>
                      </a:r>
                    </a:p>
                  </a:txBody>
                  <a:tcPr marL="36000" marR="36000" marT="36000" marB="36000" anchor="ctr"/>
                </a:tc>
                <a:tc>
                  <a:txBody>
                    <a:bodyPr/>
                    <a:lstStyle/>
                    <a:p>
                      <a:pPr algn="ctr"/>
                      <a:r>
                        <a:rPr lang="en-GB" sz="900" dirty="0"/>
                        <a:t>TARGET</a:t>
                      </a:r>
                    </a:p>
                    <a:p>
                      <a:pPr algn="ctr"/>
                      <a:r>
                        <a:rPr lang="en-GB" sz="900" dirty="0"/>
                        <a:t>RESOLUTION</a:t>
                      </a:r>
                    </a:p>
                    <a:p>
                      <a:pPr algn="ctr"/>
                      <a:r>
                        <a:rPr lang="en-GB" sz="900" dirty="0"/>
                        <a:t>DATE</a:t>
                      </a:r>
                    </a:p>
                  </a:txBody>
                  <a:tcPr marL="36000" marR="36000" marT="36000" marB="36000" anchor="ctr"/>
                </a:tc>
                <a:extLst>
                  <a:ext uri="{0D108BD9-81ED-4DB2-BD59-A6C34878D82A}">
                    <a16:rowId xmlns:a16="http://schemas.microsoft.com/office/drawing/2014/main" val="10000"/>
                  </a:ext>
                </a:extLst>
              </a:tr>
              <a:tr h="602007">
                <a:tc>
                  <a:txBody>
                    <a:bodyPr/>
                    <a:lstStyle/>
                    <a:p>
                      <a:pPr algn="ctr" fontAlgn="ctr"/>
                      <a:r>
                        <a:rPr lang="en-GB" sz="700" b="0" i="0" u="none" strike="noStrike" dirty="0">
                          <a:solidFill>
                            <a:srgbClr val="000000"/>
                          </a:solidFill>
                          <a:effectLst/>
                          <a:latin typeface="+mn-lt"/>
                        </a:rPr>
                        <a:t>55942</a:t>
                      </a:r>
                    </a:p>
                  </a:txBody>
                  <a:tcPr marL="0" marR="0" marT="0" marB="0" anchor="ctr">
                    <a:solidFill>
                      <a:srgbClr val="CED1E2"/>
                    </a:solidFill>
                  </a:tcPr>
                </a:tc>
                <a:tc>
                  <a:txBody>
                    <a:bodyPr/>
                    <a:lstStyle/>
                    <a:p>
                      <a:pPr algn="ctr" fontAlgn="t"/>
                      <a:r>
                        <a:rPr lang="en-GB" sz="700" b="0" i="0" u="none" strike="noStrike" dirty="0">
                          <a:solidFill>
                            <a:srgbClr val="000000"/>
                          </a:solidFill>
                          <a:effectLst/>
                          <a:latin typeface="+mn-lt"/>
                        </a:rPr>
                        <a:t>48</a:t>
                      </a:r>
                    </a:p>
                  </a:txBody>
                  <a:tcPr marL="9525" marR="9525" marT="9525" marB="0" anchor="ctr">
                    <a:solidFill>
                      <a:srgbClr val="FFC000"/>
                    </a:solidFill>
                  </a:tcPr>
                </a:tc>
                <a:tc>
                  <a:txBody>
                    <a:bodyPr/>
                    <a:lstStyle/>
                    <a:p>
                      <a:pPr algn="ctr" fontAlgn="t"/>
                      <a:r>
                        <a:rPr lang="en-GB" sz="700" b="0" i="0" u="none" strike="noStrike" dirty="0">
                          <a:solidFill>
                            <a:srgbClr val="000000"/>
                          </a:solidFill>
                          <a:effectLst/>
                          <a:latin typeface="+mn-lt"/>
                        </a:rPr>
                        <a:t>Testing </a:t>
                      </a:r>
                    </a:p>
                  </a:txBody>
                  <a:tcPr marL="9525" marR="9525" marT="9525" marB="0" anchor="ctr">
                    <a:solidFill>
                      <a:srgbClr val="CED1E2"/>
                    </a:solidFill>
                  </a:tcPr>
                </a:tc>
                <a:tc>
                  <a:txBody>
                    <a:bodyPr/>
                    <a:lstStyle/>
                    <a:p>
                      <a:pPr algn="l" fontAlgn="ctr"/>
                      <a:r>
                        <a:rPr lang="en-US" sz="700" b="0" i="0" u="none" strike="noStrike" dirty="0">
                          <a:solidFill>
                            <a:srgbClr val="000000"/>
                          </a:solidFill>
                          <a:effectLst/>
                          <a:latin typeface="+mn-lt"/>
                        </a:rPr>
                        <a:t>There is a risk that the Xoserve will not be able to carry out the necessary smoke testing of the SIT environment because of the lack of clarity on smoke testing requirements from the SI.</a:t>
                      </a:r>
                    </a:p>
                    <a:p>
                      <a:pPr algn="l" fontAlgn="ctr"/>
                      <a:endParaRPr lang="en-US" sz="700" b="0" i="0" u="none" strike="noStrike" dirty="0">
                        <a:solidFill>
                          <a:srgbClr val="000000"/>
                        </a:solidFill>
                        <a:effectLst/>
                        <a:latin typeface="+mn-lt"/>
                      </a:endParaRPr>
                    </a:p>
                  </a:txBody>
                  <a:tcPr marL="0" marR="0" marT="0" marB="0" anchor="ctr">
                    <a:solidFill>
                      <a:srgbClr val="CED1E2"/>
                    </a:solidFill>
                  </a:tcPr>
                </a:tc>
                <a:tc>
                  <a:txBody>
                    <a:bodyPr/>
                    <a:lstStyle/>
                    <a:p>
                      <a:pPr algn="l" fontAlgn="ctr"/>
                      <a:r>
                        <a:rPr lang="en-US" sz="700" b="0" i="0" u="none" strike="noStrike" dirty="0">
                          <a:solidFill>
                            <a:srgbClr val="000000"/>
                          </a:solidFill>
                          <a:effectLst/>
                          <a:latin typeface="+mn-lt"/>
                        </a:rPr>
                        <a:t>Detailed discussions with the SI to agree requirements for the full period.</a:t>
                      </a:r>
                    </a:p>
                  </a:txBody>
                  <a:tcPr marL="0" marR="0" marT="0" marB="0" anchor="ctr">
                    <a:solidFill>
                      <a:srgbClr val="CED1E2"/>
                    </a:solidFill>
                  </a:tcPr>
                </a:tc>
                <a:tc>
                  <a:txBody>
                    <a:bodyPr/>
                    <a:lstStyle/>
                    <a:p>
                      <a:pPr algn="l" rtl="0" fontAlgn="ctr"/>
                      <a:r>
                        <a:rPr lang="en-US" sz="700" b="0" i="0" u="none" strike="noStrike" dirty="0">
                          <a:solidFill>
                            <a:schemeClr val="tx1"/>
                          </a:solidFill>
                          <a:effectLst/>
                          <a:latin typeface="+mn-lt"/>
                        </a:rPr>
                        <a:t>Xoserve believe that phase 1 of smoke testing has been completed. SI is yet to confirm that this is the case so the risk can not be closed.</a:t>
                      </a:r>
                      <a:endParaRPr lang="en-GB" sz="700" b="0" i="0" u="none" strike="noStrike" dirty="0">
                        <a:solidFill>
                          <a:schemeClr val="tx1"/>
                        </a:solidFill>
                        <a:effectLst/>
                        <a:latin typeface="+mn-lt"/>
                      </a:endParaRPr>
                    </a:p>
                  </a:txBody>
                  <a:tcPr marL="36000" marR="36000" marT="36000" marB="36000" anchor="ctr">
                    <a:solidFill>
                      <a:srgbClr val="CED1E2"/>
                    </a:solidFill>
                  </a:tcPr>
                </a:tc>
                <a:tc>
                  <a:txBody>
                    <a:bodyPr/>
                    <a:lstStyle/>
                    <a:p>
                      <a:pPr algn="ctr" fontAlgn="ctr"/>
                      <a:r>
                        <a:rPr lang="en-GB" sz="700" b="0" i="0" u="none" strike="noStrike" dirty="0">
                          <a:solidFill>
                            <a:srgbClr val="000000"/>
                          </a:solidFill>
                          <a:effectLst/>
                          <a:latin typeface="+mn-lt"/>
                        </a:rPr>
                        <a:t>27/03/20</a:t>
                      </a:r>
                    </a:p>
                  </a:txBody>
                  <a:tcPr marL="0" marR="0" marT="0" marB="0" anchor="ctr">
                    <a:solidFill>
                      <a:srgbClr val="CED1E2"/>
                    </a:solidFill>
                  </a:tcPr>
                </a:tc>
                <a:extLst>
                  <a:ext uri="{0D108BD9-81ED-4DB2-BD59-A6C34878D82A}">
                    <a16:rowId xmlns:a16="http://schemas.microsoft.com/office/drawing/2014/main" val="3954995930"/>
                  </a:ext>
                </a:extLst>
              </a:tr>
              <a:tr h="562867">
                <a:tc>
                  <a:txBody>
                    <a:bodyPr/>
                    <a:lstStyle/>
                    <a:p>
                      <a:pPr algn="ctr" fontAlgn="ctr"/>
                      <a:r>
                        <a:rPr lang="en-GB" sz="700" b="0" i="0" u="none" strike="noStrike" dirty="0">
                          <a:solidFill>
                            <a:srgbClr val="000000"/>
                          </a:solidFill>
                          <a:effectLst/>
                          <a:latin typeface="+mn-lt"/>
                        </a:rPr>
                        <a:t>56367</a:t>
                      </a:r>
                    </a:p>
                  </a:txBody>
                  <a:tcPr marL="0" marR="0" marT="0" marB="0" anchor="ctr">
                    <a:solidFill>
                      <a:srgbClr val="CED1E2"/>
                    </a:solidFill>
                  </a:tcPr>
                </a:tc>
                <a:tc>
                  <a:txBody>
                    <a:bodyPr/>
                    <a:lstStyle/>
                    <a:p>
                      <a:pPr algn="ctr" fontAlgn="t"/>
                      <a:r>
                        <a:rPr lang="en-GB" sz="700" b="0" i="0" u="none" strike="noStrike" dirty="0">
                          <a:solidFill>
                            <a:srgbClr val="000000"/>
                          </a:solidFill>
                          <a:effectLst/>
                          <a:latin typeface="+mn-lt"/>
                        </a:rPr>
                        <a:t>48</a:t>
                      </a:r>
                    </a:p>
                  </a:txBody>
                  <a:tcPr marL="9525" marR="9525" marT="9525" marB="0" anchor="ctr">
                    <a:solidFill>
                      <a:srgbClr val="FFC000"/>
                    </a:solidFill>
                  </a:tcPr>
                </a:tc>
                <a:tc>
                  <a:txBody>
                    <a:bodyPr/>
                    <a:lstStyle/>
                    <a:p>
                      <a:pPr algn="ctr" fontAlgn="t"/>
                      <a:r>
                        <a:rPr lang="en-GB" sz="700" b="0" i="0" u="none" strike="noStrike" dirty="0">
                          <a:solidFill>
                            <a:srgbClr val="000000"/>
                          </a:solidFill>
                          <a:effectLst/>
                          <a:latin typeface="+mn-lt"/>
                        </a:rPr>
                        <a:t>Data</a:t>
                      </a:r>
                    </a:p>
                  </a:txBody>
                  <a:tcPr marL="9525" marR="9525" marT="9525" marB="0" anchor="ctr">
                    <a:solidFill>
                      <a:srgbClr val="CED1E2"/>
                    </a:solidFill>
                  </a:tcPr>
                </a:tc>
                <a:tc>
                  <a:txBody>
                    <a:bodyPr/>
                    <a:lstStyle/>
                    <a:p>
                      <a:pPr algn="l" fontAlgn="ctr"/>
                      <a:r>
                        <a:rPr lang="en-US" sz="700" b="0" i="0" u="none" strike="noStrike" dirty="0">
                          <a:solidFill>
                            <a:srgbClr val="000000"/>
                          </a:solidFill>
                          <a:effectLst/>
                          <a:latin typeface="+mn-lt"/>
                        </a:rPr>
                        <a:t>There is a risk of changes to Xoserve DM built solution because of topics being designed at TDWG after the sign off of the DM Solution design document.</a:t>
                      </a:r>
                    </a:p>
                    <a:p>
                      <a:pPr algn="l" fontAlgn="ctr"/>
                      <a:endParaRPr lang="en-US" sz="700" b="0" i="0" u="none" strike="noStrike" dirty="0">
                        <a:solidFill>
                          <a:srgbClr val="000000"/>
                        </a:solidFill>
                        <a:effectLst/>
                        <a:latin typeface="+mn-lt"/>
                      </a:endParaRPr>
                    </a:p>
                  </a:txBody>
                  <a:tcPr marL="0" marR="0" marT="0" marB="0" anchor="ctr">
                    <a:solidFill>
                      <a:srgbClr val="CED1E2"/>
                    </a:solidFill>
                  </a:tcPr>
                </a:tc>
                <a:tc>
                  <a:txBody>
                    <a:bodyPr/>
                    <a:lstStyle/>
                    <a:p>
                      <a:pPr algn="l" fontAlgn="ctr"/>
                      <a:r>
                        <a:rPr lang="en-US" sz="700" b="0" i="0" u="none" strike="noStrike" dirty="0">
                          <a:solidFill>
                            <a:srgbClr val="000000"/>
                          </a:solidFill>
                          <a:effectLst/>
                          <a:latin typeface="Arial" panose="020B0604020202020204" pitchFamily="34" charset="0"/>
                        </a:rPr>
                        <a:t>Ensure changes to Xoserve are kept at minimum through TDWG discussions.</a:t>
                      </a:r>
                    </a:p>
                  </a:txBody>
                  <a:tcPr marL="0" marR="0" marT="0" marB="0" anchor="ctr">
                    <a:solidFill>
                      <a:srgbClr val="CED1E2"/>
                    </a:solidFill>
                  </a:tcPr>
                </a:tc>
                <a:tc>
                  <a:txBody>
                    <a:bodyPr/>
                    <a:lstStyle/>
                    <a:p>
                      <a:r>
                        <a:rPr lang="en-US" sz="700" dirty="0">
                          <a:solidFill>
                            <a:schemeClr val="tx1"/>
                          </a:solidFill>
                          <a:latin typeface="+mn-lt"/>
                        </a:rPr>
                        <a:t>New process for reconciliation agreed with SI / DCC will require an Xoserve CR for development and testing of solution. Risk profile increased until impact assessment carried out.</a:t>
                      </a:r>
                      <a:endParaRPr lang="en-GB" sz="700" dirty="0">
                        <a:solidFill>
                          <a:schemeClr val="tx1"/>
                        </a:solidFill>
                        <a:latin typeface="+mn-lt"/>
                      </a:endParaRPr>
                    </a:p>
                  </a:txBody>
                  <a:tcPr marL="36000" marR="36000" marT="36000" marB="36000" anchor="ctr">
                    <a:solidFill>
                      <a:srgbClr val="CED1E2"/>
                    </a:solidFill>
                  </a:tcPr>
                </a:tc>
                <a:tc>
                  <a:txBody>
                    <a:bodyPr/>
                    <a:lstStyle/>
                    <a:p>
                      <a:pPr algn="ctr" fontAlgn="ctr"/>
                      <a:r>
                        <a:rPr lang="en-GB" sz="700" b="0" i="0" u="none" strike="noStrike" dirty="0">
                          <a:solidFill>
                            <a:srgbClr val="000000"/>
                          </a:solidFill>
                          <a:effectLst/>
                          <a:latin typeface="Arial" panose="020B0604020202020204" pitchFamily="34" charset="0"/>
                        </a:rPr>
                        <a:t>13/03/20</a:t>
                      </a:r>
                    </a:p>
                  </a:txBody>
                  <a:tcPr marL="0" marR="0" marT="0" marB="0" anchor="ctr">
                    <a:solidFill>
                      <a:srgbClr val="CED1E2"/>
                    </a:solidFill>
                  </a:tcPr>
                </a:tc>
                <a:extLst>
                  <a:ext uri="{0D108BD9-81ED-4DB2-BD59-A6C34878D82A}">
                    <a16:rowId xmlns:a16="http://schemas.microsoft.com/office/drawing/2014/main" val="1694145573"/>
                  </a:ext>
                </a:extLst>
              </a:tr>
              <a:tr h="722409">
                <a:tc>
                  <a:txBody>
                    <a:bodyPr/>
                    <a:lstStyle/>
                    <a:p>
                      <a:pPr algn="ctr" fontAlgn="ctr"/>
                      <a:r>
                        <a:rPr lang="en-GB" sz="700" b="0" i="0" u="none" strike="noStrike" dirty="0">
                          <a:solidFill>
                            <a:srgbClr val="000000"/>
                          </a:solidFill>
                          <a:effectLst/>
                          <a:latin typeface="+mn-lt"/>
                        </a:rPr>
                        <a:t>55572</a:t>
                      </a:r>
                    </a:p>
                  </a:txBody>
                  <a:tcPr marL="0" marR="0" marT="0" marB="0" anchor="ctr">
                    <a:solidFill>
                      <a:srgbClr val="CED1E2"/>
                    </a:solidFill>
                  </a:tcPr>
                </a:tc>
                <a:tc>
                  <a:txBody>
                    <a:bodyPr/>
                    <a:lstStyle/>
                    <a:p>
                      <a:pPr algn="ctr"/>
                      <a:r>
                        <a:rPr lang="en-GB" sz="700" dirty="0">
                          <a:latin typeface="+mn-lt"/>
                        </a:rPr>
                        <a:t>48</a:t>
                      </a:r>
                    </a:p>
                  </a:txBody>
                  <a:tcPr marL="36000" marR="36000" marT="36000" marB="36000" anchor="ctr">
                    <a:solidFill>
                      <a:srgbClr val="FFC000"/>
                    </a:solidFill>
                  </a:tcPr>
                </a:tc>
                <a:tc>
                  <a:txBody>
                    <a:bodyPr/>
                    <a:lstStyle/>
                    <a:p>
                      <a:pPr algn="ctr" fontAlgn="t"/>
                      <a:r>
                        <a:rPr lang="en-GB" sz="700" b="0" i="0" u="none" strike="noStrike" dirty="0">
                          <a:solidFill>
                            <a:srgbClr val="000000"/>
                          </a:solidFill>
                          <a:effectLst/>
                          <a:latin typeface="+mn-lt"/>
                        </a:rPr>
                        <a:t>Network</a:t>
                      </a:r>
                    </a:p>
                  </a:txBody>
                  <a:tcPr marL="9525" marR="9525" marT="9525" marB="0" anchor="ctr">
                    <a:solidFill>
                      <a:srgbClr val="CED1E2"/>
                    </a:solidFill>
                  </a:tcPr>
                </a:tc>
                <a:tc>
                  <a:txBody>
                    <a:bodyPr/>
                    <a:lstStyle/>
                    <a:p>
                      <a:pPr algn="l" fontAlgn="ctr"/>
                      <a:r>
                        <a:rPr lang="en-US" sz="700" b="0" i="0" u="none" strike="noStrike" dirty="0">
                          <a:solidFill>
                            <a:srgbClr val="000000"/>
                          </a:solidFill>
                          <a:effectLst/>
                          <a:latin typeface="+mn-lt"/>
                        </a:rPr>
                        <a:t>There is a risk that Market Participants may not have sufficient time to procure and provision IX , if they choose the IX option for comms network connectivity, because of lead times for hardware, software and installation into data centres.</a:t>
                      </a:r>
                    </a:p>
                    <a:p>
                      <a:pPr algn="l" fontAlgn="ctr"/>
                      <a:endParaRPr lang="en-US" sz="700" b="0" i="0" u="none" strike="noStrike" dirty="0">
                        <a:solidFill>
                          <a:srgbClr val="000000"/>
                        </a:solidFill>
                        <a:effectLst/>
                        <a:latin typeface="+mn-lt"/>
                      </a:endParaRPr>
                    </a:p>
                  </a:txBody>
                  <a:tcPr marL="0" marR="0" marT="0" marB="0" anchor="ctr">
                    <a:solidFill>
                      <a:srgbClr val="CED1E2"/>
                    </a:solidFill>
                  </a:tcPr>
                </a:tc>
                <a:tc>
                  <a:txBody>
                    <a:bodyPr/>
                    <a:lstStyle/>
                    <a:p>
                      <a:pPr algn="l" fontAlgn="ctr"/>
                      <a:r>
                        <a:rPr lang="en-US" sz="700" b="0" i="0" u="none" strike="noStrike" dirty="0">
                          <a:solidFill>
                            <a:srgbClr val="000000"/>
                          </a:solidFill>
                          <a:effectLst/>
                          <a:latin typeface="Arial" panose="020B0604020202020204" pitchFamily="34" charset="0"/>
                        </a:rPr>
                        <a:t>Raise with SI / DCC, to request early engagement with Market Participants and review additional MAD milestones as they become available </a:t>
                      </a:r>
                    </a:p>
                  </a:txBody>
                  <a:tcPr marL="0" marR="0" marT="0" marB="0" anchor="ctr">
                    <a:solidFill>
                      <a:srgbClr val="CED1E2"/>
                    </a:solidFill>
                  </a:tcPr>
                </a:tc>
                <a:tc>
                  <a:txBody>
                    <a:bodyPr/>
                    <a:lstStyle/>
                    <a:p>
                      <a:r>
                        <a:rPr lang="en-US" sz="700" dirty="0">
                          <a:solidFill>
                            <a:schemeClr val="tx1"/>
                          </a:solidFill>
                          <a:latin typeface="+mn-lt"/>
                        </a:rPr>
                        <a:t>Awaiting confirmation of whether ay MPs are have opted for the IX to connect to CSS.</a:t>
                      </a:r>
                      <a:endParaRPr lang="en-GB" sz="700" dirty="0">
                        <a:solidFill>
                          <a:schemeClr val="tx1"/>
                        </a:solidFill>
                        <a:latin typeface="+mn-lt"/>
                      </a:endParaRPr>
                    </a:p>
                  </a:txBody>
                  <a:tcPr marL="36000" marR="36000" marT="36000" marB="36000" anchor="ctr">
                    <a:solidFill>
                      <a:srgbClr val="CED1E2"/>
                    </a:solidFill>
                  </a:tcPr>
                </a:tc>
                <a:tc>
                  <a:txBody>
                    <a:bodyPr/>
                    <a:lstStyle/>
                    <a:p>
                      <a:pPr algn="ctr" fontAlgn="ctr"/>
                      <a:r>
                        <a:rPr lang="en-GB" sz="700" b="0" i="0" u="none" strike="noStrike" dirty="0">
                          <a:solidFill>
                            <a:srgbClr val="000000"/>
                          </a:solidFill>
                          <a:effectLst/>
                          <a:latin typeface="Arial" panose="020B0604020202020204" pitchFamily="34" charset="0"/>
                        </a:rPr>
                        <a:t>01/04/20</a:t>
                      </a:r>
                    </a:p>
                  </a:txBody>
                  <a:tcPr marL="0" marR="0" marT="0" marB="0" anchor="ctr">
                    <a:solidFill>
                      <a:srgbClr val="CED1E2"/>
                    </a:solidFill>
                  </a:tcPr>
                </a:tc>
                <a:extLst>
                  <a:ext uri="{0D108BD9-81ED-4DB2-BD59-A6C34878D82A}">
                    <a16:rowId xmlns:a16="http://schemas.microsoft.com/office/drawing/2014/main" val="642727315"/>
                  </a:ext>
                </a:extLst>
              </a:tr>
              <a:tr h="842810">
                <a:tc>
                  <a:txBody>
                    <a:bodyPr/>
                    <a:lstStyle/>
                    <a:p>
                      <a:pPr algn="ctr" fontAlgn="ctr"/>
                      <a:r>
                        <a:rPr lang="en-GB" sz="700" b="0" i="0" u="none" strike="noStrike" dirty="0">
                          <a:solidFill>
                            <a:srgbClr val="000000"/>
                          </a:solidFill>
                          <a:effectLst/>
                          <a:latin typeface="+mn-lt"/>
                        </a:rPr>
                        <a:t>55549</a:t>
                      </a:r>
                    </a:p>
                  </a:txBody>
                  <a:tcPr marL="0" marR="0" marT="0" marB="0" anchor="ctr">
                    <a:solidFill>
                      <a:srgbClr val="CED1E2"/>
                    </a:solidFill>
                  </a:tcPr>
                </a:tc>
                <a:tc>
                  <a:txBody>
                    <a:bodyPr/>
                    <a:lstStyle/>
                    <a:p>
                      <a:pPr algn="ctr"/>
                      <a:r>
                        <a:rPr lang="en-GB" sz="700" dirty="0">
                          <a:latin typeface="+mn-lt"/>
                        </a:rPr>
                        <a:t>48</a:t>
                      </a:r>
                    </a:p>
                  </a:txBody>
                  <a:tcPr marL="36000" marR="36000" marT="36000" marB="36000" anchor="ctr">
                    <a:solidFill>
                      <a:srgbClr val="FFC000"/>
                    </a:solidFill>
                  </a:tcPr>
                </a:tc>
                <a:tc>
                  <a:txBody>
                    <a:bodyPr/>
                    <a:lstStyle/>
                    <a:p>
                      <a:pPr algn="ctr" fontAlgn="t"/>
                      <a:r>
                        <a:rPr lang="en-GB" sz="700" b="0" i="0" u="none" strike="noStrike" dirty="0">
                          <a:solidFill>
                            <a:srgbClr val="000000"/>
                          </a:solidFill>
                          <a:effectLst/>
                          <a:latin typeface="+mn-lt"/>
                        </a:rPr>
                        <a:t>Programme</a:t>
                      </a:r>
                    </a:p>
                  </a:txBody>
                  <a:tcPr marL="9525" marR="9525" marT="9525" marB="0" anchor="ctr">
                    <a:solidFill>
                      <a:srgbClr val="CED1E2"/>
                    </a:solidFill>
                  </a:tcPr>
                </a:tc>
                <a:tc>
                  <a:txBody>
                    <a:bodyPr/>
                    <a:lstStyle/>
                    <a:p>
                      <a:pPr algn="l" fontAlgn="ctr"/>
                      <a:r>
                        <a:rPr lang="en-US" sz="700" b="0" i="0" u="none" strike="noStrike" dirty="0">
                          <a:solidFill>
                            <a:srgbClr val="000000"/>
                          </a:solidFill>
                          <a:effectLst/>
                          <a:latin typeface="+mn-lt"/>
                        </a:rPr>
                        <a:t>There is a risk that that the approval of the CSS Physical Design does not take into consideration the complete E2E impacts of the Switching Programme because the CSS design is solely focused on the core CSS and primary interactions with CSS leading to an inaccurate critical path being followed for the Programme and subsequent downstream delays to the delivery timeline.</a:t>
                      </a:r>
                    </a:p>
                  </a:txBody>
                  <a:tcPr marL="0" marR="0" marT="0" marB="0" anchor="ctr">
                    <a:solidFill>
                      <a:srgbClr val="CED1E2"/>
                    </a:solidFill>
                  </a:tcPr>
                </a:tc>
                <a:tc>
                  <a:txBody>
                    <a:bodyPr/>
                    <a:lstStyle/>
                    <a:p>
                      <a:pPr algn="l" fontAlgn="ctr"/>
                      <a:r>
                        <a:rPr lang="en-US" sz="700" b="0" i="0" u="none" strike="noStrike" dirty="0">
                          <a:solidFill>
                            <a:srgbClr val="000000"/>
                          </a:solidFill>
                          <a:effectLst/>
                          <a:latin typeface="Arial" panose="020B0604020202020204" pitchFamily="34" charset="0"/>
                        </a:rPr>
                        <a:t>1. Raise with Ofgem to identify owner/RACI </a:t>
                      </a:r>
                    </a:p>
                    <a:p>
                      <a:pPr algn="l" fontAlgn="ctr"/>
                      <a:r>
                        <a:rPr lang="en-US" sz="700" b="0" i="0" u="none" strike="noStrike" dirty="0">
                          <a:solidFill>
                            <a:srgbClr val="000000"/>
                          </a:solidFill>
                          <a:effectLst/>
                          <a:latin typeface="Arial" panose="020B0604020202020204" pitchFamily="34" charset="0"/>
                        </a:rPr>
                        <a:t>2. E2E CSS design needs to be in place involving all components/systems/interactions which needs to be form the architectural baseline that the Programme is governed against.</a:t>
                      </a:r>
                    </a:p>
                  </a:txBody>
                  <a:tcPr marL="0" marR="0" marT="0" marB="0" anchor="ctr">
                    <a:solidFill>
                      <a:srgbClr val="CED1E2"/>
                    </a:solidFill>
                  </a:tcPr>
                </a:tc>
                <a:tc>
                  <a:txBody>
                    <a:bodyPr/>
                    <a:lstStyle/>
                    <a:p>
                      <a:r>
                        <a:rPr lang="en-US" sz="700" dirty="0">
                          <a:solidFill>
                            <a:schemeClr val="tx1"/>
                          </a:solidFill>
                          <a:latin typeface="+mn-lt"/>
                        </a:rPr>
                        <a:t>This continues to be a risk. The discussions at the Business rules workshop on 13/02 highlighted the gaps in the assumptions and understanding that stemmed from the lack of these being agreed and documented at a Programme level.</a:t>
                      </a:r>
                      <a:endParaRPr lang="en-GB" sz="700" dirty="0">
                        <a:solidFill>
                          <a:schemeClr val="tx1"/>
                        </a:solidFill>
                        <a:latin typeface="+mn-lt"/>
                      </a:endParaRPr>
                    </a:p>
                  </a:txBody>
                  <a:tcPr marL="36000" marR="36000" marT="36000" marB="36000" anchor="ctr">
                    <a:solidFill>
                      <a:srgbClr val="CED1E2"/>
                    </a:solidFill>
                  </a:tcPr>
                </a:tc>
                <a:tc>
                  <a:txBody>
                    <a:bodyPr/>
                    <a:lstStyle/>
                    <a:p>
                      <a:pPr algn="ctr" fontAlgn="ctr"/>
                      <a:r>
                        <a:rPr lang="en-GB" sz="700" b="0" i="0" u="none" strike="noStrike" dirty="0">
                          <a:solidFill>
                            <a:srgbClr val="000000"/>
                          </a:solidFill>
                          <a:effectLst/>
                          <a:latin typeface="Arial" panose="020B0604020202020204" pitchFamily="34" charset="0"/>
                        </a:rPr>
                        <a:t>14/04/20</a:t>
                      </a:r>
                    </a:p>
                  </a:txBody>
                  <a:tcPr marL="0" marR="0" marT="0" marB="0" anchor="ctr">
                    <a:solidFill>
                      <a:srgbClr val="CED1E2"/>
                    </a:solidFill>
                  </a:tcPr>
                </a:tc>
                <a:extLst>
                  <a:ext uri="{0D108BD9-81ED-4DB2-BD59-A6C34878D82A}">
                    <a16:rowId xmlns:a16="http://schemas.microsoft.com/office/drawing/2014/main" val="3454514774"/>
                  </a:ext>
                </a:extLst>
              </a:tr>
              <a:tr h="842810">
                <a:tc>
                  <a:txBody>
                    <a:bodyPr/>
                    <a:lstStyle/>
                    <a:p>
                      <a:pPr algn="ctr" fontAlgn="ctr"/>
                      <a:r>
                        <a:rPr lang="en-GB" sz="700" b="0" i="0" u="none" strike="noStrike" dirty="0">
                          <a:solidFill>
                            <a:srgbClr val="000000"/>
                          </a:solidFill>
                          <a:effectLst/>
                          <a:latin typeface="+mn-lt"/>
                        </a:rPr>
                        <a:t>55964</a:t>
                      </a:r>
                    </a:p>
                  </a:txBody>
                  <a:tcPr marL="0" marR="0" marT="0" marB="0" anchor="ctr">
                    <a:solidFill>
                      <a:srgbClr val="CED1E2"/>
                    </a:solidFill>
                  </a:tcPr>
                </a:tc>
                <a:tc>
                  <a:txBody>
                    <a:bodyPr/>
                    <a:lstStyle/>
                    <a:p>
                      <a:pPr algn="ctr"/>
                      <a:r>
                        <a:rPr lang="en-GB" sz="700" dirty="0">
                          <a:latin typeface="+mn-lt"/>
                        </a:rPr>
                        <a:t>36</a:t>
                      </a:r>
                    </a:p>
                  </a:txBody>
                  <a:tcPr marL="36000" marR="36000" marT="36000" marB="36000" anchor="ctr">
                    <a:solidFill>
                      <a:srgbClr val="FFC000"/>
                    </a:solidFill>
                  </a:tcPr>
                </a:tc>
                <a:tc>
                  <a:txBody>
                    <a:bodyPr/>
                    <a:lstStyle/>
                    <a:p>
                      <a:pPr algn="ctr" fontAlgn="t"/>
                      <a:r>
                        <a:rPr lang="en-GB" sz="700" b="0" i="0" u="none" strike="noStrike" dirty="0">
                          <a:solidFill>
                            <a:srgbClr val="000000"/>
                          </a:solidFill>
                          <a:effectLst/>
                          <a:latin typeface="+mn-lt"/>
                        </a:rPr>
                        <a:t>Testing</a:t>
                      </a:r>
                    </a:p>
                  </a:txBody>
                  <a:tcPr marL="9525" marR="9525" marT="9525" marB="0" anchor="ctr">
                    <a:solidFill>
                      <a:srgbClr val="CED1E2"/>
                    </a:solidFill>
                  </a:tcPr>
                </a:tc>
                <a:tc>
                  <a:txBody>
                    <a:bodyPr/>
                    <a:lstStyle/>
                    <a:p>
                      <a:pPr algn="l" fontAlgn="ctr"/>
                      <a:r>
                        <a:rPr lang="en-US" sz="700" b="0" i="0" u="none" strike="noStrike" dirty="0">
                          <a:solidFill>
                            <a:srgbClr val="000000"/>
                          </a:solidFill>
                          <a:effectLst/>
                          <a:latin typeface="+mn-lt"/>
                        </a:rPr>
                        <a:t>There is a risk that the date for the SIT (non Functional) test plan cannot be met because of lack of clarity of the requirements of each of the components and confusion regarding scope SIT(non functional) plus smoke test period leading to duplication of activities and timescales being missed,</a:t>
                      </a:r>
                    </a:p>
                    <a:p>
                      <a:pPr algn="l" fontAlgn="ctr"/>
                      <a:endParaRPr lang="en-US" sz="700" b="0" i="0" u="none" strike="noStrike" dirty="0">
                        <a:solidFill>
                          <a:srgbClr val="000000"/>
                        </a:solidFill>
                        <a:effectLst/>
                        <a:latin typeface="+mn-lt"/>
                      </a:endParaRPr>
                    </a:p>
                  </a:txBody>
                  <a:tcPr marL="0" marR="0" marT="0" marB="0" anchor="ctr">
                    <a:solidFill>
                      <a:srgbClr val="CED1E2"/>
                    </a:solidFill>
                  </a:tcPr>
                </a:tc>
                <a:tc>
                  <a:txBody>
                    <a:bodyPr/>
                    <a:lstStyle/>
                    <a:p>
                      <a:pPr algn="l" fontAlgn="ctr"/>
                      <a:r>
                        <a:rPr lang="en-US" sz="700" b="0" i="0" u="none" strike="noStrike" dirty="0">
                          <a:solidFill>
                            <a:srgbClr val="000000"/>
                          </a:solidFill>
                          <a:effectLst/>
                          <a:latin typeface="Arial" panose="020B0604020202020204" pitchFamily="34" charset="0"/>
                        </a:rPr>
                        <a:t>Detailed discussions with the SI to clarify the SIT smoke period and the SIT period</a:t>
                      </a:r>
                    </a:p>
                  </a:txBody>
                  <a:tcPr marL="0" marR="0" marT="0" marB="0" anchor="ctr">
                    <a:solidFill>
                      <a:srgbClr val="CED1E2"/>
                    </a:solidFill>
                  </a:tcPr>
                </a:tc>
                <a:tc>
                  <a:txBody>
                    <a:bodyPr/>
                    <a:lstStyle/>
                    <a:p>
                      <a:r>
                        <a:rPr lang="en-US" sz="700" dirty="0">
                          <a:solidFill>
                            <a:schemeClr val="tx1"/>
                          </a:solidFill>
                          <a:latin typeface="+mn-lt"/>
                        </a:rPr>
                        <a:t>SI has provided Draft External SIT Non Functional Test Plan.</a:t>
                      </a:r>
                      <a:endParaRPr lang="en-GB" sz="700" dirty="0">
                        <a:solidFill>
                          <a:schemeClr val="tx1"/>
                        </a:solidFill>
                        <a:latin typeface="+mn-lt"/>
                      </a:endParaRPr>
                    </a:p>
                  </a:txBody>
                  <a:tcPr marL="36000" marR="36000" marT="36000" marB="36000" anchor="ctr">
                    <a:solidFill>
                      <a:srgbClr val="CED1E2"/>
                    </a:solidFill>
                  </a:tcPr>
                </a:tc>
                <a:tc>
                  <a:txBody>
                    <a:bodyPr/>
                    <a:lstStyle/>
                    <a:p>
                      <a:pPr algn="ctr" fontAlgn="ctr"/>
                      <a:r>
                        <a:rPr lang="en-GB" sz="700" b="0" i="0" u="none" strike="noStrike" dirty="0">
                          <a:solidFill>
                            <a:srgbClr val="000000"/>
                          </a:solidFill>
                          <a:effectLst/>
                          <a:latin typeface="Arial" panose="020B0604020202020204" pitchFamily="34" charset="0"/>
                        </a:rPr>
                        <a:t>27/03/20</a:t>
                      </a:r>
                    </a:p>
                  </a:txBody>
                  <a:tcPr marL="0" marR="0" marT="0" marB="0" anchor="ctr">
                    <a:solidFill>
                      <a:srgbClr val="CED1E2"/>
                    </a:solidFill>
                  </a:tcPr>
                </a:tc>
                <a:extLst>
                  <a:ext uri="{0D108BD9-81ED-4DB2-BD59-A6C34878D82A}">
                    <a16:rowId xmlns:a16="http://schemas.microsoft.com/office/drawing/2014/main" val="3408717263"/>
                  </a:ext>
                </a:extLst>
              </a:tr>
            </a:tbl>
          </a:graphicData>
        </a:graphic>
      </p:graphicFrame>
    </p:spTree>
    <p:extLst>
      <p:ext uri="{BB962C8B-B14F-4D97-AF65-F5344CB8AC3E}">
        <p14:creationId xmlns:p14="http://schemas.microsoft.com/office/powerpoint/2010/main" val="3895383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229600" cy="637580"/>
          </a:xfrm>
        </p:spPr>
        <p:txBody>
          <a:bodyPr>
            <a:noAutofit/>
          </a:bodyPr>
          <a:lstStyle/>
          <a:p>
            <a:r>
              <a:rPr lang="en-GB" sz="2400">
                <a:latin typeface="Arial"/>
                <a:cs typeface="Arial"/>
              </a:rPr>
              <a:t>Key Programme Risks (1/2)</a:t>
            </a:r>
          </a:p>
        </p:txBody>
      </p:sp>
      <p:graphicFrame>
        <p:nvGraphicFramePr>
          <p:cNvPr id="5" name="Table 4"/>
          <p:cNvGraphicFramePr>
            <a:graphicFrameLocks noGrp="1"/>
          </p:cNvGraphicFramePr>
          <p:nvPr/>
        </p:nvGraphicFramePr>
        <p:xfrm>
          <a:off x="152839" y="637580"/>
          <a:ext cx="8972695" cy="2432949"/>
        </p:xfrm>
        <a:graphic>
          <a:graphicData uri="http://schemas.openxmlformats.org/drawingml/2006/table">
            <a:tbl>
              <a:tblPr firstRow="1" bandRow="1">
                <a:tableStyleId>{5C22544A-7EE6-4342-B048-85BDC9FD1C3A}</a:tableStyleId>
              </a:tblPr>
              <a:tblGrid>
                <a:gridCol w="520700">
                  <a:extLst>
                    <a:ext uri="{9D8B030D-6E8A-4147-A177-3AD203B41FA5}">
                      <a16:colId xmlns:a16="http://schemas.microsoft.com/office/drawing/2014/main" val="20000"/>
                    </a:ext>
                  </a:extLst>
                </a:gridCol>
                <a:gridCol w="214875">
                  <a:extLst>
                    <a:ext uri="{9D8B030D-6E8A-4147-A177-3AD203B41FA5}">
                      <a16:colId xmlns:a16="http://schemas.microsoft.com/office/drawing/2014/main" val="20001"/>
                    </a:ext>
                  </a:extLst>
                </a:gridCol>
                <a:gridCol w="948300">
                  <a:extLst>
                    <a:ext uri="{9D8B030D-6E8A-4147-A177-3AD203B41FA5}">
                      <a16:colId xmlns:a16="http://schemas.microsoft.com/office/drawing/2014/main" val="3490358336"/>
                    </a:ext>
                  </a:extLst>
                </a:gridCol>
                <a:gridCol w="2366986">
                  <a:extLst>
                    <a:ext uri="{9D8B030D-6E8A-4147-A177-3AD203B41FA5}">
                      <a16:colId xmlns:a16="http://schemas.microsoft.com/office/drawing/2014/main" val="20002"/>
                    </a:ext>
                  </a:extLst>
                </a:gridCol>
                <a:gridCol w="1917700">
                  <a:extLst>
                    <a:ext uri="{9D8B030D-6E8A-4147-A177-3AD203B41FA5}">
                      <a16:colId xmlns:a16="http://schemas.microsoft.com/office/drawing/2014/main" val="20003"/>
                    </a:ext>
                  </a:extLst>
                </a:gridCol>
                <a:gridCol w="2051314">
                  <a:extLst>
                    <a:ext uri="{9D8B030D-6E8A-4147-A177-3AD203B41FA5}">
                      <a16:colId xmlns:a16="http://schemas.microsoft.com/office/drawing/2014/main" val="2992598958"/>
                    </a:ext>
                  </a:extLst>
                </a:gridCol>
                <a:gridCol w="952820">
                  <a:extLst>
                    <a:ext uri="{9D8B030D-6E8A-4147-A177-3AD203B41FA5}">
                      <a16:colId xmlns:a16="http://schemas.microsoft.com/office/drawing/2014/main" val="2261462523"/>
                    </a:ext>
                  </a:extLst>
                </a:gridCol>
              </a:tblGrid>
              <a:tr h="545666">
                <a:tc>
                  <a:txBody>
                    <a:bodyPr/>
                    <a:lstStyle/>
                    <a:p>
                      <a:pPr algn="ctr"/>
                      <a:r>
                        <a:rPr lang="en-GB" sz="900" dirty="0"/>
                        <a:t>REF</a:t>
                      </a:r>
                    </a:p>
                  </a:txBody>
                  <a:tcPr marL="36000" marR="36000" marT="36000" marB="36000" anchor="ctr"/>
                </a:tc>
                <a:tc>
                  <a:txBody>
                    <a:bodyPr/>
                    <a:lstStyle/>
                    <a:p>
                      <a:pPr algn="ctr"/>
                      <a:r>
                        <a:rPr lang="en-GB" sz="900" dirty="0"/>
                        <a:t>RAG</a:t>
                      </a:r>
                    </a:p>
                  </a:txBody>
                  <a:tcPr marL="36000" marR="36000" marT="36000" marB="36000" vert="vert27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a:t>WORKSTREAM</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u="sng" dirty="0"/>
                        <a:t>DESCRIPTION</a:t>
                      </a:r>
                      <a:endParaRPr lang="en-GB" sz="900" dirty="0"/>
                    </a:p>
                  </a:txBody>
                  <a:tcPr marL="36000" marR="36000" marT="36000" marB="36000" anchor="ctr"/>
                </a:tc>
                <a:tc>
                  <a:txBody>
                    <a:bodyPr/>
                    <a:lstStyle/>
                    <a:p>
                      <a:pPr algn="ctr"/>
                      <a:r>
                        <a:rPr lang="en-GB" sz="900"/>
                        <a:t>MITIGATING ACTIONS</a:t>
                      </a:r>
                    </a:p>
                  </a:txBody>
                  <a:tcPr marL="36000" marR="36000" marT="36000" marB="36000" anchor="ctr"/>
                </a:tc>
                <a:tc>
                  <a:txBody>
                    <a:bodyPr/>
                    <a:lstStyle/>
                    <a:p>
                      <a:pPr algn="ctr"/>
                      <a:r>
                        <a:rPr lang="en-GB" sz="900"/>
                        <a:t>LATEST UPDATE</a:t>
                      </a:r>
                    </a:p>
                  </a:txBody>
                  <a:tcPr marL="36000" marR="36000" marT="36000" marB="36000" anchor="ctr"/>
                </a:tc>
                <a:tc>
                  <a:txBody>
                    <a:bodyPr/>
                    <a:lstStyle/>
                    <a:p>
                      <a:pPr algn="ctr"/>
                      <a:r>
                        <a:rPr lang="en-GB" sz="900" dirty="0"/>
                        <a:t>TARGET</a:t>
                      </a:r>
                    </a:p>
                    <a:p>
                      <a:pPr algn="ctr"/>
                      <a:r>
                        <a:rPr lang="en-GB" sz="900" dirty="0"/>
                        <a:t>RESOLUTION</a:t>
                      </a:r>
                    </a:p>
                    <a:p>
                      <a:pPr algn="ctr"/>
                      <a:r>
                        <a:rPr lang="en-GB" sz="900" dirty="0"/>
                        <a:t>DATE</a:t>
                      </a:r>
                    </a:p>
                  </a:txBody>
                  <a:tcPr marL="36000" marR="36000" marT="36000" marB="36000" anchor="ctr"/>
                </a:tc>
                <a:extLst>
                  <a:ext uri="{0D108BD9-81ED-4DB2-BD59-A6C34878D82A}">
                    <a16:rowId xmlns:a16="http://schemas.microsoft.com/office/drawing/2014/main" val="10000"/>
                  </a:ext>
                </a:extLst>
              </a:tr>
              <a:tr h="602007">
                <a:tc>
                  <a:txBody>
                    <a:bodyPr/>
                    <a:lstStyle/>
                    <a:p>
                      <a:pPr algn="ctr" fontAlgn="t"/>
                      <a:r>
                        <a:rPr lang="en-GB" sz="700" b="0" i="0" u="none" strike="noStrike" kern="1200" dirty="0">
                          <a:solidFill>
                            <a:srgbClr val="000000"/>
                          </a:solidFill>
                          <a:effectLst/>
                          <a:latin typeface="+mn-lt"/>
                          <a:ea typeface="+mn-ea"/>
                          <a:cs typeface="+mn-cs"/>
                        </a:rPr>
                        <a:t>55965</a:t>
                      </a:r>
                    </a:p>
                  </a:txBody>
                  <a:tcPr marL="9525" marR="9525" marT="9525" marB="0" anchor="ctr">
                    <a:solidFill>
                      <a:srgbClr val="CED1E2"/>
                    </a:solidFill>
                  </a:tcPr>
                </a:tc>
                <a:tc>
                  <a:txBody>
                    <a:bodyPr/>
                    <a:lstStyle/>
                    <a:p>
                      <a:pPr algn="ctr" fontAlgn="t"/>
                      <a:r>
                        <a:rPr lang="en-GB" sz="700" b="0" i="0" u="none" strike="noStrike" kern="1200" dirty="0">
                          <a:solidFill>
                            <a:srgbClr val="000000"/>
                          </a:solidFill>
                          <a:effectLst/>
                          <a:latin typeface="+mn-lt"/>
                          <a:ea typeface="+mn-ea"/>
                          <a:cs typeface="+mn-cs"/>
                        </a:rPr>
                        <a:t>36</a:t>
                      </a:r>
                    </a:p>
                  </a:txBody>
                  <a:tcPr marL="9525" marR="9525" marT="9525" marB="0" anchor="ctr">
                    <a:solidFill>
                      <a:srgbClr val="FFC000"/>
                    </a:solidFill>
                  </a:tcPr>
                </a:tc>
                <a:tc>
                  <a:txBody>
                    <a:bodyPr/>
                    <a:lstStyle/>
                    <a:p>
                      <a:pPr algn="ctr" fontAlgn="t"/>
                      <a:r>
                        <a:rPr lang="en-GB" sz="700" b="0" i="0" u="none" strike="noStrike" kern="1200" dirty="0">
                          <a:solidFill>
                            <a:srgbClr val="000000"/>
                          </a:solidFill>
                          <a:effectLst/>
                          <a:latin typeface="+mn-lt"/>
                          <a:ea typeface="+mn-ea"/>
                          <a:cs typeface="+mn-cs"/>
                        </a:rPr>
                        <a:t>Testing</a:t>
                      </a:r>
                    </a:p>
                  </a:txBody>
                  <a:tcPr marL="9525" marR="9525" marT="9525" marB="0" anchor="ctr">
                    <a:solidFill>
                      <a:srgbClr val="CED1E2"/>
                    </a:solidFill>
                  </a:tcPr>
                </a:tc>
                <a:tc>
                  <a:txBody>
                    <a:bodyPr/>
                    <a:lstStyle/>
                    <a:p>
                      <a:pPr algn="l" fontAlgn="ctr"/>
                      <a:r>
                        <a:rPr lang="en-US" sz="700" b="0" i="0" u="none" strike="noStrike" dirty="0">
                          <a:solidFill>
                            <a:srgbClr val="000000"/>
                          </a:solidFill>
                          <a:effectLst/>
                          <a:latin typeface="+mn-lt"/>
                        </a:rPr>
                        <a:t>There is a risk that the test plan for SIT (non functional) will not be confirmed until 06/03 because of lack of clarity of all requirements in sufficient timescales and inadequate preparation time.</a:t>
                      </a:r>
                    </a:p>
                  </a:txBody>
                  <a:tcPr marL="0" marR="0" marT="0" marB="0" anchor="ctr">
                    <a:solidFill>
                      <a:srgbClr val="CED1E2"/>
                    </a:solidFill>
                  </a:tcPr>
                </a:tc>
                <a:tc>
                  <a:txBody>
                    <a:bodyPr/>
                    <a:lstStyle/>
                    <a:p>
                      <a:pPr algn="l" fontAlgn="ctr"/>
                      <a:r>
                        <a:rPr lang="en-US" sz="700" b="0" i="0" u="none" strike="noStrike" dirty="0">
                          <a:solidFill>
                            <a:srgbClr val="000000"/>
                          </a:solidFill>
                          <a:effectLst/>
                          <a:latin typeface="+mn-lt"/>
                        </a:rPr>
                        <a:t>Detailed discussions with SI to clarify scope and requirements.</a:t>
                      </a:r>
                    </a:p>
                  </a:txBody>
                  <a:tcPr marL="0" marR="0" marT="0" marB="0" anchor="ctr">
                    <a:solidFill>
                      <a:srgbClr val="CED1E2"/>
                    </a:solidFill>
                  </a:tcPr>
                </a:tc>
                <a:tc>
                  <a:txBody>
                    <a:bodyPr/>
                    <a:lstStyle/>
                    <a:p>
                      <a:pPr algn="l" rtl="0" fontAlgn="ctr"/>
                      <a:r>
                        <a:rPr lang="en-US" sz="700" b="0" i="0" u="none" strike="noStrike" dirty="0">
                          <a:solidFill>
                            <a:schemeClr val="tx1"/>
                          </a:solidFill>
                          <a:effectLst/>
                          <a:latin typeface="+mn-lt"/>
                        </a:rPr>
                        <a:t>NFT Test plan still not provided by the SI.</a:t>
                      </a:r>
                      <a:endParaRPr lang="en-GB" sz="700" b="0" i="0" u="none" strike="noStrike" dirty="0">
                        <a:solidFill>
                          <a:schemeClr val="tx1"/>
                        </a:solidFill>
                        <a:effectLst/>
                        <a:latin typeface="+mn-lt"/>
                      </a:endParaRPr>
                    </a:p>
                  </a:txBody>
                  <a:tcPr marL="36000" marR="36000" marT="36000" marB="36000" anchor="ctr">
                    <a:solidFill>
                      <a:srgbClr val="CED1E2"/>
                    </a:solidFill>
                  </a:tcPr>
                </a:tc>
                <a:tc>
                  <a:txBody>
                    <a:bodyPr/>
                    <a:lstStyle/>
                    <a:p>
                      <a:pPr algn="ctr" fontAlgn="ctr"/>
                      <a:r>
                        <a:rPr lang="en-GB" sz="700" b="0" i="0" u="none" strike="noStrike" dirty="0">
                          <a:solidFill>
                            <a:srgbClr val="000000"/>
                          </a:solidFill>
                          <a:effectLst/>
                          <a:latin typeface="+mn-lt"/>
                        </a:rPr>
                        <a:t>27/03/20</a:t>
                      </a:r>
                    </a:p>
                  </a:txBody>
                  <a:tcPr marL="0" marR="0" marT="0" marB="0" anchor="ctr">
                    <a:solidFill>
                      <a:srgbClr val="CED1E2"/>
                    </a:solidFill>
                  </a:tcPr>
                </a:tc>
                <a:extLst>
                  <a:ext uri="{0D108BD9-81ED-4DB2-BD59-A6C34878D82A}">
                    <a16:rowId xmlns:a16="http://schemas.microsoft.com/office/drawing/2014/main" val="3954995930"/>
                  </a:ext>
                </a:extLst>
              </a:tr>
              <a:tr h="562867">
                <a:tc>
                  <a:txBody>
                    <a:bodyPr/>
                    <a:lstStyle/>
                    <a:p>
                      <a:pPr algn="ctr" fontAlgn="t"/>
                      <a:r>
                        <a:rPr lang="en-GB" sz="700" b="0" i="0" u="none" strike="noStrike" kern="1200" dirty="0">
                          <a:solidFill>
                            <a:srgbClr val="000000"/>
                          </a:solidFill>
                          <a:effectLst/>
                          <a:latin typeface="+mn-lt"/>
                          <a:ea typeface="+mn-ea"/>
                          <a:cs typeface="+mn-cs"/>
                        </a:rPr>
                        <a:t>56424</a:t>
                      </a:r>
                    </a:p>
                  </a:txBody>
                  <a:tcPr marL="9525" marR="9525" marT="9525" marB="0" anchor="ctr">
                    <a:solidFill>
                      <a:srgbClr val="CED1E2"/>
                    </a:solidFill>
                  </a:tcPr>
                </a:tc>
                <a:tc>
                  <a:txBody>
                    <a:bodyPr/>
                    <a:lstStyle/>
                    <a:p>
                      <a:pPr algn="ctr" fontAlgn="t"/>
                      <a:r>
                        <a:rPr lang="en-GB" sz="700" b="0" i="0" u="none" strike="noStrike" kern="1200" dirty="0">
                          <a:solidFill>
                            <a:srgbClr val="000000"/>
                          </a:solidFill>
                          <a:effectLst/>
                          <a:latin typeface="+mn-lt"/>
                          <a:ea typeface="+mn-ea"/>
                          <a:cs typeface="+mn-cs"/>
                        </a:rPr>
                        <a:t>36</a:t>
                      </a:r>
                    </a:p>
                  </a:txBody>
                  <a:tcPr marL="9525" marR="9525" marT="9525" marB="0" anchor="ctr">
                    <a:solidFill>
                      <a:srgbClr val="FFC000"/>
                    </a:solidFill>
                  </a:tcPr>
                </a:tc>
                <a:tc>
                  <a:txBody>
                    <a:bodyPr/>
                    <a:lstStyle/>
                    <a:p>
                      <a:pPr algn="ctr" fontAlgn="t"/>
                      <a:r>
                        <a:rPr lang="en-GB" sz="700" b="0" i="0" u="none" strike="noStrike" kern="1200" dirty="0">
                          <a:solidFill>
                            <a:srgbClr val="000000"/>
                          </a:solidFill>
                          <a:effectLst/>
                          <a:latin typeface="+mn-lt"/>
                          <a:ea typeface="+mn-ea"/>
                          <a:cs typeface="+mn-cs"/>
                        </a:rPr>
                        <a:t>Data</a:t>
                      </a:r>
                    </a:p>
                  </a:txBody>
                  <a:tcPr marL="9525" marR="9525" marT="9525" marB="0" anchor="ctr">
                    <a:solidFill>
                      <a:srgbClr val="CED1E2"/>
                    </a:solidFill>
                  </a:tcPr>
                </a:tc>
                <a:tc>
                  <a:txBody>
                    <a:bodyPr/>
                    <a:lstStyle/>
                    <a:p>
                      <a:pPr algn="l" fontAlgn="ctr"/>
                      <a:r>
                        <a:rPr lang="en-US" sz="700" b="0" i="0" u="none" strike="noStrike" dirty="0">
                          <a:solidFill>
                            <a:srgbClr val="000000"/>
                          </a:solidFill>
                          <a:effectLst/>
                          <a:latin typeface="+mn-lt"/>
                        </a:rPr>
                        <a:t>There is a risk that Xoserve will not be able to meet the timeline for delivery of data to Landmark for external SIT prep, because the timeline provided does not take into account the 10 weeks that Xoserve have previously advised is necessary to complete data extract work.</a:t>
                      </a:r>
                    </a:p>
                  </a:txBody>
                  <a:tcPr marL="0" marR="0" marT="0" marB="0" anchor="ctr">
                    <a:solidFill>
                      <a:srgbClr val="CED1E2"/>
                    </a:solidFill>
                  </a:tcPr>
                </a:tc>
                <a:tc>
                  <a:txBody>
                    <a:bodyPr/>
                    <a:lstStyle/>
                    <a:p>
                      <a:pPr algn="l" fontAlgn="ctr"/>
                      <a:r>
                        <a:rPr lang="en-US" sz="700" b="0" i="0" u="none" strike="noStrike" dirty="0">
                          <a:solidFill>
                            <a:srgbClr val="000000"/>
                          </a:solidFill>
                          <a:effectLst/>
                          <a:latin typeface="Arial" panose="020B0604020202020204" pitchFamily="34" charset="0"/>
                        </a:rPr>
                        <a:t>Work through planning for delivery, investigate other options.</a:t>
                      </a:r>
                    </a:p>
                  </a:txBody>
                  <a:tcPr marL="0" marR="0" marT="0" marB="0" anchor="ctr">
                    <a:solidFill>
                      <a:srgbClr val="CED1E2"/>
                    </a:solidFill>
                  </a:tcPr>
                </a:tc>
                <a:tc>
                  <a:txBody>
                    <a:bodyPr/>
                    <a:lstStyle/>
                    <a:p>
                      <a:r>
                        <a:rPr lang="en-US" sz="700" dirty="0">
                          <a:solidFill>
                            <a:schemeClr val="tx1"/>
                          </a:solidFill>
                          <a:latin typeface="+mn-lt"/>
                        </a:rPr>
                        <a:t>Date for delivery of data agreed with SI as 06/03.</a:t>
                      </a:r>
                      <a:endParaRPr lang="en-GB" sz="700" dirty="0">
                        <a:solidFill>
                          <a:schemeClr val="tx1"/>
                        </a:solidFill>
                        <a:latin typeface="+mn-lt"/>
                      </a:endParaRPr>
                    </a:p>
                  </a:txBody>
                  <a:tcPr marL="36000" marR="36000" marT="36000" marB="36000" anchor="ctr">
                    <a:solidFill>
                      <a:srgbClr val="CED1E2"/>
                    </a:solidFill>
                  </a:tcPr>
                </a:tc>
                <a:tc>
                  <a:txBody>
                    <a:bodyPr/>
                    <a:lstStyle/>
                    <a:p>
                      <a:pPr algn="ctr" fontAlgn="ctr"/>
                      <a:r>
                        <a:rPr lang="en-GB" sz="700" b="0" i="0" u="none" strike="noStrike" dirty="0">
                          <a:solidFill>
                            <a:srgbClr val="000000"/>
                          </a:solidFill>
                          <a:effectLst/>
                          <a:latin typeface="Arial" panose="020B0604020202020204" pitchFamily="34" charset="0"/>
                        </a:rPr>
                        <a:t>06/03/20</a:t>
                      </a:r>
                    </a:p>
                  </a:txBody>
                  <a:tcPr marL="0" marR="0" marT="0" marB="0" anchor="ctr">
                    <a:solidFill>
                      <a:srgbClr val="CED1E2"/>
                    </a:solidFill>
                  </a:tcPr>
                </a:tc>
                <a:extLst>
                  <a:ext uri="{0D108BD9-81ED-4DB2-BD59-A6C34878D82A}">
                    <a16:rowId xmlns:a16="http://schemas.microsoft.com/office/drawing/2014/main" val="1694145573"/>
                  </a:ext>
                </a:extLst>
              </a:tr>
              <a:tr h="722409">
                <a:tc>
                  <a:txBody>
                    <a:bodyPr/>
                    <a:lstStyle/>
                    <a:p>
                      <a:pPr algn="ctr" fontAlgn="t"/>
                      <a:r>
                        <a:rPr lang="en-GB" sz="700" b="0" i="0" u="none" strike="noStrike" kern="1200" dirty="0">
                          <a:solidFill>
                            <a:srgbClr val="000000"/>
                          </a:solidFill>
                          <a:effectLst/>
                          <a:latin typeface="+mn-lt"/>
                          <a:ea typeface="+mn-ea"/>
                          <a:cs typeface="+mn-cs"/>
                        </a:rPr>
                        <a:t>55951</a:t>
                      </a:r>
                    </a:p>
                  </a:txBody>
                  <a:tcPr marL="9525" marR="9525" marT="9525" marB="0" anchor="ctr">
                    <a:solidFill>
                      <a:srgbClr val="CED1E2"/>
                    </a:solidFill>
                  </a:tcPr>
                </a:tc>
                <a:tc>
                  <a:txBody>
                    <a:bodyPr/>
                    <a:lstStyle/>
                    <a:p>
                      <a:pPr algn="ctr"/>
                      <a:r>
                        <a:rPr lang="en-GB" sz="700" b="0" i="0" u="none" strike="noStrike" kern="1200" dirty="0">
                          <a:solidFill>
                            <a:srgbClr val="000000"/>
                          </a:solidFill>
                          <a:effectLst/>
                          <a:latin typeface="+mn-lt"/>
                          <a:ea typeface="+mn-ea"/>
                          <a:cs typeface="+mn-cs"/>
                        </a:rPr>
                        <a:t>36</a:t>
                      </a:r>
                    </a:p>
                  </a:txBody>
                  <a:tcPr marL="36000" marR="36000" marT="36000" marB="36000" anchor="ctr">
                    <a:solidFill>
                      <a:srgbClr val="FFC000"/>
                    </a:solidFill>
                  </a:tcPr>
                </a:tc>
                <a:tc>
                  <a:txBody>
                    <a:bodyPr/>
                    <a:lstStyle/>
                    <a:p>
                      <a:pPr algn="ctr" fontAlgn="t"/>
                      <a:r>
                        <a:rPr lang="en-GB" sz="700" b="0" i="0" u="none" strike="noStrike" kern="1200" dirty="0">
                          <a:solidFill>
                            <a:srgbClr val="000000"/>
                          </a:solidFill>
                          <a:effectLst/>
                          <a:latin typeface="+mn-lt"/>
                          <a:ea typeface="+mn-ea"/>
                          <a:cs typeface="+mn-cs"/>
                        </a:rPr>
                        <a:t>Testing</a:t>
                      </a:r>
                    </a:p>
                  </a:txBody>
                  <a:tcPr marL="9525" marR="9525" marT="9525" marB="0" anchor="ctr">
                    <a:solidFill>
                      <a:srgbClr val="CED1E2"/>
                    </a:solidFill>
                  </a:tcPr>
                </a:tc>
                <a:tc>
                  <a:txBody>
                    <a:bodyPr/>
                    <a:lstStyle/>
                    <a:p>
                      <a:pPr algn="l" fontAlgn="ctr"/>
                      <a:r>
                        <a:rPr lang="en-US" sz="700" b="0" i="0" u="none" strike="noStrike" dirty="0">
                          <a:solidFill>
                            <a:srgbClr val="000000"/>
                          </a:solidFill>
                          <a:effectLst/>
                          <a:latin typeface="+mn-lt"/>
                        </a:rPr>
                        <a:t>There is a risk that the Pre-prod (NFR) environment and data will not be verified because of lack of requirements for the environment and lack of visibility of the readiness list for the smoke test period.</a:t>
                      </a:r>
                    </a:p>
                  </a:txBody>
                  <a:tcPr marL="0" marR="0" marT="0" marB="0" anchor="ctr">
                    <a:solidFill>
                      <a:srgbClr val="CED1E2"/>
                    </a:solidFill>
                  </a:tcPr>
                </a:tc>
                <a:tc>
                  <a:txBody>
                    <a:bodyPr/>
                    <a:lstStyle/>
                    <a:p>
                      <a:pPr algn="l" fontAlgn="ctr"/>
                      <a:r>
                        <a:rPr lang="en-US" sz="700" b="0" i="0" u="none" strike="noStrike" dirty="0">
                          <a:solidFill>
                            <a:srgbClr val="000000"/>
                          </a:solidFill>
                          <a:effectLst/>
                          <a:latin typeface="Arial" panose="020B0604020202020204" pitchFamily="34" charset="0"/>
                        </a:rPr>
                        <a:t>Detailed discussions with the SI to agree the readiness list and timescales</a:t>
                      </a:r>
                    </a:p>
                  </a:txBody>
                  <a:tcPr marL="0" marR="0" marT="0" marB="0" anchor="ctr">
                    <a:solidFill>
                      <a:srgbClr val="CED1E2"/>
                    </a:solidFill>
                  </a:tcPr>
                </a:tc>
                <a:tc>
                  <a:txBody>
                    <a:bodyPr/>
                    <a:lstStyle/>
                    <a:p>
                      <a:r>
                        <a:rPr lang="en-US" sz="700" dirty="0">
                          <a:solidFill>
                            <a:schemeClr val="tx1"/>
                          </a:solidFill>
                          <a:latin typeface="+mn-lt"/>
                        </a:rPr>
                        <a:t>Currently in discussion with the SI to agree NFRs. SI have requested Xoserve's opinion on NFRs. Testing are currently drafting up Xoserve's opinion, which will be reviewed internally and sent to the SI w/c 09/03.</a:t>
                      </a:r>
                      <a:endParaRPr lang="en-GB" sz="700" dirty="0">
                        <a:solidFill>
                          <a:schemeClr val="tx1"/>
                        </a:solidFill>
                        <a:latin typeface="+mn-lt"/>
                      </a:endParaRPr>
                    </a:p>
                  </a:txBody>
                  <a:tcPr marL="36000" marR="36000" marT="36000" marB="36000" anchor="ctr">
                    <a:solidFill>
                      <a:srgbClr val="CED1E2"/>
                    </a:solidFill>
                  </a:tcPr>
                </a:tc>
                <a:tc>
                  <a:txBody>
                    <a:bodyPr/>
                    <a:lstStyle/>
                    <a:p>
                      <a:pPr algn="ctr" fontAlgn="ctr"/>
                      <a:r>
                        <a:rPr lang="en-GB" sz="700" b="0" i="0" u="none" strike="noStrike" dirty="0">
                          <a:solidFill>
                            <a:srgbClr val="000000"/>
                          </a:solidFill>
                          <a:effectLst/>
                          <a:latin typeface="Arial" panose="020B0604020202020204" pitchFamily="34" charset="0"/>
                        </a:rPr>
                        <a:t>27/03/20</a:t>
                      </a:r>
                    </a:p>
                  </a:txBody>
                  <a:tcPr marL="0" marR="0" marT="0" marB="0" anchor="ctr">
                    <a:solidFill>
                      <a:srgbClr val="CED1E2"/>
                    </a:solidFill>
                  </a:tcPr>
                </a:tc>
                <a:extLst>
                  <a:ext uri="{0D108BD9-81ED-4DB2-BD59-A6C34878D82A}">
                    <a16:rowId xmlns:a16="http://schemas.microsoft.com/office/drawing/2014/main" val="642727315"/>
                  </a:ext>
                </a:extLst>
              </a:tr>
            </a:tbl>
          </a:graphicData>
        </a:graphic>
      </p:graphicFrame>
    </p:spTree>
    <p:extLst>
      <p:ext uri="{BB962C8B-B14F-4D97-AF65-F5344CB8AC3E}">
        <p14:creationId xmlns:p14="http://schemas.microsoft.com/office/powerpoint/2010/main" val="1658133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0"/>
            <a:ext cx="8229600" cy="637580"/>
          </a:xfrm>
        </p:spPr>
        <p:txBody>
          <a:bodyPr>
            <a:noAutofit/>
          </a:bodyPr>
          <a:lstStyle/>
          <a:p>
            <a:r>
              <a:rPr lang="en-GB" sz="2400">
                <a:latin typeface="Arial"/>
                <a:cs typeface="Arial"/>
              </a:rPr>
              <a:t>Key Programme Issues</a:t>
            </a:r>
          </a:p>
        </p:txBody>
      </p:sp>
      <p:graphicFrame>
        <p:nvGraphicFramePr>
          <p:cNvPr id="4" name="Table 3">
            <a:extLst>
              <a:ext uri="{FF2B5EF4-FFF2-40B4-BE49-F238E27FC236}">
                <a16:creationId xmlns:a16="http://schemas.microsoft.com/office/drawing/2014/main" id="{DB6BB02B-7143-479F-BE87-A9CBDA1B8356}"/>
              </a:ext>
            </a:extLst>
          </p:cNvPr>
          <p:cNvGraphicFramePr>
            <a:graphicFrameLocks noGrp="1"/>
          </p:cNvGraphicFramePr>
          <p:nvPr>
            <p:extLst>
              <p:ext uri="{D42A27DB-BD31-4B8C-83A1-F6EECF244321}">
                <p14:modId xmlns:p14="http://schemas.microsoft.com/office/powerpoint/2010/main" val="3519915753"/>
              </p:ext>
            </p:extLst>
          </p:nvPr>
        </p:nvGraphicFramePr>
        <p:xfrm>
          <a:off x="123969" y="641456"/>
          <a:ext cx="8896063" cy="1022243"/>
        </p:xfrm>
        <a:graphic>
          <a:graphicData uri="http://schemas.openxmlformats.org/drawingml/2006/table">
            <a:tbl>
              <a:tblPr firstRow="1" bandRow="1">
                <a:tableStyleId>{5C22544A-7EE6-4342-B048-85BDC9FD1C3A}</a:tableStyleId>
              </a:tblPr>
              <a:tblGrid>
                <a:gridCol w="386325">
                  <a:extLst>
                    <a:ext uri="{9D8B030D-6E8A-4147-A177-3AD203B41FA5}">
                      <a16:colId xmlns:a16="http://schemas.microsoft.com/office/drawing/2014/main" val="20000"/>
                    </a:ext>
                  </a:extLst>
                </a:gridCol>
                <a:gridCol w="440300">
                  <a:extLst>
                    <a:ext uri="{9D8B030D-6E8A-4147-A177-3AD203B41FA5}">
                      <a16:colId xmlns:a16="http://schemas.microsoft.com/office/drawing/2014/main" val="20001"/>
                    </a:ext>
                  </a:extLst>
                </a:gridCol>
                <a:gridCol w="905438">
                  <a:extLst>
                    <a:ext uri="{9D8B030D-6E8A-4147-A177-3AD203B41FA5}">
                      <a16:colId xmlns:a16="http://schemas.microsoft.com/office/drawing/2014/main" val="3490358336"/>
                    </a:ext>
                  </a:extLst>
                </a:gridCol>
                <a:gridCol w="1548000">
                  <a:extLst>
                    <a:ext uri="{9D8B030D-6E8A-4147-A177-3AD203B41FA5}">
                      <a16:colId xmlns:a16="http://schemas.microsoft.com/office/drawing/2014/main" val="20002"/>
                    </a:ext>
                  </a:extLst>
                </a:gridCol>
                <a:gridCol w="2556000">
                  <a:extLst>
                    <a:ext uri="{9D8B030D-6E8A-4147-A177-3AD203B41FA5}">
                      <a16:colId xmlns:a16="http://schemas.microsoft.com/office/drawing/2014/main" val="20003"/>
                    </a:ext>
                  </a:extLst>
                </a:gridCol>
                <a:gridCol w="2304000">
                  <a:extLst>
                    <a:ext uri="{9D8B030D-6E8A-4147-A177-3AD203B41FA5}">
                      <a16:colId xmlns:a16="http://schemas.microsoft.com/office/drawing/2014/main" val="2992598958"/>
                    </a:ext>
                  </a:extLst>
                </a:gridCol>
                <a:gridCol w="756000">
                  <a:extLst>
                    <a:ext uri="{9D8B030D-6E8A-4147-A177-3AD203B41FA5}">
                      <a16:colId xmlns:a16="http://schemas.microsoft.com/office/drawing/2014/main" val="2261462523"/>
                    </a:ext>
                  </a:extLst>
                </a:gridCol>
              </a:tblGrid>
              <a:tr h="412905">
                <a:tc>
                  <a:txBody>
                    <a:bodyPr/>
                    <a:lstStyle/>
                    <a:p>
                      <a:pPr algn="ctr"/>
                      <a:r>
                        <a:rPr lang="en-GB" sz="800"/>
                        <a:t>REF</a:t>
                      </a:r>
                    </a:p>
                  </a:txBody>
                  <a:tcPr marL="36000" marR="36000" marT="36000" marB="36000" anchor="ctr"/>
                </a:tc>
                <a:tc>
                  <a:txBody>
                    <a:bodyPr/>
                    <a:lstStyle/>
                    <a:p>
                      <a:pPr algn="ctr"/>
                      <a:r>
                        <a:rPr lang="en-GB" sz="800"/>
                        <a:t>RAG</a:t>
                      </a:r>
                    </a:p>
                  </a:txBody>
                  <a:tcPr marL="36000" marR="36000" marT="36000" marB="36000" vert="vert27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a:t>WORKSTREAM</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u="sng"/>
                        <a:t>DESCRIPTION</a:t>
                      </a:r>
                      <a:endParaRPr lang="en-GB" sz="800"/>
                    </a:p>
                  </a:txBody>
                  <a:tcPr marL="36000" marR="36000" marT="36000" marB="36000" anchor="ctr"/>
                </a:tc>
                <a:tc>
                  <a:txBody>
                    <a:bodyPr/>
                    <a:lstStyle/>
                    <a:p>
                      <a:pPr algn="ctr"/>
                      <a:r>
                        <a:rPr lang="en-GB" sz="800"/>
                        <a:t>MITIGATING ACTIONS</a:t>
                      </a:r>
                    </a:p>
                  </a:txBody>
                  <a:tcPr marL="36000" marR="36000" marT="36000" marB="36000" anchor="ctr"/>
                </a:tc>
                <a:tc>
                  <a:txBody>
                    <a:bodyPr/>
                    <a:lstStyle/>
                    <a:p>
                      <a:pPr algn="ctr"/>
                      <a:r>
                        <a:rPr lang="en-GB" sz="800"/>
                        <a:t>LATEST UPDATE</a:t>
                      </a:r>
                    </a:p>
                  </a:txBody>
                  <a:tcPr marL="36000" marR="36000" marT="36000" marB="36000" anchor="ctr"/>
                </a:tc>
                <a:tc>
                  <a:txBody>
                    <a:bodyPr/>
                    <a:lstStyle/>
                    <a:p>
                      <a:pPr algn="ctr"/>
                      <a:r>
                        <a:rPr lang="en-GB" sz="800"/>
                        <a:t>TARGET</a:t>
                      </a:r>
                    </a:p>
                    <a:p>
                      <a:pPr algn="ctr"/>
                      <a:r>
                        <a:rPr lang="en-GB" sz="800"/>
                        <a:t>RESOLUTION</a:t>
                      </a:r>
                    </a:p>
                    <a:p>
                      <a:pPr algn="ctr"/>
                      <a:r>
                        <a:rPr lang="en-GB" sz="800"/>
                        <a:t>DATE</a:t>
                      </a:r>
                    </a:p>
                  </a:txBody>
                  <a:tcPr marL="36000" marR="36000" marT="36000" marB="36000" anchor="ctr"/>
                </a:tc>
                <a:extLst>
                  <a:ext uri="{0D108BD9-81ED-4DB2-BD59-A6C34878D82A}">
                    <a16:rowId xmlns:a16="http://schemas.microsoft.com/office/drawing/2014/main" val="10000"/>
                  </a:ext>
                </a:extLst>
              </a:tr>
              <a:tr h="584483">
                <a:tc>
                  <a:txBody>
                    <a:bodyPr/>
                    <a:lstStyle/>
                    <a:p>
                      <a:pPr algn="ctr" fontAlgn="b"/>
                      <a:r>
                        <a:rPr lang="en-GB" sz="800" b="0" i="0" u="none" strike="noStrike">
                          <a:solidFill>
                            <a:srgbClr val="000000"/>
                          </a:solidFill>
                          <a:effectLst/>
                          <a:latin typeface="+mn-lt"/>
                        </a:rPr>
                        <a:t>61429</a:t>
                      </a:r>
                    </a:p>
                  </a:txBody>
                  <a:tcPr marL="36000" marR="36000" marT="36000" marB="36000" anchor="ctr">
                    <a:solidFill>
                      <a:srgbClr val="CED1E1"/>
                    </a:solidFill>
                  </a:tcPr>
                </a:tc>
                <a:tc>
                  <a:txBody>
                    <a:bodyPr/>
                    <a:lstStyle/>
                    <a:p>
                      <a:pPr algn="ctr" fontAlgn="b"/>
                      <a:endParaRPr lang="en-GB" sz="800" b="0" i="0" u="none" strike="noStrike">
                        <a:solidFill>
                          <a:srgbClr val="000000"/>
                        </a:solidFill>
                        <a:effectLst/>
                        <a:latin typeface="+mn-lt"/>
                      </a:endParaRPr>
                    </a:p>
                  </a:txBody>
                  <a:tcPr marL="36000" marR="36000" marT="36000" marB="36000" anchor="ctr">
                    <a:solidFill>
                      <a:srgbClr val="FF0000"/>
                    </a:solidFill>
                  </a:tcPr>
                </a:tc>
                <a:tc>
                  <a:txBody>
                    <a:bodyPr/>
                    <a:lstStyle/>
                    <a:p>
                      <a:pPr algn="l" fontAlgn="b"/>
                      <a:r>
                        <a:rPr lang="en-GB" sz="800" b="0" i="0" u="none" strike="noStrike">
                          <a:solidFill>
                            <a:srgbClr val="000000"/>
                          </a:solidFill>
                          <a:effectLst/>
                          <a:latin typeface="+mn-lt"/>
                        </a:rPr>
                        <a:t>Data</a:t>
                      </a:r>
                    </a:p>
                  </a:txBody>
                  <a:tcPr marL="36000" marR="36000" marT="36000" marB="36000" anchor="ctr">
                    <a:solidFill>
                      <a:srgbClr val="CED1E2"/>
                    </a:solidFill>
                  </a:tcPr>
                </a:tc>
                <a:tc>
                  <a:txBody>
                    <a:bodyPr/>
                    <a:lstStyle/>
                    <a:p>
                      <a:pPr algn="l" fontAlgn="b"/>
                      <a:r>
                        <a:rPr lang="en-US" sz="800" b="0" i="0" u="none" strike="noStrike">
                          <a:solidFill>
                            <a:srgbClr val="000000"/>
                          </a:solidFill>
                          <a:effectLst/>
                          <a:latin typeface="+mn-lt"/>
                        </a:rPr>
                        <a:t>DMT - Industry parties have not developed against the same version of the design</a:t>
                      </a:r>
                    </a:p>
                  </a:txBody>
                  <a:tcPr marL="36000" marR="36000" marT="36000" marB="36000" anchor="ctr">
                    <a:solidFill>
                      <a:srgbClr val="CED1E2"/>
                    </a:solidFill>
                  </a:tcPr>
                </a:tc>
                <a:tc>
                  <a:txBody>
                    <a:bodyPr/>
                    <a:lstStyle/>
                    <a:p>
                      <a:pPr algn="l" fontAlgn="t"/>
                      <a:r>
                        <a:rPr lang="en-US" sz="800" b="0" i="0" u="none" strike="noStrike" kern="1200">
                          <a:solidFill>
                            <a:srgbClr val="000000"/>
                          </a:solidFill>
                          <a:effectLst/>
                          <a:latin typeface="+mn-lt"/>
                          <a:ea typeface="+mn-ea"/>
                          <a:cs typeface="+mn-cs"/>
                        </a:rPr>
                        <a:t>To be raised with the SI and Ofgem</a:t>
                      </a:r>
                    </a:p>
                  </a:txBody>
                  <a:tcPr marL="36000" marR="36000" marT="36000" marB="36000" anchor="ctr">
                    <a:solidFill>
                      <a:srgbClr val="CED1E2"/>
                    </a:solidFill>
                  </a:tcPr>
                </a:tc>
                <a:tc>
                  <a:txBody>
                    <a:bodyPr/>
                    <a:lstStyle/>
                    <a:p>
                      <a:pPr marL="0" indent="0" algn="l" rtl="0" fontAlgn="ctr">
                        <a:buFontTx/>
                        <a:buNone/>
                      </a:pPr>
                      <a:r>
                        <a:rPr lang="en-US" sz="800" b="0" i="0" u="none" strike="noStrike" kern="1200">
                          <a:solidFill>
                            <a:srgbClr val="000000"/>
                          </a:solidFill>
                          <a:effectLst/>
                          <a:latin typeface="+mn-lt"/>
                          <a:ea typeface="+mn-ea"/>
                          <a:cs typeface="+mn-cs"/>
                        </a:rPr>
                        <a:t>03/03: N</a:t>
                      </a:r>
                      <a:r>
                        <a:rPr lang="en-US" sz="800" b="0" i="0" u="none" strike="noStrike">
                          <a:solidFill>
                            <a:srgbClr val="000000"/>
                          </a:solidFill>
                          <a:effectLst/>
                          <a:latin typeface="Arial" panose="020B0604020202020204" pitchFamily="34" charset="0"/>
                        </a:rPr>
                        <a:t>o change to status - no updates from SI</a:t>
                      </a:r>
                      <a:endParaRPr lang="en-US" sz="800" b="0" i="0" u="none" strike="noStrike" kern="1200">
                        <a:solidFill>
                          <a:srgbClr val="000000"/>
                        </a:solidFill>
                        <a:effectLst/>
                        <a:latin typeface="+mn-lt"/>
                        <a:ea typeface="+mn-ea"/>
                        <a:cs typeface="+mn-cs"/>
                      </a:endParaRPr>
                    </a:p>
                  </a:txBody>
                  <a:tcPr marL="36000" marR="36000" marT="36000" marB="36000" anchor="ctr">
                    <a:solidFill>
                      <a:srgbClr val="CED1E2"/>
                    </a:solidFill>
                  </a:tcPr>
                </a:tc>
                <a:tc>
                  <a:txBody>
                    <a:bodyPr/>
                    <a:lstStyle/>
                    <a:p>
                      <a:pPr algn="ctr" fontAlgn="b"/>
                      <a:r>
                        <a:rPr lang="en-GB" sz="800" b="0" i="0" u="none" strike="noStrike">
                          <a:solidFill>
                            <a:srgbClr val="000000"/>
                          </a:solidFill>
                          <a:effectLst/>
                          <a:latin typeface="+mn-lt"/>
                        </a:rPr>
                        <a:t>27/03/2020</a:t>
                      </a:r>
                    </a:p>
                  </a:txBody>
                  <a:tcPr marL="36000" marR="36000" marT="36000" marB="36000" anchor="ctr">
                    <a:solidFill>
                      <a:srgbClr val="CED1E2"/>
                    </a:solidFill>
                  </a:tcPr>
                </a:tc>
                <a:extLst>
                  <a:ext uri="{0D108BD9-81ED-4DB2-BD59-A6C34878D82A}">
                    <a16:rowId xmlns:a16="http://schemas.microsoft.com/office/drawing/2014/main" val="2721742913"/>
                  </a:ext>
                </a:extLst>
              </a:tr>
            </a:tbl>
          </a:graphicData>
        </a:graphic>
      </p:graphicFrame>
    </p:spTree>
    <p:extLst>
      <p:ext uri="{BB962C8B-B14F-4D97-AF65-F5344CB8AC3E}">
        <p14:creationId xmlns:p14="http://schemas.microsoft.com/office/powerpoint/2010/main" val="102984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2745C0-C3F1-4E14-AB1C-A0A3DEBF42EA}"/>
              </a:ext>
            </a:extLst>
          </p:cNvPr>
          <p:cNvSpPr txBox="1">
            <a:spLocks/>
          </p:cNvSpPr>
          <p:nvPr/>
        </p:nvSpPr>
        <p:spPr>
          <a:xfrm>
            <a:off x="832005" y="184417"/>
            <a:ext cx="7479990" cy="387007"/>
          </a:xfrm>
          <a:prstGeom prst="rect">
            <a:avLst/>
          </a:prstGeom>
        </p:spPr>
        <p:txBody>
          <a:bodyPr vert="horz" lIns="91438" tIns="45719" rIns="91438" bIns="45719" rtlCol="0" anchor="ctr">
            <a:noAutofit/>
          </a:bodyPr>
          <a:lst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378"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High Level Plan</a:t>
            </a:r>
          </a:p>
        </p:txBody>
      </p:sp>
      <p:pic>
        <p:nvPicPr>
          <p:cNvPr id="7" name="Picture 6">
            <a:extLst>
              <a:ext uri="{FF2B5EF4-FFF2-40B4-BE49-F238E27FC236}">
                <a16:creationId xmlns:a16="http://schemas.microsoft.com/office/drawing/2014/main" id="{EA653D5A-234E-432A-8256-9F334C1E19B1}"/>
              </a:ext>
            </a:extLst>
          </p:cNvPr>
          <p:cNvPicPr>
            <a:picLocks noChangeAspect="1"/>
          </p:cNvPicPr>
          <p:nvPr/>
        </p:nvPicPr>
        <p:blipFill>
          <a:blip r:embed="rId2"/>
          <a:stretch>
            <a:fillRect/>
          </a:stretch>
        </p:blipFill>
        <p:spPr>
          <a:xfrm>
            <a:off x="394472" y="627534"/>
            <a:ext cx="8498008" cy="4515965"/>
          </a:xfrm>
          <a:prstGeom prst="rect">
            <a:avLst/>
          </a:prstGeom>
        </p:spPr>
      </p:pic>
    </p:spTree>
    <p:extLst>
      <p:ext uri="{BB962C8B-B14F-4D97-AF65-F5344CB8AC3E}">
        <p14:creationId xmlns:p14="http://schemas.microsoft.com/office/powerpoint/2010/main" val="3973031643"/>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Xoserve PowerPoint Template Clean">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4E1107C8-7EAE-463F-90B6-3C9F8131CA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8545E1A-EA83-463B-B744-ADE3D05E8049}">
  <ds:schemaRefs>
    <ds:schemaRef ds:uri="http://schemas.openxmlformats.org/package/2006/metadata/core-properties"/>
    <ds:schemaRef ds:uri="http://purl.org/dc/dcmitype/"/>
    <ds:schemaRef ds:uri="http://purl.org/dc/terms/"/>
    <ds:schemaRef ds:uri="http://www.w3.org/XML/1998/namespace"/>
    <ds:schemaRef ds:uri="http://schemas.microsoft.com/office/2006/metadata/properties"/>
    <ds:schemaRef ds:uri="http://purl.org/dc/elements/1.1/"/>
    <ds:schemaRef ds:uri="http://schemas.microsoft.com/office/2006/documentManagement/types"/>
    <ds:schemaRef ds:uri="http://schemas.microsoft.com/office/infopath/2007/PartnerControls"/>
    <ds:schemaRef ds:uri="3092569d-7549-4f1f-b838-122d264c6bd8"/>
    <ds:schemaRef ds:uri="01f7a547-d57a-44ce-a211-81869c79743b"/>
  </ds:schemaRefs>
</ds:datastoreItem>
</file>

<file path=docProps/app.xml><?xml version="1.0" encoding="utf-8"?>
<Properties xmlns="http://schemas.openxmlformats.org/officeDocument/2006/extended-properties" xmlns:vt="http://schemas.openxmlformats.org/officeDocument/2006/docPropsVTypes">
  <Template/>
  <TotalTime>1400</TotalTime>
  <Words>1764</Words>
  <Application>Microsoft Office PowerPoint</Application>
  <PresentationFormat>On-screen Show (16:9)</PresentationFormat>
  <Paragraphs>180</Paragraphs>
  <Slides>7</Slides>
  <Notes>4</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7</vt:i4>
      </vt:variant>
    </vt:vector>
  </HeadingPairs>
  <TitlesOfParts>
    <vt:vector size="14" baseType="lpstr">
      <vt:lpstr>Arial</vt:lpstr>
      <vt:lpstr>Calibri</vt:lpstr>
      <vt:lpstr>Wingdings</vt:lpstr>
      <vt:lpstr>xoserve templates</vt:lpstr>
      <vt:lpstr>Office Theme</vt:lpstr>
      <vt:lpstr>Xoserve PowerPoint Template Clean</vt:lpstr>
      <vt:lpstr>1_Office Theme</vt:lpstr>
      <vt:lpstr>CSSC Programme Dashboard</vt:lpstr>
      <vt:lpstr>PowerPoint Presentation</vt:lpstr>
      <vt:lpstr>CSSC Programme Workstream Updates</vt:lpstr>
      <vt:lpstr>Key Programme Risks (1/2)</vt:lpstr>
      <vt:lpstr>Key Programme Risks (1/2)</vt:lpstr>
      <vt:lpstr>Key Programme Issues</vt:lpstr>
      <vt:lpstr>PowerPoint Presentation</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Helen Cuin</cp:lastModifiedBy>
  <cp:revision>3</cp:revision>
  <cp:lastPrinted>2019-12-17T14:02:10Z</cp:lastPrinted>
  <dcterms:created xsi:type="dcterms:W3CDTF">2011-09-20T14:58:41Z</dcterms:created>
  <dcterms:modified xsi:type="dcterms:W3CDTF">2020-03-18T08:55:38Z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0x01010041A7FD4F90B5DA4788FF0464472C409F</vt:lpwstr>
  </property>
</Properties>
</file>