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317" r:id="rId6"/>
    <p:sldId id="314" r:id="rId7"/>
    <p:sldId id="318" r:id="rId8"/>
    <p:sldId id="31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EC811-91CF-4E18-B26A-55A1F8172DFB}" v="224" dt="2020-04-02T15:19:3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15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April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2</a:t>
            </a:r>
            <a:r>
              <a:rPr lang="en-GB" sz="1300" baseline="30000" dirty="0">
                <a:latin typeface="Arial"/>
                <a:cs typeface="Arial"/>
              </a:rPr>
              <a:t>nd</a:t>
            </a:r>
            <a:r>
              <a:rPr lang="en-GB" sz="1300" dirty="0">
                <a:latin typeface="Arial"/>
                <a:cs typeface="Arial"/>
              </a:rPr>
              <a:t> April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March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00304BAB-1283-412A-8F78-E71C040EAA7B}"/>
              </a:ext>
            </a:extLst>
          </p:cNvPr>
          <p:cNvSpPr/>
          <p:nvPr/>
        </p:nvSpPr>
        <p:spPr>
          <a:xfrm rot="5400000">
            <a:off x="3221781" y="452741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7" name="Right Arrow 139">
            <a:extLst>
              <a:ext uri="{FF2B5EF4-FFF2-40B4-BE49-F238E27FC236}">
                <a16:creationId xmlns:a16="http://schemas.microsoft.com/office/drawing/2014/main" id="{C4D6AE01-EE03-45EC-8817-FDBFF560023A}"/>
              </a:ext>
            </a:extLst>
          </p:cNvPr>
          <p:cNvSpPr/>
          <p:nvPr/>
        </p:nvSpPr>
        <p:spPr>
          <a:xfrm rot="16200000">
            <a:off x="3241425" y="1270376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00605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19011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441774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14900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08722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00781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6105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09854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2</a:t>
            </a:r>
            <a:r>
              <a:rPr lang="en-GB" sz="1000" b="1" baseline="30000" dirty="0"/>
              <a:t>rd</a:t>
            </a:r>
            <a:r>
              <a:rPr lang="en-GB" sz="1000" b="1" dirty="0"/>
              <a:t> April 2020</a:t>
            </a:r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823EB171-746C-4BDB-9264-FC2594B6A266}"/>
              </a:ext>
            </a:extLst>
          </p:cNvPr>
          <p:cNvSpPr/>
          <p:nvPr/>
        </p:nvSpPr>
        <p:spPr>
          <a:xfrm rot="16200000">
            <a:off x="3227943" y="23119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4C995559-EC70-4783-AF50-C3CFF9D5FA7A}"/>
              </a:ext>
            </a:extLst>
          </p:cNvPr>
          <p:cNvSpPr/>
          <p:nvPr/>
        </p:nvSpPr>
        <p:spPr>
          <a:xfrm rot="16200000">
            <a:off x="7021603" y="23119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63C9F4D0-A12E-45C4-9A73-3BA267FB5AC2}"/>
              </a:ext>
            </a:extLst>
          </p:cNvPr>
          <p:cNvSpPr/>
          <p:nvPr/>
        </p:nvSpPr>
        <p:spPr>
          <a:xfrm rot="5400000">
            <a:off x="7056902" y="3434698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3B24BF6E-5DC7-477C-A39D-A9D7859182C7}"/>
              </a:ext>
            </a:extLst>
          </p:cNvPr>
          <p:cNvSpPr/>
          <p:nvPr/>
        </p:nvSpPr>
        <p:spPr>
          <a:xfrm rot="5400000">
            <a:off x="7056902" y="4534240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9096891F-852F-4874-9375-33B63E26B9C9}"/>
              </a:ext>
            </a:extLst>
          </p:cNvPr>
          <p:cNvSpPr/>
          <p:nvPr/>
        </p:nvSpPr>
        <p:spPr>
          <a:xfrm rot="16200000">
            <a:off x="7044871" y="1294571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2</a:t>
            </a:r>
            <a:r>
              <a:rPr lang="en-GB" sz="1400" baseline="30000" dirty="0"/>
              <a:t>nd</a:t>
            </a:r>
            <a:r>
              <a:rPr lang="en-GB" sz="1400" dirty="0"/>
              <a:t> April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07DB71-9FC0-4E76-B84D-75D626255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3518"/>
            <a:ext cx="844515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7A24-CA6A-43E4-88D3-93FA7534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Queries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5EDAA-654C-4A25-89C6-08EFE5461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17646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GB" sz="2800" dirty="0"/>
              <a:t>War room sessions in January set up, attended by various departments </a:t>
            </a:r>
            <a:r>
              <a:rPr lang="en-GB" sz="2800"/>
              <a:t>within Xoserve </a:t>
            </a:r>
            <a:r>
              <a:rPr lang="en-GB" sz="2800" dirty="0"/>
              <a:t>to achieve </a:t>
            </a:r>
            <a:r>
              <a:rPr lang="en-GB" sz="2800"/>
              <a:t>2 objectives </a:t>
            </a:r>
            <a:r>
              <a:rPr lang="en-GB" sz="2800" dirty="0"/>
              <a:t>by March</a:t>
            </a:r>
          </a:p>
          <a:p>
            <a:pPr lvl="1"/>
            <a:r>
              <a:rPr lang="en-GB" dirty="0"/>
              <a:t>Reduce overall system incident and process query ticketing volumes by 25% - ACHIEVED</a:t>
            </a:r>
          </a:p>
          <a:p>
            <a:pPr lvl="1"/>
            <a:r>
              <a:rPr lang="en-GB" dirty="0"/>
              <a:t>Reduce the average resolution times for customer process queries by 25% - ACHIEVED</a:t>
            </a:r>
          </a:p>
          <a:p>
            <a:pPr lvl="0"/>
            <a:r>
              <a:rPr lang="en-GB" sz="2800" dirty="0"/>
              <a:t>Work was then undertaken by our Business Optimisation Team (BOT) to identify contact types, volumes and routes into the business over a 3 week period. These are contacts not already captured in our centralised ticketing tool.</a:t>
            </a:r>
          </a:p>
          <a:p>
            <a:pPr lvl="0"/>
            <a:r>
              <a:rPr lang="en-GB" sz="2800" dirty="0"/>
              <a:t>The data collected by BOT was used in a 6 week tactical, agile sprint between Feb and March. The outcome of this sprint was to introduce the majority of this contact into our centralised ticketing tool in order to; </a:t>
            </a:r>
          </a:p>
          <a:p>
            <a:pPr lvl="1"/>
            <a:r>
              <a:rPr lang="en-GB" dirty="0"/>
              <a:t>Drive better customer service</a:t>
            </a:r>
          </a:p>
          <a:p>
            <a:pPr lvl="1"/>
            <a:r>
              <a:rPr lang="en-GB" dirty="0"/>
              <a:t>Gain greater control and visibility of the number of customer contacts</a:t>
            </a:r>
          </a:p>
          <a:p>
            <a:pPr lvl="1"/>
            <a:r>
              <a:rPr lang="en-GB" dirty="0"/>
              <a:t>Identify common query types</a:t>
            </a:r>
          </a:p>
          <a:p>
            <a:pPr lvl="1"/>
            <a:r>
              <a:rPr lang="en-GB" dirty="0"/>
              <a:t>Ensure contacts are routed to the correct teams quickly</a:t>
            </a:r>
          </a:p>
          <a:p>
            <a:pPr lvl="1"/>
            <a:r>
              <a:rPr lang="en-GB" dirty="0"/>
              <a:t>Produce quality MI to track and manage outstanding contacts</a:t>
            </a:r>
          </a:p>
          <a:p>
            <a:pPr lvl="1"/>
            <a:r>
              <a:rPr lang="en-GB" dirty="0"/>
              <a:t>Ensure SLA compliant</a:t>
            </a:r>
          </a:p>
          <a:p>
            <a:pPr lvl="0"/>
            <a:r>
              <a:rPr lang="en-GB" sz="2800" dirty="0"/>
              <a:t>A further strategic sprint is currently underway to understand how we can</a:t>
            </a:r>
          </a:p>
          <a:p>
            <a:pPr lvl="1"/>
            <a:r>
              <a:rPr lang="en-GB" dirty="0"/>
              <a:t>Minimise customer effort</a:t>
            </a:r>
          </a:p>
          <a:p>
            <a:pPr lvl="1"/>
            <a:r>
              <a:rPr lang="en-GB" dirty="0"/>
              <a:t>Deliver quality and drive up our right first time responses</a:t>
            </a:r>
          </a:p>
          <a:p>
            <a:pPr lvl="1"/>
            <a:r>
              <a:rPr lang="en-GB" dirty="0"/>
              <a:t>Reduce cycle times</a:t>
            </a:r>
          </a:p>
          <a:p>
            <a:pPr lvl="1"/>
            <a:r>
              <a:rPr lang="en-GB" dirty="0"/>
              <a:t>Deliver a slick, consistent and intuitive experience for our customers</a:t>
            </a:r>
          </a:p>
          <a:p>
            <a:pPr lvl="1"/>
            <a:r>
              <a:rPr lang="en-GB" dirty="0"/>
              <a:t>Improve MI</a:t>
            </a:r>
          </a:p>
          <a:p>
            <a:pPr lvl="1"/>
            <a:r>
              <a:rPr lang="en-GB" dirty="0"/>
              <a:t>Treat our customers as individuals</a:t>
            </a:r>
          </a:p>
          <a:p>
            <a:pPr lvl="1"/>
            <a:r>
              <a:rPr lang="en-GB" dirty="0"/>
              <a:t>Increase self serve capability for our customers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8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3092569d-7549-4f1f-b838-122d264c6bd8"/>
    <ds:schemaRef ds:uri="01f7a547-d57a-44ce-a211-81869c79743b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B1FB07D-E14E-463E-BAF8-AEE329B8A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15386</TotalTime>
  <Words>419</Words>
  <Application>Microsoft Office PowerPoint</Application>
  <PresentationFormat>On-screen Show (16:9)</PresentationFormat>
  <Paragraphs>77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Customer Issue Management Dashboard CoMC </vt:lpstr>
      <vt:lpstr>Summary Dashboard March 2020</vt:lpstr>
      <vt:lpstr>PowerPoint Presentation</vt:lpstr>
      <vt:lpstr>Customer Queries Update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2020-04-02T16:07:38Z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