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669" r:id="rId5"/>
    <p:sldId id="723" r:id="rId6"/>
    <p:sldId id="718" r:id="rId7"/>
    <p:sldId id="525" r:id="rId8"/>
    <p:sldId id="526" r:id="rId9"/>
    <p:sldId id="527" r:id="rId10"/>
    <p:sldId id="528" r:id="rId11"/>
    <p:sldId id="529" r:id="rId12"/>
    <p:sldId id="719" r:id="rId13"/>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BB20"/>
    <a:srgbClr val="F5835D"/>
    <a:srgbClr val="9CCB3B"/>
    <a:srgbClr val="FFFFFF"/>
    <a:srgbClr val="FF0000"/>
    <a:srgbClr val="40D1F5"/>
    <a:srgbClr val="84B8DA"/>
    <a:srgbClr val="B1D6E8"/>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FE8329-370D-4FA4-8DDF-9C6D90365668}" v="1390" dt="2020-04-02T15:12:54.5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88" autoAdjust="0"/>
    <p:restoredTop sz="93883" autoAdjust="0"/>
  </p:normalViewPr>
  <p:slideViewPr>
    <p:cSldViewPr snapToGrid="0">
      <p:cViewPr varScale="1">
        <p:scale>
          <a:sx n="89" d="100"/>
          <a:sy n="89" d="100"/>
        </p:scale>
        <p:origin x="960" y="48"/>
      </p:cViewPr>
      <p:guideLst>
        <p:guide orient="horz" pos="1620"/>
        <p:guide pos="2880"/>
      </p:guideLst>
    </p:cSldViewPr>
  </p:slideViewPr>
  <p:outlineViewPr>
    <p:cViewPr>
      <p:scale>
        <a:sx n="33" d="100"/>
        <a:sy n="33" d="100"/>
      </p:scale>
      <p:origin x="0" y="-73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887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80" y="1"/>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02/04/2020</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42764"/>
            <a:ext cx="5379720" cy="439840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3831"/>
            <a:ext cx="2914015" cy="488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80" y="9283831"/>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5</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9</a:t>
            </a:fld>
            <a:endParaRPr lang="en-GB"/>
          </a:p>
        </p:txBody>
      </p:sp>
    </p:spTree>
    <p:extLst>
      <p:ext uri="{BB962C8B-B14F-4D97-AF65-F5344CB8AC3E}">
        <p14:creationId xmlns:p14="http://schemas.microsoft.com/office/powerpoint/2010/main" val="33165319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EEA2-DF77-4912-9D29-6232E3B17B5B}"/>
              </a:ext>
            </a:extLst>
          </p:cNvPr>
          <p:cNvSpPr>
            <a:spLocks noGrp="1"/>
          </p:cNvSpPr>
          <p:nvPr>
            <p:ph type="title"/>
          </p:nvPr>
        </p:nvSpPr>
        <p:spPr/>
        <p:txBody>
          <a:bodyPr>
            <a:normAutofit fontScale="90000"/>
          </a:bodyPr>
          <a:lstStyle/>
          <a:p>
            <a:r>
              <a:rPr lang="en-GB" dirty="0">
                <a:latin typeface="Arial"/>
                <a:cs typeface="Arial"/>
              </a:rPr>
              <a:t>Amendment Invoice Update</a:t>
            </a:r>
          </a:p>
        </p:txBody>
      </p:sp>
    </p:spTree>
    <p:extLst>
      <p:ext uri="{BB962C8B-B14F-4D97-AF65-F5344CB8AC3E}">
        <p14:creationId xmlns:p14="http://schemas.microsoft.com/office/powerpoint/2010/main" val="3338301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p:txBody>
          <a:bodyPr>
            <a:normAutofit/>
          </a:bodyPr>
          <a:lstStyle/>
          <a:p>
            <a:endParaRPr lang="en-GB" sz="1600" dirty="0"/>
          </a:p>
          <a:p>
            <a:endParaRPr lang="en-GB" sz="1600" dirty="0"/>
          </a:p>
          <a:p>
            <a:pPr marL="0" indent="0">
              <a:buNone/>
            </a:pPr>
            <a:endParaRPr lang="en-GB" sz="1600" dirty="0"/>
          </a:p>
          <a:p>
            <a:pPr marL="0" indent="0">
              <a:buNone/>
            </a:pPr>
            <a:endParaRPr lang="en-GB" sz="1400" dirty="0"/>
          </a:p>
          <a:p>
            <a:endParaRPr lang="en-GB" sz="1400" dirty="0"/>
          </a:p>
        </p:txBody>
      </p:sp>
      <p:sp>
        <p:nvSpPr>
          <p:cNvPr id="6" name="Content Placeholder 2"/>
          <p:cNvSpPr txBox="1">
            <a:spLocks/>
          </p:cNvSpPr>
          <p:nvPr/>
        </p:nvSpPr>
        <p:spPr>
          <a:xfrm>
            <a:off x="467544" y="669053"/>
            <a:ext cx="8229600" cy="4064388"/>
          </a:xfrm>
          <a:prstGeom prst="rect">
            <a:avLst/>
          </a:prstGeom>
        </p:spPr>
        <p:txBody>
          <a:bodyPr vert="horz" lIns="91440" tIns="45720" rIns="91440" bIns="45720" rtlCol="0" anchor="t">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800" dirty="0">
                <a:solidFill>
                  <a:schemeClr val="accent1"/>
                </a:solidFill>
                <a:latin typeface="Arial"/>
                <a:cs typeface="Arial"/>
              </a:rPr>
              <a:t>151 unique MPRNs with ASP mismatch.</a:t>
            </a:r>
          </a:p>
          <a:p>
            <a:endParaRPr lang="en-GB" sz="1800" dirty="0">
              <a:solidFill>
                <a:schemeClr val="accent1"/>
              </a:solidFill>
              <a:latin typeface="Arial"/>
              <a:cs typeface="Arial"/>
            </a:endParaRPr>
          </a:p>
          <a:p>
            <a:r>
              <a:rPr lang="en-GB" sz="1800" dirty="0">
                <a:solidFill>
                  <a:schemeClr val="accent1"/>
                </a:solidFill>
                <a:latin typeface="Arial"/>
                <a:cs typeface="Arial"/>
              </a:rPr>
              <a:t>ASP file merge activities included 149 of the 151 MPRNS that were originally missed.</a:t>
            </a:r>
          </a:p>
          <a:p>
            <a:endParaRPr lang="en-GB" sz="1800" dirty="0">
              <a:solidFill>
                <a:schemeClr val="accent1"/>
              </a:solidFill>
              <a:latin typeface="Arial"/>
              <a:cs typeface="Arial"/>
            </a:endParaRPr>
          </a:p>
          <a:p>
            <a:r>
              <a:rPr lang="en-GB" sz="1800" dirty="0">
                <a:solidFill>
                  <a:schemeClr val="accent1"/>
                </a:solidFill>
                <a:latin typeface="Arial"/>
                <a:cs typeface="Arial"/>
              </a:rPr>
              <a:t>2 customers had 1 Prime MPRN each with mismatch. These were corrected for both customers.</a:t>
            </a:r>
          </a:p>
          <a:p>
            <a:endParaRPr lang="en-GB" sz="1800" dirty="0">
              <a:solidFill>
                <a:schemeClr val="accent1"/>
              </a:solidFill>
              <a:latin typeface="Arial"/>
              <a:cs typeface="Arial"/>
            </a:endParaRPr>
          </a:p>
          <a:p>
            <a:r>
              <a:rPr lang="en-GB" sz="1800" dirty="0">
                <a:solidFill>
                  <a:schemeClr val="accent1"/>
                </a:solidFill>
                <a:latin typeface="Arial"/>
                <a:cs typeface="Arial"/>
              </a:rPr>
              <a:t>The issues encountered last month with the AML file extraction and delivery were avoided tis month. A change to the extraction job ensured the file extraction was more efficient and files were delivered earlier (deliver commenced 1 day after invoice issue date).</a:t>
            </a:r>
          </a:p>
          <a:p>
            <a:pPr marL="0" indent="0">
              <a:buNone/>
            </a:pPr>
            <a:endParaRPr lang="en-GB" sz="1800" dirty="0">
              <a:solidFill>
                <a:schemeClr val="accent1"/>
              </a:solidFill>
              <a:latin typeface="Arial"/>
              <a:cs typeface="Arial"/>
            </a:endParaRPr>
          </a:p>
          <a:p>
            <a:r>
              <a:rPr lang="en-GB" sz="1800" dirty="0">
                <a:solidFill>
                  <a:schemeClr val="accent1"/>
                </a:solidFill>
                <a:latin typeface="Arial"/>
                <a:cs typeface="Arial"/>
              </a:rPr>
              <a:t>Cataloguing of Exception resolution process steps now concluded. Approval of the resolution documentation is ongoing.</a:t>
            </a:r>
          </a:p>
          <a:p>
            <a:endParaRPr lang="en-GB" sz="1800" dirty="0">
              <a:solidFill>
                <a:schemeClr val="accent1"/>
              </a:solidFill>
              <a:latin typeface="Arial"/>
              <a:cs typeface="Arial"/>
            </a:endParaRPr>
          </a:p>
          <a:p>
            <a:r>
              <a:rPr lang="en-GB" sz="1800" dirty="0">
                <a:solidFill>
                  <a:schemeClr val="accent1"/>
                </a:solidFill>
              </a:rPr>
              <a:t>Defect resolution and deployment has been affected by re-prioritisation and focus on AQ issues and test environment availability issues causing bottle necks through-out the process. RTG forecast to be TBC.</a:t>
            </a:r>
          </a:p>
          <a:p>
            <a:endParaRPr lang="en-GB" sz="1800" dirty="0">
              <a:solidFill>
                <a:schemeClr val="accent1"/>
              </a:solidFill>
              <a:latin typeface="Arial"/>
              <a:cs typeface="Arial"/>
            </a:endParaRPr>
          </a:p>
          <a:p>
            <a:endParaRPr lang="en-GB" sz="1800" dirty="0">
              <a:solidFill>
                <a:schemeClr val="accent1"/>
              </a:solidFill>
              <a:latin typeface="Arial"/>
              <a:cs typeface="Arial"/>
            </a:endParaRPr>
          </a:p>
          <a:p>
            <a:endParaRPr lang="en-GB" sz="1800" dirty="0">
              <a:solidFill>
                <a:schemeClr val="accent1"/>
              </a:solidFill>
              <a:latin typeface="Arial"/>
              <a:cs typeface="Arial"/>
            </a:endParaRPr>
          </a:p>
          <a:p>
            <a:endParaRPr lang="en-GB" sz="1800" dirty="0">
              <a:solidFill>
                <a:schemeClr val="accent1"/>
              </a:solidFill>
              <a:latin typeface="Arial"/>
              <a:cs typeface="Arial"/>
            </a:endParaRPr>
          </a:p>
          <a:p>
            <a:endParaRPr lang="en-GB" sz="1800" dirty="0">
              <a:solidFill>
                <a:schemeClr val="accent1"/>
              </a:solidFill>
            </a:endParaRPr>
          </a:p>
          <a:p>
            <a:pPr marL="0" indent="0">
              <a:buNone/>
            </a:pPr>
            <a:endParaRPr lang="en-GB" sz="1400" u="sng" dirty="0"/>
          </a:p>
          <a:p>
            <a:endParaRPr lang="en-GB" sz="1400" dirty="0"/>
          </a:p>
          <a:p>
            <a:pPr marL="0" indent="0">
              <a:buNone/>
            </a:pPr>
            <a:endParaRPr lang="en-GB" sz="1400" dirty="0"/>
          </a:p>
          <a:p>
            <a:endParaRPr lang="en-GB" sz="1400" dirty="0"/>
          </a:p>
          <a:p>
            <a:endParaRPr lang="en-GB" sz="1400" dirty="0"/>
          </a:p>
          <a:p>
            <a:endParaRPr lang="en-GB" sz="1400" dirty="0"/>
          </a:p>
          <a:p>
            <a:endParaRPr lang="en-GB" sz="1400" dirty="0"/>
          </a:p>
          <a:p>
            <a:endParaRPr lang="en-GB" sz="1400" dirty="0"/>
          </a:p>
          <a:p>
            <a:endParaRPr lang="en-GB" sz="1600" i="1" dirty="0"/>
          </a:p>
          <a:p>
            <a:endParaRPr lang="en-GB" sz="1600" dirty="0"/>
          </a:p>
          <a:p>
            <a:pPr>
              <a:buFont typeface="Arial" panose="020B0604020202020204" pitchFamily="34" charset="0"/>
              <a:buChar char="•"/>
            </a:pPr>
            <a:endParaRPr lang="en-GB" sz="1600" dirty="0"/>
          </a:p>
          <a:p>
            <a:pPr marL="0" indent="0">
              <a:buNone/>
            </a:pPr>
            <a:endParaRPr lang="en-GB" sz="1600" dirty="0"/>
          </a:p>
          <a:p>
            <a:pPr marL="0" indent="0">
              <a:buNone/>
            </a:pPr>
            <a:endParaRPr lang="en-GB" sz="1400" dirty="0"/>
          </a:p>
          <a:p>
            <a:endParaRPr lang="en-GB" sz="1400" dirty="0"/>
          </a:p>
        </p:txBody>
      </p:sp>
    </p:spTree>
    <p:extLst>
      <p:ext uri="{BB962C8B-B14F-4D97-AF65-F5344CB8AC3E}">
        <p14:creationId xmlns:p14="http://schemas.microsoft.com/office/powerpoint/2010/main" val="52593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Summary Resolution Plan</a:t>
            </a:r>
          </a:p>
        </p:txBody>
      </p:sp>
      <p:cxnSp>
        <p:nvCxnSpPr>
          <p:cNvPr id="16" name="Straight Connector 15"/>
          <p:cNvCxnSpPr/>
          <p:nvPr/>
        </p:nvCxnSpPr>
        <p:spPr>
          <a:xfrm>
            <a:off x="6533305"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698588"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18433"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83716"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118520"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283803"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403648"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145485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Apr</a:t>
            </a:r>
          </a:p>
        </p:txBody>
      </p:sp>
      <p:sp>
        <p:nvSpPr>
          <p:cNvPr id="26" name="Rounded Rectangle 25"/>
          <p:cNvSpPr/>
          <p:nvPr/>
        </p:nvSpPr>
        <p:spPr>
          <a:xfrm>
            <a:off x="230626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May</a:t>
            </a:r>
          </a:p>
        </p:txBody>
      </p:sp>
      <p:sp>
        <p:nvSpPr>
          <p:cNvPr id="27" name="Rounded Rectangle 26"/>
          <p:cNvSpPr/>
          <p:nvPr/>
        </p:nvSpPr>
        <p:spPr>
          <a:xfrm>
            <a:off x="315767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Jun</a:t>
            </a:r>
          </a:p>
        </p:txBody>
      </p:sp>
      <p:sp>
        <p:nvSpPr>
          <p:cNvPr id="28" name="Rounded Rectangle 27"/>
          <p:cNvSpPr/>
          <p:nvPr/>
        </p:nvSpPr>
        <p:spPr>
          <a:xfrm>
            <a:off x="400908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Jul</a:t>
            </a:r>
          </a:p>
        </p:txBody>
      </p:sp>
      <p:sp>
        <p:nvSpPr>
          <p:cNvPr id="29" name="Rounded Rectangle 28"/>
          <p:cNvSpPr/>
          <p:nvPr/>
        </p:nvSpPr>
        <p:spPr>
          <a:xfrm>
            <a:off x="486049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Aug</a:t>
            </a:r>
          </a:p>
        </p:txBody>
      </p:sp>
      <p:sp>
        <p:nvSpPr>
          <p:cNvPr id="30" name="Rounded Rectangle 29"/>
          <p:cNvSpPr/>
          <p:nvPr/>
        </p:nvSpPr>
        <p:spPr>
          <a:xfrm>
            <a:off x="5711908"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Sept</a:t>
            </a:r>
          </a:p>
        </p:txBody>
      </p:sp>
      <p:sp>
        <p:nvSpPr>
          <p:cNvPr id="31" name="Pentagon 30"/>
          <p:cNvSpPr/>
          <p:nvPr/>
        </p:nvSpPr>
        <p:spPr>
          <a:xfrm>
            <a:off x="1462054" y="1995686"/>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32" name="Rounded Rectangle 31"/>
          <p:cNvSpPr/>
          <p:nvPr/>
        </p:nvSpPr>
        <p:spPr>
          <a:xfrm>
            <a:off x="6576004" y="994037"/>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Oct</a:t>
            </a:r>
          </a:p>
        </p:txBody>
      </p:sp>
      <p:sp>
        <p:nvSpPr>
          <p:cNvPr id="33" name="Rounded Rectangle 32"/>
          <p:cNvSpPr/>
          <p:nvPr/>
        </p:nvSpPr>
        <p:spPr>
          <a:xfrm>
            <a:off x="7440100" y="987574"/>
            <a:ext cx="1380372"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Nov onwards</a:t>
            </a:r>
          </a:p>
        </p:txBody>
      </p:sp>
      <p:cxnSp>
        <p:nvCxnSpPr>
          <p:cNvPr id="34" name="Straight Connector 33"/>
          <p:cNvCxnSpPr/>
          <p:nvPr/>
        </p:nvCxnSpPr>
        <p:spPr>
          <a:xfrm>
            <a:off x="7380312" y="1346087"/>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142603" y="1392210"/>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ASP / AML Mismatches</a:t>
            </a:r>
          </a:p>
        </p:txBody>
      </p:sp>
      <p:sp>
        <p:nvSpPr>
          <p:cNvPr id="36" name="Rounded Rectangle 35"/>
          <p:cNvSpPr/>
          <p:nvPr/>
        </p:nvSpPr>
        <p:spPr>
          <a:xfrm>
            <a:off x="140653" y="3113728"/>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Exclusions</a:t>
            </a:r>
          </a:p>
        </p:txBody>
      </p:sp>
      <p:sp>
        <p:nvSpPr>
          <p:cNvPr id="39" name="Rounded Rectangle 38"/>
          <p:cNvSpPr/>
          <p:nvPr/>
        </p:nvSpPr>
        <p:spPr>
          <a:xfrm>
            <a:off x="136749" y="3742262"/>
            <a:ext cx="1152128" cy="491130"/>
          </a:xfrm>
          <a:prstGeom prst="roundRec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Defects</a:t>
            </a:r>
          </a:p>
        </p:txBody>
      </p:sp>
      <p:sp>
        <p:nvSpPr>
          <p:cNvPr id="40" name="Rounded Rectangle 39"/>
          <p:cNvSpPr/>
          <p:nvPr/>
        </p:nvSpPr>
        <p:spPr>
          <a:xfrm>
            <a:off x="136749" y="4329776"/>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MI / Reporting</a:t>
            </a:r>
          </a:p>
        </p:txBody>
      </p:sp>
      <p:sp>
        <p:nvSpPr>
          <p:cNvPr id="41" name="Pentagon 40"/>
          <p:cNvSpPr/>
          <p:nvPr/>
        </p:nvSpPr>
        <p:spPr>
          <a:xfrm>
            <a:off x="3174934" y="1995872"/>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2" name="Pentagon 41"/>
          <p:cNvSpPr/>
          <p:nvPr/>
        </p:nvSpPr>
        <p:spPr>
          <a:xfrm>
            <a:off x="4860496" y="2254829"/>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3" name="Pentagon 42"/>
          <p:cNvSpPr/>
          <p:nvPr/>
        </p:nvSpPr>
        <p:spPr>
          <a:xfrm>
            <a:off x="1462054" y="2571750"/>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4" name="Pentagon 43"/>
          <p:cNvSpPr/>
          <p:nvPr/>
        </p:nvSpPr>
        <p:spPr>
          <a:xfrm>
            <a:off x="3174933" y="2571936"/>
            <a:ext cx="5573529"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5" name="Pentagon 44"/>
          <p:cNvSpPr/>
          <p:nvPr/>
        </p:nvSpPr>
        <p:spPr>
          <a:xfrm>
            <a:off x="4860497" y="2842342"/>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6" name="Pentagon 45"/>
          <p:cNvSpPr/>
          <p:nvPr/>
        </p:nvSpPr>
        <p:spPr>
          <a:xfrm>
            <a:off x="1453902" y="1399946"/>
            <a:ext cx="4244686"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RCA activities</a:t>
            </a:r>
          </a:p>
        </p:txBody>
      </p:sp>
      <p:sp>
        <p:nvSpPr>
          <p:cNvPr id="47" name="Pentagon 46"/>
          <p:cNvSpPr/>
          <p:nvPr/>
        </p:nvSpPr>
        <p:spPr>
          <a:xfrm>
            <a:off x="5724128" y="1667316"/>
            <a:ext cx="3024333"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8" name="Pentagon 47"/>
          <p:cNvSpPr/>
          <p:nvPr/>
        </p:nvSpPr>
        <p:spPr>
          <a:xfrm>
            <a:off x="1462054" y="3164455"/>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9" name="Pentagon 48"/>
          <p:cNvSpPr/>
          <p:nvPr/>
        </p:nvSpPr>
        <p:spPr>
          <a:xfrm>
            <a:off x="3174934" y="3164641"/>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0" name="Pentagon 49"/>
          <p:cNvSpPr/>
          <p:nvPr/>
        </p:nvSpPr>
        <p:spPr>
          <a:xfrm>
            <a:off x="4067948" y="3429924"/>
            <a:ext cx="4680516"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1" name="Pentagon 50"/>
          <p:cNvSpPr/>
          <p:nvPr/>
        </p:nvSpPr>
        <p:spPr>
          <a:xfrm>
            <a:off x="1453901" y="3742262"/>
            <a:ext cx="2495863"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2" name="Pentagon 51"/>
          <p:cNvSpPr/>
          <p:nvPr/>
        </p:nvSpPr>
        <p:spPr>
          <a:xfrm>
            <a:off x="4860497" y="4028867"/>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3" name="Pentagon 52"/>
          <p:cNvSpPr/>
          <p:nvPr/>
        </p:nvSpPr>
        <p:spPr>
          <a:xfrm>
            <a:off x="1453900" y="4329776"/>
            <a:ext cx="4198685"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Deploy MI solution</a:t>
            </a:r>
          </a:p>
        </p:txBody>
      </p:sp>
      <p:sp>
        <p:nvSpPr>
          <p:cNvPr id="54" name="Pentagon 53"/>
          <p:cNvSpPr/>
          <p:nvPr/>
        </p:nvSpPr>
        <p:spPr>
          <a:xfrm>
            <a:off x="4860032" y="4587974"/>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6" name="Rounded Rectangle 37">
            <a:extLst>
              <a:ext uri="{FF2B5EF4-FFF2-40B4-BE49-F238E27FC236}">
                <a16:creationId xmlns:a16="http://schemas.microsoft.com/office/drawing/2014/main" id="{720001BB-1748-451B-9A9A-23DF2152D3BB}"/>
              </a:ext>
            </a:extLst>
          </p:cNvPr>
          <p:cNvSpPr/>
          <p:nvPr/>
        </p:nvSpPr>
        <p:spPr>
          <a:xfrm>
            <a:off x="136749" y="1968291"/>
            <a:ext cx="1152128" cy="491130"/>
          </a:xfrm>
          <a:prstGeom prst="roundRect">
            <a:avLst/>
          </a:prstGeom>
          <a:solidFill>
            <a:srgbClr val="FFC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 (LSPs) </a:t>
            </a:r>
          </a:p>
        </p:txBody>
      </p:sp>
      <p:sp>
        <p:nvSpPr>
          <p:cNvPr id="58" name="Rounded Rectangle 37">
            <a:extLst>
              <a:ext uri="{FF2B5EF4-FFF2-40B4-BE49-F238E27FC236}">
                <a16:creationId xmlns:a16="http://schemas.microsoft.com/office/drawing/2014/main" id="{E7D7C361-E86A-482B-B0AA-9D7AACFFB9D0}"/>
              </a:ext>
            </a:extLst>
          </p:cNvPr>
          <p:cNvSpPr/>
          <p:nvPr/>
        </p:nvSpPr>
        <p:spPr>
          <a:xfrm>
            <a:off x="136749" y="2542209"/>
            <a:ext cx="1152128" cy="491130"/>
          </a:xfrm>
          <a:prstGeom prst="roundRect">
            <a:avLst/>
          </a:prstGeom>
          <a:solidFill>
            <a:srgbClr val="FFC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 (SSPs) </a:t>
            </a:r>
          </a:p>
        </p:txBody>
      </p:sp>
    </p:spTree>
    <p:extLst>
      <p:ext uri="{BB962C8B-B14F-4D97-AF65-F5344CB8AC3E}">
        <p14:creationId xmlns:p14="http://schemas.microsoft.com/office/powerpoint/2010/main" val="597389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20538"/>
            <a:ext cx="8507288" cy="637580"/>
          </a:xfrm>
        </p:spPr>
        <p:txBody>
          <a:bodyPr vert="horz" lIns="91440" tIns="45720" rIns="91440" bIns="45720" rtlCol="0" anchor="ctr">
            <a:normAutofit/>
          </a:bodyPr>
          <a:lstStyle/>
          <a:p>
            <a:pPr algn="l"/>
            <a:r>
              <a:rPr lang="en-GB" sz="2400" dirty="0"/>
              <a:t>Supporting Information Mismatches</a:t>
            </a:r>
          </a:p>
        </p:txBody>
      </p:sp>
      <p:graphicFrame>
        <p:nvGraphicFramePr>
          <p:cNvPr id="7" name="Table 6"/>
          <p:cNvGraphicFramePr>
            <a:graphicFrameLocks noGrp="1"/>
          </p:cNvGraphicFramePr>
          <p:nvPr>
            <p:extLst>
              <p:ext uri="{D42A27DB-BD31-4B8C-83A1-F6EECF244321}">
                <p14:modId xmlns:p14="http://schemas.microsoft.com/office/powerpoint/2010/main" val="2467172249"/>
              </p:ext>
            </p:extLst>
          </p:nvPr>
        </p:nvGraphicFramePr>
        <p:xfrm>
          <a:off x="6876256" y="204774"/>
          <a:ext cx="2088232" cy="470950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0228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spcAft>
                          <a:spcPts val="400"/>
                        </a:spcAft>
                        <a:buFont typeface="Arial" panose="020B0604020202020204" pitchFamily="34" charset="0"/>
                        <a:buChar char="•"/>
                      </a:pPr>
                      <a:r>
                        <a:rPr lang="en-GB" sz="7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700" dirty="0"/>
                        <a:t>Correction of mismatches should be invisible to shippers. During transition to this any correction files issued are delivered within </a:t>
                      </a:r>
                      <a:r>
                        <a:rPr lang="en-GB" sz="700" b="1" dirty="0"/>
                        <a:t>3 business</a:t>
                      </a:r>
                      <a:r>
                        <a:rPr lang="en-GB" sz="7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700" dirty="0"/>
                        <a:t>There should be no unresolved causes to  mismatches of more than </a:t>
                      </a:r>
                      <a:r>
                        <a:rPr lang="en-GB" sz="700" b="1" dirty="0"/>
                        <a:t>2 invoice cycles </a:t>
                      </a:r>
                      <a:r>
                        <a:rPr lang="en-GB" sz="700" dirty="0"/>
                        <a:t>in age.</a:t>
                      </a:r>
                      <a:r>
                        <a:rPr lang="en-GB" sz="700" b="1" dirty="0"/>
                        <a:t> </a:t>
                      </a:r>
                      <a:endParaRPr lang="en-GB"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pPr algn="ctr"/>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50456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151 MPRNs out of the 206,203 LSPs (0.07%) that were billed incurred an ASP mismatch.</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GB" sz="80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8" name="Picture 2" descr="C:\Users\alex.stuart\OneDrive - Xoserve Limited\PowerPoint Icons\Business Blue\12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334" y="3918028"/>
            <a:ext cx="648072" cy="648072"/>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a:xfrm>
            <a:off x="815508" y="3883542"/>
            <a:ext cx="5897180" cy="79208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Arial" panose="020B0604020202020204" pitchFamily="34" charset="0"/>
              <a:buChar char="•"/>
            </a:pPr>
            <a:r>
              <a:rPr lang="en-GB" sz="1000" dirty="0">
                <a:solidFill>
                  <a:schemeClr val="tx1"/>
                </a:solidFill>
              </a:rPr>
              <a:t>151 unique MPRNs with ASP mismatch. File merge activities ensured mismatch data was included in ASP file issue on the invoice issue date (with the exception of 2 Prime MPRNs)</a:t>
            </a:r>
          </a:p>
          <a:p>
            <a:pPr marL="171450" indent="-171450" algn="l">
              <a:buFont typeface="Arial" panose="020B0604020202020204" pitchFamily="34" charset="0"/>
              <a:buChar char="•"/>
            </a:pPr>
            <a:endParaRPr lang="en-GB" sz="1000" dirty="0">
              <a:solidFill>
                <a:schemeClr val="tx1"/>
              </a:solidFill>
            </a:endParaRPr>
          </a:p>
          <a:p>
            <a:pPr marL="171450" indent="-171450" algn="l">
              <a:buFont typeface="Arial" panose="020B0604020202020204" pitchFamily="34" charset="0"/>
              <a:buChar char="•"/>
            </a:pPr>
            <a:r>
              <a:rPr lang="en-GB" sz="1000" dirty="0">
                <a:solidFill>
                  <a:schemeClr val="tx1"/>
                </a:solidFill>
              </a:rPr>
              <a:t>All AML files were delivered ahead of the SLA date.</a:t>
            </a:r>
            <a:endParaRPr lang="en-GB" sz="1000" b="0" dirty="0">
              <a:solidFill>
                <a:schemeClr val="tx1"/>
              </a:solidFill>
            </a:endParaRPr>
          </a:p>
        </p:txBody>
      </p:sp>
      <p:graphicFrame>
        <p:nvGraphicFramePr>
          <p:cNvPr id="4" name="Table 3">
            <a:extLst>
              <a:ext uri="{FF2B5EF4-FFF2-40B4-BE49-F238E27FC236}">
                <a16:creationId xmlns:a16="http://schemas.microsoft.com/office/drawing/2014/main" id="{A073E1E9-6732-4112-975F-D85A2E818DB0}"/>
              </a:ext>
            </a:extLst>
          </p:cNvPr>
          <p:cNvGraphicFramePr>
            <a:graphicFrameLocks noGrp="1"/>
          </p:cNvGraphicFramePr>
          <p:nvPr>
            <p:extLst>
              <p:ext uri="{D42A27DB-BD31-4B8C-83A1-F6EECF244321}">
                <p14:modId xmlns:p14="http://schemas.microsoft.com/office/powerpoint/2010/main" val="2388643802"/>
              </p:ext>
            </p:extLst>
          </p:nvPr>
        </p:nvGraphicFramePr>
        <p:xfrm>
          <a:off x="67340" y="717414"/>
          <a:ext cx="6744586" cy="3053472"/>
        </p:xfrm>
        <a:graphic>
          <a:graphicData uri="http://schemas.openxmlformats.org/drawingml/2006/table">
            <a:tbl>
              <a:tblPr/>
              <a:tblGrid>
                <a:gridCol w="586081">
                  <a:extLst>
                    <a:ext uri="{9D8B030D-6E8A-4147-A177-3AD203B41FA5}">
                      <a16:colId xmlns:a16="http://schemas.microsoft.com/office/drawing/2014/main" val="3783550098"/>
                    </a:ext>
                  </a:extLst>
                </a:gridCol>
                <a:gridCol w="669807">
                  <a:extLst>
                    <a:ext uri="{9D8B030D-6E8A-4147-A177-3AD203B41FA5}">
                      <a16:colId xmlns:a16="http://schemas.microsoft.com/office/drawing/2014/main" val="3198752488"/>
                    </a:ext>
                  </a:extLst>
                </a:gridCol>
                <a:gridCol w="772139">
                  <a:extLst>
                    <a:ext uri="{9D8B030D-6E8A-4147-A177-3AD203B41FA5}">
                      <a16:colId xmlns:a16="http://schemas.microsoft.com/office/drawing/2014/main" val="989416649"/>
                    </a:ext>
                  </a:extLst>
                </a:gridCol>
                <a:gridCol w="1014014">
                  <a:extLst>
                    <a:ext uri="{9D8B030D-6E8A-4147-A177-3AD203B41FA5}">
                      <a16:colId xmlns:a16="http://schemas.microsoft.com/office/drawing/2014/main" val="1877911646"/>
                    </a:ext>
                  </a:extLst>
                </a:gridCol>
                <a:gridCol w="902379">
                  <a:extLst>
                    <a:ext uri="{9D8B030D-6E8A-4147-A177-3AD203B41FA5}">
                      <a16:colId xmlns:a16="http://schemas.microsoft.com/office/drawing/2014/main" val="2887731142"/>
                    </a:ext>
                  </a:extLst>
                </a:gridCol>
                <a:gridCol w="818653">
                  <a:extLst>
                    <a:ext uri="{9D8B030D-6E8A-4147-A177-3AD203B41FA5}">
                      <a16:colId xmlns:a16="http://schemas.microsoft.com/office/drawing/2014/main" val="1249107804"/>
                    </a:ext>
                  </a:extLst>
                </a:gridCol>
                <a:gridCol w="1014014">
                  <a:extLst>
                    <a:ext uri="{9D8B030D-6E8A-4147-A177-3AD203B41FA5}">
                      <a16:colId xmlns:a16="http://schemas.microsoft.com/office/drawing/2014/main" val="720973029"/>
                    </a:ext>
                  </a:extLst>
                </a:gridCol>
                <a:gridCol w="967499">
                  <a:extLst>
                    <a:ext uri="{9D8B030D-6E8A-4147-A177-3AD203B41FA5}">
                      <a16:colId xmlns:a16="http://schemas.microsoft.com/office/drawing/2014/main" val="3453371129"/>
                    </a:ext>
                  </a:extLst>
                </a:gridCol>
              </a:tblGrid>
              <a:tr h="170268">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GB" sz="1000" b="1" i="0" u="none" strike="noStrike">
                          <a:solidFill>
                            <a:srgbClr val="000000"/>
                          </a:solidFill>
                          <a:effectLst/>
                          <a:latin typeface="Calibri" panose="020F0502020204030204" pitchFamily="34" charset="0"/>
                        </a:rPr>
                        <a:t>ASP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694"/>
                    </a:solidFill>
                  </a:tcPr>
                </a:tc>
                <a:tc hMerge="1">
                  <a:txBody>
                    <a:bodyPr/>
                    <a:lstStyle/>
                    <a:p>
                      <a:endParaRPr lang="en-GB"/>
                    </a:p>
                  </a:txBody>
                  <a:tcPr/>
                </a:tc>
                <a:tc gridSpan="3">
                  <a:txBody>
                    <a:bodyPr/>
                    <a:lstStyle/>
                    <a:p>
                      <a:pPr algn="ctr" fontAlgn="b"/>
                      <a:r>
                        <a:rPr lang="en-GB" sz="1000" b="1" i="0" u="none" strike="noStrike">
                          <a:solidFill>
                            <a:srgbClr val="000000"/>
                          </a:solidFill>
                          <a:effectLst/>
                          <a:latin typeface="Calibri" panose="020F0502020204030204" pitchFamily="34" charset="0"/>
                        </a:rPr>
                        <a:t>AML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71245117"/>
                  </a:ext>
                </a:extLst>
              </a:tr>
              <a:tr h="499452">
                <a:tc>
                  <a:txBody>
                    <a:bodyPr/>
                    <a:lstStyle/>
                    <a:p>
                      <a:pPr algn="ctr" fontAlgn="ctr"/>
                      <a:r>
                        <a:rPr lang="en-GB" sz="1000" b="1" i="0" u="none" strike="noStrike">
                          <a:solidFill>
                            <a:srgbClr val="000000"/>
                          </a:solidFill>
                          <a:effectLst/>
                          <a:latin typeface="Calibri" panose="020F0502020204030204" pitchFamily="34" charset="0"/>
                        </a:rPr>
                        <a:t>Billing</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Month</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Billed </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Contracts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LSP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LSP MPRNs causing ASP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LSPs causing ASP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SSP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SSP MPRNs causing AML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SSP causing AML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2142223614"/>
                  </a:ext>
                </a:extLst>
              </a:tr>
              <a:tr h="170268">
                <a:tc>
                  <a:txBody>
                    <a:bodyPr/>
                    <a:lstStyle/>
                    <a:p>
                      <a:pPr algn="ctr" fontAlgn="ctr"/>
                      <a:r>
                        <a:rPr lang="en-GB" sz="1000" b="0" i="0" u="none" strike="noStrike">
                          <a:solidFill>
                            <a:srgbClr val="000000"/>
                          </a:solidFill>
                          <a:effectLst/>
                          <a:latin typeface="Calibri" panose="020F0502020204030204" pitchFamily="34" charset="0"/>
                        </a:rPr>
                        <a:t>Jan-19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9,541,221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258,859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557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0.22%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9,282,362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fontAlgn="ctr"/>
                      <a:r>
                        <a:rPr lang="en-US" sz="1000" b="0" i="0" u="none" strike="noStrike">
                          <a:solidFill>
                            <a:srgbClr val="000000"/>
                          </a:solidFill>
                          <a:effectLst/>
                          <a:latin typeface="Calibri" panose="020F0502020204030204" pitchFamily="34" charset="0"/>
                        </a:rPr>
                        <a:t>Not reported at the time</a:t>
                      </a:r>
                    </a:p>
                  </a:txBody>
                  <a:tcPr marL="5676" marR="5676" marT="5676" marB="0" anchor="ctr">
                    <a:lnL w="1270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en-GB"/>
                    </a:p>
                  </a:txBody>
                  <a:tcPr/>
                </a:tc>
                <a:extLst>
                  <a:ext uri="{0D108BD9-81ED-4DB2-BD59-A6C34878D82A}">
                    <a16:rowId xmlns:a16="http://schemas.microsoft.com/office/drawing/2014/main" val="950106113"/>
                  </a:ext>
                </a:extLst>
              </a:tr>
              <a:tr h="170268">
                <a:tc>
                  <a:txBody>
                    <a:bodyPr/>
                    <a:lstStyle/>
                    <a:p>
                      <a:pPr algn="ctr" fontAlgn="ctr"/>
                      <a:r>
                        <a:rPr lang="en-GB" sz="1000" b="0" i="0" u="none" strike="noStrike">
                          <a:solidFill>
                            <a:srgbClr val="000000"/>
                          </a:solidFill>
                          <a:effectLst/>
                          <a:latin typeface="Calibri" panose="020F0502020204030204" pitchFamily="34" charset="0"/>
                        </a:rPr>
                        <a:t>Feb-19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9,015,766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173,688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509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0.29%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8,842,078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541079641"/>
                  </a:ext>
                </a:extLst>
              </a:tr>
              <a:tr h="170268">
                <a:tc>
                  <a:txBody>
                    <a:bodyPr/>
                    <a:lstStyle/>
                    <a:p>
                      <a:pPr algn="ctr" fontAlgn="ctr"/>
                      <a:r>
                        <a:rPr lang="en-GB" sz="1000" b="0" i="0" u="none" strike="noStrike">
                          <a:solidFill>
                            <a:srgbClr val="000000"/>
                          </a:solidFill>
                          <a:effectLst/>
                          <a:latin typeface="Calibri" panose="020F0502020204030204" pitchFamily="34" charset="0"/>
                        </a:rPr>
                        <a:t>Mar-19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9,399,210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174,114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12,946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6246751"/>
                  </a:ext>
                </a:extLst>
              </a:tr>
              <a:tr h="170268">
                <a:tc>
                  <a:txBody>
                    <a:bodyPr/>
                    <a:lstStyle/>
                    <a:p>
                      <a:pPr algn="ctr" fontAlgn="ctr"/>
                      <a:r>
                        <a:rPr lang="en-GB" sz="1000" b="0" i="0" u="none" strike="noStrike">
                          <a:solidFill>
                            <a:srgbClr val="000000"/>
                          </a:solidFill>
                          <a:effectLst/>
                          <a:latin typeface="Calibri" panose="020F0502020204030204" pitchFamily="34" charset="0"/>
                        </a:rPr>
                        <a:t>Apr-19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8,896,444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184,562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264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0.14%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8,711,882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5,594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9022361"/>
                  </a:ext>
                </a:extLst>
              </a:tr>
              <a:tr h="170268">
                <a:tc>
                  <a:txBody>
                    <a:bodyPr/>
                    <a:lstStyle/>
                    <a:p>
                      <a:pPr algn="ctr" fontAlgn="ctr"/>
                      <a:r>
                        <a:rPr lang="en-GB" sz="1000" b="0" i="0" u="none" strike="noStrike">
                          <a:solidFill>
                            <a:srgbClr val="000000"/>
                          </a:solidFill>
                          <a:effectLst/>
                          <a:latin typeface="Calibri" panose="020F0502020204030204" pitchFamily="34" charset="0"/>
                        </a:rPr>
                        <a:t>May-19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9,648,261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168,267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9,479,994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7,493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2560469"/>
                  </a:ext>
                </a:extLst>
              </a:tr>
              <a:tr h="170268">
                <a:tc>
                  <a:txBody>
                    <a:bodyPr/>
                    <a:lstStyle/>
                    <a:p>
                      <a:pPr algn="ctr" fontAlgn="ctr"/>
                      <a:r>
                        <a:rPr lang="en-GB" sz="1000" b="0" i="0" u="none" strike="noStrike">
                          <a:solidFill>
                            <a:srgbClr val="000000"/>
                          </a:solidFill>
                          <a:effectLst/>
                          <a:latin typeface="Calibri" panose="020F0502020204030204" pitchFamily="34" charset="0"/>
                        </a:rPr>
                        <a:t>Jun-19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9,653,613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178,064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65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9,475,549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1,882,702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19.87%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7445012"/>
                  </a:ext>
                </a:extLst>
              </a:tr>
              <a:tr h="170268">
                <a:tc>
                  <a:txBody>
                    <a:bodyPr/>
                    <a:lstStyle/>
                    <a:p>
                      <a:pPr algn="ctr" fontAlgn="ctr"/>
                      <a:r>
                        <a:rPr lang="en-GB" sz="1000" b="0" i="0" u="none" strike="noStrike">
                          <a:solidFill>
                            <a:srgbClr val="000000"/>
                          </a:solidFill>
                          <a:effectLst/>
                          <a:latin typeface="Calibri" panose="020F0502020204030204" pitchFamily="34" charset="0"/>
                        </a:rPr>
                        <a:t>Jul-19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9,895,118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180,536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9,714,582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250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1909509"/>
                  </a:ext>
                </a:extLst>
              </a:tr>
              <a:tr h="170268">
                <a:tc>
                  <a:txBody>
                    <a:bodyPr/>
                    <a:lstStyle/>
                    <a:p>
                      <a:pPr algn="ctr" fontAlgn="b"/>
                      <a:r>
                        <a:rPr lang="en-GB" sz="1000" b="0" i="0" u="none" strike="noStrike">
                          <a:solidFill>
                            <a:srgbClr val="000000"/>
                          </a:solidFill>
                          <a:effectLst/>
                          <a:latin typeface="Calibri" panose="020F0502020204030204" pitchFamily="34" charset="0"/>
                        </a:rPr>
                        <a:t>Aug-19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9,977,884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230,802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9,747,082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2603063"/>
                  </a:ext>
                </a:extLst>
              </a:tr>
              <a:tr h="170268">
                <a:tc>
                  <a:txBody>
                    <a:bodyPr/>
                    <a:lstStyle/>
                    <a:p>
                      <a:pPr algn="ctr" fontAlgn="b"/>
                      <a:r>
                        <a:rPr lang="en-GB" sz="1000" b="0" i="0" u="none" strike="noStrike">
                          <a:solidFill>
                            <a:srgbClr val="000000"/>
                          </a:solidFill>
                          <a:effectLst/>
                          <a:latin typeface="Calibri" panose="020F0502020204030204" pitchFamily="34" charset="0"/>
                        </a:rPr>
                        <a:t>Sep-19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11,133,817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310,321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10,823,496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2,701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2201032"/>
                  </a:ext>
                </a:extLst>
              </a:tr>
              <a:tr h="170268">
                <a:tc>
                  <a:txBody>
                    <a:bodyPr/>
                    <a:lstStyle/>
                    <a:p>
                      <a:pPr algn="ctr" fontAlgn="b"/>
                      <a:r>
                        <a:rPr lang="en-GB" sz="1000" b="0" i="0" u="none" strike="noStrike">
                          <a:solidFill>
                            <a:srgbClr val="000000"/>
                          </a:solidFill>
                          <a:effectLst/>
                          <a:latin typeface="Calibri" panose="020F0502020204030204" pitchFamily="34" charset="0"/>
                        </a:rPr>
                        <a:t>Oct-19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11,067,074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252,181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855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0.34%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10,814,893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9,235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5399696"/>
                  </a:ext>
                </a:extLst>
              </a:tr>
              <a:tr h="170268">
                <a:tc>
                  <a:txBody>
                    <a:bodyPr/>
                    <a:lstStyle/>
                    <a:p>
                      <a:pPr algn="ctr" fontAlgn="b"/>
                      <a:r>
                        <a:rPr lang="en-GB" sz="1000" b="0" i="0" u="none" strike="noStrike">
                          <a:solidFill>
                            <a:srgbClr val="000000"/>
                          </a:solidFill>
                          <a:effectLst/>
                          <a:latin typeface="Calibri" panose="020F0502020204030204" pitchFamily="34" charset="0"/>
                        </a:rPr>
                        <a:t>Nov-19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10,746,544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235,402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10,511,142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585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2353302"/>
                  </a:ext>
                </a:extLst>
              </a:tr>
              <a:tr h="170268">
                <a:tc>
                  <a:txBody>
                    <a:bodyPr/>
                    <a:lstStyle/>
                    <a:p>
                      <a:pPr algn="ctr" fontAlgn="b"/>
                      <a:r>
                        <a:rPr lang="en-GB" sz="1000" b="0" i="0" u="none" strike="noStrike">
                          <a:solidFill>
                            <a:srgbClr val="000000"/>
                          </a:solidFill>
                          <a:effectLst/>
                          <a:latin typeface="Calibri" panose="020F0502020204030204" pitchFamily="34" charset="0"/>
                        </a:rPr>
                        <a:t>Dec-19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9,907,903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227,508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9,680,395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0370125"/>
                  </a:ext>
                </a:extLst>
              </a:tr>
              <a:tr h="170268">
                <a:tc>
                  <a:txBody>
                    <a:bodyPr/>
                    <a:lstStyle/>
                    <a:p>
                      <a:pPr algn="ctr" fontAlgn="b"/>
                      <a:r>
                        <a:rPr lang="en-GB" sz="1000" b="0" i="0" u="none" strike="noStrike">
                          <a:solidFill>
                            <a:srgbClr val="000000"/>
                          </a:solidFill>
                          <a:effectLst/>
                          <a:latin typeface="Calibri" panose="020F0502020204030204" pitchFamily="34" charset="0"/>
                        </a:rPr>
                        <a:t>Jan-20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11,143,336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190,009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10,953,327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1521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944125"/>
                  </a:ext>
                </a:extLst>
              </a:tr>
              <a:tr h="170268">
                <a:tc>
                  <a:txBody>
                    <a:bodyPr/>
                    <a:lstStyle/>
                    <a:p>
                      <a:pPr algn="ctr" fontAlgn="b"/>
                      <a:r>
                        <a:rPr lang="en-GB" sz="1000" b="0" i="0" u="none" strike="noStrike">
                          <a:solidFill>
                            <a:srgbClr val="000000"/>
                          </a:solidFill>
                          <a:effectLst/>
                          <a:latin typeface="Calibri" panose="020F0502020204030204" pitchFamily="34" charset="0"/>
                        </a:rPr>
                        <a:t>Feb-20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10,672,939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206,203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10,466,736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9668524"/>
                  </a:ext>
                </a:extLst>
              </a:tr>
            </a:tbl>
          </a:graphicData>
        </a:graphic>
      </p:graphicFrame>
    </p:spTree>
    <p:extLst>
      <p:ext uri="{BB962C8B-B14F-4D97-AF65-F5344CB8AC3E}">
        <p14:creationId xmlns:p14="http://schemas.microsoft.com/office/powerpoint/2010/main" val="2326863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Exceptions</a:t>
            </a:r>
          </a:p>
        </p:txBody>
      </p:sp>
      <p:graphicFrame>
        <p:nvGraphicFramePr>
          <p:cNvPr id="7" name="Table 6"/>
          <p:cNvGraphicFramePr>
            <a:graphicFrameLocks noGrp="1"/>
          </p:cNvGraphicFramePr>
          <p:nvPr>
            <p:extLst>
              <p:ext uri="{D42A27DB-BD31-4B8C-83A1-F6EECF244321}">
                <p14:modId xmlns:p14="http://schemas.microsoft.com/office/powerpoint/2010/main" val="2476752236"/>
              </p:ext>
            </p:extLst>
          </p:nvPr>
        </p:nvGraphicFramePr>
        <p:xfrm>
          <a:off x="6876256" y="483518"/>
          <a:ext cx="2088232" cy="393137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 backlogs should be no more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old.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39466">
                <a:tc>
                  <a:txBody>
                    <a:bodyPr/>
                    <a:lstStyle/>
                    <a:p>
                      <a:pPr marL="72000" lvl="0" indent="-72000">
                        <a:spcAft>
                          <a:spcPts val="400"/>
                        </a:spcAft>
                        <a:buFont typeface="Arial" panose="020B0604020202020204" pitchFamily="34" charset="0"/>
                        <a:buChar char="•"/>
                      </a:pPr>
                      <a:r>
                        <a:rPr lang="en-GB" sz="700" baseline="0" dirty="0">
                          <a:solidFill>
                            <a:schemeClr val="tx1"/>
                          </a:solidFill>
                        </a:rPr>
                        <a:t>All workable exceptions classified as Backlog and Transition exceptions have now been cleared. </a:t>
                      </a:r>
                    </a:p>
                    <a:p>
                      <a:pPr marL="72000" lvl="0" indent="-72000">
                        <a:spcAft>
                          <a:spcPts val="400"/>
                        </a:spcAft>
                        <a:buFont typeface="Arial" panose="020B0604020202020204" pitchFamily="34" charset="0"/>
                        <a:buChar char="•"/>
                      </a:pPr>
                      <a:r>
                        <a:rPr lang="en-GB" sz="700" dirty="0">
                          <a:solidFill>
                            <a:schemeClr val="tx1"/>
                          </a:solidFill>
                        </a:rPr>
                        <a:t>A number of exceptions BAU (raised between 1</a:t>
                      </a:r>
                      <a:r>
                        <a:rPr lang="en-GB" sz="700" baseline="30000" dirty="0">
                          <a:solidFill>
                            <a:schemeClr val="tx1"/>
                          </a:solidFill>
                        </a:rPr>
                        <a:t>st</a:t>
                      </a:r>
                      <a:r>
                        <a:rPr lang="en-GB" sz="700" dirty="0">
                          <a:solidFill>
                            <a:schemeClr val="tx1"/>
                          </a:solidFill>
                        </a:rPr>
                        <a:t> August and current date) continue to miss the 2 month SLA</a:t>
                      </a:r>
                    </a:p>
                    <a:p>
                      <a:pPr marL="72000" lvl="0" indent="-72000">
                        <a:spcAft>
                          <a:spcPts val="400"/>
                        </a:spcAft>
                        <a:buFont typeface="Arial" panose="020B0604020202020204" pitchFamily="34" charset="0"/>
                        <a:buChar char="•"/>
                      </a:pPr>
                      <a:r>
                        <a:rPr lang="en-GB" sz="700" dirty="0">
                          <a:solidFill>
                            <a:schemeClr val="tx1"/>
                          </a:solidFill>
                        </a:rPr>
                        <a:t>Cataloguing of Exception resolution steps has now been completed and the documents in the process of being approved. </a:t>
                      </a:r>
                      <a:endParaRPr lang="en-GB" sz="700" baseline="0" dirty="0">
                        <a:solidFill>
                          <a:schemeClr val="tx1"/>
                        </a:solidFill>
                      </a:endParaRPr>
                    </a:p>
                    <a:p>
                      <a:pPr marL="72000" lvl="0" indent="-72000">
                        <a:spcAft>
                          <a:spcPts val="400"/>
                        </a:spcAft>
                        <a:buFont typeface="Arial" panose="020B0604020202020204" pitchFamily="34" charset="0"/>
                        <a:buChar char="•"/>
                      </a:pPr>
                      <a:endParaRPr lang="en-GB"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exception?</a:t>
            </a:r>
          </a:p>
          <a:p>
            <a:pPr marL="171450" indent="-171450" algn="l">
              <a:spcAft>
                <a:spcPts val="300"/>
              </a:spcAft>
              <a:buFont typeface="Arial" charset="0"/>
              <a:buChar char="•"/>
            </a:pPr>
            <a:r>
              <a:rPr lang="en-US" sz="800" b="0" dirty="0">
                <a:solidFill>
                  <a:schemeClr val="tx2"/>
                </a:solidFill>
              </a:rPr>
              <a:t>Business or Technical processing errors generated within our system, that cause reconciliations at individual sites, to be held back off the Amendment Invoice until resolved. </a:t>
            </a:r>
          </a:p>
          <a:p>
            <a:pPr algn="l">
              <a:spcAft>
                <a:spcPts val="300"/>
              </a:spcAft>
            </a:pPr>
            <a:endParaRPr lang="en-GB" sz="600" b="0" dirty="0">
              <a:solidFill>
                <a:schemeClr val="tx2"/>
              </a:solidFill>
            </a:endParaRPr>
          </a:p>
        </p:txBody>
      </p:sp>
      <p:pic>
        <p:nvPicPr>
          <p:cNvPr id="9"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761" y="2017531"/>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659656" y="1995686"/>
            <a:ext cx="4712543" cy="926976"/>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219,491 distinct MPRNs currently have unresolved exceptions within our systems (as of 31</a:t>
            </a:r>
            <a:r>
              <a:rPr lang="en-GB" sz="1200" b="0" baseline="30000" dirty="0">
                <a:solidFill>
                  <a:schemeClr val="tx1"/>
                </a:solidFill>
              </a:rPr>
              <a:t>st</a:t>
            </a:r>
            <a:r>
              <a:rPr lang="en-GB" sz="1200" b="0" dirty="0">
                <a:solidFill>
                  <a:schemeClr val="tx1"/>
                </a:solidFill>
              </a:rPr>
              <a:t> Mar).</a:t>
            </a:r>
          </a:p>
          <a:p>
            <a:pPr algn="l"/>
            <a:endParaRPr lang="en-GB" sz="1200" b="0" dirty="0">
              <a:solidFill>
                <a:schemeClr val="tx1"/>
              </a:solidFill>
            </a:endParaRPr>
          </a:p>
          <a:p>
            <a:pPr algn="l"/>
            <a:endParaRPr lang="en-GB" sz="1200" b="0" dirty="0">
              <a:solidFill>
                <a:schemeClr val="tx1"/>
              </a:solidFill>
            </a:endParaRPr>
          </a:p>
          <a:p>
            <a:r>
              <a:rPr lang="en-GB" sz="1200" b="0" i="1" dirty="0">
                <a:solidFill>
                  <a:schemeClr val="tx1"/>
                </a:solidFill>
              </a:rPr>
              <a:t>(Nov-19 =124,152, Dec-19 = 161,024, Jan-20 208,037)</a:t>
            </a:r>
            <a:endParaRPr lang="en-GB" sz="900" b="0" i="1" dirty="0">
              <a:solidFill>
                <a:schemeClr val="tx1"/>
              </a:solidFill>
            </a:endParaRPr>
          </a:p>
        </p:txBody>
      </p:sp>
      <p:pic>
        <p:nvPicPr>
          <p:cNvPr id="13"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1712945" y="3246088"/>
            <a:ext cx="4780004"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3982505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80246"/>
            <a:ext cx="8507288" cy="637580"/>
          </a:xfrm>
        </p:spPr>
        <p:txBody>
          <a:bodyPr vert="horz" lIns="91440" tIns="45720" rIns="91440" bIns="45720" rtlCol="0" anchor="ctr">
            <a:normAutofit/>
          </a:bodyPr>
          <a:lstStyle/>
          <a:p>
            <a:pPr algn="l"/>
            <a:r>
              <a:rPr lang="en-GB" sz="2400" dirty="0"/>
              <a:t>Exclusions</a:t>
            </a:r>
          </a:p>
        </p:txBody>
      </p:sp>
      <p:graphicFrame>
        <p:nvGraphicFramePr>
          <p:cNvPr id="7" name="Table 6"/>
          <p:cNvGraphicFramePr>
            <a:graphicFrameLocks noGrp="1"/>
          </p:cNvGraphicFramePr>
          <p:nvPr>
            <p:extLst>
              <p:ext uri="{D42A27DB-BD31-4B8C-83A1-F6EECF244321}">
                <p14:modId xmlns:p14="http://schemas.microsoft.com/office/powerpoint/2010/main" val="2294521845"/>
              </p:ext>
            </p:extLst>
          </p:nvPr>
        </p:nvGraphicFramePr>
        <p:xfrm>
          <a:off x="6865090" y="251490"/>
          <a:ext cx="2088232" cy="4326083"/>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45246">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351579">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Exclusion backlogs should be no more than </a:t>
                      </a:r>
                      <a:r>
                        <a:rPr lang="en-GB" sz="700" b="1" kern="1200" dirty="0">
                          <a:solidFill>
                            <a:schemeClr val="tx1"/>
                          </a:solidFill>
                          <a:latin typeface="+mn-lt"/>
                          <a:ea typeface="+mn-ea"/>
                          <a:cs typeface="+mn-cs"/>
                        </a:rPr>
                        <a:t>2 invoice cycles</a:t>
                      </a:r>
                      <a:r>
                        <a:rPr lang="en-GB" sz="7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Correction of billed exclusions should be performed no later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after detection.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28897">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64185">
                <a:tc>
                  <a:txBody>
                    <a:bodyPr/>
                    <a:lstStyle/>
                    <a:p>
                      <a:pPr algn="ctr"/>
                      <a:r>
                        <a:rPr lang="en-GB" sz="8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91135">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641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641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116671">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900" kern="1200" baseline="0" dirty="0">
                          <a:solidFill>
                            <a:schemeClr val="tx1"/>
                          </a:solidFill>
                          <a:latin typeface="+mn-lt"/>
                          <a:ea typeface="+mn-ea"/>
                          <a:cs typeface="+mn-cs"/>
                        </a:rPr>
                        <a:t>Cataloguing of all scenario resolution steps to ensure accuracy now completed – review and approval ongoing</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exclusion?</a:t>
            </a:r>
          </a:p>
          <a:p>
            <a:pPr marL="171450" indent="-171450" algn="l">
              <a:spcAft>
                <a:spcPts val="300"/>
              </a:spcAft>
              <a:buFont typeface="Arial" charset="0"/>
              <a:buChar char="•"/>
            </a:pPr>
            <a:r>
              <a:rPr lang="en-US" sz="800" b="0" dirty="0">
                <a:solidFill>
                  <a:schemeClr val="tx2"/>
                </a:solidFill>
              </a:rPr>
              <a:t>Until permanent system fixes are deployed to address charge calculation errors, monthly profiling of new reconciliations received that relate to the scenario of the open defect is performed, with “bill blocks” applied to that MPRN to </a:t>
            </a:r>
            <a:r>
              <a:rPr lang="en-US" sz="800" b="0" u="sng" dirty="0">
                <a:solidFill>
                  <a:schemeClr val="tx2"/>
                </a:solidFill>
              </a:rPr>
              <a:t>safeguard the accuracy of the amendment charge calculations</a:t>
            </a:r>
            <a:r>
              <a:rPr lang="en-US" sz="800" b="0" dirty="0">
                <a:solidFill>
                  <a:schemeClr val="tx2"/>
                </a:solidFill>
              </a:rPr>
              <a:t> by exclusion from the AMS. </a:t>
            </a:r>
          </a:p>
          <a:p>
            <a:pPr algn="l">
              <a:spcAft>
                <a:spcPts val="300"/>
              </a:spcAft>
            </a:pPr>
            <a:endParaRPr lang="en-GB" sz="600" b="0" dirty="0">
              <a:solidFill>
                <a:schemeClr val="tx2"/>
              </a:solidFill>
            </a:endParaRPr>
          </a:p>
        </p:txBody>
      </p:sp>
      <p:pic>
        <p:nvPicPr>
          <p:cNvPr id="6"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069" y="1861228"/>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27684" y="1869338"/>
            <a:ext cx="4410846"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TBC </a:t>
            </a:r>
            <a:r>
              <a:rPr lang="en-GB" sz="1200" b="0" dirty="0">
                <a:solidFill>
                  <a:schemeClr val="tx1"/>
                </a:solidFill>
              </a:rPr>
              <a:t>distinct MPRNs for the January 2020 billing period currently have bill blocks placed upon them (as at 4</a:t>
            </a:r>
            <a:r>
              <a:rPr lang="en-GB" sz="1200" b="0" baseline="30000" dirty="0">
                <a:solidFill>
                  <a:schemeClr val="tx1"/>
                </a:solidFill>
              </a:rPr>
              <a:t>th</a:t>
            </a:r>
            <a:r>
              <a:rPr lang="en-GB" sz="1200" b="0" dirty="0">
                <a:solidFill>
                  <a:schemeClr val="tx1"/>
                </a:solidFill>
              </a:rPr>
              <a:t> March 2020). Bill blocks are placed on MPRNs where there are known issues that will result in incorrect charges being calculated. </a:t>
            </a:r>
          </a:p>
          <a:p>
            <a:pPr algn="l"/>
            <a:endParaRPr lang="en-GB" sz="1200" b="0" i="1" dirty="0">
              <a:solidFill>
                <a:schemeClr val="tx1"/>
              </a:solidFill>
            </a:endParaRPr>
          </a:p>
          <a:p>
            <a:r>
              <a:rPr lang="en-GB" sz="1200" b="0" i="1" dirty="0">
                <a:solidFill>
                  <a:schemeClr val="tx1"/>
                </a:solidFill>
              </a:rPr>
              <a:t>(Nov-19 = 247, Dec-19 = 2,104, Jan-20 = 2,894)</a:t>
            </a:r>
          </a:p>
          <a:p>
            <a:endParaRPr lang="en-GB" sz="1200" b="0" i="1" dirty="0">
              <a:solidFill>
                <a:schemeClr val="tx1"/>
              </a:solidFill>
            </a:endParaRPr>
          </a:p>
        </p:txBody>
      </p:sp>
      <p:pic>
        <p:nvPicPr>
          <p:cNvPr id="9"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1691680" y="3246088"/>
            <a:ext cx="3672408"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113154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 y="56500"/>
            <a:ext cx="8507288" cy="637580"/>
          </a:xfrm>
        </p:spPr>
        <p:txBody>
          <a:bodyPr vert="horz" lIns="91440" tIns="45720" rIns="91440" bIns="45720" rtlCol="0" anchor="ctr">
            <a:normAutofit/>
          </a:bodyPr>
          <a:lstStyle/>
          <a:p>
            <a:pPr algn="l"/>
            <a:r>
              <a:rPr lang="en-GB" sz="2400" dirty="0"/>
              <a:t>Defects</a:t>
            </a:r>
          </a:p>
        </p:txBody>
      </p:sp>
      <p:graphicFrame>
        <p:nvGraphicFramePr>
          <p:cNvPr id="7" name="Table 6"/>
          <p:cNvGraphicFramePr>
            <a:graphicFrameLocks noGrp="1"/>
          </p:cNvGraphicFramePr>
          <p:nvPr>
            <p:extLst>
              <p:ext uri="{D42A27DB-BD31-4B8C-83A1-F6EECF244321}">
                <p14:modId xmlns:p14="http://schemas.microsoft.com/office/powerpoint/2010/main" val="1539416760"/>
              </p:ext>
            </p:extLst>
          </p:nvPr>
        </p:nvGraphicFramePr>
        <p:xfrm>
          <a:off x="6662261" y="336499"/>
          <a:ext cx="2416605" cy="4456903"/>
        </p:xfrm>
        <a:graphic>
          <a:graphicData uri="http://schemas.openxmlformats.org/drawingml/2006/table">
            <a:tbl>
              <a:tblPr firstRow="1" bandRow="1">
                <a:tableStyleId>{5940675A-B579-460E-94D1-54222C63F5DA}</a:tableStyleId>
              </a:tblPr>
              <a:tblGrid>
                <a:gridCol w="2416605">
                  <a:extLst>
                    <a:ext uri="{9D8B030D-6E8A-4147-A177-3AD203B41FA5}">
                      <a16:colId xmlns:a16="http://schemas.microsoft.com/office/drawing/2014/main" val="20000"/>
                    </a:ext>
                  </a:extLst>
                </a:gridCol>
              </a:tblGrid>
              <a:tr h="218870">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93967">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Defects, including associated data fixes, within the gift of Xoserve and its partners to resolve should be cleared within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of being raised.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04279">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204279">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04279">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2042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2042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2750023">
                <a:tc>
                  <a:txBody>
                    <a:bodyPr/>
                    <a:lstStyle/>
                    <a:p>
                      <a:pPr lvl="0"/>
                      <a:r>
                        <a:rPr lang="en-US" sz="900" kern="1200" dirty="0">
                          <a:solidFill>
                            <a:schemeClr val="tx1"/>
                          </a:solidFill>
                          <a:effectLst/>
                          <a:latin typeface="Calibri" panose="020F0502020204030204" pitchFamily="34" charset="0"/>
                          <a:ea typeface="+mn-ea"/>
                          <a:cs typeface="Calibri" panose="020F0502020204030204" pitchFamily="34" charset="0"/>
                        </a:rPr>
                        <a:t>3 Defects did not meet March SLA:</a:t>
                      </a:r>
                    </a:p>
                    <a:p>
                      <a:pPr lvl="0"/>
                      <a:endParaRPr lang="en-US" sz="900" kern="1200" dirty="0">
                        <a:solidFill>
                          <a:schemeClr val="tx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en-US" sz="900" kern="1200" dirty="0">
                          <a:solidFill>
                            <a:schemeClr val="tx1"/>
                          </a:solidFill>
                          <a:effectLst/>
                          <a:latin typeface="Calibri" panose="020F0502020204030204" pitchFamily="34" charset="0"/>
                          <a:ea typeface="+mn-ea"/>
                          <a:cs typeface="Calibri" panose="020F0502020204030204" pitchFamily="34" charset="0"/>
                        </a:rPr>
                        <a:t>1513 – Defect needs to be bulk tested which cannot be executed in the test environment.  Options are being explored on how to progress </a:t>
                      </a:r>
                    </a:p>
                    <a:p>
                      <a:pPr marL="171450" lvl="0" indent="-171450">
                        <a:buFont typeface="Arial" panose="020B0604020202020204" pitchFamily="34" charset="0"/>
                        <a:buChar char="•"/>
                      </a:pPr>
                      <a:r>
                        <a:rPr lang="en-US" sz="900" kern="1200" dirty="0">
                          <a:solidFill>
                            <a:schemeClr val="tx1"/>
                          </a:solidFill>
                          <a:effectLst/>
                          <a:latin typeface="Calibri" panose="020F0502020204030204" pitchFamily="34" charset="0"/>
                          <a:ea typeface="+mn-ea"/>
                          <a:cs typeface="Calibri" panose="020F0502020204030204" pitchFamily="34" charset="0"/>
                        </a:rPr>
                        <a:t>1520 is object locked with 3 other defects that need to be deployed before fix can be completed for 1520.</a:t>
                      </a:r>
                    </a:p>
                    <a:p>
                      <a:pPr marL="171450" lvl="0" indent="-171450">
                        <a:buFont typeface="Arial" panose="020B0604020202020204" pitchFamily="34" charset="0"/>
                        <a:buChar char="•"/>
                      </a:pPr>
                      <a:r>
                        <a:rPr lang="en-US" sz="900" kern="1200" dirty="0">
                          <a:solidFill>
                            <a:schemeClr val="tx1"/>
                          </a:solidFill>
                          <a:effectLst/>
                          <a:latin typeface="Calibri" panose="020F0502020204030204" pitchFamily="34" charset="0"/>
                          <a:ea typeface="+mn-ea"/>
                          <a:cs typeface="Calibri" panose="020F0502020204030204" pitchFamily="34" charset="0"/>
                        </a:rPr>
                        <a:t>1522 – Previous Issues with the testing approach which is being alleviated by testing in pre-prod the test environment</a:t>
                      </a:r>
                    </a:p>
                    <a:p>
                      <a:pPr lvl="0"/>
                      <a:endParaRPr lang="en-GB" sz="900" dirty="0">
                        <a:effectLst/>
                        <a:latin typeface="Calibri" panose="020F0502020204030204" pitchFamily="34" charset="0"/>
                        <a:ea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9" name="Picture 2" descr="C:\Users\alex.stuart\OneDrive - Xoserve Limited\PowerPoint Icons\Business Blue\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608" y="679406"/>
            <a:ext cx="720080" cy="72008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625616" y="477173"/>
            <a:ext cx="4349885" cy="876785"/>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dirty="0">
                <a:solidFill>
                  <a:schemeClr val="tx1"/>
                </a:solidFill>
              </a:rPr>
              <a:t>10 open ASP/AML related defects as of 2</a:t>
            </a:r>
            <a:r>
              <a:rPr lang="en-GB" sz="1200" baseline="30000" dirty="0">
                <a:solidFill>
                  <a:schemeClr val="tx1"/>
                </a:solidFill>
              </a:rPr>
              <a:t>nd</a:t>
            </a:r>
            <a:r>
              <a:rPr lang="en-GB" sz="1200" dirty="0">
                <a:solidFill>
                  <a:schemeClr val="tx1"/>
                </a:solidFill>
              </a:rPr>
              <a:t> April 2020</a:t>
            </a:r>
          </a:p>
          <a:p>
            <a:r>
              <a:rPr lang="en-GB" sz="1000" dirty="0">
                <a:solidFill>
                  <a:schemeClr val="tx1"/>
                </a:solidFill>
              </a:rPr>
              <a:t>(9 defects open at last month’s update)</a:t>
            </a:r>
          </a:p>
          <a:p>
            <a:endParaRPr lang="en-GB" sz="1000" dirty="0">
              <a:solidFill>
                <a:schemeClr val="tx1"/>
              </a:solidFill>
            </a:endParaRPr>
          </a:p>
        </p:txBody>
      </p:sp>
      <p:sp>
        <p:nvSpPr>
          <p:cNvPr id="4" name="Rectangle 1">
            <a:extLst>
              <a:ext uri="{FF2B5EF4-FFF2-40B4-BE49-F238E27FC236}">
                <a16:creationId xmlns:a16="http://schemas.microsoft.com/office/drawing/2014/main" id="{32010AE0-3C51-428F-AC83-44AF3792E126}"/>
              </a:ext>
            </a:extLst>
          </p:cNvPr>
          <p:cNvSpPr>
            <a:spLocks noChangeArrowheads="1"/>
          </p:cNvSpPr>
          <p:nvPr/>
        </p:nvSpPr>
        <p:spPr bwMode="auto">
          <a:xfrm>
            <a:off x="196326" y="915566"/>
            <a:ext cx="1027979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6" name="Rectangle 1">
            <a:extLst>
              <a:ext uri="{FF2B5EF4-FFF2-40B4-BE49-F238E27FC236}">
                <a16:creationId xmlns:a16="http://schemas.microsoft.com/office/drawing/2014/main" id="{7197D5A0-B879-41FE-809D-9DBEEEBDB8D7}"/>
              </a:ext>
            </a:extLst>
          </p:cNvPr>
          <p:cNvSpPr>
            <a:spLocks noChangeArrowheads="1"/>
          </p:cNvSpPr>
          <p:nvPr/>
        </p:nvSpPr>
        <p:spPr bwMode="auto">
          <a:xfrm>
            <a:off x="286703" y="1058863"/>
            <a:ext cx="96603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Rectangle 1">
            <a:extLst>
              <a:ext uri="{FF2B5EF4-FFF2-40B4-BE49-F238E27FC236}">
                <a16:creationId xmlns:a16="http://schemas.microsoft.com/office/drawing/2014/main" id="{8959825A-BA05-4C3C-916F-7616831AF917}"/>
              </a:ext>
            </a:extLst>
          </p:cNvPr>
          <p:cNvSpPr>
            <a:spLocks noChangeArrowheads="1"/>
          </p:cNvSpPr>
          <p:nvPr/>
        </p:nvSpPr>
        <p:spPr bwMode="auto">
          <a:xfrm>
            <a:off x="195398" y="15569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Table 4">
            <a:extLst>
              <a:ext uri="{FF2B5EF4-FFF2-40B4-BE49-F238E27FC236}">
                <a16:creationId xmlns:a16="http://schemas.microsoft.com/office/drawing/2014/main" id="{62EB2EE1-1569-41CD-9F3A-08EAB41AF1C9}"/>
              </a:ext>
            </a:extLst>
          </p:cNvPr>
          <p:cNvGraphicFramePr>
            <a:graphicFrameLocks noGrp="1"/>
          </p:cNvGraphicFramePr>
          <p:nvPr>
            <p:extLst>
              <p:ext uri="{D42A27DB-BD31-4B8C-83A1-F6EECF244321}">
                <p14:modId xmlns:p14="http://schemas.microsoft.com/office/powerpoint/2010/main" val="721468623"/>
              </p:ext>
            </p:extLst>
          </p:nvPr>
        </p:nvGraphicFramePr>
        <p:xfrm>
          <a:off x="796749" y="886951"/>
          <a:ext cx="5652899" cy="3713304"/>
        </p:xfrm>
        <a:graphic>
          <a:graphicData uri="http://schemas.openxmlformats.org/drawingml/2006/table">
            <a:tbl>
              <a:tblPr firstRow="1" firstCol="1" bandRow="1"/>
              <a:tblGrid>
                <a:gridCol w="3489298">
                  <a:extLst>
                    <a:ext uri="{9D8B030D-6E8A-4147-A177-3AD203B41FA5}">
                      <a16:colId xmlns:a16="http://schemas.microsoft.com/office/drawing/2014/main" val="4251674377"/>
                    </a:ext>
                  </a:extLst>
                </a:gridCol>
                <a:gridCol w="630395">
                  <a:extLst>
                    <a:ext uri="{9D8B030D-6E8A-4147-A177-3AD203B41FA5}">
                      <a16:colId xmlns:a16="http://schemas.microsoft.com/office/drawing/2014/main" val="1607241630"/>
                    </a:ext>
                  </a:extLst>
                </a:gridCol>
                <a:gridCol w="766603">
                  <a:extLst>
                    <a:ext uri="{9D8B030D-6E8A-4147-A177-3AD203B41FA5}">
                      <a16:colId xmlns:a16="http://schemas.microsoft.com/office/drawing/2014/main" val="2552553854"/>
                    </a:ext>
                  </a:extLst>
                </a:gridCol>
                <a:gridCol w="766603">
                  <a:extLst>
                    <a:ext uri="{9D8B030D-6E8A-4147-A177-3AD203B41FA5}">
                      <a16:colId xmlns:a16="http://schemas.microsoft.com/office/drawing/2014/main" val="2532616842"/>
                    </a:ext>
                  </a:extLst>
                </a:gridCol>
              </a:tblGrid>
              <a:tr h="233883">
                <a:tc>
                  <a:txBody>
                    <a:bodyPr/>
                    <a:lstStyle/>
                    <a:p>
                      <a:pPr algn="ctr">
                        <a:spcAft>
                          <a:spcPts val="0"/>
                        </a:spcAft>
                      </a:pPr>
                      <a:r>
                        <a:rPr lang="en-GB" sz="800" dirty="0">
                          <a:solidFill>
                            <a:srgbClr val="FFFFFF"/>
                          </a:solidFill>
                          <a:effectLst/>
                          <a:latin typeface="Calibri" panose="020F0502020204030204" pitchFamily="34" charset="0"/>
                          <a:ea typeface="Calibri" panose="020F0502020204030204" pitchFamily="34" charset="0"/>
                        </a:rPr>
                        <a:t>Defect Title</a:t>
                      </a:r>
                      <a:endParaRPr lang="en-GB" sz="800" dirty="0">
                        <a:effectLst/>
                        <a:latin typeface="Calibri" panose="020F0502020204030204" pitchFamily="34" charset="0"/>
                        <a:ea typeface="Calibri" panose="020F0502020204030204" pitchFamily="34" charset="0"/>
                      </a:endParaRPr>
                    </a:p>
                  </a:txBody>
                  <a:tcPr marL="47840" marR="4784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800">
                          <a:solidFill>
                            <a:srgbClr val="FFFFFF"/>
                          </a:solidFill>
                          <a:effectLst/>
                          <a:latin typeface="Calibri" panose="020F0502020204030204" pitchFamily="34" charset="0"/>
                          <a:ea typeface="Calibri" panose="020F0502020204030204" pitchFamily="34" charset="0"/>
                        </a:rPr>
                        <a:t>Date Detected</a:t>
                      </a:r>
                      <a:endParaRPr lang="en-GB" sz="800">
                        <a:effectLst/>
                        <a:latin typeface="Calibri" panose="020F0502020204030204" pitchFamily="34" charset="0"/>
                        <a:ea typeface="Calibri" panose="020F0502020204030204" pitchFamily="34" charset="0"/>
                      </a:endParaRPr>
                    </a:p>
                  </a:txBody>
                  <a:tcPr marL="47840" marR="47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800">
                          <a:solidFill>
                            <a:srgbClr val="FFFFFF"/>
                          </a:solidFill>
                          <a:effectLst/>
                          <a:latin typeface="Calibri" panose="020F0502020204030204" pitchFamily="34" charset="0"/>
                          <a:ea typeface="Calibri" panose="020F0502020204030204" pitchFamily="34" charset="0"/>
                        </a:rPr>
                        <a:t>Target Fix Date</a:t>
                      </a:r>
                      <a:endParaRPr lang="en-GB" sz="800">
                        <a:effectLst/>
                        <a:latin typeface="Calibri" panose="020F0502020204030204" pitchFamily="34" charset="0"/>
                        <a:ea typeface="Calibri" panose="020F0502020204030204" pitchFamily="34" charset="0"/>
                      </a:endParaRPr>
                    </a:p>
                  </a:txBody>
                  <a:tcPr marL="47840" marR="47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800">
                          <a:solidFill>
                            <a:srgbClr val="FFFFFF"/>
                          </a:solidFill>
                          <a:effectLst/>
                          <a:latin typeface="Calibri" panose="020F0502020204030204" pitchFamily="34" charset="0"/>
                          <a:ea typeface="Calibri" panose="020F0502020204030204" pitchFamily="34" charset="0"/>
                        </a:rPr>
                        <a:t>SLA Resolution Date</a:t>
                      </a:r>
                      <a:endParaRPr lang="en-GB" sz="800">
                        <a:effectLst/>
                        <a:latin typeface="Calibri" panose="020F0502020204030204" pitchFamily="34" charset="0"/>
                        <a:ea typeface="Calibri" panose="020F0502020204030204" pitchFamily="34" charset="0"/>
                      </a:endParaRPr>
                    </a:p>
                  </a:txBody>
                  <a:tcPr marL="47840" marR="47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440318842"/>
                  </a:ext>
                </a:extLst>
              </a:tr>
              <a:tr h="350825">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Issue with class 3 read upload process - Non-opening read is inserted between two reads through UBR process and next read has a TTZ of 1, volume is calculated incorrectly through UBR process</a:t>
                      </a:r>
                      <a:endParaRPr lang="en-GB" sz="800">
                        <a:effectLst/>
                        <a:latin typeface="Calibri" panose="020F0502020204030204" pitchFamily="34" charset="0"/>
                        <a:ea typeface="Calibri" panose="020F0502020204030204" pitchFamily="34" charset="0"/>
                      </a:endParaRPr>
                    </a:p>
                  </a:txBody>
                  <a:tcPr marL="47840" marR="4784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13/09/2019</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effectLst/>
                          <a:latin typeface="Calibri" panose="020F0502020204030204" pitchFamily="34" charset="0"/>
                          <a:ea typeface="Calibri" panose="020F0502020204030204" pitchFamily="34" charset="0"/>
                        </a:rPr>
                        <a:t>TBC</a:t>
                      </a: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06/12/2019</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7351487"/>
                  </a:ext>
                </a:extLst>
              </a:tr>
              <a:tr h="486814">
                <a:tc>
                  <a:txBody>
                    <a:bodyPr/>
                    <a:lstStyle/>
                    <a:p>
                      <a:pPr algn="ctr">
                        <a:spcAft>
                          <a:spcPts val="0"/>
                        </a:spcAft>
                      </a:pPr>
                      <a:r>
                        <a:rPr lang="en-GB" sz="800" dirty="0">
                          <a:solidFill>
                            <a:srgbClr val="000000"/>
                          </a:solidFill>
                          <a:effectLst/>
                          <a:latin typeface="Calibri" panose="020F0502020204030204" pitchFamily="34" charset="0"/>
                          <a:ea typeface="Calibri" panose="020F0502020204030204" pitchFamily="34" charset="0"/>
                        </a:rPr>
                        <a:t>MR15 exception not created when the variance volume was negative but total volumes was positive and vice versa</a:t>
                      </a:r>
                      <a:endParaRPr lang="en-GB" sz="800" dirty="0">
                        <a:effectLst/>
                        <a:latin typeface="Calibri" panose="020F0502020204030204" pitchFamily="34" charset="0"/>
                        <a:ea typeface="Calibri" panose="020F0502020204030204" pitchFamily="34" charset="0"/>
                      </a:endParaRPr>
                    </a:p>
                  </a:txBody>
                  <a:tcPr marL="47840" marR="4784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17/12/2019</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TBC</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06/03/2020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02354"/>
                  </a:ext>
                </a:extLst>
              </a:tr>
              <a:tr h="321590">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Incorrect Volume in SAP due to multiple check read processing on same day in incorrect sequence</a:t>
                      </a:r>
                      <a:endParaRPr lang="en-GB" sz="800">
                        <a:effectLst/>
                        <a:latin typeface="Calibri" panose="020F0502020204030204" pitchFamily="34" charset="0"/>
                        <a:ea typeface="Calibri" panose="020F0502020204030204" pitchFamily="34" charset="0"/>
                      </a:endParaRPr>
                    </a:p>
                  </a:txBody>
                  <a:tcPr marL="47840" marR="4784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07/01/2020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TBC</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06/03/2020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704184"/>
                  </a:ext>
                </a:extLst>
              </a:tr>
              <a:tr h="321590">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ASP Merged File &amp; Prime Meters</a:t>
                      </a:r>
                      <a:endParaRPr lang="en-GB" sz="800">
                        <a:effectLst/>
                        <a:latin typeface="Calibri" panose="020F0502020204030204" pitchFamily="34" charset="0"/>
                        <a:ea typeface="Calibri" panose="020F0502020204030204" pitchFamily="34" charset="0"/>
                      </a:endParaRPr>
                    </a:p>
                  </a:txBody>
                  <a:tcPr marL="47840" marR="4784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09/01/2020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06/03/2020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06/03/2020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9858038"/>
                  </a:ext>
                </a:extLst>
              </a:tr>
              <a:tr h="321590">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Incorrect volume sent to CMS from retrieve adjustment details service for class 4 sites</a:t>
                      </a:r>
                      <a:endParaRPr lang="en-GB" sz="800">
                        <a:effectLst/>
                        <a:latin typeface="Calibri" panose="020F0502020204030204" pitchFamily="34" charset="0"/>
                        <a:ea typeface="Calibri" panose="020F0502020204030204" pitchFamily="34" charset="0"/>
                      </a:endParaRPr>
                    </a:p>
                  </a:txBody>
                  <a:tcPr marL="47840" marR="4784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10/01/2020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06/03/2020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03/04/2020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447849"/>
                  </a:ext>
                </a:extLst>
              </a:tr>
              <a:tr h="321590">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Class change from 4 to 1 not updating total check to check volume and energy against MRD </a:t>
                      </a:r>
                      <a:endParaRPr lang="en-GB" sz="800">
                        <a:effectLst/>
                        <a:latin typeface="Calibri" panose="020F0502020204030204" pitchFamily="34" charset="0"/>
                        <a:ea typeface="Calibri" panose="020F0502020204030204" pitchFamily="34" charset="0"/>
                      </a:endParaRPr>
                    </a:p>
                  </a:txBody>
                  <a:tcPr marL="47840" marR="4784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24/01/2020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27/03/2020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03/04/2020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345594"/>
                  </a:ext>
                </a:extLst>
              </a:tr>
              <a:tr h="321590">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Rec is not happening for Prime and sub site when there is RGMA or class change or shipper transfer estimated read</a:t>
                      </a:r>
                      <a:endParaRPr lang="en-GB" sz="800">
                        <a:effectLst/>
                        <a:latin typeface="Calibri" panose="020F0502020204030204" pitchFamily="34" charset="0"/>
                        <a:ea typeface="Calibri" panose="020F0502020204030204" pitchFamily="34" charset="0"/>
                      </a:endParaRPr>
                    </a:p>
                  </a:txBody>
                  <a:tcPr marL="47840" marR="4784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19/02/2020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08/05/2020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08/05/2020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1202318"/>
                  </a:ext>
                </a:extLst>
              </a:tr>
              <a:tr h="350825">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Issue in Reconciliation for Prime Sub sites : Total deemed volume and total deemed energy is populated incorrectly in case of Read replacement and read insertion scenario</a:t>
                      </a:r>
                      <a:endParaRPr lang="en-GB" sz="800">
                        <a:effectLst/>
                        <a:latin typeface="Calibri" panose="020F0502020204030204" pitchFamily="34" charset="0"/>
                        <a:ea typeface="Calibri" panose="020F0502020204030204" pitchFamily="34" charset="0"/>
                      </a:endParaRPr>
                    </a:p>
                  </a:txBody>
                  <a:tcPr marL="47840" marR="4784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19/02/2020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08/05/2020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08/05/2020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4403368"/>
                  </a:ext>
                </a:extLst>
              </a:tr>
              <a:tr h="321590">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High Value rec report is not displaying data properly and requires some code changes</a:t>
                      </a:r>
                      <a:endParaRPr lang="en-GB" sz="800">
                        <a:effectLst/>
                        <a:latin typeface="Calibri" panose="020F0502020204030204" pitchFamily="34" charset="0"/>
                        <a:ea typeface="Calibri" panose="020F0502020204030204" pitchFamily="34" charset="0"/>
                      </a:endParaRPr>
                    </a:p>
                  </a:txBody>
                  <a:tcPr marL="47840" marR="4784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20/03/2020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27/04/2020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05/06/2020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355"/>
                  </a:ext>
                </a:extLst>
              </a:tr>
              <a:tr h="321590">
                <a:tc>
                  <a:txBody>
                    <a:bodyPr/>
                    <a:lstStyle/>
                    <a:p>
                      <a:pPr algn="ctr">
                        <a:spcAft>
                          <a:spcPts val="0"/>
                        </a:spcAft>
                      </a:pPr>
                      <a:r>
                        <a:rPr lang="en-GB" sz="800" dirty="0">
                          <a:solidFill>
                            <a:srgbClr val="000000"/>
                          </a:solidFill>
                          <a:effectLst/>
                          <a:latin typeface="Calibri" panose="020F0502020204030204" pitchFamily="34" charset="0"/>
                          <a:ea typeface="Calibri" panose="020F0502020204030204" pitchFamily="34" charset="0"/>
                        </a:rPr>
                        <a:t>Check to Check rec is not happening for a particular MPRN</a:t>
                      </a:r>
                      <a:endParaRPr lang="en-GB" sz="800" dirty="0">
                        <a:effectLst/>
                        <a:latin typeface="Calibri" panose="020F0502020204030204" pitchFamily="34" charset="0"/>
                        <a:ea typeface="Calibri" panose="020F0502020204030204" pitchFamily="34" charset="0"/>
                      </a:endParaRPr>
                    </a:p>
                  </a:txBody>
                  <a:tcPr marL="47840" marR="4784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25/03/2020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30/04/2020</a:t>
                      </a:r>
                      <a:endParaRPr lang="en-GB" sz="80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dirty="0">
                          <a:solidFill>
                            <a:srgbClr val="000000"/>
                          </a:solidFill>
                          <a:effectLst/>
                          <a:latin typeface="Calibri" panose="020F0502020204030204" pitchFamily="34" charset="0"/>
                          <a:ea typeface="Calibri" panose="020F0502020204030204" pitchFamily="34" charset="0"/>
                        </a:rPr>
                        <a:t>05/06/2020</a:t>
                      </a:r>
                      <a:endParaRPr lang="en-GB" sz="800" dirty="0">
                        <a:effectLst/>
                        <a:latin typeface="Calibri" panose="020F0502020204030204" pitchFamily="34" charset="0"/>
                        <a:ea typeface="Calibri" panose="020F0502020204030204" pitchFamily="34" charset="0"/>
                      </a:endParaRPr>
                    </a:p>
                  </a:txBody>
                  <a:tcPr marL="47840" marR="478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9916686"/>
                  </a:ext>
                </a:extLst>
              </a:tr>
            </a:tbl>
          </a:graphicData>
        </a:graphic>
      </p:graphicFrame>
    </p:spTree>
    <p:extLst>
      <p:ext uri="{BB962C8B-B14F-4D97-AF65-F5344CB8AC3E}">
        <p14:creationId xmlns:p14="http://schemas.microsoft.com/office/powerpoint/2010/main" val="237872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MI / Reporting</a:t>
            </a:r>
          </a:p>
        </p:txBody>
      </p:sp>
      <p:graphicFrame>
        <p:nvGraphicFramePr>
          <p:cNvPr id="7" name="Table 6"/>
          <p:cNvGraphicFramePr>
            <a:graphicFrameLocks noGrp="1"/>
          </p:cNvGraphicFramePr>
          <p:nvPr>
            <p:extLst/>
          </p:nvPr>
        </p:nvGraphicFramePr>
        <p:xfrm>
          <a:off x="6876256" y="483518"/>
          <a:ext cx="2088232" cy="4176466"/>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94167">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81260">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Exceptions, Exclusions and mismatches are communicated within </a:t>
                      </a:r>
                      <a:r>
                        <a:rPr lang="en-GB" sz="700" b="1" kern="1200" dirty="0">
                          <a:solidFill>
                            <a:schemeClr val="tx1"/>
                          </a:solidFill>
                          <a:latin typeface="+mn-lt"/>
                          <a:ea typeface="+mn-ea"/>
                          <a:cs typeface="+mn-cs"/>
                        </a:rPr>
                        <a:t>2 business days </a:t>
                      </a:r>
                      <a:r>
                        <a:rPr lang="en-GB" sz="700" kern="1200" dirty="0">
                          <a:solidFill>
                            <a:schemeClr val="tx1"/>
                          </a:solidFill>
                          <a:latin typeface="+mn-lt"/>
                          <a:ea typeface="+mn-ea"/>
                          <a:cs typeface="+mn-cs"/>
                        </a:rPr>
                        <a:t>following  invoice receipt.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74556">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436832">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349209">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4368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4368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66677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700" dirty="0">
                          <a:solidFill>
                            <a:schemeClr val="tx1"/>
                          </a:solidFill>
                        </a:rPr>
                        <a:t>Reports shared with all customers and general and individual WebEx’s are ongoing</a:t>
                      </a:r>
                      <a:endParaRPr lang="en-US"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1" name="Title 1">
            <a:extLst>
              <a:ext uri="{FF2B5EF4-FFF2-40B4-BE49-F238E27FC236}">
                <a16:creationId xmlns:a16="http://schemas.microsoft.com/office/drawing/2014/main" id="{343E47B2-6C81-204B-BF33-B65B32A7FA00}"/>
              </a:ext>
            </a:extLst>
          </p:cNvPr>
          <p:cNvSpPr txBox="1">
            <a:spLocks/>
          </p:cNvSpPr>
          <p:nvPr/>
        </p:nvSpPr>
        <p:spPr>
          <a:xfrm>
            <a:off x="883965" y="1873584"/>
            <a:ext cx="76328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endParaRPr lang="en-GB" sz="1050" b="0" dirty="0">
              <a:solidFill>
                <a:srgbClr val="FF0000"/>
              </a:solidFill>
            </a:endParaRPr>
          </a:p>
        </p:txBody>
      </p:sp>
      <p:sp>
        <p:nvSpPr>
          <p:cNvPr id="27" name="Title 1">
            <a:extLst>
              <a:ext uri="{FF2B5EF4-FFF2-40B4-BE49-F238E27FC236}">
                <a16:creationId xmlns:a16="http://schemas.microsoft.com/office/drawing/2014/main" id="{343E47B2-6C81-204B-BF33-B65B32A7FA00}"/>
              </a:ext>
            </a:extLst>
          </p:cNvPr>
          <p:cNvSpPr txBox="1">
            <a:spLocks/>
          </p:cNvSpPr>
          <p:nvPr/>
        </p:nvSpPr>
        <p:spPr>
          <a:xfrm>
            <a:off x="843380" y="1563638"/>
            <a:ext cx="5112568" cy="2232248"/>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600" dirty="0">
                <a:solidFill>
                  <a:schemeClr val="tx1"/>
                </a:solidFill>
              </a:rPr>
              <a:t>MI reports continue to be shared with our customers 2 business days after Amendment invoice issue date.</a:t>
            </a:r>
          </a:p>
          <a:p>
            <a:endParaRPr lang="en-GB" sz="1600" dirty="0">
              <a:solidFill>
                <a:schemeClr val="tx1"/>
              </a:solidFill>
            </a:endParaRPr>
          </a:p>
          <a:p>
            <a:endParaRPr lang="en-GB" sz="1600" dirty="0">
              <a:solidFill>
                <a:schemeClr val="tx1"/>
              </a:solidFill>
            </a:endParaRPr>
          </a:p>
          <a:p>
            <a:r>
              <a:rPr lang="en-GB" sz="1600" dirty="0">
                <a:solidFill>
                  <a:schemeClr val="tx1"/>
                </a:solidFill>
              </a:rPr>
              <a:t>Ongoing WebEx’s are being held to discuss general questions our customers have with the reports.</a:t>
            </a:r>
          </a:p>
          <a:p>
            <a:endParaRPr lang="en-GB" sz="1600" dirty="0">
              <a:solidFill>
                <a:schemeClr val="tx1"/>
              </a:solidFill>
            </a:endParaRPr>
          </a:p>
          <a:p>
            <a:r>
              <a:rPr lang="en-GB" sz="1600" dirty="0">
                <a:solidFill>
                  <a:schemeClr val="tx1"/>
                </a:solidFill>
              </a:rPr>
              <a:t>Ongoing individual customer WebEx's to discuss what the MI means specifically to them.</a:t>
            </a:r>
          </a:p>
          <a:p>
            <a:endParaRPr lang="en-GB" dirty="0">
              <a:solidFill>
                <a:schemeClr val="tx1"/>
              </a:solidFill>
            </a:endParaRPr>
          </a:p>
          <a:p>
            <a:endParaRPr lang="en-GB" dirty="0">
              <a:solidFill>
                <a:schemeClr val="tx1"/>
              </a:solidFill>
            </a:endParaRPr>
          </a:p>
          <a:p>
            <a:endParaRPr lang="en-GB" b="0" dirty="0">
              <a:solidFill>
                <a:schemeClr val="tx1"/>
              </a:solidFill>
            </a:endParaRPr>
          </a:p>
          <a:p>
            <a:endParaRPr lang="en-GB" b="0" dirty="0">
              <a:solidFill>
                <a:schemeClr val="tx1"/>
              </a:solidFill>
            </a:endParaRPr>
          </a:p>
        </p:txBody>
      </p:sp>
      <p:pic>
        <p:nvPicPr>
          <p:cNvPr id="1026" name="Picture 2" descr="C:\Users\alex.stuart\OneDrive - Xoserve Limited\PowerPoint Icons\Business Blue\13-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194792" y="2159910"/>
            <a:ext cx="519852" cy="51985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bwMode="auto">
          <a:xfrm>
            <a:off x="13029485" y="4222348"/>
            <a:ext cx="0" cy="361435"/>
          </a:xfrm>
          <a:prstGeom prst="line">
            <a:avLst/>
          </a:prstGeom>
          <a:ln>
            <a:headEnd type="none" w="med" len="med"/>
            <a:tailEnd type="none" w="med" len="med"/>
          </a:ln>
          <a:ex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9186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4792" y="-63066"/>
            <a:ext cx="8507288" cy="504056"/>
          </a:xfrm>
        </p:spPr>
        <p:txBody>
          <a:bodyPr vert="horz" lIns="91440" tIns="45720" rIns="91440" bIns="45720" rtlCol="0" anchor="ctr">
            <a:normAutofit/>
          </a:bodyPr>
          <a:lstStyle/>
          <a:p>
            <a:pPr algn="l"/>
            <a:r>
              <a:rPr lang="en-GB" sz="1600" dirty="0"/>
              <a:t>Summary Resolution One Pager</a:t>
            </a:r>
          </a:p>
        </p:txBody>
      </p:sp>
      <p:graphicFrame>
        <p:nvGraphicFramePr>
          <p:cNvPr id="5" name="Table 4"/>
          <p:cNvGraphicFramePr>
            <a:graphicFrameLocks noGrp="1"/>
          </p:cNvGraphicFramePr>
          <p:nvPr>
            <p:extLst>
              <p:ext uri="{D42A27DB-BD31-4B8C-83A1-F6EECF244321}">
                <p14:modId xmlns:p14="http://schemas.microsoft.com/office/powerpoint/2010/main" val="63810554"/>
              </p:ext>
            </p:extLst>
          </p:nvPr>
        </p:nvGraphicFramePr>
        <p:xfrm>
          <a:off x="107503" y="306318"/>
          <a:ext cx="8928993" cy="4646150"/>
        </p:xfrm>
        <a:graphic>
          <a:graphicData uri="http://schemas.openxmlformats.org/drawingml/2006/table">
            <a:tbl>
              <a:tblPr firstRow="1" bandRow="1">
                <a:tableStyleId>{5940675A-B579-460E-94D1-54222C63F5DA}</a:tableStyleId>
              </a:tblPr>
              <a:tblGrid>
                <a:gridCol w="1800201">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872207">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728193">
                  <a:extLst>
                    <a:ext uri="{9D8B030D-6E8A-4147-A177-3AD203B41FA5}">
                      <a16:colId xmlns:a16="http://schemas.microsoft.com/office/drawing/2014/main" val="20004"/>
                    </a:ext>
                  </a:extLst>
                </a:gridCol>
              </a:tblGrid>
              <a:tr h="232230">
                <a:tc>
                  <a:txBody>
                    <a:bodyPr/>
                    <a:lstStyle/>
                    <a:p>
                      <a:pPr algn="ctr"/>
                      <a:r>
                        <a:rPr lang="en-GB" sz="1000" b="1" u="sng" dirty="0">
                          <a:solidFill>
                            <a:schemeClr val="bg1"/>
                          </a:solidFill>
                        </a:rPr>
                        <a:t>Mismatches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Exceptions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Exclusions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Defects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MI / Reporting</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28886">
                <a:tc>
                  <a:txBody>
                    <a:bodyPr/>
                    <a:lstStyle/>
                    <a:p>
                      <a:pPr marL="72000" lvl="0" indent="-72000">
                        <a:spcAft>
                          <a:spcPts val="400"/>
                        </a:spcAft>
                        <a:buFont typeface="Arial" panose="020B0604020202020204" pitchFamily="34" charset="0"/>
                        <a:buChar char="•"/>
                      </a:pPr>
                      <a:r>
                        <a:rPr lang="en-GB" sz="6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600" dirty="0"/>
                        <a:t>Correction of mismatches should be invisible to shippers. During transition to this any correction files issued are delivered within </a:t>
                      </a:r>
                      <a:r>
                        <a:rPr lang="en-GB" sz="600" b="1" dirty="0"/>
                        <a:t>3 business</a:t>
                      </a:r>
                      <a:r>
                        <a:rPr lang="en-GB" sz="6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600" dirty="0"/>
                        <a:t>There should be no unresolved causes to  mismatches of more than </a:t>
                      </a:r>
                      <a:r>
                        <a:rPr lang="en-GB" sz="600" b="1" dirty="0"/>
                        <a:t>2 invoice cycles </a:t>
                      </a:r>
                      <a:r>
                        <a:rPr lang="en-GB" sz="600" dirty="0"/>
                        <a:t>in age.</a:t>
                      </a:r>
                      <a:r>
                        <a:rPr lang="en-GB" sz="600" b="1" dirty="0"/>
                        <a: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Exception backlogs should be no more than </a:t>
                      </a:r>
                      <a:r>
                        <a:rPr lang="en-GB" sz="600" b="1" kern="1200" dirty="0">
                          <a:solidFill>
                            <a:schemeClr val="tx1"/>
                          </a:solidFill>
                          <a:latin typeface="+mn-lt"/>
                          <a:ea typeface="+mn-ea"/>
                          <a:cs typeface="+mn-cs"/>
                        </a:rPr>
                        <a:t>2 invoice cycles </a:t>
                      </a:r>
                      <a:r>
                        <a:rPr lang="en-GB" sz="600" kern="1200" dirty="0">
                          <a:solidFill>
                            <a:schemeClr val="tx1"/>
                          </a:solidFill>
                          <a:latin typeface="+mn-lt"/>
                          <a:ea typeface="+mn-ea"/>
                          <a:cs typeface="+mn-cs"/>
                        </a:rPr>
                        <a:t>old.</a:t>
                      </a:r>
                    </a:p>
                    <a:p>
                      <a:pPr marL="0" lvl="0" indent="0" algn="l" defTabSz="914400" rtl="0" eaLnBrk="1" latinLnBrk="0" hangingPunct="1">
                        <a:spcAft>
                          <a:spcPts val="400"/>
                        </a:spcAft>
                        <a:buFont typeface="Arial" panose="020B0604020202020204" pitchFamily="34" charset="0"/>
                        <a:buNone/>
                      </a:pPr>
                      <a:endParaRPr lang="en-GB" sz="600" kern="1200" dirty="0">
                        <a:solidFill>
                          <a:schemeClr val="tx1"/>
                        </a:solidFill>
                        <a:latin typeface="+mn-lt"/>
                        <a:ea typeface="+mn-ea"/>
                        <a:cs typeface="+mn-cs"/>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Exclusion backlogs should be no more than </a:t>
                      </a:r>
                      <a:r>
                        <a:rPr lang="en-GB" sz="600" b="1" kern="1200" dirty="0">
                          <a:solidFill>
                            <a:schemeClr val="tx1"/>
                          </a:solidFill>
                          <a:latin typeface="+mn-lt"/>
                          <a:ea typeface="+mn-ea"/>
                          <a:cs typeface="+mn-cs"/>
                        </a:rPr>
                        <a:t>2 invoice cycles</a:t>
                      </a:r>
                      <a:r>
                        <a:rPr lang="en-GB" sz="6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Correction of billed exclusions should be performed no later than </a:t>
                      </a:r>
                      <a:r>
                        <a:rPr lang="en-GB" sz="600" b="1" kern="1200" dirty="0">
                          <a:solidFill>
                            <a:schemeClr val="tx1"/>
                          </a:solidFill>
                          <a:latin typeface="+mn-lt"/>
                          <a:ea typeface="+mn-ea"/>
                          <a:cs typeface="+mn-cs"/>
                        </a:rPr>
                        <a:t>2 invoice cycles </a:t>
                      </a:r>
                      <a:r>
                        <a:rPr lang="en-GB" sz="600" kern="1200" dirty="0">
                          <a:solidFill>
                            <a:schemeClr val="tx1"/>
                          </a:solidFill>
                          <a:latin typeface="+mn-lt"/>
                          <a:ea typeface="+mn-ea"/>
                          <a:cs typeface="+mn-cs"/>
                        </a:rPr>
                        <a:t>after detection.</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Defects, including associated data fixes, within the gift of Xoserve and its partners to resolve should be cleared within </a:t>
                      </a:r>
                      <a:r>
                        <a:rPr lang="en-GB" sz="800" b="1" kern="1200" dirty="0">
                          <a:solidFill>
                            <a:schemeClr val="tx1"/>
                          </a:solidFill>
                          <a:latin typeface="+mn-lt"/>
                          <a:ea typeface="+mn-ea"/>
                          <a:cs typeface="+mn-cs"/>
                        </a:rPr>
                        <a:t>2 invoice cycles </a:t>
                      </a:r>
                      <a:r>
                        <a:rPr lang="en-GB" sz="800" kern="1200" dirty="0">
                          <a:solidFill>
                            <a:schemeClr val="tx1"/>
                          </a:solidFill>
                          <a:latin typeface="+mn-lt"/>
                          <a:ea typeface="+mn-ea"/>
                          <a:cs typeface="+mn-cs"/>
                        </a:rPr>
                        <a:t>of being raised.</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Exceptions, Exclusions and mismatches are communicated within </a:t>
                      </a:r>
                      <a:r>
                        <a:rPr lang="en-GB" sz="600" b="1" kern="1200" dirty="0">
                          <a:solidFill>
                            <a:schemeClr val="tx1"/>
                          </a:solidFill>
                          <a:latin typeface="+mn-lt"/>
                          <a:ea typeface="+mn-ea"/>
                          <a:cs typeface="+mn-cs"/>
                        </a:rPr>
                        <a:t>2 business days </a:t>
                      </a:r>
                      <a:r>
                        <a:rPr lang="en-GB" sz="600" kern="1200" dirty="0">
                          <a:solidFill>
                            <a:schemeClr val="tx1"/>
                          </a:solidFill>
                          <a:latin typeface="+mn-lt"/>
                          <a:ea typeface="+mn-ea"/>
                          <a:cs typeface="+mn-cs"/>
                        </a:rPr>
                        <a:t>following  invoice receipt.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88687">
                <a:tc gridSpan="5">
                  <a:txBody>
                    <a:bodyPr/>
                    <a:lstStyle/>
                    <a:p>
                      <a:pPr marL="0" algn="ctr" defTabSz="914400" rtl="0" eaLnBrk="1" latinLnBrk="0" hangingPunct="1"/>
                      <a:r>
                        <a:rPr lang="en-US" sz="700" b="1" kern="1200" dirty="0">
                          <a:solidFill>
                            <a:schemeClr val="bg1"/>
                          </a:solidFill>
                          <a:latin typeface="+mn-lt"/>
                          <a:ea typeface="+mn-ea"/>
                          <a:cs typeface="+mn-cs"/>
                        </a:rPr>
                        <a:t>Target</a:t>
                      </a:r>
                      <a:r>
                        <a:rPr lang="en-US" sz="700" b="1" kern="1200" baseline="0" dirty="0">
                          <a:solidFill>
                            <a:schemeClr val="bg1"/>
                          </a:solidFill>
                          <a:latin typeface="+mn-lt"/>
                          <a:ea typeface="+mn-ea"/>
                          <a:cs typeface="+mn-cs"/>
                        </a:rPr>
                        <a:t> Date to operate within SLA</a:t>
                      </a: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188687">
                <a:tc>
                  <a:txBody>
                    <a:bodyPr/>
                    <a:lstStyle/>
                    <a:p>
                      <a:pPr algn="ctr"/>
                      <a:r>
                        <a:rPr lang="en-GB" sz="700" b="0" dirty="0"/>
                        <a:t>September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188687">
                <a:tc gridSpan="5">
                  <a:txBody>
                    <a:bodyPr/>
                    <a:lstStyle/>
                    <a:p>
                      <a:pPr algn="ctr"/>
                      <a:r>
                        <a:rPr lang="en-GB" sz="700" b="1" dirty="0">
                          <a:solidFill>
                            <a:schemeClr val="bg1"/>
                          </a:solidFill>
                        </a:rPr>
                        <a:t>Current </a:t>
                      </a:r>
                      <a:r>
                        <a:rPr lang="en-GB" sz="700" b="1" baseline="0" dirty="0">
                          <a:solidFill>
                            <a:schemeClr val="bg1"/>
                          </a:solidFill>
                        </a:rPr>
                        <a:t> SLA RAG Status</a:t>
                      </a:r>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1886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290288">
                <a:tc gridSpan="5">
                  <a:txBody>
                    <a:bodyPr/>
                    <a:lstStyle/>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700" b="1" dirty="0">
                        <a:solidFill>
                          <a:schemeClr val="bg1"/>
                        </a:solidFill>
                      </a:endParaRPr>
                    </a:p>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1" dirty="0">
                          <a:solidFill>
                            <a:schemeClr val="bg1"/>
                          </a:solidFill>
                        </a:rPr>
                        <a:t>RAG</a:t>
                      </a:r>
                      <a:r>
                        <a:rPr lang="en-GB" sz="700" b="1" baseline="0" dirty="0">
                          <a:solidFill>
                            <a:schemeClr val="bg1"/>
                          </a:solidFill>
                        </a:rPr>
                        <a:t> Justification</a:t>
                      </a: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2014710">
                <a:tc>
                  <a:txBody>
                    <a:bodyPr/>
                    <a:lstStyle/>
                    <a:p>
                      <a:pPr marL="171450" lvl="0" indent="-171450">
                        <a:spcAft>
                          <a:spcPts val="400"/>
                        </a:spcAft>
                        <a:buFont typeface="Arial" panose="020B0604020202020204" pitchFamily="34" charset="0"/>
                        <a:buChar char="•"/>
                      </a:pPr>
                      <a:r>
                        <a:rPr lang="en-GB" sz="800" baseline="0" dirty="0">
                          <a:solidFill>
                            <a:schemeClr val="tx1"/>
                          </a:solidFill>
                        </a:rPr>
                        <a:t>151 MPRNs with ASP mismatch</a:t>
                      </a:r>
                      <a:endParaRPr lang="en-GB" sz="800" kern="1200" baseline="0" dirty="0">
                        <a:solidFill>
                          <a:schemeClr val="tx1"/>
                        </a:solidFill>
                        <a:latin typeface="+mn-lt"/>
                        <a:ea typeface="+mn-ea"/>
                        <a:cs typeface="+mn-cs"/>
                      </a:endParaRPr>
                    </a:p>
                    <a:p>
                      <a:pPr marL="171450" lvl="0" indent="-171450">
                        <a:spcAft>
                          <a:spcPts val="400"/>
                        </a:spcAft>
                        <a:buFont typeface="Arial" panose="020B0604020202020204" pitchFamily="34" charset="0"/>
                        <a:buChar char="•"/>
                      </a:pPr>
                      <a:r>
                        <a:rPr lang="en-GB" sz="800" kern="1200" baseline="0" dirty="0">
                          <a:solidFill>
                            <a:schemeClr val="tx1"/>
                          </a:solidFill>
                          <a:latin typeface="+mn-lt"/>
                          <a:ea typeface="+mn-ea"/>
                          <a:cs typeface="+mn-cs"/>
                        </a:rPr>
                        <a:t>ASP file merge activities ensured the mismatch data for the affected MPRNs were included in the ASP online file (with the exception of 2 Prime MPRNs).</a:t>
                      </a:r>
                      <a:endParaRPr lang="en-GB" sz="800" baseline="0" dirty="0">
                        <a:solidFill>
                          <a:schemeClr val="tx1"/>
                        </a:solidFill>
                      </a:endParaRPr>
                    </a:p>
                    <a:p>
                      <a:pPr marL="171450" lvl="0" indent="-171450">
                        <a:spcAft>
                          <a:spcPts val="400"/>
                        </a:spcAft>
                        <a:buFont typeface="Arial" panose="020B0604020202020204" pitchFamily="34" charset="0"/>
                        <a:buChar char="•"/>
                      </a:pPr>
                      <a:r>
                        <a:rPr lang="en-GB" sz="800" baseline="0" dirty="0">
                          <a:solidFill>
                            <a:schemeClr val="tx1"/>
                          </a:solidFill>
                        </a:rPr>
                        <a:t>All customers received their AML files ahead of the SLA date</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spcAft>
                          <a:spcPts val="400"/>
                        </a:spcAft>
                        <a:buFont typeface="Arial" panose="020B0604020202020204" pitchFamily="34" charset="0"/>
                        <a:buChar char="•"/>
                      </a:pPr>
                      <a:r>
                        <a:rPr lang="en-GB" sz="800" baseline="0" dirty="0">
                          <a:solidFill>
                            <a:schemeClr val="tx1"/>
                          </a:solidFill>
                        </a:rPr>
                        <a:t>All workable exceptions classified as Backlog and Transition exceptions have now been cleared. </a:t>
                      </a:r>
                    </a:p>
                    <a:p>
                      <a:pPr marL="72000" lvl="0" indent="-72000">
                        <a:spcAft>
                          <a:spcPts val="400"/>
                        </a:spcAft>
                        <a:buFont typeface="Arial" panose="020B0604020202020204" pitchFamily="34" charset="0"/>
                        <a:buChar char="•"/>
                      </a:pPr>
                      <a:r>
                        <a:rPr lang="en-GB" sz="800" dirty="0">
                          <a:solidFill>
                            <a:schemeClr val="tx1"/>
                          </a:solidFill>
                        </a:rPr>
                        <a:t>A number of exceptions BAU (raised between 1</a:t>
                      </a:r>
                      <a:r>
                        <a:rPr lang="en-GB" sz="800" baseline="30000" dirty="0">
                          <a:solidFill>
                            <a:schemeClr val="tx1"/>
                          </a:solidFill>
                        </a:rPr>
                        <a:t>st</a:t>
                      </a:r>
                      <a:r>
                        <a:rPr lang="en-GB" sz="800" dirty="0">
                          <a:solidFill>
                            <a:schemeClr val="tx1"/>
                          </a:solidFill>
                        </a:rPr>
                        <a:t> August and current date) continue to miss the 2 month SLA</a:t>
                      </a:r>
                    </a:p>
                    <a:p>
                      <a:pPr marL="72000" lvl="0" indent="-72000">
                        <a:spcAft>
                          <a:spcPts val="400"/>
                        </a:spcAft>
                        <a:buFont typeface="Arial" panose="020B0604020202020204" pitchFamily="34" charset="0"/>
                        <a:buChar char="•"/>
                      </a:pPr>
                      <a:r>
                        <a:rPr lang="en-GB" sz="800" dirty="0">
                          <a:solidFill>
                            <a:schemeClr val="tx1"/>
                          </a:solidFill>
                        </a:rPr>
                        <a:t> Cataloguing of Exception resolution steps planned to be completed by end of Feb-20. This should improve the exception resolution process. </a:t>
                      </a:r>
                      <a:endParaRPr lang="en-GB" sz="800" baseline="0" dirty="0">
                        <a:solidFill>
                          <a:schemeClr val="tx1"/>
                        </a:solidFill>
                      </a:endParaRPr>
                    </a:p>
                    <a:p>
                      <a:pPr marL="0" lvl="0" indent="0">
                        <a:spcAft>
                          <a:spcPts val="400"/>
                        </a:spcAft>
                        <a:buFont typeface="Arial" panose="020B0604020202020204" pitchFamily="34" charset="0"/>
                        <a:buNone/>
                      </a:pPr>
                      <a:endParaRPr lang="en-GB" sz="800" baseline="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baseline="0" dirty="0">
                          <a:solidFill>
                            <a:schemeClr val="tx1"/>
                          </a:solidFill>
                          <a:latin typeface="+mn-lt"/>
                          <a:ea typeface="+mn-ea"/>
                          <a:cs typeface="+mn-cs"/>
                        </a:rPr>
                        <a:t>c.25,000 distinct sites released from bill blocks over the last six months. </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baseline="0" dirty="0">
                          <a:solidFill>
                            <a:schemeClr val="tx1"/>
                          </a:solidFill>
                          <a:latin typeface="+mn-lt"/>
                          <a:ea typeface="+mn-ea"/>
                          <a:cs typeface="+mn-cs"/>
                        </a:rPr>
                        <a:t>TBC unique MPRNs excluded from January 2020 invoice cycle.</a:t>
                      </a:r>
                      <a:endParaRPr lang="en-GB" sz="80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lvl="0"/>
                      <a:r>
                        <a:rPr lang="en-US" sz="800" baseline="0" dirty="0">
                          <a:solidFill>
                            <a:schemeClr val="tx1"/>
                          </a:solidFill>
                        </a:rPr>
                        <a:t>3 Defects did not meet March SLA:</a:t>
                      </a:r>
                    </a:p>
                    <a:p>
                      <a:pPr marL="171450" lvl="0" indent="-171450">
                        <a:buFont typeface="Arial" panose="020B0604020202020204" pitchFamily="34" charset="0"/>
                        <a:buChar char="•"/>
                      </a:pPr>
                      <a:r>
                        <a:rPr lang="en-US" sz="800" baseline="0" dirty="0">
                          <a:solidFill>
                            <a:schemeClr val="tx1"/>
                          </a:solidFill>
                        </a:rPr>
                        <a:t>1513 – Defect needs to be bulk tested which cannot be executed in the test environment.  Options are being explored on how to progress </a:t>
                      </a:r>
                    </a:p>
                    <a:p>
                      <a:pPr marL="171450" lvl="0" indent="-171450">
                        <a:buFont typeface="Arial" panose="020B0604020202020204" pitchFamily="34" charset="0"/>
                        <a:buChar char="•"/>
                      </a:pPr>
                      <a:r>
                        <a:rPr lang="en-US" sz="800" baseline="0" dirty="0">
                          <a:solidFill>
                            <a:schemeClr val="tx1"/>
                          </a:solidFill>
                        </a:rPr>
                        <a:t>1520 is object locked with 3 other defects that need to be deployed before fix can be completed for 1520.</a:t>
                      </a:r>
                    </a:p>
                    <a:p>
                      <a:pPr marL="171450" lvl="0" indent="-171450">
                        <a:buFont typeface="Arial" panose="020B0604020202020204" pitchFamily="34" charset="0"/>
                        <a:buChar char="•"/>
                      </a:pPr>
                      <a:r>
                        <a:rPr lang="en-US" sz="800" baseline="0" dirty="0">
                          <a:solidFill>
                            <a:schemeClr val="tx1"/>
                          </a:solidFill>
                        </a:rPr>
                        <a:t>1522 – Previous Issues with the testing approach which is being alleviated by testing in pre-prod the test environment</a:t>
                      </a:r>
                    </a:p>
                    <a:p>
                      <a:pPr lvl="0"/>
                      <a:endParaRPr lang="en-GB" sz="800" baseline="0" dirty="0">
                        <a:solidFill>
                          <a:srgbClr val="FF0000"/>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800" baseline="0" dirty="0">
                          <a:solidFill>
                            <a:schemeClr val="tx1"/>
                          </a:solidFill>
                        </a:rPr>
                        <a:t>Reports shared with all customers 2 business days after Amendment invoice issue date.</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dirty="0">
                          <a:solidFill>
                            <a:schemeClr val="tx1"/>
                          </a:solidFill>
                        </a:rPr>
                        <a:t>Ongoing WebEx’s are being held to discuss general questions our customers have with the reports</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dirty="0">
                          <a:solidFill>
                            <a:schemeClr val="tx1"/>
                          </a:solidFill>
                        </a:rPr>
                        <a:t> Ongoing individual customer WebEx's to discuss what the MI means specifically to them</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endParaRPr lang="en-US" sz="800" baseline="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51463479"/>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Lineham, Tom</DisplayName>
        <AccountId>73</AccountId>
        <AccountType/>
      </UserInfo>
      <UserInfo>
        <DisplayName>Broxap, Rochelle</DisplayName>
        <AccountId>60</AccountId>
        <AccountType/>
      </UserInfo>
      <UserInfo>
        <DisplayName>Kumar, Kiran</DisplayName>
        <AccountId>15</AccountId>
        <AccountType/>
      </UserInfo>
      <UserInfo>
        <DisplayName>Regan, Denis</DisplayName>
        <AccountId>74</AccountId>
        <AccountType/>
      </UserInfo>
      <UserInfo>
        <DisplayName>Tracy OConnor</DisplayName>
        <AccountId>75</AccountId>
        <AccountType/>
      </UserInfo>
      <UserInfo>
        <DisplayName>Donovan, Daniel L</DisplayName>
        <AccountId>16</AccountId>
        <AccountType/>
      </UserInfo>
      <UserInfo>
        <DisplayName>Moise, Luke</DisplayName>
        <AccountId>38</AccountId>
        <AccountType/>
      </UserInfo>
      <UserInfo>
        <DisplayName>Hallam-Jones, James</DisplayName>
        <AccountId>76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purl.org/dc/terms/"/>
    <ds:schemaRef ds:uri="http://www.w3.org/XML/1998/namespace"/>
    <ds:schemaRef ds:uri="3092569d-7549-4f1f-b838-122d264c6bd8"/>
    <ds:schemaRef ds:uri="01f7a547-d57a-44ce-a211-81869c79743b"/>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265E6881-3E97-4379-B906-7067ABF65E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2017</TotalTime>
  <Words>2020</Words>
  <Application>Microsoft Office PowerPoint</Application>
  <PresentationFormat>On-screen Show (16:9)</PresentationFormat>
  <Paragraphs>362</Paragraphs>
  <Slides>9</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Amendment Invoice Update</vt:lpstr>
      <vt:lpstr>Summary</vt:lpstr>
      <vt:lpstr>Summary Resolution Plan</vt:lpstr>
      <vt:lpstr>Supporting Information Mismatches</vt:lpstr>
      <vt:lpstr>Exceptions</vt:lpstr>
      <vt:lpstr>Exclusions</vt:lpstr>
      <vt:lpstr>Defects</vt:lpstr>
      <vt:lpstr>MI / Reporting</vt:lpstr>
      <vt:lpstr>Summary Resolution One Pager</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27</cp:revision>
  <cp:lastPrinted>2019-12-10T08:29:51Z</cp:lastPrinted>
  <dcterms:created xsi:type="dcterms:W3CDTF">2018-09-02T17:12:15Z</dcterms:created>
  <dcterms:modified xsi:type="dcterms:W3CDTF">2020-04-02T15:18:03Z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